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76" r:id="rId19"/>
    <p:sldId id="277" r:id="rId20"/>
    <p:sldId id="278" r:id="rId21"/>
    <p:sldId id="284" r:id="rId22"/>
    <p:sldId id="285" r:id="rId23"/>
    <p:sldId id="286" r:id="rId24"/>
    <p:sldId id="287" r:id="rId25"/>
    <p:sldId id="288" r:id="rId26"/>
    <p:sldId id="291" r:id="rId27"/>
    <p:sldId id="293" r:id="rId28"/>
    <p:sldId id="290" r:id="rId29"/>
    <p:sldId id="302" r:id="rId30"/>
    <p:sldId id="303" r:id="rId31"/>
    <p:sldId id="304" r:id="rId32"/>
    <p:sldId id="295" r:id="rId33"/>
    <p:sldId id="297" r:id="rId34"/>
    <p:sldId id="299" r:id="rId35"/>
    <p:sldId id="300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C0ECC-57BA-4051-A877-FA7978CACCE5}" v="28" dt="2021-05-04T08:17:23.075"/>
    <p1510:client id="{B33B0F46-2890-4776-8196-B050E8B9301A}" v="1" dt="2022-05-12T08:19:3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Sacile" userId="S::roberto.sacile@unige.it::4f37b63e-69a6-4fd7-9f3f-5e9a469697bf" providerId="AD" clId="Web-{B33B0F46-2890-4776-8196-B050E8B9301A}"/>
    <pc:docChg chg="modSld">
      <pc:chgData name="Roberto Sacile" userId="S::roberto.sacile@unige.it::4f37b63e-69a6-4fd7-9f3f-5e9a469697bf" providerId="AD" clId="Web-{B33B0F46-2890-4776-8196-B050E8B9301A}" dt="2022-05-12T08:19:39.590" v="0" actId="1076"/>
      <pc:docMkLst>
        <pc:docMk/>
      </pc:docMkLst>
      <pc:sldChg chg="modSp">
        <pc:chgData name="Roberto Sacile" userId="S::roberto.sacile@unige.it::4f37b63e-69a6-4fd7-9f3f-5e9a469697bf" providerId="AD" clId="Web-{B33B0F46-2890-4776-8196-B050E8B9301A}" dt="2022-05-12T08:19:39.590" v="0" actId="1076"/>
        <pc:sldMkLst>
          <pc:docMk/>
          <pc:sldMk cId="4288335935" sldId="295"/>
        </pc:sldMkLst>
        <pc:picChg chg="mod">
          <ac:chgData name="Roberto Sacile" userId="S::roberto.sacile@unige.it::4f37b63e-69a6-4fd7-9f3f-5e9a469697bf" providerId="AD" clId="Web-{B33B0F46-2890-4776-8196-B050E8B9301A}" dt="2022-05-12T08:19:39.590" v="0" actId="1076"/>
          <ac:picMkLst>
            <pc:docMk/>
            <pc:sldMk cId="4288335935" sldId="295"/>
            <ac:picMk id="27651" creationId="{00000000-0000-0000-0000-000000000000}"/>
          </ac:picMkLst>
        </pc:picChg>
      </pc:sldChg>
    </pc:docChg>
  </pc:docChgLst>
  <pc:docChgLst>
    <pc:chgData name="Roberto Sacile" userId="S::roberto.sacile@unige.it::4f37b63e-69a6-4fd7-9f3f-5e9a469697bf" providerId="AD" clId="Web-{7B8C0ECC-57BA-4051-A877-FA7978CACCE5}"/>
    <pc:docChg chg="modSld">
      <pc:chgData name="Roberto Sacile" userId="S::roberto.sacile@unige.it::4f37b63e-69a6-4fd7-9f3f-5e9a469697bf" providerId="AD" clId="Web-{7B8C0ECC-57BA-4051-A877-FA7978CACCE5}" dt="2021-05-04T08:17:19.981" v="12" actId="20577"/>
      <pc:docMkLst>
        <pc:docMk/>
      </pc:docMkLst>
      <pc:sldChg chg="modSp">
        <pc:chgData name="Roberto Sacile" userId="S::roberto.sacile@unige.it::4f37b63e-69a6-4fd7-9f3f-5e9a469697bf" providerId="AD" clId="Web-{7B8C0ECC-57BA-4051-A877-FA7978CACCE5}" dt="2021-05-04T07:36:03.570" v="3" actId="20577"/>
        <pc:sldMkLst>
          <pc:docMk/>
          <pc:sldMk cId="711816110" sldId="257"/>
        </pc:sldMkLst>
        <pc:spChg chg="mod">
          <ac:chgData name="Roberto Sacile" userId="S::roberto.sacile@unige.it::4f37b63e-69a6-4fd7-9f3f-5e9a469697bf" providerId="AD" clId="Web-{7B8C0ECC-57BA-4051-A877-FA7978CACCE5}" dt="2021-05-04T07:35:58.351" v="2" actId="20577"/>
          <ac:spMkLst>
            <pc:docMk/>
            <pc:sldMk cId="711816110" sldId="257"/>
            <ac:spMk id="3" creationId="{00000000-0000-0000-0000-000000000000}"/>
          </ac:spMkLst>
        </pc:spChg>
        <pc:spChg chg="mod">
          <ac:chgData name="Roberto Sacile" userId="S::roberto.sacile@unige.it::4f37b63e-69a6-4fd7-9f3f-5e9a469697bf" providerId="AD" clId="Web-{7B8C0ECC-57BA-4051-A877-FA7978CACCE5}" dt="2021-05-04T07:36:03.570" v="3" actId="20577"/>
          <ac:spMkLst>
            <pc:docMk/>
            <pc:sldMk cId="711816110" sldId="257"/>
            <ac:spMk id="6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7B8C0ECC-57BA-4051-A877-FA7978CACCE5}" dt="2021-05-04T07:37:12.728" v="5" actId="20577"/>
        <pc:sldMkLst>
          <pc:docMk/>
          <pc:sldMk cId="1328456713" sldId="258"/>
        </pc:sldMkLst>
        <pc:spChg chg="mod">
          <ac:chgData name="Roberto Sacile" userId="S::roberto.sacile@unige.it::4f37b63e-69a6-4fd7-9f3f-5e9a469697bf" providerId="AD" clId="Web-{7B8C0ECC-57BA-4051-A877-FA7978CACCE5}" dt="2021-05-04T07:37:12.728" v="5" actId="20577"/>
          <ac:spMkLst>
            <pc:docMk/>
            <pc:sldMk cId="1328456713" sldId="258"/>
            <ac:spMk id="3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7B8C0ECC-57BA-4051-A877-FA7978CACCE5}" dt="2021-05-04T08:07:15.230" v="7" actId="20577"/>
        <pc:sldMkLst>
          <pc:docMk/>
          <pc:sldMk cId="711880915" sldId="277"/>
        </pc:sldMkLst>
        <pc:spChg chg="mod">
          <ac:chgData name="Roberto Sacile" userId="S::roberto.sacile@unige.it::4f37b63e-69a6-4fd7-9f3f-5e9a469697bf" providerId="AD" clId="Web-{7B8C0ECC-57BA-4051-A877-FA7978CACCE5}" dt="2021-05-04T08:07:15.230" v="7" actId="20577"/>
          <ac:spMkLst>
            <pc:docMk/>
            <pc:sldMk cId="711880915" sldId="277"/>
            <ac:spMk id="70658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7B8C0ECC-57BA-4051-A877-FA7978CACCE5}" dt="2021-05-04T08:14:19.367" v="9" actId="1076"/>
        <pc:sldMkLst>
          <pc:docMk/>
          <pc:sldMk cId="2305045009" sldId="291"/>
        </pc:sldMkLst>
        <pc:graphicFrameChg chg="mod">
          <ac:chgData name="Roberto Sacile" userId="S::roberto.sacile@unige.it::4f37b63e-69a6-4fd7-9f3f-5e9a469697bf" providerId="AD" clId="Web-{7B8C0ECC-57BA-4051-A877-FA7978CACCE5}" dt="2021-05-04T08:14:19.367" v="9" actId="1076"/>
          <ac:graphicFrameMkLst>
            <pc:docMk/>
            <pc:sldMk cId="2305045009" sldId="291"/>
            <ac:graphicFrameMk id="41989" creationId="{00000000-0000-0000-0000-000000000000}"/>
          </ac:graphicFrameMkLst>
        </pc:graphicFrameChg>
      </pc:sldChg>
      <pc:sldChg chg="modSp">
        <pc:chgData name="Roberto Sacile" userId="S::roberto.sacile@unige.it::4f37b63e-69a6-4fd7-9f3f-5e9a469697bf" providerId="AD" clId="Web-{7B8C0ECC-57BA-4051-A877-FA7978CACCE5}" dt="2021-05-04T08:17:19.981" v="12" actId="20577"/>
        <pc:sldMkLst>
          <pc:docMk/>
          <pc:sldMk cId="2696517761" sldId="293"/>
        </pc:sldMkLst>
        <pc:spChg chg="mod">
          <ac:chgData name="Roberto Sacile" userId="S::roberto.sacile@unige.it::4f37b63e-69a6-4fd7-9f3f-5e9a469697bf" providerId="AD" clId="Web-{7B8C0ECC-57BA-4051-A877-FA7978CACCE5}" dt="2021-05-04T08:17:19.981" v="12" actId="20577"/>
          <ac:spMkLst>
            <pc:docMk/>
            <pc:sldMk cId="2696517761" sldId="293"/>
            <ac:spMk id="4403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8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5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4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3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9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A9C8-CD6B-4028-AC59-6FF9F84E285E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0C4E-8CED-43D4-BCF6-A9743E521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Enrico_Fermi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1038/427297a" TargetMode="External"/><Relationship Id="rId4" Type="http://schemas.openxmlformats.org/officeDocument/2006/relationships/hyperlink" Target="https://en.wikiquote.org/wiki/Freeman_Dys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Prediction</a:t>
            </a:r>
            <a:r>
              <a:rPr lang="it-IT" dirty="0"/>
              <a:t>/</a:t>
            </a:r>
            <a:r>
              <a:rPr lang="it-IT" dirty="0" err="1"/>
              <a:t>forecast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31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25344" y="1412776"/>
            <a:ext cx="776841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899592" y="764704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Consider</a:t>
            </a:r>
            <a:r>
              <a:rPr lang="it-IT" sz="2400" dirty="0"/>
              <a:t>: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764704"/>
            <a:ext cx="1599294" cy="47038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00808"/>
            <a:ext cx="6504762" cy="80952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412751"/>
            <a:ext cx="7506236" cy="12659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71816" y="3630215"/>
            <a:ext cx="517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correlation</a:t>
            </a:r>
            <a:r>
              <a:rPr lang="it-IT" sz="2400" dirty="0"/>
              <a:t> </a:t>
            </a:r>
            <a:r>
              <a:rPr lang="it-IT" sz="2400" dirty="0" err="1"/>
              <a:t>coefficient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defined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  <a:endParaRPr lang="en-GB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331640" y="5994299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-1&lt;=r&lt;=1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859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0837"/>
            <a:ext cx="7344816" cy="56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33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2900"/>
            <a:ext cx="8985624" cy="35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0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25" y="44992"/>
            <a:ext cx="3810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With four parameters I can fit an elephant, and with five I can make him wiggle his trunk*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GB" dirty="0"/>
              <a:t>In this case, N observations are perfectly interpolated by a polynomial of order N-1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897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r>
              <a:rPr lang="en-GB" dirty="0"/>
              <a:t>Attributed to von Neumann by </a:t>
            </a:r>
            <a:r>
              <a:rPr lang="en-GB" dirty="0">
                <a:hlinkClick r:id="rId3" tooltip="Enrico Fermi"/>
              </a:rPr>
              <a:t>Enrico Fermi</a:t>
            </a:r>
            <a:r>
              <a:rPr lang="en-GB" dirty="0"/>
              <a:t>, as quoted by </a:t>
            </a:r>
            <a:r>
              <a:rPr lang="en-GB" dirty="0">
                <a:hlinkClick r:id="rId4" tooltip="Freeman Dyson"/>
              </a:rPr>
              <a:t>Freeman Dyson</a:t>
            </a:r>
            <a:r>
              <a:rPr lang="en-GB" dirty="0"/>
              <a:t> in </a:t>
            </a:r>
            <a:r>
              <a:rPr lang="en-GB" u="sng" dirty="0">
                <a:hlinkClick r:id="rId5"/>
              </a:rPr>
              <a:t>"A meeting with Enrico Fermi" in </a:t>
            </a:r>
            <a:r>
              <a:rPr lang="en-GB" i="1" u="sng" dirty="0">
                <a:hlinkClick r:id="rId5"/>
              </a:rPr>
              <a:t>Nature</a:t>
            </a:r>
            <a:r>
              <a:rPr lang="en-GB" u="sng" dirty="0">
                <a:hlinkClick r:id="rId5"/>
              </a:rPr>
              <a:t> 427 (22 January 2004) p. 297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0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Training, </a:t>
            </a:r>
            <a:r>
              <a:rPr lang="it-IT" dirty="0" err="1"/>
              <a:t>validation</a:t>
            </a:r>
            <a:r>
              <a:rPr lang="it-IT" dirty="0"/>
              <a:t> e </a:t>
            </a:r>
            <a:r>
              <a:rPr lang="it-IT" dirty="0" err="1"/>
              <a:t>jacknife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Good practice to verify the validity of the forecasting method is to identify the parameters of the method (training) and validate on another set of data (validation).</a:t>
            </a:r>
          </a:p>
          <a:p>
            <a:r>
              <a:rPr lang="en-GB" dirty="0"/>
              <a:t>A typical and complete procedure is to carry out a training phase on the entire data set except for a sample, and check its effectiveness on the sample left out, repeating the procedure on all samples (</a:t>
            </a:r>
            <a:r>
              <a:rPr lang="en-GB" dirty="0" err="1"/>
              <a:t>jackknife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953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774700" y="1655763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52500" indent="-45720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en-GB" altLang="it-IT" sz="2400" dirty="0"/>
              <a:t>In checking the effectiveness of the forecasting methods, two aspects are considered:</a:t>
            </a:r>
          </a:p>
          <a:p>
            <a:pPr algn="just">
              <a:spcBef>
                <a:spcPct val="0"/>
              </a:spcBef>
              <a:buSzTx/>
              <a:buFontTx/>
              <a:buNone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</a:pPr>
            <a:r>
              <a:rPr lang="en-GB" altLang="it-IT" sz="2400" dirty="0"/>
              <a:t>the estimate of the accuracy of the different forecasting methods to choose the most reliable;</a:t>
            </a:r>
          </a:p>
          <a:p>
            <a:pPr marL="342900" indent="-342900" algn="just">
              <a:spcBef>
                <a:spcPct val="0"/>
              </a:spcBef>
              <a:buSzTx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</a:pPr>
            <a:r>
              <a:rPr lang="en-GB" altLang="it-IT" sz="2400" dirty="0"/>
              <a:t>monitoring and control over time of the effectiveness of the model chosen and any modification of the parameters.</a:t>
            </a:r>
            <a:endParaRPr lang="it-IT" altLang="it-IT" sz="2400" dirty="0"/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538163"/>
            <a:ext cx="7772400" cy="604837"/>
          </a:xfrm>
        </p:spPr>
        <p:txBody>
          <a:bodyPr>
            <a:normAutofit fontScale="90000"/>
          </a:bodyPr>
          <a:lstStyle/>
          <a:p>
            <a:r>
              <a:rPr lang="it-IT" altLang="en-US" dirty="0" err="1"/>
              <a:t>Verification</a:t>
            </a:r>
            <a:r>
              <a:rPr lang="it-IT" altLang="en-US" dirty="0"/>
              <a:t> of the </a:t>
            </a:r>
            <a:r>
              <a:rPr lang="it-IT" altLang="en-US" dirty="0" err="1"/>
              <a:t>methods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73208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74700" y="1655763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52500" indent="-45720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en-GB" altLang="it-IT" sz="2400" dirty="0"/>
              <a:t>To evaluate the effectiveness of a forecasting method, the errors that would have been committed had been assessed if the estimation procedure had been applied in the past (T-1 errors are calculated).</a:t>
            </a:r>
          </a:p>
          <a:p>
            <a:pPr algn="just">
              <a:spcBef>
                <a:spcPct val="0"/>
              </a:spcBef>
              <a:buSzTx/>
              <a:buFontTx/>
              <a:buNone/>
            </a:pPr>
            <a:endParaRPr lang="en-GB" altLang="it-IT" sz="2400" dirty="0"/>
          </a:p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en-GB" altLang="it-IT" sz="2400" dirty="0"/>
              <a:t>Some indices can be obtained. Among the most common indices are:</a:t>
            </a:r>
          </a:p>
          <a:p>
            <a:pPr marL="342900" indent="-342900" algn="just">
              <a:spcBef>
                <a:spcPct val="0"/>
              </a:spcBef>
              <a:buSzTx/>
            </a:pPr>
            <a:r>
              <a:rPr lang="en-GB" altLang="it-IT" sz="2400" dirty="0"/>
              <a:t>mean absolute deviation - MAD</a:t>
            </a:r>
          </a:p>
          <a:p>
            <a:pPr marL="342900" indent="-342900" algn="just">
              <a:spcBef>
                <a:spcPct val="0"/>
              </a:spcBef>
              <a:buSzTx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</a:pPr>
            <a:r>
              <a:rPr lang="en-GB" altLang="it-IT" sz="2400" dirty="0">
                <a:latin typeface="Times New Roman"/>
                <a:cs typeface="Times New Roman"/>
              </a:rPr>
              <a:t>mean absolute percentage deviation - MAPD</a:t>
            </a:r>
          </a:p>
          <a:p>
            <a:pPr marL="342900" indent="-342900" algn="just">
              <a:spcBef>
                <a:spcPct val="0"/>
              </a:spcBef>
              <a:buSzTx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</a:pPr>
            <a:r>
              <a:rPr lang="en-GB" altLang="it-IT" sz="2400" dirty="0">
                <a:latin typeface="Times New Roman"/>
                <a:cs typeface="Times New Roman"/>
              </a:rPr>
              <a:t>the mean squared error (mean squared error - MSE).</a:t>
            </a:r>
            <a:endParaRPr lang="it-IT" altLang="it-IT" sz="2400" dirty="0">
              <a:latin typeface="Times New Roman"/>
              <a:cs typeface="Times New Roman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84200" y="512763"/>
            <a:ext cx="7772400" cy="604837"/>
          </a:xfrm>
        </p:spPr>
        <p:txBody>
          <a:bodyPr>
            <a:normAutofit fontScale="90000"/>
          </a:bodyPr>
          <a:lstStyle/>
          <a:p>
            <a:r>
              <a:rPr lang="it-IT" altLang="en-US" dirty="0" err="1"/>
              <a:t>Accuracy</a:t>
            </a:r>
            <a:r>
              <a:rPr lang="it-IT" altLang="en-US" dirty="0"/>
              <a:t> </a:t>
            </a:r>
            <a:r>
              <a:rPr lang="it-IT" altLang="en-US" dirty="0" err="1"/>
              <a:t>measurements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71188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23528" y="48702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GB" altLang="it-IT" sz="2400" dirty="0"/>
              <a:t>mean absolute deviation – MAD</a:t>
            </a:r>
          </a:p>
          <a:p>
            <a:pPr algn="just">
              <a:spcBef>
                <a:spcPct val="0"/>
              </a:spcBef>
              <a:buSzTx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GB" altLang="it-IT" sz="2400" dirty="0"/>
              <a:t>mean absolute percentage deviation – </a:t>
            </a:r>
            <a:r>
              <a:rPr lang="en-GB" altLang="it-IT" sz="2400" dirty="0" err="1"/>
              <a:t>MAPD</a:t>
            </a: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endParaRPr lang="it-IT" altLang="it-IT" sz="2400" dirty="0"/>
          </a:p>
          <a:p>
            <a:pPr algn="just">
              <a:spcBef>
                <a:spcPct val="0"/>
              </a:spcBef>
              <a:buSzTx/>
            </a:pPr>
            <a:endParaRPr lang="en-GB" altLang="it-IT" sz="2400" dirty="0"/>
          </a:p>
          <a:p>
            <a:pPr marL="342900" indent="-342900" algn="just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GB" altLang="it-IT" sz="2400" dirty="0"/>
              <a:t>the mean squared error </a:t>
            </a:r>
            <a:r>
              <a:rPr lang="en-GB" altLang="it-IT" sz="2400" dirty="0" err="1"/>
              <a:t>MSE</a:t>
            </a:r>
            <a:endParaRPr lang="it-IT" altLang="it-IT" sz="24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47871"/>
              </p:ext>
            </p:extLst>
          </p:nvPr>
        </p:nvGraphicFramePr>
        <p:xfrm>
          <a:off x="467544" y="2852936"/>
          <a:ext cx="4427984" cy="2122489"/>
        </p:xfrm>
        <a:graphic>
          <a:graphicData uri="http://schemas.openxmlformats.org/drawingml/2006/table">
            <a:tbl>
              <a:tblPr/>
              <a:tblGrid>
                <a:gridCol w="1653114">
                  <a:extLst>
                    <a:ext uri="{9D8B030D-6E8A-4147-A177-3AD203B41FA5}">
                      <a16:colId xmlns:a16="http://schemas.microsoft.com/office/drawing/2014/main" val="3130131161"/>
                    </a:ext>
                  </a:extLst>
                </a:gridCol>
                <a:gridCol w="2774870">
                  <a:extLst>
                    <a:ext uri="{9D8B030D-6E8A-4147-A177-3AD203B41FA5}">
                      <a16:colId xmlns:a16="http://schemas.microsoft.com/office/drawing/2014/main" val="156838734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MAPD</a:t>
                      </a:r>
                      <a:r>
                        <a:rPr kumimoji="0" lang="it-IT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endParaRPr kumimoji="0" lang="it-IT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Quality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4529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10%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Very</a:t>
                      </a:r>
                      <a:r>
                        <a:rPr kumimoji="0" 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good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84374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[10%, 20%]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good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6295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[20%,30%]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reasonable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6385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unreliable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62222"/>
                  </a:ext>
                </a:extLst>
              </a:tr>
            </a:tbl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34633"/>
          <a:stretch/>
        </p:blipFill>
        <p:spPr>
          <a:xfrm>
            <a:off x="5652120" y="188640"/>
            <a:ext cx="2809875" cy="331236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t="71315"/>
          <a:stretch/>
        </p:blipFill>
        <p:spPr>
          <a:xfrm>
            <a:off x="5868144" y="4797152"/>
            <a:ext cx="2809875" cy="14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2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Smoothing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79044"/>
            <a:ext cx="8820472" cy="138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7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683568" y="119459"/>
            <a:ext cx="6840760" cy="670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intervals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83568" y="2204864"/>
            <a:ext cx="73448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Prediction</a:t>
            </a:r>
            <a:r>
              <a:rPr lang="it-IT" sz="2400" b="1" dirty="0"/>
              <a:t> </a:t>
            </a:r>
            <a:r>
              <a:rPr lang="it-IT" sz="2400" b="1" dirty="0" err="1"/>
              <a:t>period</a:t>
            </a:r>
            <a:r>
              <a:rPr lang="it-IT" sz="2400" dirty="0"/>
              <a:t>: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unit</a:t>
            </a:r>
            <a:r>
              <a:rPr lang="it-IT" sz="2400" dirty="0"/>
              <a:t> of time on </a:t>
            </a:r>
            <a:r>
              <a:rPr lang="it-IT" sz="2400" dirty="0" err="1"/>
              <a:t>which</a:t>
            </a:r>
            <a:r>
              <a:rPr lang="it-IT" sz="2400" dirty="0"/>
              <a:t> forecast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. E.g. one </a:t>
            </a:r>
            <a:r>
              <a:rPr lang="it-IT" sz="2400" dirty="0" err="1"/>
              <a:t>month</a:t>
            </a:r>
            <a:r>
              <a:rPr lang="it-IT" sz="2400" dirty="0"/>
              <a:t> </a:t>
            </a:r>
            <a:endParaRPr lang="en-GB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3568" y="3429000"/>
            <a:ext cx="777253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Prediction horizon</a:t>
            </a:r>
            <a:r>
              <a:rPr lang="en-GB" sz="2400" dirty="0"/>
              <a:t>: it is the unit of time, defined as multiple of prediction period, associated to the duration for which we are interested to compute a forecast. E.g. one year prediction horizon based on 12 prediction periods</a:t>
            </a:r>
          </a:p>
        </p:txBody>
      </p:sp>
    </p:spTree>
    <p:extLst>
      <p:ext uri="{BB962C8B-B14F-4D97-AF65-F5344CB8AC3E}">
        <p14:creationId xmlns:p14="http://schemas.microsoft.com/office/powerpoint/2010/main" val="71181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4" b="46768"/>
          <a:stretch/>
        </p:blipFill>
        <p:spPr bwMode="auto">
          <a:xfrm>
            <a:off x="13871" y="980728"/>
            <a:ext cx="887455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4" t="68293" r="31599"/>
          <a:stretch/>
        </p:blipFill>
        <p:spPr bwMode="auto">
          <a:xfrm>
            <a:off x="3131840" y="4149080"/>
            <a:ext cx="295232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in giù 1"/>
          <p:cNvSpPr/>
          <p:nvPr/>
        </p:nvSpPr>
        <p:spPr>
          <a:xfrm>
            <a:off x="4139952" y="2276872"/>
            <a:ext cx="57606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8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20688"/>
            <a:ext cx="875011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3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Weighted</a:t>
            </a:r>
            <a:r>
              <a:rPr lang="it-IT" dirty="0"/>
              <a:t> mobile </a:t>
            </a:r>
            <a:r>
              <a:rPr lang="it-IT" dirty="0" err="1"/>
              <a:t>average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05243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66700"/>
            <a:ext cx="7772400" cy="835025"/>
          </a:xfrm>
        </p:spPr>
        <p:txBody>
          <a:bodyPr>
            <a:normAutofit/>
          </a:bodyPr>
          <a:lstStyle/>
          <a:p>
            <a:r>
              <a:rPr lang="it-IT" altLang="it-IT" dirty="0" err="1"/>
              <a:t>Exponential</a:t>
            </a:r>
            <a:r>
              <a:rPr lang="it-IT" altLang="it-IT" dirty="0"/>
              <a:t> </a:t>
            </a:r>
            <a:r>
              <a:rPr lang="it-IT" altLang="it-IT" dirty="0" err="1"/>
              <a:t>average</a:t>
            </a:r>
            <a:endParaRPr lang="it-IT" altLang="it-IT" dirty="0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35025" y="1666875"/>
            <a:ext cx="777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en-GB" altLang="it-IT" sz="2000" dirty="0"/>
              <a:t>The demand forecast in the next period is obtained using all historical data and attributing smaller weights to the "older" data, that is:</a:t>
            </a:r>
            <a:endParaRPr lang="it-IT" altLang="it-IT" sz="2000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44550" y="5260975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6163" indent="-1046163"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2000"/>
              <a:t>	</a:t>
            </a:r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92689"/>
              </p:ext>
            </p:extLst>
          </p:nvPr>
        </p:nvGraphicFramePr>
        <p:xfrm>
          <a:off x="2434991" y="2654911"/>
          <a:ext cx="4592469" cy="54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991" y="2654911"/>
                        <a:ext cx="4592469" cy="548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912813" y="3454400"/>
            <a:ext cx="77009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1800" dirty="0" err="1"/>
              <a:t>where</a:t>
            </a:r>
            <a:r>
              <a:rPr lang="it-IT" altLang="it-IT" sz="1800" dirty="0"/>
              <a:t> </a:t>
            </a:r>
            <a:r>
              <a:rPr lang="it-IT" altLang="it-IT" sz="1800" b="1" i="1" dirty="0">
                <a:solidFill>
                  <a:srgbClr val="3333FF"/>
                </a:solidFill>
                <a:latin typeface="Symbol" pitchFamily="18" charset="2"/>
              </a:rPr>
              <a:t>a</a:t>
            </a:r>
            <a:r>
              <a:rPr lang="it-IT" altLang="it-IT" sz="1800" b="1" dirty="0">
                <a:solidFill>
                  <a:srgbClr val="3333FF"/>
                </a:solidFill>
                <a:latin typeface="Symbol" pitchFamily="18" charset="2"/>
              </a:rPr>
              <a:t> </a:t>
            </a:r>
            <a:r>
              <a:rPr lang="it-IT" altLang="it-IT" sz="1800" b="1" dirty="0">
                <a:solidFill>
                  <a:srgbClr val="3333FF"/>
                </a:solidFill>
                <a:latin typeface="Symbol" pitchFamily="18" charset="2"/>
                <a:sym typeface="Symbol" pitchFamily="18" charset="2"/>
              </a:rPr>
              <a:t> (0,1)</a:t>
            </a:r>
            <a:r>
              <a:rPr lang="it-IT" altLang="it-IT" sz="1800" dirty="0">
                <a:latin typeface="Symbol" pitchFamily="18" charset="2"/>
                <a:sym typeface="Symbol" pitchFamily="18" charset="2"/>
              </a:rPr>
              <a:t> </a:t>
            </a:r>
            <a:r>
              <a:rPr lang="en-GB" altLang="it-IT" sz="1800" dirty="0">
                <a:sym typeface="Symbol" pitchFamily="18" charset="2"/>
              </a:rPr>
              <a:t>is the exponential average constant.</a:t>
            </a:r>
          </a:p>
          <a:p>
            <a:pPr algn="just">
              <a:spcBef>
                <a:spcPct val="0"/>
              </a:spcBef>
              <a:buSzTx/>
              <a:buFontTx/>
              <a:buNone/>
            </a:pPr>
            <a:endParaRPr lang="it-IT" altLang="it-IT" sz="1800" dirty="0">
              <a:sym typeface="Symbol" pitchFamily="18" charset="2"/>
            </a:endParaRPr>
          </a:p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1800" dirty="0" err="1">
                <a:sym typeface="Symbol" pitchFamily="18" charset="2"/>
              </a:rPr>
              <a:t>Defining</a:t>
            </a:r>
            <a:r>
              <a:rPr lang="it-IT" altLang="it-IT" sz="1800" dirty="0">
                <a:sym typeface="Symbol" pitchFamily="18" charset="2"/>
              </a:rPr>
              <a:t> the </a:t>
            </a:r>
            <a:r>
              <a:rPr lang="it-IT" altLang="it-IT" sz="1800" dirty="0" err="1">
                <a:sym typeface="Symbol" pitchFamily="18" charset="2"/>
              </a:rPr>
              <a:t>forecast</a:t>
            </a:r>
            <a:r>
              <a:rPr lang="it-IT" altLang="it-IT" sz="1800" dirty="0">
                <a:sym typeface="Symbol" pitchFamily="18" charset="2"/>
              </a:rPr>
              <a:t> in </a:t>
            </a:r>
            <a:r>
              <a:rPr lang="it-IT" altLang="it-IT" sz="1800" i="1" dirty="0" err="1">
                <a:sym typeface="Symbol" pitchFamily="18" charset="2"/>
              </a:rPr>
              <a:t>T</a:t>
            </a:r>
            <a:r>
              <a:rPr lang="it-IT" altLang="it-IT" sz="1800" dirty="0" err="1">
                <a:sym typeface="Symbol" pitchFamily="18" charset="2"/>
              </a:rPr>
              <a:t>+1</a:t>
            </a:r>
            <a:r>
              <a:rPr lang="it-IT" altLang="it-IT" sz="1800" dirty="0">
                <a:sym typeface="Symbol" pitchFamily="18" charset="2"/>
              </a:rPr>
              <a:t> </a:t>
            </a:r>
            <a:r>
              <a:rPr lang="it-IT" altLang="it-IT" sz="1800" dirty="0" err="1">
                <a:sym typeface="Symbol" pitchFamily="18" charset="2"/>
              </a:rPr>
              <a:t>as</a:t>
            </a:r>
            <a:r>
              <a:rPr lang="it-IT" altLang="it-IT" sz="1800" dirty="0">
                <a:sym typeface="Symbol" pitchFamily="18" charset="2"/>
              </a:rPr>
              <a:t>:</a:t>
            </a:r>
            <a:endParaRPr lang="it-IT" altLang="it-IT" sz="2400" dirty="0"/>
          </a:p>
        </p:txBody>
      </p:sp>
      <p:graphicFrame>
        <p:nvGraphicFramePr>
          <p:cNvPr id="419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36202"/>
              </p:ext>
            </p:extLst>
          </p:nvPr>
        </p:nvGraphicFramePr>
        <p:xfrm>
          <a:off x="2269177" y="4537848"/>
          <a:ext cx="5589129" cy="47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5" imgW="3429000" imgH="291960" progId="Equation.3">
                  <p:embed/>
                </p:oleObj>
              </mc:Choice>
              <mc:Fallback>
                <p:oleObj name="Equation" r:id="rId5" imgW="3429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177" y="4537848"/>
                        <a:ext cx="5589129" cy="476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22"/>
          <p:cNvSpPr txBox="1">
            <a:spLocks noChangeArrowheads="1"/>
          </p:cNvSpPr>
          <p:nvPr/>
        </p:nvSpPr>
        <p:spPr bwMode="auto">
          <a:xfrm>
            <a:off x="982663" y="5130800"/>
            <a:ext cx="7700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1800" dirty="0" err="1"/>
              <a:t>If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forecast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error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positive (</a:t>
            </a:r>
            <a:r>
              <a:rPr lang="it-IT" altLang="it-IT" sz="1800" i="1" dirty="0" err="1"/>
              <a:t>d</a:t>
            </a:r>
            <a:r>
              <a:rPr lang="it-IT" altLang="it-IT" sz="1800" i="1" baseline="-25000" dirty="0" err="1"/>
              <a:t>T</a:t>
            </a:r>
            <a:r>
              <a:rPr lang="it-IT" altLang="it-IT" sz="1800" i="1" dirty="0"/>
              <a:t>&gt;</a:t>
            </a:r>
            <a:r>
              <a:rPr lang="it-IT" altLang="it-IT" sz="1800" i="1" dirty="0" err="1"/>
              <a:t>p</a:t>
            </a:r>
            <a:r>
              <a:rPr lang="it-IT" altLang="it-IT" sz="1800" i="1" baseline="-25000" dirty="0" err="1"/>
              <a:t>T</a:t>
            </a:r>
            <a:r>
              <a:rPr lang="it-IT" altLang="it-IT" sz="1800" dirty="0"/>
              <a:t>), the </a:t>
            </a:r>
            <a:r>
              <a:rPr lang="it-IT" altLang="it-IT" sz="1800" dirty="0" err="1"/>
              <a:t>forecast</a:t>
            </a:r>
            <a:r>
              <a:rPr lang="it-IT" altLang="it-IT" sz="1800" dirty="0"/>
              <a:t> in </a:t>
            </a:r>
            <a:r>
              <a:rPr lang="it-IT" altLang="it-IT" sz="1800" i="1" dirty="0" err="1"/>
              <a:t>T</a:t>
            </a:r>
            <a:r>
              <a:rPr lang="it-IT" altLang="it-IT" sz="1800" dirty="0" err="1"/>
              <a:t>+1</a:t>
            </a:r>
            <a:r>
              <a:rPr lang="it-IT" altLang="it-IT" sz="1800" dirty="0"/>
              <a:t> </a:t>
            </a:r>
            <a:r>
              <a:rPr lang="it-IT" altLang="it-IT" sz="1800" dirty="0" err="1"/>
              <a:t>decreases</a:t>
            </a:r>
            <a:r>
              <a:rPr lang="it-IT" altLang="it-IT" sz="1800" dirty="0"/>
              <a:t> with </a:t>
            </a:r>
            <a:r>
              <a:rPr lang="it-IT" altLang="it-IT" sz="1800" dirty="0" err="1"/>
              <a:t>respect</a:t>
            </a:r>
            <a:r>
              <a:rPr lang="it-IT" altLang="it-IT" sz="1800" dirty="0"/>
              <a:t> to the </a:t>
            </a:r>
            <a:r>
              <a:rPr lang="it-IT" altLang="it-IT" sz="1800" dirty="0" err="1"/>
              <a:t>forecast</a:t>
            </a:r>
            <a:r>
              <a:rPr lang="it-IT" altLang="it-IT" sz="1800" dirty="0"/>
              <a:t> in </a:t>
            </a:r>
            <a:r>
              <a:rPr lang="it-IT" altLang="it-IT" sz="1800" i="1" dirty="0"/>
              <a:t>T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increases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otherwise</a:t>
            </a:r>
            <a:r>
              <a:rPr lang="it-IT" altLang="it-IT" sz="1800" dirty="0"/>
              <a:t>.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230504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844550" y="5260975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6163" indent="-1046163"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2000"/>
              <a:t>	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820738" y="1738313"/>
            <a:ext cx="7700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70000"/>
              <a:buFont typeface="Wingdings" pitchFamily="2" charset="2"/>
              <a:buChar char="è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SzTx/>
              <a:buFontTx/>
              <a:buNone/>
            </a:pPr>
            <a:r>
              <a:rPr lang="it-IT" altLang="it-IT" sz="1800" dirty="0"/>
              <a:t>A </a:t>
            </a:r>
            <a:r>
              <a:rPr lang="it-IT" altLang="it-IT" sz="1800" dirty="0" err="1"/>
              <a:t>crucial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decision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definition</a:t>
            </a:r>
            <a:r>
              <a:rPr lang="it-IT" altLang="it-IT" sz="1800" dirty="0"/>
              <a:t> of </a:t>
            </a:r>
            <a:r>
              <a:rPr lang="it-IT" altLang="it-IT" sz="1800" dirty="0">
                <a:latin typeface="Symbol" pitchFamily="18" charset="2"/>
              </a:rPr>
              <a:t>a</a:t>
            </a:r>
            <a:r>
              <a:rPr lang="it-IT" altLang="it-IT" sz="1800" dirty="0"/>
              <a:t>.</a:t>
            </a:r>
          </a:p>
        </p:txBody>
      </p: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1054100" y="3049588"/>
            <a:ext cx="7685088" cy="925512"/>
            <a:chOff x="714" y="2400"/>
            <a:chExt cx="4841" cy="583"/>
          </a:xfrm>
        </p:grpSpPr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714" y="2549"/>
              <a:ext cx="1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it-IT" altLang="it-IT" sz="2000" b="1" dirty="0">
                  <a:solidFill>
                    <a:srgbClr val="3333FF"/>
                  </a:solidFill>
                  <a:latin typeface="Symbol" pitchFamily="18" charset="2"/>
                </a:rPr>
                <a:t>a</a:t>
              </a:r>
              <a:r>
                <a:rPr lang="it-IT" altLang="it-IT" sz="2000" b="1" dirty="0">
                  <a:solidFill>
                    <a:srgbClr val="3333FF"/>
                  </a:solidFill>
                </a:rPr>
                <a:t> small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1715" y="2644"/>
              <a:ext cx="442" cy="76"/>
            </a:xfrm>
            <a:prstGeom prst="rightArrow">
              <a:avLst>
                <a:gd name="adj1" fmla="val 50000"/>
                <a:gd name="adj2" fmla="val 145395"/>
              </a:avLst>
            </a:prstGeom>
            <a:solidFill>
              <a:srgbClr val="3333FF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it-IT" altLang="it-IT" sz="2400"/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2406" y="2400"/>
              <a:ext cx="3149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SzTx/>
                <a:buFontTx/>
                <a:buNone/>
              </a:pPr>
              <a:r>
                <a:rPr lang="en-GB" altLang="en-US" sz="1800" dirty="0"/>
                <a:t>The forecast is lightly subject to random fluctuations in demand, but the most recent changes are introduced in the delayed forecast</a:t>
              </a:r>
              <a:endParaRPr lang="it-IT" altLang="en-US" sz="1800" dirty="0"/>
            </a:p>
          </p:txBody>
        </p:sp>
      </p:grpSp>
      <p:grpSp>
        <p:nvGrpSpPr>
          <p:cNvPr id="44038" name="Group 13"/>
          <p:cNvGrpSpPr>
            <a:grpSpLocks/>
          </p:cNvGrpSpPr>
          <p:nvPr/>
        </p:nvGrpSpPr>
        <p:grpSpPr bwMode="auto">
          <a:xfrm>
            <a:off x="1168400" y="4633912"/>
            <a:ext cx="7558088" cy="646112"/>
            <a:chOff x="793" y="3296"/>
            <a:chExt cx="4761" cy="407"/>
          </a:xfrm>
        </p:grpSpPr>
        <p:sp>
          <p:nvSpPr>
            <p:cNvPr id="44039" name="Text Box 14"/>
            <p:cNvSpPr txBox="1">
              <a:spLocks noChangeArrowheads="1"/>
            </p:cNvSpPr>
            <p:nvPr/>
          </p:nvSpPr>
          <p:spPr bwMode="auto">
            <a:xfrm>
              <a:off x="793" y="3375"/>
              <a:ext cx="10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it-IT" altLang="it-IT" sz="2000" b="1" dirty="0">
                  <a:solidFill>
                    <a:srgbClr val="3333FF"/>
                  </a:solidFill>
                  <a:latin typeface="Symbol"/>
                  <a:sym typeface="Symbol"/>
                </a:rPr>
                <a:t>a</a:t>
              </a:r>
              <a:r>
                <a:rPr lang="it-IT" altLang="it-IT" sz="2000" b="1" dirty="0">
                  <a:solidFill>
                    <a:srgbClr val="3333FF"/>
                  </a:solidFill>
                  <a:latin typeface="Times New Roman"/>
                  <a:cs typeface="Times New Roman"/>
                </a:rPr>
                <a:t> large</a:t>
              </a:r>
              <a:endParaRPr lang="it-IT" altLang="it-IT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44040" name="AutoShape 15"/>
            <p:cNvSpPr>
              <a:spLocks noChangeArrowheads="1"/>
            </p:cNvSpPr>
            <p:nvPr/>
          </p:nvSpPr>
          <p:spPr bwMode="auto">
            <a:xfrm>
              <a:off x="1734" y="3470"/>
              <a:ext cx="442" cy="76"/>
            </a:xfrm>
            <a:prstGeom prst="rightArrow">
              <a:avLst>
                <a:gd name="adj1" fmla="val 50000"/>
                <a:gd name="adj2" fmla="val 145395"/>
              </a:avLst>
            </a:prstGeom>
            <a:solidFill>
              <a:srgbClr val="3333FF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it-IT" altLang="it-IT" sz="2400"/>
            </a:p>
          </p:txBody>
        </p:sp>
        <p:sp>
          <p:nvSpPr>
            <p:cNvPr id="44041" name="Text Box 16"/>
            <p:cNvSpPr txBox="1">
              <a:spLocks noChangeArrowheads="1"/>
            </p:cNvSpPr>
            <p:nvPr/>
          </p:nvSpPr>
          <p:spPr bwMode="auto">
            <a:xfrm>
              <a:off x="2405" y="3296"/>
              <a:ext cx="3149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SzPct val="70000"/>
                <a:buFont typeface="Wingdings" pitchFamily="2" charset="2"/>
                <a:buChar char="è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SzTx/>
                <a:buFontTx/>
                <a:buNone/>
              </a:pPr>
              <a:r>
                <a:rPr lang="en-GB" altLang="en-US" sz="1800" dirty="0"/>
                <a:t>High ability to quickly follow changes in demand, but low filtering of random components</a:t>
              </a:r>
              <a:endParaRPr lang="it-IT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51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0480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17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series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352928" cy="550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47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period (trend T): horizon of years</a:t>
            </a:r>
          </a:p>
          <a:p>
            <a:r>
              <a:rPr lang="en-GB" dirty="0"/>
              <a:t>Cyclic (C): horizon of years</a:t>
            </a:r>
          </a:p>
          <a:p>
            <a:r>
              <a:rPr lang="en-GB" dirty="0"/>
              <a:t>Seasonal (S): one year horizon</a:t>
            </a:r>
          </a:p>
          <a:p>
            <a:r>
              <a:rPr lang="en-GB" dirty="0"/>
              <a:t>Random (random R): stochastic component, possibly on which to propose regression </a:t>
            </a:r>
            <a:r>
              <a:rPr lang="en-GB" dirty="0" err="1"/>
              <a:t>analyzes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98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Forecast</a:t>
            </a:r>
            <a:r>
              <a:rPr lang="it-IT" dirty="0"/>
              <a:t> of an </a:t>
            </a:r>
            <a:r>
              <a:rPr lang="it-IT" dirty="0" err="1"/>
              <a:t>historical</a:t>
            </a:r>
            <a:r>
              <a:rPr lang="it-IT" dirty="0"/>
              <a:t> trend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it-IT" dirty="0"/>
              <a:t>Product: the </a:t>
            </a:r>
            <a:r>
              <a:rPr lang="it-IT" dirty="0" err="1"/>
              <a:t>forecast</a:t>
            </a:r>
            <a:r>
              <a:rPr lang="it-IT" dirty="0"/>
              <a:t> Y </a:t>
            </a:r>
            <a:r>
              <a:rPr lang="it-IT" dirty="0" err="1"/>
              <a:t>is</a:t>
            </a:r>
            <a:r>
              <a:rPr lang="it-IT" dirty="0"/>
              <a:t> Y=T*C*S*R</a:t>
            </a:r>
          </a:p>
          <a:p>
            <a:pPr lvl="1"/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percentages</a:t>
            </a:r>
            <a:r>
              <a:rPr lang="it-IT" dirty="0"/>
              <a:t> of </a:t>
            </a:r>
            <a:r>
              <a:rPr lang="it-IT" dirty="0" err="1"/>
              <a:t>increase</a:t>
            </a:r>
            <a:r>
              <a:rPr lang="it-IT" dirty="0"/>
              <a:t>/</a:t>
            </a:r>
            <a:r>
              <a:rPr lang="it-IT" dirty="0" err="1"/>
              <a:t>decrease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Sum: the </a:t>
            </a:r>
            <a:r>
              <a:rPr lang="it-IT" dirty="0" err="1"/>
              <a:t>forecast</a:t>
            </a:r>
            <a:r>
              <a:rPr lang="it-IT" dirty="0"/>
              <a:t> Y </a:t>
            </a:r>
            <a:r>
              <a:rPr lang="it-IT" dirty="0" err="1"/>
              <a:t>is</a:t>
            </a:r>
            <a:r>
              <a:rPr lang="it-IT" dirty="0"/>
              <a:t> Y=</a:t>
            </a:r>
            <a:r>
              <a:rPr lang="it-IT" dirty="0" err="1"/>
              <a:t>T+C+S+R</a:t>
            </a: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34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err="1"/>
              <a:t>Seasonal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en-GB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043608" y="1045915"/>
            <a:ext cx="6552728" cy="563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of </a:t>
            </a:r>
            <a:r>
              <a:rPr lang="it-IT" dirty="0" err="1"/>
              <a:t>methods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57201" y="1772816"/>
            <a:ext cx="80032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Qualitative, based on experts (not taken into account hereinafter)</a:t>
            </a:r>
            <a:endParaRPr lang="en-GB" sz="3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Regressions: based on the prediction of one variable as a function of other variables</a:t>
            </a:r>
            <a:endParaRPr lang="en-GB" sz="3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Based on historical series</a:t>
            </a:r>
          </a:p>
        </p:txBody>
      </p:sp>
    </p:spTree>
    <p:extLst>
      <p:ext uri="{BB962C8B-B14F-4D97-AF65-F5344CB8AC3E}">
        <p14:creationId xmlns:p14="http://schemas.microsoft.com/office/powerpoint/2010/main" val="132845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7"/>
          <a:stretch/>
        </p:blipFill>
        <p:spPr bwMode="auto">
          <a:xfrm rot="-60000">
            <a:off x="955110" y="333433"/>
            <a:ext cx="8065518" cy="64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2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8780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" y="281037"/>
            <a:ext cx="796848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4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99592" y="1196752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err="1"/>
              <a:t>Computation</a:t>
            </a:r>
            <a:r>
              <a:rPr lang="it-IT" sz="3600" dirty="0"/>
              <a:t> of </a:t>
            </a:r>
            <a:r>
              <a:rPr lang="it-IT" sz="3600" dirty="0" err="1"/>
              <a:t>seasonal</a:t>
            </a:r>
            <a:r>
              <a:rPr lang="it-IT" sz="3600" dirty="0"/>
              <a:t> </a:t>
            </a:r>
            <a:r>
              <a:rPr lang="it-IT" sz="3600" dirty="0" err="1"/>
              <a:t>indexes</a:t>
            </a:r>
            <a:endParaRPr lang="it-IT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err="1"/>
              <a:t>Deseasonalisation</a:t>
            </a:r>
            <a:r>
              <a:rPr lang="it-IT" sz="3600" dirty="0"/>
              <a:t> of the </a:t>
            </a:r>
            <a:r>
              <a:rPr lang="it-IT" sz="3600" dirty="0" err="1"/>
              <a:t>historical</a:t>
            </a:r>
            <a:r>
              <a:rPr lang="it-IT" sz="3600" dirty="0"/>
              <a:t> trend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err="1"/>
              <a:t>Identification</a:t>
            </a:r>
            <a:r>
              <a:rPr lang="it-IT" sz="3600" dirty="0"/>
              <a:t> of the </a:t>
            </a:r>
            <a:r>
              <a:rPr lang="it-IT" sz="3600" dirty="0" err="1"/>
              <a:t>function</a:t>
            </a:r>
            <a:r>
              <a:rPr lang="it-IT" sz="3600" dirty="0"/>
              <a:t> </a:t>
            </a:r>
            <a:r>
              <a:rPr lang="it-IT" sz="3600" dirty="0" err="1"/>
              <a:t>interpolating</a:t>
            </a:r>
            <a:r>
              <a:rPr lang="it-IT" sz="3600" dirty="0"/>
              <a:t> the </a:t>
            </a:r>
            <a:r>
              <a:rPr lang="it-IT" sz="3600" dirty="0" err="1"/>
              <a:t>historical</a:t>
            </a:r>
            <a:r>
              <a:rPr lang="it-IT" sz="3600" dirty="0"/>
              <a:t> </a:t>
            </a:r>
            <a:r>
              <a:rPr lang="it-IT" sz="3600" dirty="0" err="1"/>
              <a:t>series</a:t>
            </a:r>
            <a:r>
              <a:rPr lang="it-IT" sz="3600" dirty="0"/>
              <a:t> with no </a:t>
            </a:r>
            <a:r>
              <a:rPr lang="it-IT" sz="3600" dirty="0" err="1"/>
              <a:t>seasonal</a:t>
            </a:r>
            <a:r>
              <a:rPr lang="it-IT" sz="3600" dirty="0"/>
              <a:t>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err="1"/>
              <a:t>Forecast</a:t>
            </a:r>
            <a:r>
              <a:rPr lang="it-IT" sz="3600" dirty="0"/>
              <a:t> in future </a:t>
            </a:r>
            <a:r>
              <a:rPr lang="it-IT" sz="3600" dirty="0" err="1"/>
              <a:t>periods</a:t>
            </a:r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2292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4638"/>
            <a:ext cx="8757762" cy="63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99592" y="184482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X </a:t>
            </a:r>
            <a:r>
              <a:rPr lang="it-IT" sz="3600" dirty="0" err="1"/>
              <a:t>is</a:t>
            </a:r>
            <a:r>
              <a:rPr lang="it-IT" sz="3600" dirty="0"/>
              <a:t> a </a:t>
            </a:r>
            <a:r>
              <a:rPr lang="it-IT" sz="3600" dirty="0" err="1"/>
              <a:t>vector</a:t>
            </a:r>
            <a:r>
              <a:rPr lang="it-IT" sz="3600" dirty="0"/>
              <a:t> of </a:t>
            </a:r>
            <a:r>
              <a:rPr lang="it-IT" sz="3600" dirty="0" err="1"/>
              <a:t>independent</a:t>
            </a:r>
            <a:r>
              <a:rPr lang="it-IT" sz="3600" dirty="0"/>
              <a:t> </a:t>
            </a:r>
            <a:r>
              <a:rPr lang="it-IT" sz="3600" dirty="0" err="1"/>
              <a:t>variables</a:t>
            </a:r>
            <a:endParaRPr lang="it-IT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Y </a:t>
            </a:r>
            <a:r>
              <a:rPr lang="it-IT" sz="3600" dirty="0" err="1"/>
              <a:t>is</a:t>
            </a:r>
            <a:r>
              <a:rPr lang="it-IT" sz="3600" dirty="0"/>
              <a:t> the (</a:t>
            </a:r>
            <a:r>
              <a:rPr lang="it-IT" sz="3600" dirty="0" err="1"/>
              <a:t>vector</a:t>
            </a:r>
            <a:r>
              <a:rPr lang="it-IT" sz="3600" dirty="0"/>
              <a:t> of) </a:t>
            </a:r>
            <a:r>
              <a:rPr lang="it-IT" sz="3600" dirty="0" err="1"/>
              <a:t>dependent</a:t>
            </a:r>
            <a:r>
              <a:rPr lang="it-IT" sz="3600" dirty="0"/>
              <a:t> </a:t>
            </a:r>
            <a:r>
              <a:rPr lang="it-IT" sz="3600" dirty="0" err="1"/>
              <a:t>variable</a:t>
            </a:r>
            <a:endParaRPr lang="it-IT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The </a:t>
            </a:r>
            <a:r>
              <a:rPr lang="it-IT" sz="3600" dirty="0" err="1"/>
              <a:t>problem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to </a:t>
            </a:r>
            <a:r>
              <a:rPr lang="it-IT" sz="3600" dirty="0" err="1"/>
              <a:t>identify</a:t>
            </a:r>
            <a:r>
              <a:rPr lang="it-IT" sz="3600" dirty="0"/>
              <a:t> the </a:t>
            </a:r>
            <a:r>
              <a:rPr lang="it-IT" sz="3600" dirty="0" err="1"/>
              <a:t>interpolation</a:t>
            </a:r>
            <a:r>
              <a:rPr lang="it-IT" sz="3600" dirty="0"/>
              <a:t> </a:t>
            </a:r>
            <a:r>
              <a:rPr lang="it-IT" sz="3600" dirty="0" err="1"/>
              <a:t>function</a:t>
            </a:r>
            <a:r>
              <a:rPr lang="it-IT" sz="3600" dirty="0"/>
              <a:t> Y=F(x)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92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395536" y="764704"/>
            <a:ext cx="8640960" cy="458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4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179512" y="332656"/>
            <a:ext cx="8568952" cy="62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02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55576" y="1772816"/>
            <a:ext cx="7733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N </a:t>
            </a:r>
            <a:r>
              <a:rPr lang="it-IT" sz="2800" dirty="0" err="1"/>
              <a:t>observations</a:t>
            </a:r>
            <a:r>
              <a:rPr lang="it-IT" sz="2800" dirty="0"/>
              <a:t> of X and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Value of Y </a:t>
            </a:r>
            <a:r>
              <a:rPr lang="it-IT" sz="2800" dirty="0" err="1"/>
              <a:t>computed</a:t>
            </a:r>
            <a:r>
              <a:rPr lang="it-IT" sz="2800" dirty="0"/>
              <a:t> by F(.)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Difference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</a:t>
            </a:r>
            <a:r>
              <a:rPr lang="it-IT" sz="2800" dirty="0" err="1"/>
              <a:t>measure</a:t>
            </a:r>
            <a:r>
              <a:rPr lang="it-IT" sz="2800" dirty="0"/>
              <a:t> and </a:t>
            </a:r>
            <a:r>
              <a:rPr lang="it-IT" sz="2800" dirty="0" err="1"/>
              <a:t>expected</a:t>
            </a:r>
            <a:r>
              <a:rPr lang="it-IT" sz="2800" dirty="0"/>
              <a:t> </a:t>
            </a:r>
            <a:r>
              <a:rPr lang="it-IT" sz="2800" dirty="0" err="1"/>
              <a:t>value</a:t>
            </a:r>
            <a:endParaRPr lang="en-GB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47958"/>
            <a:ext cx="1666667" cy="4190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191" y="2549508"/>
            <a:ext cx="1533333" cy="438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221088"/>
            <a:ext cx="3165857" cy="7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b="7929"/>
          <a:stretch/>
        </p:blipFill>
        <p:spPr>
          <a:xfrm>
            <a:off x="971600" y="574174"/>
            <a:ext cx="7419048" cy="62257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3355"/>
            <a:ext cx="7685714" cy="946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3" y="2633762"/>
            <a:ext cx="7533333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64359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8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05173E9FB8F4AAC7D2970B7F08A33" ma:contentTypeVersion="3" ma:contentTypeDescription="Creare un nuovo documento." ma:contentTypeScope="" ma:versionID="b39ff2b743f34c3d98aabf799f69795e">
  <xsd:schema xmlns:xsd="http://www.w3.org/2001/XMLSchema" xmlns:xs="http://www.w3.org/2001/XMLSchema" xmlns:p="http://schemas.microsoft.com/office/2006/metadata/properties" xmlns:ns2="bc7c7115-e53b-4601-aedf-f185a0e591fb" targetNamespace="http://schemas.microsoft.com/office/2006/metadata/properties" ma:root="true" ma:fieldsID="0877fcc3a52ce53d5d797cf4e69280b3" ns2:_="">
    <xsd:import namespace="bc7c7115-e53b-4601-aedf-f185a0e5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7115-e53b-4601-aedf-f185a0e59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8BBF6E-9BE3-496E-A002-4E1751A44E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D46C2-503E-41C9-B56E-7F2F278EE2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BD35AD-1E61-48A9-9808-F8D510D19B0D}"/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705</Words>
  <Application>Microsoft Office PowerPoint</Application>
  <PresentationFormat>Presentazione su schermo (4:3)</PresentationFormat>
  <Paragraphs>100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Prediction/forecast methods</vt:lpstr>
      <vt:lpstr>Time intervals</vt:lpstr>
      <vt:lpstr>Classification of methods</vt:lpstr>
      <vt:lpstr>Regression</vt:lpstr>
      <vt:lpstr>Presentazione standard di PowerPoint</vt:lpstr>
      <vt:lpstr>Presentazione standard di PowerPoint</vt:lpstr>
      <vt:lpstr>Linear regression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With four parameters I can fit an elephant, and with five I can make him wiggle his trunk*</vt:lpstr>
      <vt:lpstr>Training, validation e jacknife</vt:lpstr>
      <vt:lpstr>Verification of the methods</vt:lpstr>
      <vt:lpstr>Accuracy measurements</vt:lpstr>
      <vt:lpstr>Presentazione standard di PowerPoint</vt:lpstr>
      <vt:lpstr>Smoothing</vt:lpstr>
      <vt:lpstr>Presentazione standard di PowerPoint</vt:lpstr>
      <vt:lpstr>Presentazione standard di PowerPoint</vt:lpstr>
      <vt:lpstr>Presentazione standard di PowerPoint</vt:lpstr>
      <vt:lpstr>Weighted mobile average</vt:lpstr>
      <vt:lpstr>Exponential average</vt:lpstr>
      <vt:lpstr>Presentazione standard di PowerPoint</vt:lpstr>
      <vt:lpstr>Presentazione standard di PowerPoint</vt:lpstr>
      <vt:lpstr>Historical series</vt:lpstr>
      <vt:lpstr>Components</vt:lpstr>
      <vt:lpstr>Forecast of an historical trend</vt:lpstr>
      <vt:lpstr>Seasonal components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Tecniche di previsione</dc:title>
  <dc:creator>robby</dc:creator>
  <cp:lastModifiedBy>robby</cp:lastModifiedBy>
  <cp:revision>54</cp:revision>
  <dcterms:created xsi:type="dcterms:W3CDTF">2015-11-03T05:57:39Z</dcterms:created>
  <dcterms:modified xsi:type="dcterms:W3CDTF">2022-05-12T08:19:39Z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0x01010034205173E9FB8F4AAC7D2970B7F08A33</vt:lpwstr>
  </property>
</Properties>
</file>