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E7DB4-FE5C-4E13-B8F2-4DE2AB51938B}" v="4" dt="2021-05-07T08:16:13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Sacile" userId="S::roberto.sacile@unige.it::4f37b63e-69a6-4fd7-9f3f-5e9a469697bf" providerId="AD" clId="Web-{D6FE7DB4-FE5C-4E13-B8F2-4DE2AB51938B}"/>
    <pc:docChg chg="modSld">
      <pc:chgData name="Roberto Sacile" userId="S::roberto.sacile@unige.it::4f37b63e-69a6-4fd7-9f3f-5e9a469697bf" providerId="AD" clId="Web-{D6FE7DB4-FE5C-4E13-B8F2-4DE2AB51938B}" dt="2021-05-07T08:16:13.943" v="1" actId="20577"/>
      <pc:docMkLst>
        <pc:docMk/>
      </pc:docMkLst>
      <pc:sldChg chg="modSp">
        <pc:chgData name="Roberto Sacile" userId="S::roberto.sacile@unige.it::4f37b63e-69a6-4fd7-9f3f-5e9a469697bf" providerId="AD" clId="Web-{D6FE7DB4-FE5C-4E13-B8F2-4DE2AB51938B}" dt="2021-05-07T08:16:13.943" v="1" actId="20577"/>
        <pc:sldMkLst>
          <pc:docMk/>
          <pc:sldMk cId="1337143347" sldId="259"/>
        </pc:sldMkLst>
        <pc:spChg chg="mod">
          <ac:chgData name="Roberto Sacile" userId="S::roberto.sacile@unige.it::4f37b63e-69a6-4fd7-9f3f-5e9a469697bf" providerId="AD" clId="Web-{D6FE7DB4-FE5C-4E13-B8F2-4DE2AB51938B}" dt="2021-05-07T08:16:13.943" v="1" actId="20577"/>
          <ac:spMkLst>
            <pc:docMk/>
            <pc:sldMk cId="1337143347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2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07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8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0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3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27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10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8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80416-D938-405C-8941-9FDDABBA493D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288A-77E0-4142-9FB4-6FD1EBB702D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5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quote.org/wiki/Enrico_Fermi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427297a" TargetMode="External"/><Relationship Id="rId5" Type="http://schemas.openxmlformats.org/officeDocument/2006/relationships/hyperlink" Target="http://dx.doi.org/10.1038/427297a" TargetMode="External"/><Relationship Id="rId4" Type="http://schemas.openxmlformats.org/officeDocument/2006/relationships/hyperlink" Target="https://en.wikiquote.org/wiki/Freeman_Dys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Demand</a:t>
            </a:r>
            <a:r>
              <a:rPr lang="it-IT" dirty="0"/>
              <a:t> </a:t>
            </a:r>
            <a:r>
              <a:rPr lang="it-IT" dirty="0" err="1"/>
              <a:t>forecast</a:t>
            </a:r>
            <a:r>
              <a:rPr lang="it-IT" dirty="0"/>
              <a:t>: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applied</a:t>
            </a:r>
            <a:r>
              <a:rPr lang="it-IT" dirty="0"/>
              <a:t> to </a:t>
            </a:r>
            <a:r>
              <a:rPr lang="it-IT" dirty="0" err="1"/>
              <a:t>petrol</a:t>
            </a:r>
            <a:r>
              <a:rPr lang="it-IT" dirty="0"/>
              <a:t> service </a:t>
            </a:r>
            <a:r>
              <a:rPr lang="it-IT" dirty="0" err="1"/>
              <a:t>stations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2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Exercises</a:t>
            </a:r>
            <a:r>
              <a:rPr lang="it-IT" dirty="0"/>
              <a:t>	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Linear model </a:t>
            </a:r>
            <a:r>
              <a:rPr lang="it-IT" dirty="0" err="1"/>
              <a:t>prediction</a:t>
            </a:r>
            <a:r>
              <a:rPr lang="it-IT" dirty="0"/>
              <a:t> vs </a:t>
            </a:r>
            <a:r>
              <a:rPr lang="it-IT" dirty="0" err="1"/>
              <a:t>ANN</a:t>
            </a:r>
            <a:r>
              <a:rPr lang="it-IT" dirty="0"/>
              <a:t> in </a:t>
            </a:r>
            <a:r>
              <a:rPr lang="it-IT" dirty="0" err="1"/>
              <a:t>forecast</a:t>
            </a:r>
            <a:r>
              <a:rPr lang="it-IT" dirty="0"/>
              <a:t> of </a:t>
            </a:r>
            <a:r>
              <a:rPr lang="it-IT" dirty="0" err="1"/>
              <a:t>demand</a:t>
            </a:r>
            <a:r>
              <a:rPr lang="it-IT" dirty="0"/>
              <a:t> on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products</a:t>
            </a:r>
            <a:endParaRPr lang="it-IT" dirty="0"/>
          </a:p>
          <a:p>
            <a:endParaRPr lang="it-IT" dirty="0"/>
          </a:p>
          <a:p>
            <a:r>
              <a:rPr lang="it-IT" dirty="0"/>
              <a:t>Linear model </a:t>
            </a:r>
            <a:r>
              <a:rPr lang="it-IT" dirty="0" err="1"/>
              <a:t>prediction</a:t>
            </a:r>
            <a:r>
              <a:rPr lang="it-IT" dirty="0"/>
              <a:t> vs </a:t>
            </a:r>
            <a:r>
              <a:rPr lang="it-IT" dirty="0" err="1"/>
              <a:t>ANN</a:t>
            </a:r>
            <a:r>
              <a:rPr lang="it-IT" dirty="0"/>
              <a:t> in </a:t>
            </a:r>
            <a:r>
              <a:rPr lang="it-IT" dirty="0" err="1"/>
              <a:t>forecast</a:t>
            </a:r>
            <a:r>
              <a:rPr lang="it-IT" dirty="0"/>
              <a:t> of </a:t>
            </a:r>
            <a:r>
              <a:rPr lang="it-IT" dirty="0" err="1"/>
              <a:t>demand</a:t>
            </a:r>
            <a:r>
              <a:rPr lang="it-IT" dirty="0"/>
              <a:t> on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products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</a:t>
            </a:r>
            <a:r>
              <a:rPr lang="it-IT" dirty="0" err="1"/>
              <a:t>weather</a:t>
            </a:r>
            <a:r>
              <a:rPr lang="it-IT" dirty="0"/>
              <a:t> </a:t>
            </a:r>
            <a:r>
              <a:rPr lang="it-IT" dirty="0" err="1"/>
              <a:t>conditions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82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Case </a:t>
            </a:r>
            <a:r>
              <a:rPr lang="it-IT" sz="4000" dirty="0" err="1"/>
              <a:t>study</a:t>
            </a:r>
            <a:r>
              <a:rPr lang="it-IT" sz="4000" dirty="0"/>
              <a:t> and </a:t>
            </a:r>
            <a:r>
              <a:rPr lang="it-IT" sz="4000" dirty="0" err="1"/>
              <a:t>forecast</a:t>
            </a:r>
            <a:r>
              <a:rPr lang="it-IT" sz="4000" dirty="0"/>
              <a:t> </a:t>
            </a:r>
            <a:r>
              <a:rPr lang="it-IT" sz="4000" dirty="0" err="1"/>
              <a:t>methods</a:t>
            </a:r>
            <a:endParaRPr lang="en-GB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>
            <a:noAutofit/>
          </a:bodyPr>
          <a:lstStyle/>
          <a:p>
            <a:r>
              <a:rPr lang="it-IT" sz="2800" dirty="0"/>
              <a:t>Service </a:t>
            </a:r>
            <a:r>
              <a:rPr lang="it-IT" sz="2800" dirty="0" err="1"/>
              <a:t>stations</a:t>
            </a:r>
            <a:r>
              <a:rPr lang="it-IT" sz="2800" dirty="0"/>
              <a:t> </a:t>
            </a:r>
            <a:r>
              <a:rPr lang="it-IT" sz="2800" dirty="0" err="1"/>
              <a:t>selling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 </a:t>
            </a:r>
            <a:r>
              <a:rPr lang="it-IT" sz="2800" dirty="0" err="1"/>
              <a:t>products</a:t>
            </a:r>
            <a:r>
              <a:rPr lang="it-IT" sz="2800" dirty="0"/>
              <a:t> (</a:t>
            </a:r>
            <a:r>
              <a:rPr lang="it-IT" sz="2800" dirty="0" err="1"/>
              <a:t>fuels</a:t>
            </a:r>
            <a:r>
              <a:rPr lang="it-IT" sz="2800" dirty="0"/>
              <a:t> </a:t>
            </a:r>
            <a:r>
              <a:rPr lang="it-IT" sz="2800" dirty="0" err="1"/>
              <a:t>eg</a:t>
            </a:r>
            <a:r>
              <a:rPr lang="it-IT" sz="2800" dirty="0"/>
              <a:t>. Diesel, Gasoline …)</a:t>
            </a:r>
          </a:p>
          <a:p>
            <a:r>
              <a:rPr lang="it-IT" sz="2800" dirty="0" err="1"/>
              <a:t>Historical</a:t>
            </a:r>
            <a:r>
              <a:rPr lang="it-IT" sz="2800" dirty="0"/>
              <a:t> </a:t>
            </a:r>
            <a:r>
              <a:rPr lang="it-IT" sz="2800" dirty="0" err="1"/>
              <a:t>series</a:t>
            </a:r>
            <a:r>
              <a:rPr lang="it-IT" sz="2800" dirty="0"/>
              <a:t> of </a:t>
            </a:r>
            <a:r>
              <a:rPr lang="it-IT" sz="2800" dirty="0" err="1"/>
              <a:t>sold</a:t>
            </a:r>
            <a:r>
              <a:rPr lang="it-IT" sz="2800" dirty="0"/>
              <a:t> </a:t>
            </a:r>
            <a:r>
              <a:rPr lang="it-IT" sz="2800" dirty="0" err="1"/>
              <a:t>product</a:t>
            </a:r>
            <a:endParaRPr lang="it-IT" sz="2800" dirty="0"/>
          </a:p>
          <a:p>
            <a:r>
              <a:rPr lang="it-IT" sz="2800" dirty="0"/>
              <a:t>How to </a:t>
            </a:r>
            <a:r>
              <a:rPr lang="it-IT" sz="2800" dirty="0" err="1"/>
              <a:t>forecast</a:t>
            </a:r>
            <a:r>
              <a:rPr lang="it-IT" sz="2800" dirty="0"/>
              <a:t> future </a:t>
            </a:r>
            <a:r>
              <a:rPr lang="it-IT" sz="2800" dirty="0" err="1"/>
              <a:t>demand</a:t>
            </a:r>
            <a:r>
              <a:rPr lang="it-IT" sz="2800" dirty="0"/>
              <a:t>?</a:t>
            </a:r>
          </a:p>
          <a:p>
            <a:r>
              <a:rPr lang="it-IT" sz="2800" dirty="0"/>
              <a:t>Three </a:t>
            </a:r>
            <a:r>
              <a:rPr lang="it-IT" sz="2800" dirty="0" err="1"/>
              <a:t>approaches</a:t>
            </a:r>
            <a:r>
              <a:rPr lang="it-IT" sz="2800" dirty="0"/>
              <a:t>:</a:t>
            </a:r>
          </a:p>
          <a:p>
            <a:pPr lvl="1"/>
            <a:r>
              <a:rPr lang="it-IT" sz="2400" dirty="0"/>
              <a:t>Long </a:t>
            </a:r>
            <a:r>
              <a:rPr lang="it-IT" sz="2400" dirty="0" err="1"/>
              <a:t>term</a:t>
            </a:r>
            <a:r>
              <a:rPr lang="it-IT" sz="2400" dirty="0"/>
              <a:t> </a:t>
            </a:r>
            <a:r>
              <a:rPr lang="it-IT" sz="2400" dirty="0" err="1"/>
              <a:t>prediction</a:t>
            </a:r>
            <a:r>
              <a:rPr lang="it-IT" sz="2400" dirty="0"/>
              <a:t> </a:t>
            </a:r>
            <a:r>
              <a:rPr lang="it-IT" sz="2400" dirty="0" err="1"/>
              <a:t>based</a:t>
            </a:r>
            <a:r>
              <a:rPr lang="it-IT" sz="2400" dirty="0"/>
              <a:t> on </a:t>
            </a:r>
            <a:r>
              <a:rPr lang="it-IT" sz="2400" dirty="0" err="1"/>
              <a:t>deseasonalisation</a:t>
            </a:r>
            <a:r>
              <a:rPr lang="it-IT" sz="2400" dirty="0"/>
              <a:t> of the </a:t>
            </a:r>
            <a:r>
              <a:rPr lang="it-IT" sz="2400" dirty="0" err="1"/>
              <a:t>historical</a:t>
            </a:r>
            <a:r>
              <a:rPr lang="it-IT" sz="2400" dirty="0"/>
              <a:t> trend</a:t>
            </a:r>
          </a:p>
          <a:p>
            <a:pPr lvl="1"/>
            <a:r>
              <a:rPr lang="it-IT" sz="2400" dirty="0"/>
              <a:t>Short </a:t>
            </a:r>
            <a:r>
              <a:rPr lang="it-IT" sz="2400" dirty="0" err="1"/>
              <a:t>term</a:t>
            </a:r>
            <a:r>
              <a:rPr lang="it-IT" sz="2400" dirty="0"/>
              <a:t> </a:t>
            </a:r>
            <a:r>
              <a:rPr lang="it-IT" sz="2400" dirty="0" err="1"/>
              <a:t>prediction</a:t>
            </a:r>
            <a:r>
              <a:rPr lang="it-IT" sz="2400" dirty="0"/>
              <a:t>, </a:t>
            </a:r>
            <a:r>
              <a:rPr lang="it-IT" sz="2400" dirty="0" err="1"/>
              <a:t>based</a:t>
            </a:r>
            <a:r>
              <a:rPr lang="it-IT" sz="2400" dirty="0"/>
              <a:t> on:</a:t>
            </a:r>
          </a:p>
          <a:p>
            <a:pPr lvl="2"/>
            <a:r>
              <a:rPr lang="it-IT" sz="1800" dirty="0"/>
              <a:t>Linear </a:t>
            </a:r>
            <a:r>
              <a:rPr lang="it-IT" sz="1800" dirty="0" err="1"/>
              <a:t>regression</a:t>
            </a:r>
            <a:endParaRPr lang="it-IT" sz="1800" dirty="0"/>
          </a:p>
          <a:p>
            <a:pPr lvl="2"/>
            <a:r>
              <a:rPr lang="it-IT" sz="1800" dirty="0" err="1"/>
              <a:t>Artificial</a:t>
            </a:r>
            <a:r>
              <a:rPr lang="it-IT" sz="1800" dirty="0"/>
              <a:t> </a:t>
            </a:r>
            <a:r>
              <a:rPr lang="it-IT" sz="1800" dirty="0" err="1"/>
              <a:t>neural</a:t>
            </a:r>
            <a:r>
              <a:rPr lang="it-IT" sz="1800" dirty="0"/>
              <a:t> network (</a:t>
            </a:r>
            <a:r>
              <a:rPr lang="it-IT" sz="1800" dirty="0" err="1"/>
              <a:t>ANN</a:t>
            </a:r>
            <a:r>
              <a:rPr lang="it-IT" sz="1800" dirty="0"/>
              <a:t>)</a:t>
            </a:r>
          </a:p>
          <a:p>
            <a:pPr lvl="1"/>
            <a:r>
              <a:rPr lang="it-IT" sz="2400" dirty="0"/>
              <a:t>Short </a:t>
            </a:r>
            <a:r>
              <a:rPr lang="it-IT" sz="2400" dirty="0" err="1"/>
              <a:t>prediction</a:t>
            </a:r>
            <a:r>
              <a:rPr lang="it-IT" sz="2400" dirty="0"/>
              <a:t> </a:t>
            </a:r>
            <a:r>
              <a:rPr lang="it-IT" sz="2400" dirty="0" err="1"/>
              <a:t>using</a:t>
            </a:r>
            <a:r>
              <a:rPr lang="it-IT" sz="2400" dirty="0"/>
              <a:t> </a:t>
            </a:r>
            <a:r>
              <a:rPr lang="it-IT" sz="2400" dirty="0" err="1"/>
              <a:t>additional</a:t>
            </a:r>
            <a:r>
              <a:rPr lang="it-IT" sz="2400" dirty="0"/>
              <a:t> data</a:t>
            </a:r>
          </a:p>
          <a:p>
            <a:pPr lvl="2"/>
            <a:r>
              <a:rPr lang="it-IT" sz="1800" dirty="0"/>
              <a:t>Linear </a:t>
            </a:r>
            <a:r>
              <a:rPr lang="it-IT" sz="1800" dirty="0" err="1"/>
              <a:t>regression</a:t>
            </a:r>
            <a:endParaRPr lang="it-IT" sz="1800" dirty="0"/>
          </a:p>
          <a:p>
            <a:pPr lvl="2"/>
            <a:r>
              <a:rPr lang="it-IT" sz="1800" dirty="0" err="1"/>
              <a:t>ANN</a:t>
            </a:r>
            <a:endParaRPr lang="it-IT" sz="1800" dirty="0"/>
          </a:p>
          <a:p>
            <a:endParaRPr lang="it-IT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6925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dirty="0"/>
              <a:t>Data</a:t>
            </a:r>
            <a:endParaRPr lang="en-GB" sz="6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Time series (one double x one day) related to the sold quantity of product</a:t>
            </a:r>
          </a:p>
          <a:p>
            <a:r>
              <a:rPr lang="en-GB" sz="3600" dirty="0"/>
              <a:t>Additional data: weather conditions (past, current, and future, holidays, sold quantity of other products…)</a:t>
            </a:r>
          </a:p>
        </p:txBody>
      </p:sp>
    </p:spTree>
    <p:extLst>
      <p:ext uri="{BB962C8B-B14F-4D97-AF65-F5344CB8AC3E}">
        <p14:creationId xmlns:p14="http://schemas.microsoft.com/office/powerpoint/2010/main" val="339973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3600" dirty="0" err="1"/>
              <a:t>Historical</a:t>
            </a:r>
            <a:r>
              <a:rPr lang="it-IT" sz="3600" dirty="0"/>
              <a:t> </a:t>
            </a:r>
            <a:r>
              <a:rPr lang="it-IT" sz="3600" dirty="0" err="1"/>
              <a:t>series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Basic hypothesis:</a:t>
            </a:r>
          </a:p>
          <a:p>
            <a:pPr lvl="1"/>
            <a:r>
              <a:rPr lang="en-GB" dirty="0"/>
              <a:t>The day of the week (i.e. whether it is Monday, Tuesday…) is related with the quantity sold</a:t>
            </a:r>
          </a:p>
          <a:p>
            <a:r>
              <a:rPr lang="en-GB" dirty="0"/>
              <a:t>Procedure: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We take into account the time series of one year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We group it by series of one week creating a 52x7 matrix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We verify correlation between rows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We compute the average of sold quantity for each week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We normalise the daily sold quantity for each day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We compute the average quantity sold for each day of a week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We de-seasonalise the quantities dividing by the respective average computed at the previous step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We compute the trend (e.g. linear)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We multiply the future values of the trend for the means computed at step 4.</a:t>
            </a:r>
          </a:p>
        </p:txBody>
      </p:sp>
    </p:spTree>
    <p:extLst>
      <p:ext uri="{BB962C8B-B14F-4D97-AF65-F5344CB8AC3E}">
        <p14:creationId xmlns:p14="http://schemas.microsoft.com/office/powerpoint/2010/main" val="133714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Results</a:t>
            </a:r>
            <a:r>
              <a:rPr lang="it-IT" dirty="0"/>
              <a:t> of the </a:t>
            </a:r>
            <a:r>
              <a:rPr lang="it-IT" dirty="0" err="1"/>
              <a:t>forecast</a:t>
            </a:r>
            <a:r>
              <a:rPr lang="it-IT" dirty="0"/>
              <a:t> on </a:t>
            </a:r>
            <a:r>
              <a:rPr lang="it-IT" dirty="0" err="1"/>
              <a:t>January</a:t>
            </a:r>
            <a:r>
              <a:rPr lang="it-IT" dirty="0"/>
              <a:t> and March 2012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656"/>
            <a:ext cx="5009867" cy="37574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94992" y="4875994"/>
            <a:ext cx="341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January</a:t>
            </a:r>
            <a:r>
              <a:rPr lang="it-IT" dirty="0"/>
              <a:t> </a:t>
            </a:r>
            <a:r>
              <a:rPr lang="it-IT" dirty="0" err="1"/>
              <a:t>Mse</a:t>
            </a:r>
            <a:r>
              <a:rPr lang="it-IT" dirty="0"/>
              <a:t>=8*10^5   MAPE=34%</a:t>
            </a:r>
            <a:endParaRPr lang="en-GB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637" y="5278677"/>
            <a:ext cx="3220065" cy="157932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5125852" y="4865741"/>
            <a:ext cx="358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March </a:t>
            </a:r>
            <a:r>
              <a:rPr lang="it-IT" dirty="0" err="1"/>
              <a:t>Mse</a:t>
            </a:r>
            <a:r>
              <a:rPr lang="it-IT" dirty="0"/>
              <a:t>=8.49*10^5   MAPE=18%</a:t>
            </a:r>
            <a:endParaRPr lang="en-GB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078" y="1321405"/>
            <a:ext cx="4927534" cy="369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1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Forecast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linear </a:t>
            </a:r>
            <a:r>
              <a:rPr lang="it-IT" dirty="0" err="1"/>
              <a:t>combination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: </a:t>
            </a:r>
            <a:r>
              <a:rPr lang="it-IT" dirty="0" err="1"/>
              <a:t>forecast</a:t>
            </a:r>
            <a:r>
              <a:rPr lang="it-IT" dirty="0"/>
              <a:t> </a:t>
            </a:r>
            <a:r>
              <a:rPr lang="it-IT" dirty="0" err="1"/>
              <a:t>demand</a:t>
            </a:r>
            <a:r>
              <a:rPr lang="it-IT" dirty="0"/>
              <a:t> on </a:t>
            </a:r>
            <a:r>
              <a:rPr lang="it-IT" dirty="0" err="1"/>
              <a:t>day</a:t>
            </a:r>
            <a:r>
              <a:rPr lang="it-IT" dirty="0"/>
              <a:t> </a:t>
            </a:r>
            <a:r>
              <a:rPr lang="it-IT" dirty="0" err="1"/>
              <a:t>i+7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sold</a:t>
            </a:r>
            <a:r>
              <a:rPr lang="it-IT" dirty="0"/>
              <a:t> </a:t>
            </a:r>
            <a:r>
              <a:rPr lang="it-IT" dirty="0" err="1"/>
              <a:t>quantity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days</a:t>
            </a:r>
            <a:r>
              <a:rPr lang="it-IT" dirty="0"/>
              <a:t> i… </a:t>
            </a:r>
            <a:r>
              <a:rPr lang="it-IT" dirty="0" err="1"/>
              <a:t>i+6</a:t>
            </a:r>
            <a:endParaRPr lang="it-IT" dirty="0"/>
          </a:p>
          <a:p>
            <a:r>
              <a:rPr lang="it-IT" dirty="0"/>
              <a:t>Procedure</a:t>
            </a:r>
          </a:p>
          <a:p>
            <a:pPr lvl="1"/>
            <a:r>
              <a:rPr lang="it-IT" dirty="0" err="1"/>
              <a:t>Arrange</a:t>
            </a:r>
            <a:r>
              <a:rPr lang="it-IT" dirty="0"/>
              <a:t> the </a:t>
            </a:r>
            <a:r>
              <a:rPr lang="it-IT" dirty="0" err="1"/>
              <a:t>historical</a:t>
            </a:r>
            <a:r>
              <a:rPr lang="it-IT" dirty="0"/>
              <a:t> data in a </a:t>
            </a:r>
            <a:r>
              <a:rPr lang="it-IT" dirty="0" err="1"/>
              <a:t>sliding</a:t>
            </a:r>
            <a:r>
              <a:rPr lang="it-IT" dirty="0"/>
              <a:t> </a:t>
            </a:r>
            <a:r>
              <a:rPr lang="it-IT" dirty="0" err="1"/>
              <a:t>window</a:t>
            </a:r>
            <a:r>
              <a:rPr lang="it-IT" dirty="0"/>
              <a:t> of 7 </a:t>
            </a:r>
            <a:r>
              <a:rPr lang="it-IT" dirty="0" err="1"/>
              <a:t>days</a:t>
            </a:r>
            <a:endParaRPr lang="it-IT" dirty="0"/>
          </a:p>
          <a:p>
            <a:pPr lvl="1"/>
            <a:r>
              <a:rPr lang="it-IT" dirty="0"/>
              <a:t>Call for </a:t>
            </a:r>
            <a:r>
              <a:rPr lang="it-IT" dirty="0" err="1"/>
              <a:t>fitlm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to compute the </a:t>
            </a:r>
            <a:r>
              <a:rPr lang="it-IT" dirty="0" err="1"/>
              <a:t>demand</a:t>
            </a:r>
            <a:r>
              <a:rPr lang="it-IT" dirty="0"/>
              <a:t> </a:t>
            </a:r>
            <a:r>
              <a:rPr lang="it-IT" dirty="0" err="1"/>
              <a:t>stated</a:t>
            </a:r>
            <a:r>
              <a:rPr lang="it-IT" dirty="0"/>
              <a:t> in the </a:t>
            </a:r>
            <a:r>
              <a:rPr lang="it-IT" dirty="0" err="1"/>
              <a:t>objective</a:t>
            </a:r>
            <a:endParaRPr lang="en-GB" dirty="0"/>
          </a:p>
          <a:p>
            <a:r>
              <a:rPr lang="it-IT" dirty="0" err="1"/>
              <a:t>Results</a:t>
            </a:r>
            <a:r>
              <a:rPr lang="it-IT" dirty="0"/>
              <a:t> on 2011: MAPE=13%, </a:t>
            </a:r>
            <a:r>
              <a:rPr lang="it-IT" dirty="0" err="1"/>
              <a:t>MSE</a:t>
            </a:r>
            <a:r>
              <a:rPr lang="it-IT" dirty="0"/>
              <a:t>=2.46*10^5</a:t>
            </a:r>
          </a:p>
          <a:p>
            <a:r>
              <a:rPr lang="it-IT" dirty="0" err="1"/>
              <a:t>Results</a:t>
            </a:r>
            <a:r>
              <a:rPr lang="it-IT" dirty="0"/>
              <a:t> on first 10 weeks 2012: MAPE=17%, </a:t>
            </a:r>
            <a:r>
              <a:rPr lang="it-IT" dirty="0" err="1"/>
              <a:t>MSE</a:t>
            </a:r>
            <a:r>
              <a:rPr lang="it-IT" dirty="0"/>
              <a:t>=5.47*10^5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639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Forecast</a:t>
            </a:r>
            <a:r>
              <a:rPr lang="it-IT" dirty="0"/>
              <a:t> by </a:t>
            </a:r>
            <a:r>
              <a:rPr lang="it-IT" dirty="0" err="1"/>
              <a:t>ANN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Just call </a:t>
            </a:r>
            <a:r>
              <a:rPr lang="it-IT" dirty="0" err="1"/>
              <a:t>nnstart</a:t>
            </a:r>
            <a:r>
              <a:rPr lang="it-IT" dirty="0"/>
              <a:t> and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year2011</a:t>
            </a:r>
            <a:r>
              <a:rPr lang="it-IT" dirty="0"/>
              <a:t> </a:t>
            </a:r>
            <a:r>
              <a:rPr lang="it-IT" dirty="0" err="1"/>
              <a:t>historical</a:t>
            </a:r>
            <a:r>
              <a:rPr lang="it-IT" dirty="0"/>
              <a:t> serie</a:t>
            </a:r>
          </a:p>
          <a:p>
            <a:r>
              <a:rPr lang="it-IT" dirty="0" err="1"/>
              <a:t>Results</a:t>
            </a:r>
            <a:r>
              <a:rPr lang="it-IT" dirty="0"/>
              <a:t> on 10 </a:t>
            </a:r>
            <a:r>
              <a:rPr lang="it-IT" dirty="0" err="1"/>
              <a:t>neurons</a:t>
            </a:r>
            <a:endParaRPr lang="it-IT" dirty="0"/>
          </a:p>
          <a:p>
            <a:pPr lvl="1"/>
            <a:r>
              <a:rPr lang="it-IT" dirty="0" err="1"/>
              <a:t>MSE</a:t>
            </a:r>
            <a:r>
              <a:rPr lang="it-IT" dirty="0"/>
              <a:t>=2.3*10^5 (on training set 2011) MAPE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available</a:t>
            </a:r>
            <a:endParaRPr lang="it-IT" dirty="0"/>
          </a:p>
          <a:p>
            <a:pPr lvl="1"/>
            <a:r>
              <a:rPr lang="it-IT" dirty="0" err="1"/>
              <a:t>MSE</a:t>
            </a:r>
            <a:r>
              <a:rPr lang="it-IT" dirty="0"/>
              <a:t>=7.3*10^5 (on first 10 weeks 2012) MAPE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available</a:t>
            </a:r>
            <a:endParaRPr lang="it-IT" dirty="0"/>
          </a:p>
          <a:p>
            <a:r>
              <a:rPr lang="it-IT" dirty="0" err="1"/>
              <a:t>Results</a:t>
            </a:r>
            <a:r>
              <a:rPr lang="it-IT" dirty="0"/>
              <a:t> on 20 </a:t>
            </a:r>
            <a:r>
              <a:rPr lang="it-IT" dirty="0" err="1"/>
              <a:t>neuros</a:t>
            </a:r>
            <a:endParaRPr lang="it-IT" dirty="0"/>
          </a:p>
          <a:p>
            <a:pPr lvl="1"/>
            <a:r>
              <a:rPr lang="it-IT" dirty="0" err="1"/>
              <a:t>MSE</a:t>
            </a:r>
            <a:r>
              <a:rPr lang="it-IT" dirty="0"/>
              <a:t>=1.4*10^5 (on training set 2011) MAPE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available</a:t>
            </a:r>
            <a:endParaRPr lang="it-IT" dirty="0"/>
          </a:p>
          <a:p>
            <a:pPr lvl="1"/>
            <a:r>
              <a:rPr lang="it-IT" dirty="0" err="1"/>
              <a:t>MSE</a:t>
            </a:r>
            <a:r>
              <a:rPr lang="it-IT" dirty="0"/>
              <a:t>=3.2*10^6 (on first 10 weeks 2012) MAPE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available</a:t>
            </a:r>
            <a:endParaRPr lang="it-IT" dirty="0"/>
          </a:p>
          <a:p>
            <a:r>
              <a:rPr lang="it-IT" dirty="0" err="1"/>
              <a:t>Results</a:t>
            </a:r>
            <a:r>
              <a:rPr lang="it-IT" dirty="0"/>
              <a:t> on 2 </a:t>
            </a:r>
            <a:r>
              <a:rPr lang="it-IT" dirty="0" err="1"/>
              <a:t>neuros</a:t>
            </a:r>
            <a:endParaRPr lang="it-IT" dirty="0"/>
          </a:p>
          <a:p>
            <a:pPr lvl="1"/>
            <a:r>
              <a:rPr lang="it-IT" dirty="0" err="1"/>
              <a:t>MSE</a:t>
            </a:r>
            <a:r>
              <a:rPr lang="it-IT" dirty="0"/>
              <a:t>=3.6*10^5 (on training set 2011) MAPE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R&lt;0</a:t>
            </a:r>
          </a:p>
          <a:p>
            <a:pPr lvl="1"/>
            <a:r>
              <a:rPr lang="it-IT" dirty="0" err="1"/>
              <a:t>MSE</a:t>
            </a:r>
            <a:r>
              <a:rPr lang="it-IT" dirty="0"/>
              <a:t>=8.5*10^5 (on first 10 weeks 2012) MAPE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R&lt;0</a:t>
            </a:r>
          </a:p>
          <a:p>
            <a:r>
              <a:rPr lang="it-IT" dirty="0" err="1"/>
              <a:t>Results</a:t>
            </a:r>
            <a:r>
              <a:rPr lang="it-IT" dirty="0"/>
              <a:t> on 7 </a:t>
            </a:r>
            <a:r>
              <a:rPr lang="it-IT" dirty="0" err="1"/>
              <a:t>neuros</a:t>
            </a:r>
            <a:endParaRPr lang="it-IT" dirty="0"/>
          </a:p>
          <a:p>
            <a:pPr lvl="1"/>
            <a:r>
              <a:rPr lang="it-IT" dirty="0" err="1"/>
              <a:t>MSE</a:t>
            </a:r>
            <a:r>
              <a:rPr lang="it-IT" dirty="0"/>
              <a:t>=1.65*10^5 (on training set 2011) MAPE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R&lt;0</a:t>
            </a:r>
          </a:p>
          <a:p>
            <a:pPr lvl="1"/>
            <a:r>
              <a:rPr lang="it-IT" dirty="0" err="1"/>
              <a:t>MSE</a:t>
            </a:r>
            <a:r>
              <a:rPr lang="it-IT" dirty="0"/>
              <a:t>=2.5*10^6 (on first 10 weeks 2012) MAPE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R&lt;0</a:t>
            </a:r>
          </a:p>
          <a:p>
            <a:pPr lvl="1"/>
            <a:endParaRPr lang="it-IT" dirty="0"/>
          </a:p>
          <a:p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9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So, </a:t>
            </a:r>
            <a:r>
              <a:rPr lang="it-IT" sz="4000" dirty="0" err="1"/>
              <a:t>how</a:t>
            </a:r>
            <a:r>
              <a:rPr lang="it-IT" sz="4000" dirty="0"/>
              <a:t> </a:t>
            </a:r>
            <a:r>
              <a:rPr lang="it-IT" sz="4000" dirty="0" err="1"/>
              <a:t>many</a:t>
            </a:r>
            <a:r>
              <a:rPr lang="it-IT" sz="4000" dirty="0"/>
              <a:t> </a:t>
            </a:r>
            <a:r>
              <a:rPr lang="it-IT" sz="4000" dirty="0" err="1"/>
              <a:t>neurons</a:t>
            </a:r>
            <a:r>
              <a:rPr lang="it-IT" sz="4000" dirty="0"/>
              <a:t>?	</a:t>
            </a:r>
            <a:endParaRPr lang="en-GB" sz="4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600" dirty="0" err="1"/>
              <a:t>Ask</a:t>
            </a:r>
            <a:r>
              <a:rPr lang="it-IT" sz="3600" dirty="0"/>
              <a:t> to the </a:t>
            </a:r>
            <a:r>
              <a:rPr lang="it-IT" sz="3600" dirty="0" err="1"/>
              <a:t>elephant</a:t>
            </a:r>
            <a:r>
              <a:rPr lang="it-IT" sz="3600" dirty="0"/>
              <a:t>!</a:t>
            </a:r>
            <a:endParaRPr lang="en-GB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186" y="1223472"/>
            <a:ext cx="38100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457200" y="36729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With four parameters I can fit an elephant, and with five I can make him wiggle his trunk*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57200" y="4643988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  <a:r>
              <a:rPr lang="en-GB" dirty="0"/>
              <a:t>Attributed to von Neumann by </a:t>
            </a:r>
            <a:r>
              <a:rPr lang="en-GB" dirty="0">
                <a:hlinkClick r:id="rId3" tooltip="Enrico Fermi"/>
              </a:rPr>
              <a:t>Enrico Fermi</a:t>
            </a:r>
            <a:r>
              <a:rPr lang="en-GB" dirty="0"/>
              <a:t>, as quoted by </a:t>
            </a:r>
            <a:r>
              <a:rPr lang="en-GB" dirty="0">
                <a:hlinkClick r:id="rId4" tooltip="Freeman Dyson"/>
              </a:rPr>
              <a:t>Freeman Dyson</a:t>
            </a:r>
            <a:r>
              <a:rPr lang="en-GB" dirty="0"/>
              <a:t> in </a:t>
            </a:r>
            <a:r>
              <a:rPr lang="en-GB" u="sng" dirty="0">
                <a:hlinkClick r:id="rId5"/>
              </a:rPr>
              <a:t>"A meeting with Enrico Fermi" in </a:t>
            </a:r>
            <a:r>
              <a:rPr lang="en-GB" i="1" u="sng" dirty="0">
                <a:hlinkClick r:id="rId5"/>
              </a:rPr>
              <a:t>Nature</a:t>
            </a:r>
            <a:r>
              <a:rPr lang="en-GB" u="sng" dirty="0">
                <a:hlinkClick r:id="rId5"/>
              </a:rPr>
              <a:t> 427 (22 January 2004) p. 297</a:t>
            </a:r>
            <a:endParaRPr lang="en-GB" u="sng" dirty="0"/>
          </a:p>
          <a:p>
            <a:r>
              <a:rPr lang="en-GB" dirty="0">
                <a:hlinkClick r:id="rId6"/>
              </a:rPr>
              <a:t>https://www.nature.com/articles/427297a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24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Saving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ANN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361602"/>
            <a:ext cx="7886700" cy="3537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y1,xf1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myNeuralNetworkFunction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x1,xi1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MYNEURALNETWORKFUNCTION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neural network simulation function.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[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y1,xf1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myNeuralNetworkFunction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x1,xi1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takes these arguments: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1xTS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matrix, input #1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1x7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matrix, initial 7 delay states for input #1.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and returns: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1xTS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matrix, output #1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xf1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1x7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matrix, final 7 delay states for input #1.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 where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the number of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timesteps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549857" y="5022376"/>
            <a:ext cx="5488674" cy="5049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x1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777922" y="5022375"/>
            <a:ext cx="1771935" cy="5049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Xi1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length</a:t>
            </a:r>
            <a:r>
              <a:rPr lang="it-IT" dirty="0">
                <a:solidFill>
                  <a:schemeClr val="tx1"/>
                </a:solidFill>
              </a:rPr>
              <a:t> 7)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266596" y="5022375"/>
            <a:ext cx="1771935" cy="5049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Xf1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dirty="0" err="1">
                <a:solidFill>
                  <a:schemeClr val="tx1"/>
                </a:solidFill>
              </a:rPr>
              <a:t>length</a:t>
            </a:r>
            <a:r>
              <a:rPr lang="it-IT" dirty="0">
                <a:solidFill>
                  <a:schemeClr val="tx1"/>
                </a:solidFill>
              </a:rPr>
              <a:t> 7)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549857" y="5855078"/>
            <a:ext cx="5488673" cy="5049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y1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43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205173E9FB8F4AAC7D2970B7F08A33" ma:contentTypeVersion="3" ma:contentTypeDescription="Creare un nuovo documento." ma:contentTypeScope="" ma:versionID="b39ff2b743f34c3d98aabf799f69795e">
  <xsd:schema xmlns:xsd="http://www.w3.org/2001/XMLSchema" xmlns:xs="http://www.w3.org/2001/XMLSchema" xmlns:p="http://schemas.microsoft.com/office/2006/metadata/properties" xmlns:ns2="bc7c7115-e53b-4601-aedf-f185a0e591fb" targetNamespace="http://schemas.microsoft.com/office/2006/metadata/properties" ma:root="true" ma:fieldsID="0877fcc3a52ce53d5d797cf4e69280b3" ns2:_="">
    <xsd:import namespace="bc7c7115-e53b-4601-aedf-f185a0e591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7115-e53b-4601-aedf-f185a0e59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3A4012-7048-4BCC-AA0D-184840D263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7C5581-8ECD-4B6B-9D64-06EAB822AFF5}"/>
</file>

<file path=customXml/itemProps3.xml><?xml version="1.0" encoding="utf-8"?>
<ds:datastoreItem xmlns:ds="http://schemas.openxmlformats.org/officeDocument/2006/customXml" ds:itemID="{511299B0-EF54-4915-BB18-AB1E3B81EC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647</Words>
  <Application>Microsoft Office PowerPoint</Application>
  <PresentationFormat>Presentazione su schermo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Demand forecast: an example applied to petrol service stations</vt:lpstr>
      <vt:lpstr>Case study and forecast methods</vt:lpstr>
      <vt:lpstr>Data</vt:lpstr>
      <vt:lpstr>Historical series</vt:lpstr>
      <vt:lpstr>Results of the forecast on January and March 2012</vt:lpstr>
      <vt:lpstr>Forecast as a linear combination</vt:lpstr>
      <vt:lpstr>Forecast by ANN</vt:lpstr>
      <vt:lpstr>So, how many neurons? </vt:lpstr>
      <vt:lpstr>Saving your ANN function</vt:lpstr>
      <vt:lpstr>Exercises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forecast: an example applied to petrol service stations</dc:title>
  <dc:creator>robby</dc:creator>
  <cp:lastModifiedBy>robby</cp:lastModifiedBy>
  <cp:revision>20</cp:revision>
  <dcterms:created xsi:type="dcterms:W3CDTF">2020-05-27T19:45:59Z</dcterms:created>
  <dcterms:modified xsi:type="dcterms:W3CDTF">2021-05-07T08:16:18Z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0x01010034205173E9FB8F4AAC7D2970B7F08A33</vt:lpwstr>
  </property>
</Properties>
</file>