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1" r:id="rId5"/>
    <p:sldId id="257" r:id="rId6"/>
    <p:sldId id="258" r:id="rId7"/>
    <p:sldId id="259"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C567-1356-4BDC-8EE1-19BA8715EBEE}" v="1" dt="2022-05-17T07:52:50.383"/>
    <p1510:client id="{7B247F79-7112-44CB-AF05-533B190198F5}" v="15" dt="2021-05-18T07:52:41.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Sacile" userId="S::roberto.sacile@unige.it::4f37b63e-69a6-4fd7-9f3f-5e9a469697bf" providerId="AD" clId="Web-{78C8C567-1356-4BDC-8EE1-19BA8715EBEE}"/>
    <pc:docChg chg="modSld">
      <pc:chgData name="Roberto Sacile" userId="S::roberto.sacile@unige.it::4f37b63e-69a6-4fd7-9f3f-5e9a469697bf" providerId="AD" clId="Web-{78C8C567-1356-4BDC-8EE1-19BA8715EBEE}" dt="2022-05-17T07:52:50.383" v="0" actId="1076"/>
      <pc:docMkLst>
        <pc:docMk/>
      </pc:docMkLst>
      <pc:sldChg chg="modSp">
        <pc:chgData name="Roberto Sacile" userId="S::roberto.sacile@unige.it::4f37b63e-69a6-4fd7-9f3f-5e9a469697bf" providerId="AD" clId="Web-{78C8C567-1356-4BDC-8EE1-19BA8715EBEE}" dt="2022-05-17T07:52:50.383" v="0" actId="1076"/>
        <pc:sldMkLst>
          <pc:docMk/>
          <pc:sldMk cId="3223633020" sldId="268"/>
        </pc:sldMkLst>
        <pc:picChg chg="mod">
          <ac:chgData name="Roberto Sacile" userId="S::roberto.sacile@unige.it::4f37b63e-69a6-4fd7-9f3f-5e9a469697bf" providerId="AD" clId="Web-{78C8C567-1356-4BDC-8EE1-19BA8715EBEE}" dt="2022-05-17T07:52:50.383" v="0" actId="1076"/>
          <ac:picMkLst>
            <pc:docMk/>
            <pc:sldMk cId="3223633020" sldId="268"/>
            <ac:picMk id="262150" creationId="{00000000-0000-0000-0000-000000000000}"/>
          </ac:picMkLst>
        </pc:picChg>
      </pc:sldChg>
    </pc:docChg>
  </pc:docChgLst>
  <pc:docChgLst>
    <pc:chgData name="Roberto Sacile" userId="S::roberto.sacile@unige.it::4f37b63e-69a6-4fd7-9f3f-5e9a469697bf" providerId="AD" clId="Web-{7B247F79-7112-44CB-AF05-533B190198F5}"/>
    <pc:docChg chg="modSld">
      <pc:chgData name="Roberto Sacile" userId="S::roberto.sacile@unige.it::4f37b63e-69a6-4fd7-9f3f-5e9a469697bf" providerId="AD" clId="Web-{7B247F79-7112-44CB-AF05-533B190198F5}" dt="2021-05-18T07:52:39.785" v="6" actId="20577"/>
      <pc:docMkLst>
        <pc:docMk/>
      </pc:docMkLst>
      <pc:sldChg chg="modSp">
        <pc:chgData name="Roberto Sacile" userId="S::roberto.sacile@unige.it::4f37b63e-69a6-4fd7-9f3f-5e9a469697bf" providerId="AD" clId="Web-{7B247F79-7112-44CB-AF05-533B190198F5}" dt="2021-05-18T07:14:04.961" v="2" actId="20577"/>
        <pc:sldMkLst>
          <pc:docMk/>
          <pc:sldMk cId="46717553" sldId="270"/>
        </pc:sldMkLst>
        <pc:spChg chg="mod">
          <ac:chgData name="Roberto Sacile" userId="S::roberto.sacile@unige.it::4f37b63e-69a6-4fd7-9f3f-5e9a469697bf" providerId="AD" clId="Web-{7B247F79-7112-44CB-AF05-533B190198F5}" dt="2021-05-18T07:14:04.961" v="2" actId="20577"/>
          <ac:spMkLst>
            <pc:docMk/>
            <pc:sldMk cId="46717553" sldId="270"/>
            <ac:spMk id="2053" creationId="{00000000-0000-0000-0000-000000000000}"/>
          </ac:spMkLst>
        </pc:spChg>
      </pc:sldChg>
      <pc:sldChg chg="modSp">
        <pc:chgData name="Roberto Sacile" userId="S::roberto.sacile@unige.it::4f37b63e-69a6-4fd7-9f3f-5e9a469697bf" providerId="AD" clId="Web-{7B247F79-7112-44CB-AF05-533B190198F5}" dt="2021-05-18T07:35:32.540" v="3" actId="14100"/>
        <pc:sldMkLst>
          <pc:docMk/>
          <pc:sldMk cId="1279877225" sldId="273"/>
        </pc:sldMkLst>
        <pc:picChg chg="mod">
          <ac:chgData name="Roberto Sacile" userId="S::roberto.sacile@unige.it::4f37b63e-69a6-4fd7-9f3f-5e9a469697bf" providerId="AD" clId="Web-{7B247F79-7112-44CB-AF05-533B190198F5}" dt="2021-05-18T07:35:32.540" v="3" actId="14100"/>
          <ac:picMkLst>
            <pc:docMk/>
            <pc:sldMk cId="1279877225" sldId="273"/>
            <ac:picMk id="5126" creationId="{00000000-0000-0000-0000-000000000000}"/>
          </ac:picMkLst>
        </pc:picChg>
      </pc:sldChg>
      <pc:sldChg chg="modSp">
        <pc:chgData name="Roberto Sacile" userId="S::roberto.sacile@unige.it::4f37b63e-69a6-4fd7-9f3f-5e9a469697bf" providerId="AD" clId="Web-{7B247F79-7112-44CB-AF05-533B190198F5}" dt="2021-05-18T07:48:34.950" v="5" actId="20577"/>
        <pc:sldMkLst>
          <pc:docMk/>
          <pc:sldMk cId="851707914" sldId="279"/>
        </pc:sldMkLst>
        <pc:spChg chg="mod">
          <ac:chgData name="Roberto Sacile" userId="S::roberto.sacile@unige.it::4f37b63e-69a6-4fd7-9f3f-5e9a469697bf" providerId="AD" clId="Web-{7B247F79-7112-44CB-AF05-533B190198F5}" dt="2021-05-18T07:48:34.950" v="5" actId="20577"/>
          <ac:spMkLst>
            <pc:docMk/>
            <pc:sldMk cId="851707914" sldId="279"/>
            <ac:spMk id="11269" creationId="{00000000-0000-0000-0000-000000000000}"/>
          </ac:spMkLst>
        </pc:spChg>
      </pc:sldChg>
      <pc:sldChg chg="modSp">
        <pc:chgData name="Roberto Sacile" userId="S::roberto.sacile@unige.it::4f37b63e-69a6-4fd7-9f3f-5e9a469697bf" providerId="AD" clId="Web-{7B247F79-7112-44CB-AF05-533B190198F5}" dt="2021-05-18T07:52:39.785" v="6" actId="20577"/>
        <pc:sldMkLst>
          <pc:docMk/>
          <pc:sldMk cId="2458890752" sldId="280"/>
        </pc:sldMkLst>
        <pc:spChg chg="mod">
          <ac:chgData name="Roberto Sacile" userId="S::roberto.sacile@unige.it::4f37b63e-69a6-4fd7-9f3f-5e9a469697bf" providerId="AD" clId="Web-{7B247F79-7112-44CB-AF05-533B190198F5}" dt="2021-05-18T07:52:39.785" v="6" actId="20577"/>
          <ac:spMkLst>
            <pc:docMk/>
            <pc:sldMk cId="2458890752" sldId="280"/>
            <ac:spMk id="1229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7CE1794-3CCE-41B7-A2FA-19D50C123F0B}" type="datetimeFigureOut">
              <a:rPr lang="it-IT" smtClean="0"/>
              <a:t>17/05/2022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21019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7CE1794-3CCE-41B7-A2FA-19D50C123F0B}" type="datetimeFigureOut">
              <a:rPr lang="it-IT" smtClean="0"/>
              <a:t>17/05/2022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132381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7CE1794-3CCE-41B7-A2FA-19D50C123F0B}" type="datetimeFigureOut">
              <a:rPr lang="it-IT" smtClean="0"/>
              <a:t>17/05/2022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246926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7CE1794-3CCE-41B7-A2FA-19D50C123F0B}" type="datetimeFigureOut">
              <a:rPr lang="it-IT" smtClean="0"/>
              <a:t>17/05/2022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339853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97CE1794-3CCE-41B7-A2FA-19D50C123F0B}" type="datetimeFigureOut">
              <a:rPr lang="it-IT" smtClean="0"/>
              <a:t>17/05/2022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347608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7CE1794-3CCE-41B7-A2FA-19D50C123F0B}" type="datetimeFigureOut">
              <a:rPr lang="it-IT" smtClean="0"/>
              <a:t>17/05/2022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144798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7CE1794-3CCE-41B7-A2FA-19D50C123F0B}" type="datetimeFigureOut">
              <a:rPr lang="it-IT" smtClean="0"/>
              <a:t>17/05/2022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9651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7CE1794-3CCE-41B7-A2FA-19D50C123F0B}" type="datetimeFigureOut">
              <a:rPr lang="it-IT" smtClean="0"/>
              <a:t>17/05/2022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182505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7CE1794-3CCE-41B7-A2FA-19D50C123F0B}" type="datetimeFigureOut">
              <a:rPr lang="it-IT" smtClean="0"/>
              <a:t>17/05/2022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7688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97CE1794-3CCE-41B7-A2FA-19D50C123F0B}" type="datetimeFigureOut">
              <a:rPr lang="it-IT" smtClean="0"/>
              <a:t>17/05/2022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396153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97CE1794-3CCE-41B7-A2FA-19D50C123F0B}" type="datetimeFigureOut">
              <a:rPr lang="it-IT" smtClean="0"/>
              <a:t>17/05/2022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55BEE70-4064-4E55-AB08-F53AB42BED68}" type="slidenum">
              <a:rPr lang="it-IT" smtClean="0"/>
              <a:t>‹N›</a:t>
            </a:fld>
            <a:endParaRPr lang="it-IT"/>
          </a:p>
        </p:txBody>
      </p:sp>
    </p:spTree>
    <p:extLst>
      <p:ext uri="{BB962C8B-B14F-4D97-AF65-F5344CB8AC3E}">
        <p14:creationId xmlns:p14="http://schemas.microsoft.com/office/powerpoint/2010/main" val="215784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1794-3CCE-41B7-A2FA-19D50C123F0B}" type="datetimeFigureOut">
              <a:rPr lang="it-IT" smtClean="0"/>
              <a:t>17/05/2022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BEE70-4064-4E55-AB08-F53AB42BED68}" type="slidenum">
              <a:rPr lang="it-IT" smtClean="0"/>
              <a:t>‹N›</a:t>
            </a:fld>
            <a:endParaRPr lang="it-IT"/>
          </a:p>
        </p:txBody>
      </p:sp>
    </p:spTree>
    <p:extLst>
      <p:ext uri="{BB962C8B-B14F-4D97-AF65-F5344CB8AC3E}">
        <p14:creationId xmlns:p14="http://schemas.microsoft.com/office/powerpoint/2010/main" val="144996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it-IT" dirty="0"/>
              <a:t>From SPP to </a:t>
            </a:r>
            <a:r>
              <a:rPr lang="it-IT" dirty="0" err="1"/>
              <a:t>VRP</a:t>
            </a:r>
            <a:endParaRPr lang="en-GB" dirty="0"/>
          </a:p>
        </p:txBody>
      </p:sp>
      <p:sp>
        <p:nvSpPr>
          <p:cNvPr id="5" name="Sottotitolo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0055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it-IT" altLang="it-IT"/>
              <a:t>Some algorithms for graph theory</a:t>
            </a:r>
            <a:endParaRPr lang="en-GB" altLang="it-IT"/>
          </a:p>
        </p:txBody>
      </p:sp>
      <p:sp>
        <p:nvSpPr>
          <p:cNvPr id="2053" name="Rectangle 3"/>
          <p:cNvSpPr>
            <a:spLocks noGrp="1" noChangeArrowheads="1"/>
          </p:cNvSpPr>
          <p:nvPr>
            <p:ph type="body" idx="1"/>
          </p:nvPr>
        </p:nvSpPr>
        <p:spPr/>
        <p:txBody>
          <a:bodyPr vert="horz" lIns="91440" tIns="45720" rIns="91440" bIns="45720" rtlCol="0" anchor="t">
            <a:normAutofit/>
          </a:bodyPr>
          <a:lstStyle/>
          <a:p>
            <a:r>
              <a:rPr lang="it-IT" altLang="it-IT" dirty="0"/>
              <a:t>TSP </a:t>
            </a:r>
            <a:r>
              <a:rPr lang="it-IT" altLang="it-IT" dirty="0" err="1"/>
              <a:t>algorithm</a:t>
            </a:r>
            <a:r>
              <a:rPr lang="it-IT" altLang="it-IT" dirty="0"/>
              <a:t> by </a:t>
            </a:r>
            <a:r>
              <a:rPr lang="it-IT" altLang="it-IT" dirty="0" err="1"/>
              <a:t>Christofides</a:t>
            </a:r>
            <a:r>
              <a:rPr lang="en-GB" altLang="it-IT" dirty="0"/>
              <a:t> </a:t>
            </a:r>
            <a:endParaRPr lang="en-GB" altLang="it-IT"/>
          </a:p>
          <a:p>
            <a:pPr eaLnBrk="1" hangingPunct="1"/>
            <a:r>
              <a:rPr lang="en-GB" altLang="it-IT" dirty="0"/>
              <a:t>multiple TSP (M-TSP)</a:t>
            </a:r>
            <a:endParaRPr lang="en-GB" altLang="it-IT" dirty="0">
              <a:cs typeface="Calibri"/>
            </a:endParaRPr>
          </a:p>
          <a:p>
            <a:pPr eaLnBrk="1" hangingPunct="1"/>
            <a:r>
              <a:rPr lang="en-GB" altLang="it-IT" dirty="0"/>
              <a:t>Vehicle routing problem (VRP)</a:t>
            </a:r>
            <a:endParaRPr lang="en-GB" altLang="it-IT" dirty="0">
              <a:cs typeface="Calibri"/>
            </a:endParaRPr>
          </a:p>
          <a:p>
            <a:pPr marL="0" indent="0" eaLnBrk="1" hangingPunct="1">
              <a:buNone/>
            </a:pPr>
            <a:endParaRPr lang="en-GB" altLang="it-IT" dirty="0">
              <a:cs typeface="Calibri"/>
            </a:endParaRPr>
          </a:p>
          <a:p>
            <a:pPr eaLnBrk="1" hangingPunct="1"/>
            <a:endParaRPr lang="en-GB" altLang="it-IT"/>
          </a:p>
        </p:txBody>
      </p:sp>
    </p:spTree>
    <p:extLst>
      <p:ext uri="{BB962C8B-B14F-4D97-AF65-F5344CB8AC3E}">
        <p14:creationId xmlns:p14="http://schemas.microsoft.com/office/powerpoint/2010/main" val="4671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it-IT" altLang="it-IT" dirty="0" err="1"/>
              <a:t>TSP</a:t>
            </a:r>
            <a:r>
              <a:rPr lang="it-IT" altLang="it-IT" dirty="0"/>
              <a:t> </a:t>
            </a:r>
            <a:r>
              <a:rPr lang="it-IT" altLang="it-IT" dirty="0" err="1"/>
              <a:t>algorithm</a:t>
            </a:r>
            <a:r>
              <a:rPr lang="it-IT" altLang="it-IT" dirty="0"/>
              <a:t> by </a:t>
            </a:r>
            <a:r>
              <a:rPr lang="it-IT" altLang="it-IT" dirty="0" err="1"/>
              <a:t>Christofides</a:t>
            </a:r>
            <a:endParaRPr lang="en-GB" altLang="it-IT" dirty="0"/>
          </a:p>
        </p:txBody>
      </p:sp>
      <p:sp>
        <p:nvSpPr>
          <p:cNvPr id="3077" name="Rectangle 3"/>
          <p:cNvSpPr>
            <a:spLocks noGrp="1" noChangeArrowheads="1"/>
          </p:cNvSpPr>
          <p:nvPr>
            <p:ph type="body" idx="1"/>
          </p:nvPr>
        </p:nvSpPr>
        <p:spPr/>
        <p:txBody>
          <a:bodyPr/>
          <a:lstStyle/>
          <a:p>
            <a:pPr eaLnBrk="1" hangingPunct="1">
              <a:lnSpc>
                <a:spcPct val="90000"/>
              </a:lnSpc>
            </a:pPr>
            <a:r>
              <a:rPr lang="en-GB" altLang="it-IT" sz="2800" dirty="0"/>
              <a:t>It is another algorithm based on MST</a:t>
            </a:r>
          </a:p>
          <a:p>
            <a:pPr eaLnBrk="1" hangingPunct="1">
              <a:lnSpc>
                <a:spcPct val="90000"/>
              </a:lnSpc>
            </a:pPr>
            <a:r>
              <a:rPr lang="en-GB" altLang="it-IT" sz="2800" b="1" dirty="0"/>
              <a:t>Step 1. </a:t>
            </a:r>
            <a:r>
              <a:rPr lang="en-GB" altLang="it-IT" sz="2800" dirty="0"/>
              <a:t>Build the MST.</a:t>
            </a:r>
          </a:p>
          <a:p>
            <a:pPr eaLnBrk="1" hangingPunct="1">
              <a:lnSpc>
                <a:spcPct val="90000"/>
              </a:lnSpc>
            </a:pPr>
            <a:r>
              <a:rPr lang="en-GB" altLang="it-IT" sz="2800" b="1" dirty="0"/>
              <a:t>Step 2. </a:t>
            </a:r>
            <a:r>
              <a:rPr lang="en-GB" altLang="it-IT" sz="2800" dirty="0"/>
              <a:t>Find the vertices of the MST with odd grade (they are even in number).</a:t>
            </a:r>
          </a:p>
          <a:p>
            <a:pPr eaLnBrk="1" hangingPunct="1">
              <a:lnSpc>
                <a:spcPct val="90000"/>
              </a:lnSpc>
            </a:pPr>
            <a:r>
              <a:rPr lang="en-GB" altLang="it-IT" sz="2800" b="1" dirty="0"/>
              <a:t>Step 3. </a:t>
            </a:r>
            <a:r>
              <a:rPr lang="en-GB" altLang="it-IT" sz="2800" dirty="0"/>
              <a:t>Find the set M* of edges connecting couples of these vertices and with minimum length. Add these edges to the MST.</a:t>
            </a:r>
          </a:p>
          <a:p>
            <a:pPr eaLnBrk="1" hangingPunct="1">
              <a:lnSpc>
                <a:spcPct val="90000"/>
              </a:lnSpc>
            </a:pPr>
            <a:r>
              <a:rPr lang="en-GB" altLang="it-IT" sz="2800" b="1" dirty="0"/>
              <a:t>Step 4. </a:t>
            </a:r>
            <a:r>
              <a:rPr lang="en-GB" altLang="it-IT" sz="2800" dirty="0"/>
              <a:t>Find a Eulerian circuit.</a:t>
            </a:r>
          </a:p>
          <a:p>
            <a:pPr eaLnBrk="1" hangingPunct="1">
              <a:lnSpc>
                <a:spcPct val="90000"/>
              </a:lnSpc>
            </a:pPr>
            <a:r>
              <a:rPr lang="en-GB" altLang="it-IT" sz="2800" b="1" dirty="0"/>
              <a:t>Step 5. </a:t>
            </a:r>
            <a:r>
              <a:rPr lang="en-GB" altLang="it-IT" sz="2800" dirty="0"/>
              <a:t>Skipping phase.</a:t>
            </a:r>
          </a:p>
          <a:p>
            <a:pPr eaLnBrk="1" hangingPunct="1">
              <a:lnSpc>
                <a:spcPct val="90000"/>
              </a:lnSpc>
            </a:pPr>
            <a:endParaRPr lang="en-GB" altLang="it-IT" sz="2800" dirty="0"/>
          </a:p>
          <a:p>
            <a:pPr eaLnBrk="1" hangingPunct="1">
              <a:lnSpc>
                <a:spcPct val="90000"/>
              </a:lnSpc>
            </a:pPr>
            <a:endParaRPr lang="en-GB" altLang="it-IT" sz="2800" dirty="0"/>
          </a:p>
        </p:txBody>
      </p:sp>
    </p:spTree>
    <p:extLst>
      <p:ext uri="{BB962C8B-B14F-4D97-AF65-F5344CB8AC3E}">
        <p14:creationId xmlns:p14="http://schemas.microsoft.com/office/powerpoint/2010/main" val="262052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38195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36861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11650"/>
            <a:ext cx="36576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5"/>
          <p:cNvSpPr txBox="1">
            <a:spLocks noChangeArrowheads="1"/>
          </p:cNvSpPr>
          <p:nvPr/>
        </p:nvSpPr>
        <p:spPr bwMode="auto">
          <a:xfrm>
            <a:off x="4648200" y="2336800"/>
            <a:ext cx="41830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GB" altLang="it-IT" sz="2400"/>
              <a:t>The error of this algorithm is at </a:t>
            </a:r>
          </a:p>
          <a:p>
            <a:pPr eaLnBrk="1" hangingPunct="1">
              <a:spcBef>
                <a:spcPct val="0"/>
              </a:spcBef>
              <a:buFontTx/>
              <a:buNone/>
            </a:pPr>
            <a:r>
              <a:rPr lang="en-GB" altLang="it-IT" sz="2400"/>
              <a:t>max 50% of the optimal solution</a:t>
            </a:r>
          </a:p>
          <a:p>
            <a:pPr eaLnBrk="1" hangingPunct="1">
              <a:spcBef>
                <a:spcPct val="0"/>
              </a:spcBef>
              <a:buFontTx/>
              <a:buNone/>
            </a:pPr>
            <a:r>
              <a:rPr lang="en-GB" altLang="it-IT" sz="2400"/>
              <a:t>(so the heuristic solution is </a:t>
            </a:r>
          </a:p>
          <a:p>
            <a:pPr eaLnBrk="1" hangingPunct="1">
              <a:spcBef>
                <a:spcPct val="0"/>
              </a:spcBef>
              <a:buFontTx/>
              <a:buNone/>
            </a:pPr>
            <a:r>
              <a:rPr lang="en-GB" altLang="it-IT" sz="2400"/>
              <a:t>bounded)</a:t>
            </a:r>
          </a:p>
          <a:p>
            <a:pPr eaLnBrk="1" hangingPunct="1">
              <a:spcBef>
                <a:spcPct val="0"/>
              </a:spcBef>
              <a:buFontTx/>
              <a:buNone/>
            </a:pPr>
            <a:endParaRPr lang="en-GB" altLang="it-IT" sz="2400"/>
          </a:p>
        </p:txBody>
      </p:sp>
    </p:spTree>
    <p:extLst>
      <p:ext uri="{BB962C8B-B14F-4D97-AF65-F5344CB8AC3E}">
        <p14:creationId xmlns:p14="http://schemas.microsoft.com/office/powerpoint/2010/main" val="177045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it-IT" altLang="it-IT"/>
              <a:t>M-TSP</a:t>
            </a:r>
            <a:endParaRPr lang="en-GB" altLang="it-IT"/>
          </a:p>
        </p:txBody>
      </p:sp>
      <p:sp>
        <p:nvSpPr>
          <p:cNvPr id="5125" name="Rectangle 3"/>
          <p:cNvSpPr>
            <a:spLocks noGrp="1" noChangeArrowheads="1"/>
          </p:cNvSpPr>
          <p:nvPr>
            <p:ph type="body" idx="1"/>
          </p:nvPr>
        </p:nvSpPr>
        <p:spPr/>
        <p:txBody>
          <a:bodyPr/>
          <a:lstStyle/>
          <a:p>
            <a:pPr eaLnBrk="1" hangingPunct="1"/>
            <a:r>
              <a:rPr lang="en-GB" altLang="it-IT" sz="2400"/>
              <a:t>The Multiple-TSP is an extension of the TSP, supposing to have multiple vehicles which can visit the vertices. However, no detail is given as regards: the capacity of the vehicles, the demand of vertices, temporal constraints to deliver the goods etc…</a:t>
            </a:r>
          </a:p>
          <a:p>
            <a:pPr eaLnBrk="1" hangingPunct="1"/>
            <a:r>
              <a:rPr lang="en-GB" altLang="it-IT" sz="2400"/>
              <a:t>A deposit D is defined, and there are </a:t>
            </a:r>
            <a:r>
              <a:rPr lang="en-GB" altLang="it-IT" sz="2400" i="1"/>
              <a:t>m</a:t>
            </a:r>
            <a:r>
              <a:rPr lang="en-GB" altLang="it-IT" sz="2400"/>
              <a:t> vehicles; each vehicle will visit “once” a sub-set (disjoint from all the others; the union of all of them covers all the set of vertices) of vertices . The goal is to minimize the overall distance covered by all the vehicles.</a:t>
            </a:r>
          </a:p>
          <a:p>
            <a:pPr eaLnBrk="1" hangingPunct="1"/>
            <a:endParaRPr lang="en-GB" altLang="it-IT" sz="2400"/>
          </a:p>
        </p:txBody>
      </p:sp>
      <p:pic>
        <p:nvPicPr>
          <p:cNvPr id="51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52" y="0"/>
            <a:ext cx="3336348" cy="168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87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body" idx="1"/>
          </p:nvPr>
        </p:nvSpPr>
        <p:spPr>
          <a:xfrm>
            <a:off x="685800" y="533400"/>
            <a:ext cx="7772400" cy="5334000"/>
          </a:xfrm>
        </p:spPr>
        <p:txBody>
          <a:bodyPr>
            <a:normAutofit lnSpcReduction="10000"/>
          </a:bodyPr>
          <a:lstStyle/>
          <a:p>
            <a:pPr eaLnBrk="1" hangingPunct="1"/>
            <a:r>
              <a:rPr lang="en-GB" altLang="it-IT"/>
              <a:t>An m-TSP can be solved solving TSP, with the “trick” to add virtual edges and vertices.</a:t>
            </a:r>
          </a:p>
          <a:p>
            <a:pPr eaLnBrk="1" hangingPunct="1"/>
            <a:r>
              <a:rPr lang="en-GB" altLang="it-IT"/>
              <a:t>Specifically:</a:t>
            </a:r>
          </a:p>
          <a:p>
            <a:pPr lvl="1" eaLnBrk="1" hangingPunct="1"/>
            <a:r>
              <a:rPr lang="en-GB" altLang="it-IT"/>
              <a:t>the deposit D is substituted by m vertices D1, D2, ...., Dm, connected among them by edges with infinitive length;</a:t>
            </a:r>
          </a:p>
          <a:p>
            <a:pPr lvl="1" eaLnBrk="1" hangingPunct="1"/>
            <a:r>
              <a:rPr lang="en-GB" altLang="it-IT"/>
              <a:t>each D1, D2, ..., Dm is connected with all the vertices originally adjacent to D, with edges of the same length.</a:t>
            </a:r>
          </a:p>
          <a:p>
            <a:pPr lvl="1" eaLnBrk="1" hangingPunct="1"/>
            <a:r>
              <a:rPr lang="en-GB" altLang="it-IT"/>
              <a:t>if the original graph contains n vertices, the new graph G’ contains n+m-1 vertices</a:t>
            </a:r>
          </a:p>
          <a:p>
            <a:pPr eaLnBrk="1" hangingPunct="1"/>
            <a:endParaRPr lang="en-GB" altLang="it-IT"/>
          </a:p>
        </p:txBody>
      </p:sp>
    </p:spTree>
    <p:extLst>
      <p:ext uri="{BB962C8B-B14F-4D97-AF65-F5344CB8AC3E}">
        <p14:creationId xmlns:p14="http://schemas.microsoft.com/office/powerpoint/2010/main" val="134399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body" idx="1"/>
          </p:nvPr>
        </p:nvSpPr>
        <p:spPr>
          <a:xfrm>
            <a:off x="685800" y="533400"/>
            <a:ext cx="7772400" cy="5562600"/>
          </a:xfrm>
        </p:spPr>
        <p:txBody>
          <a:bodyPr/>
          <a:lstStyle/>
          <a:p>
            <a:pPr eaLnBrk="1" hangingPunct="1"/>
            <a:endParaRPr lang="en-GB" altLang="it-IT" sz="2400"/>
          </a:p>
          <a:p>
            <a:pPr eaLnBrk="1" hangingPunct="1"/>
            <a:r>
              <a:rPr lang="en-GB" altLang="it-IT" sz="2400"/>
              <a:t>Solving the TSP in G’ allows solving m-TSP in G</a:t>
            </a:r>
          </a:p>
          <a:p>
            <a:pPr eaLnBrk="1" hangingPunct="1"/>
            <a:r>
              <a:rPr lang="en-GB" altLang="it-IT" sz="2400"/>
              <a:t>For example: 3 vehicles, 9 vertices and 1 deposit</a:t>
            </a:r>
          </a:p>
          <a:p>
            <a:pPr eaLnBrk="1" hangingPunct="1">
              <a:buFontTx/>
              <a:buNone/>
            </a:pPr>
            <a:r>
              <a:rPr lang="en-GB" altLang="it-IT" sz="2400"/>
              <a:t>	D1, 2, 4, 7, D2, 1, 5, D3, 8, 6, 3, 9, D1</a:t>
            </a:r>
          </a:p>
          <a:p>
            <a:pPr eaLnBrk="1" hangingPunct="1">
              <a:buFontTx/>
              <a:buNone/>
            </a:pPr>
            <a:r>
              <a:rPr lang="en-GB" altLang="it-IT" sz="2400"/>
              <a:t>	is the solution of the TSP, but at the same time (changing Di in D) it is also the solution of m-TSP. </a:t>
            </a:r>
          </a:p>
          <a:p>
            <a:pPr eaLnBrk="1" hangingPunct="1"/>
            <a:endParaRPr lang="en-GB" altLang="it-IT" sz="2400"/>
          </a:p>
        </p:txBody>
      </p:sp>
    </p:spTree>
    <p:extLst>
      <p:ext uri="{BB962C8B-B14F-4D97-AF65-F5344CB8AC3E}">
        <p14:creationId xmlns:p14="http://schemas.microsoft.com/office/powerpoint/2010/main" val="24178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it-IT" altLang="it-IT"/>
              <a:t>Vehicle Routing Problem:VRP</a:t>
            </a:r>
            <a:endParaRPr lang="en-GB" altLang="it-IT"/>
          </a:p>
        </p:txBody>
      </p:sp>
      <p:sp>
        <p:nvSpPr>
          <p:cNvPr id="8197" name="Rectangle 3"/>
          <p:cNvSpPr>
            <a:spLocks noGrp="1" noChangeArrowheads="1"/>
          </p:cNvSpPr>
          <p:nvPr>
            <p:ph type="body" idx="1"/>
          </p:nvPr>
        </p:nvSpPr>
        <p:spPr/>
        <p:txBody>
          <a:bodyPr/>
          <a:lstStyle/>
          <a:p>
            <a:pPr eaLnBrk="1" hangingPunct="1"/>
            <a:r>
              <a:rPr lang="en-GB" altLang="it-IT" sz="2400"/>
              <a:t>Introducing in the TSP problem, additional constraints that are:</a:t>
            </a:r>
          </a:p>
          <a:p>
            <a:pPr lvl="1" eaLnBrk="1" hangingPunct="1"/>
            <a:r>
              <a:rPr lang="en-GB" altLang="it-IT" sz="2000"/>
              <a:t>all the vehicles have a limited capacity (equal for all the vehicles), </a:t>
            </a:r>
          </a:p>
          <a:p>
            <a:pPr lvl="1" eaLnBrk="1" hangingPunct="1"/>
            <a:r>
              <a:rPr lang="en-GB" altLang="it-IT" sz="2000"/>
              <a:t>each vertex has a specific demand to be satisfied</a:t>
            </a:r>
          </a:p>
          <a:p>
            <a:pPr lvl="1" eaLnBrk="1" hangingPunct="1"/>
            <a:r>
              <a:rPr lang="en-GB" altLang="it-IT" sz="2000"/>
              <a:t>vehicles deliver goods to satisfy this demand</a:t>
            </a:r>
          </a:p>
          <a:p>
            <a:pPr lvl="1" eaLnBrk="1" hangingPunct="1">
              <a:buFontTx/>
              <a:buNone/>
            </a:pPr>
            <a:r>
              <a:rPr lang="en-GB" altLang="it-IT" sz="2000"/>
              <a:t>a VRP is obtained.</a:t>
            </a:r>
          </a:p>
          <a:p>
            <a:pPr eaLnBrk="1" hangingPunct="1"/>
            <a:r>
              <a:rPr lang="en-GB" altLang="it-IT" sz="2400"/>
              <a:t>The model is more complex than previous ones, although several simplifications are already present (i.e. equal vehicle capacity, just delivery of goods and not pick-up and delivery).</a:t>
            </a:r>
          </a:p>
          <a:p>
            <a:pPr eaLnBrk="1" hangingPunct="1"/>
            <a:endParaRPr lang="en-GB" altLang="it-IT" sz="2400"/>
          </a:p>
        </p:txBody>
      </p:sp>
    </p:spTree>
    <p:extLst>
      <p:ext uri="{BB962C8B-B14F-4D97-AF65-F5344CB8AC3E}">
        <p14:creationId xmlns:p14="http://schemas.microsoft.com/office/powerpoint/2010/main" val="263987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a:xfrm>
            <a:off x="685800" y="533400"/>
            <a:ext cx="7772400" cy="5562600"/>
          </a:xfrm>
        </p:spPr>
        <p:txBody>
          <a:bodyPr/>
          <a:lstStyle/>
          <a:p>
            <a:pPr eaLnBrk="1" hangingPunct="1"/>
            <a:r>
              <a:rPr lang="en-GB" altLang="it-IT"/>
              <a:t>In some cases, multiple visits of a vertex by more vehicles are allowed. For example:</a:t>
            </a:r>
          </a:p>
          <a:p>
            <a:pPr lvl="1" eaLnBrk="1" hangingPunct="1"/>
            <a:r>
              <a:rPr lang="en-GB" altLang="it-IT"/>
              <a:t>what does it happen if a vehicle, after satisfying a certain amount of clients, has still some goods to be delivered? Can these goods be used to satisfy partially another client (and in this case additional visits of other vehicles are allowed)?</a:t>
            </a:r>
          </a:p>
          <a:p>
            <a:pPr lvl="1" eaLnBrk="1" hangingPunct="1"/>
            <a:r>
              <a:rPr lang="en-GB" altLang="it-IT"/>
              <a:t>what does it happen if each vehicle have a limited capacity to satisfy in one shot the demand of a client?</a:t>
            </a:r>
          </a:p>
          <a:p>
            <a:pPr eaLnBrk="1" hangingPunct="1"/>
            <a:endParaRPr lang="en-GB" altLang="it-IT"/>
          </a:p>
          <a:p>
            <a:pPr eaLnBrk="1" hangingPunct="1"/>
            <a:endParaRPr lang="en-GB" altLang="it-IT"/>
          </a:p>
        </p:txBody>
      </p:sp>
    </p:spTree>
    <p:extLst>
      <p:ext uri="{BB962C8B-B14F-4D97-AF65-F5344CB8AC3E}">
        <p14:creationId xmlns:p14="http://schemas.microsoft.com/office/powerpoint/2010/main" val="156587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body" idx="1"/>
          </p:nvPr>
        </p:nvSpPr>
        <p:spPr>
          <a:xfrm>
            <a:off x="685800" y="762000"/>
            <a:ext cx="7772400" cy="5334000"/>
          </a:xfrm>
        </p:spPr>
        <p:txBody>
          <a:bodyPr>
            <a:normAutofit lnSpcReduction="10000"/>
          </a:bodyPr>
          <a:lstStyle/>
          <a:p>
            <a:pPr eaLnBrk="1" hangingPunct="1"/>
            <a:r>
              <a:rPr lang="en-GB" altLang="it-IT"/>
              <a:t>The VRP, like the TSP, can be formulated as a 0-1 IP</a:t>
            </a:r>
          </a:p>
          <a:p>
            <a:pPr eaLnBrk="1" hangingPunct="1"/>
            <a:r>
              <a:rPr lang="en-GB" altLang="it-IT"/>
              <a:t>But in this case, an additional index is required in the decision variable, the vehicle </a:t>
            </a:r>
            <a:r>
              <a:rPr lang="en-GB" altLang="it-IT" i="1"/>
              <a:t>v</a:t>
            </a:r>
            <a:r>
              <a:rPr lang="en-GB" altLang="it-IT"/>
              <a:t>.  For example x</a:t>
            </a:r>
            <a:r>
              <a:rPr lang="en-GB" altLang="it-IT" baseline="-25000"/>
              <a:t>ij</a:t>
            </a:r>
            <a:r>
              <a:rPr lang="en-GB" altLang="it-IT" baseline="30000"/>
              <a:t>v</a:t>
            </a:r>
            <a:r>
              <a:rPr lang="en-GB" altLang="it-IT"/>
              <a:t>, whose value is 1 if and only if the edge (i, j) is crossed by vehicle </a:t>
            </a:r>
            <a:r>
              <a:rPr lang="en-GB" altLang="it-IT" i="1"/>
              <a:t>v</a:t>
            </a:r>
            <a:r>
              <a:rPr lang="en-GB" altLang="it-IT"/>
              <a:t>. </a:t>
            </a:r>
          </a:p>
          <a:p>
            <a:pPr eaLnBrk="1" hangingPunct="1"/>
            <a:r>
              <a:rPr lang="en-GB" altLang="it-IT"/>
              <a:t>In addition, the formulation will include the constraints on the capacity of the vehicle and on the demand (to be satisfied) of vertices.</a:t>
            </a:r>
          </a:p>
          <a:p>
            <a:pPr eaLnBrk="1" hangingPunct="1"/>
            <a:endParaRPr lang="en-GB" altLang="it-IT"/>
          </a:p>
        </p:txBody>
      </p:sp>
    </p:spTree>
    <p:extLst>
      <p:ext uri="{BB962C8B-B14F-4D97-AF65-F5344CB8AC3E}">
        <p14:creationId xmlns:p14="http://schemas.microsoft.com/office/powerpoint/2010/main" val="408691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it-IT" altLang="it-IT"/>
              <a:t>VRP heuristics</a:t>
            </a:r>
            <a:endParaRPr lang="en-GB" altLang="it-IT"/>
          </a:p>
        </p:txBody>
      </p:sp>
      <p:sp>
        <p:nvSpPr>
          <p:cNvPr id="11269" name="Rectangle 3"/>
          <p:cNvSpPr>
            <a:spLocks noGrp="1" noChangeArrowheads="1"/>
          </p:cNvSpPr>
          <p:nvPr>
            <p:ph type="body" idx="1"/>
          </p:nvPr>
        </p:nvSpPr>
        <p:spPr>
          <a:xfrm>
            <a:off x="685800" y="1981200"/>
            <a:ext cx="8077200" cy="4114800"/>
          </a:xfrm>
        </p:spPr>
        <p:txBody>
          <a:bodyPr vert="horz" lIns="91440" tIns="45720" rIns="91440" bIns="45720" rtlCol="0" anchor="t">
            <a:normAutofit/>
          </a:bodyPr>
          <a:lstStyle/>
          <a:p>
            <a:pPr eaLnBrk="1" hangingPunct="1"/>
            <a:r>
              <a:rPr lang="en-GB" altLang="it-IT" sz="2800" b="1" dirty="0"/>
              <a:t>cluster first, route second</a:t>
            </a:r>
            <a:endParaRPr lang="en-GB" altLang="it-IT" sz="2800" dirty="0"/>
          </a:p>
          <a:p>
            <a:pPr lvl="1"/>
            <a:r>
              <a:rPr lang="en-GB" altLang="it-IT" sz="2400" dirty="0"/>
              <a:t>clients are firstly clustered in subsets, each one with sum of demand less or equal to the capacity of a vehicle. Then, for each cluster, a TSP is solved.</a:t>
            </a:r>
            <a:endParaRPr lang="en-GB" altLang="it-IT" sz="2400" dirty="0">
              <a:cs typeface="Calibri"/>
            </a:endParaRPr>
          </a:p>
          <a:p>
            <a:pPr eaLnBrk="1" hangingPunct="1"/>
            <a:r>
              <a:rPr lang="en-GB" altLang="it-IT" sz="2800" b="1" dirty="0"/>
              <a:t>route first, cluster second</a:t>
            </a:r>
            <a:endParaRPr lang="en-GB" altLang="it-IT" sz="2800" dirty="0"/>
          </a:p>
          <a:p>
            <a:pPr lvl="1" eaLnBrk="1" hangingPunct="1"/>
            <a:r>
              <a:rPr lang="en-GB" altLang="it-IT" sz="2400" dirty="0"/>
              <a:t>a TSP </a:t>
            </a:r>
            <a:r>
              <a:rPr lang="en-GB" altLang="it-IT" sz="2400" b="1" dirty="0"/>
              <a:t>giant tour</a:t>
            </a:r>
            <a:r>
              <a:rPr lang="en-GB" altLang="it-IT" sz="2400" dirty="0"/>
              <a:t> is build including all the nodes; the giant tour is divided in paths; the sum of the demand on each path is less than the capacity of the vehicle; each path is connect at its beginning and at its end to the deposit.</a:t>
            </a:r>
            <a:endParaRPr lang="en-GB" altLang="it-IT" sz="2400" dirty="0">
              <a:cs typeface="Calibri"/>
            </a:endParaRPr>
          </a:p>
        </p:txBody>
      </p:sp>
    </p:spTree>
    <p:extLst>
      <p:ext uri="{BB962C8B-B14F-4D97-AF65-F5344CB8AC3E}">
        <p14:creationId xmlns:p14="http://schemas.microsoft.com/office/powerpoint/2010/main" val="85170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it-IT" altLang="it-IT" dirty="0" err="1"/>
              <a:t>Shortest</a:t>
            </a:r>
            <a:r>
              <a:rPr lang="it-IT" altLang="it-IT" dirty="0"/>
              <a:t> </a:t>
            </a:r>
            <a:r>
              <a:rPr lang="it-IT" altLang="it-IT" dirty="0" err="1"/>
              <a:t>path</a:t>
            </a:r>
            <a:r>
              <a:rPr lang="it-IT" altLang="it-IT" dirty="0"/>
              <a:t> </a:t>
            </a:r>
            <a:r>
              <a:rPr lang="it-IT" altLang="it-IT" dirty="0" err="1"/>
              <a:t>problem</a:t>
            </a:r>
            <a:endParaRPr lang="en-GB" altLang="it-IT" dirty="0"/>
          </a:p>
        </p:txBody>
      </p:sp>
      <p:sp>
        <p:nvSpPr>
          <p:cNvPr id="252931" name="Rectangle 3"/>
          <p:cNvSpPr>
            <a:spLocks noGrp="1" noChangeArrowheads="1"/>
          </p:cNvSpPr>
          <p:nvPr>
            <p:ph type="body" idx="1"/>
          </p:nvPr>
        </p:nvSpPr>
        <p:spPr/>
        <p:txBody>
          <a:bodyPr/>
          <a:lstStyle/>
          <a:p>
            <a:r>
              <a:rPr lang="en-GB" altLang="it-IT"/>
              <a:t>The solving techniques of the problem to find the minimum path between two vertices </a:t>
            </a:r>
            <a:r>
              <a:rPr lang="en-GB" altLang="it-IT" i="1"/>
              <a:t>u</a:t>
            </a:r>
            <a:r>
              <a:rPr lang="en-GB" altLang="it-IT"/>
              <a:t> and </a:t>
            </a:r>
            <a:r>
              <a:rPr lang="en-GB" altLang="it-IT" i="1"/>
              <a:t>v</a:t>
            </a:r>
            <a:r>
              <a:rPr lang="en-GB" altLang="it-IT"/>
              <a:t>, either completely or in part usually also provide the tree of the minimum paths with root in </a:t>
            </a:r>
            <a:r>
              <a:rPr lang="en-GB" altLang="it-IT" i="1"/>
              <a:t>u</a:t>
            </a:r>
            <a:r>
              <a:rPr lang="en-GB" altLang="it-IT"/>
              <a:t>. </a:t>
            </a:r>
          </a:p>
          <a:p>
            <a:r>
              <a:rPr lang="en-GB" altLang="it-IT"/>
              <a:t>The problem can be also defined by a mathematical programming formulation as follows (IP problem, binary variables).</a:t>
            </a:r>
          </a:p>
          <a:p>
            <a:endParaRPr lang="en-GB" altLang="it-IT"/>
          </a:p>
        </p:txBody>
      </p:sp>
    </p:spTree>
    <p:extLst>
      <p:ext uri="{BB962C8B-B14F-4D97-AF65-F5344CB8AC3E}">
        <p14:creationId xmlns:p14="http://schemas.microsoft.com/office/powerpoint/2010/main" val="420345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pPr eaLnBrk="1" hangingPunct="1"/>
            <a:r>
              <a:rPr lang="it-IT" altLang="it-IT" dirty="0"/>
              <a:t>Ex. cluster first (Gillet &amp; Miller, </a:t>
            </a:r>
            <a:r>
              <a:rPr lang="it-IT" altLang="it-IT" dirty="0" err="1"/>
              <a:t>clockwise</a:t>
            </a:r>
            <a:r>
              <a:rPr lang="it-IT" altLang="it-IT" dirty="0"/>
              <a:t> technique)</a:t>
            </a:r>
            <a:endParaRPr lang="en-GB" altLang="it-IT" dirty="0"/>
          </a:p>
        </p:txBody>
      </p:sp>
      <p:sp>
        <p:nvSpPr>
          <p:cNvPr id="12293" name="Rectangle 3"/>
          <p:cNvSpPr>
            <a:spLocks noGrp="1" noChangeArrowheads="1"/>
          </p:cNvSpPr>
          <p:nvPr>
            <p:ph type="body" idx="1"/>
          </p:nvPr>
        </p:nvSpPr>
        <p:spPr>
          <a:xfrm>
            <a:off x="533400" y="1981200"/>
            <a:ext cx="7848600" cy="4114800"/>
          </a:xfrm>
        </p:spPr>
        <p:txBody>
          <a:bodyPr/>
          <a:lstStyle/>
          <a:p>
            <a:pPr eaLnBrk="1" hangingPunct="1"/>
            <a:r>
              <a:rPr lang="en-GB" altLang="it-IT" sz="2000" b="1"/>
              <a:t>Step 1. </a:t>
            </a:r>
            <a:r>
              <a:rPr lang="en-GB" altLang="it-IT" sz="2000"/>
              <a:t>Draw a line, </a:t>
            </a:r>
          </a:p>
          <a:p>
            <a:pPr eaLnBrk="1" hangingPunct="1">
              <a:buFontTx/>
              <a:buNone/>
            </a:pPr>
            <a:r>
              <a:rPr lang="en-GB" altLang="it-IT" sz="2000"/>
              <a:t>	touching no vertex, </a:t>
            </a:r>
          </a:p>
          <a:p>
            <a:pPr eaLnBrk="1" hangingPunct="1">
              <a:buFontTx/>
              <a:buNone/>
            </a:pPr>
            <a:r>
              <a:rPr lang="en-GB" altLang="it-IT" sz="2000"/>
              <a:t>	starting from the deposit; </a:t>
            </a:r>
          </a:p>
          <a:p>
            <a:pPr eaLnBrk="1" hangingPunct="1">
              <a:buFontTx/>
              <a:buNone/>
            </a:pPr>
            <a:r>
              <a:rPr lang="en-GB" altLang="it-IT" sz="2000"/>
              <a:t>	go to step 2.</a:t>
            </a:r>
          </a:p>
          <a:p>
            <a:pPr eaLnBrk="1" hangingPunct="1"/>
            <a:r>
              <a:rPr lang="en-GB" altLang="it-IT" sz="2000" b="1"/>
              <a:t>Step 2. </a:t>
            </a:r>
            <a:r>
              <a:rPr lang="en-GB" altLang="it-IT" sz="2000"/>
              <a:t>Choose a rotation direction (for example clockwise); go to step 3.</a:t>
            </a:r>
          </a:p>
          <a:p>
            <a:pPr eaLnBrk="1" hangingPunct="1"/>
            <a:r>
              <a:rPr lang="en-GB" altLang="it-IT" sz="2000" b="1"/>
              <a:t>Step 3. </a:t>
            </a:r>
            <a:r>
              <a:rPr lang="en-GB" altLang="it-IT" sz="2000"/>
              <a:t>Rotate the line in the chosen direction, summing up the demands of the vertices touched. Whenever this sum gets greater than the capacity of a vehicle, stop. A new cluster has been defined and the current vertex is the first vertex of the new cluster.</a:t>
            </a:r>
          </a:p>
          <a:p>
            <a:pPr eaLnBrk="1" hangingPunct="1"/>
            <a:r>
              <a:rPr lang="en-GB" altLang="it-IT" sz="2000" b="1"/>
              <a:t>Step 4. </a:t>
            </a:r>
            <a:r>
              <a:rPr lang="en-GB" altLang="it-IT" sz="2000"/>
              <a:t>Define the TSP for each cluster.</a:t>
            </a:r>
          </a:p>
          <a:p>
            <a:pPr eaLnBrk="1" hangingPunct="1"/>
            <a:endParaRPr lang="en-GB" altLang="it-IT" sz="2000"/>
          </a:p>
        </p:txBody>
      </p:sp>
      <p:pic>
        <p:nvPicPr>
          <p:cNvPr id="122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905000"/>
            <a:ext cx="28194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89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57" name="Group 5"/>
          <p:cNvGrpSpPr>
            <a:grpSpLocks/>
          </p:cNvGrpSpPr>
          <p:nvPr/>
        </p:nvGrpSpPr>
        <p:grpSpPr bwMode="auto">
          <a:xfrm>
            <a:off x="609600" y="2170113"/>
            <a:ext cx="8534400" cy="2663825"/>
            <a:chOff x="384" y="1367"/>
            <a:chExt cx="5376" cy="1678"/>
          </a:xfrm>
        </p:grpSpPr>
        <p:pic>
          <p:nvPicPr>
            <p:cNvPr id="2539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1367"/>
              <a:ext cx="5283" cy="1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3956" name="Text Box 4"/>
            <p:cNvSpPr txBox="1">
              <a:spLocks noChangeArrowheads="1"/>
            </p:cNvSpPr>
            <p:nvPr/>
          </p:nvSpPr>
          <p:spPr bwMode="auto">
            <a:xfrm>
              <a:off x="3456" y="2208"/>
              <a:ext cx="230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it-IT" sz="2000"/>
                <a:t>for each vertex i </a:t>
              </a:r>
              <a:r>
                <a:rPr lang="en-GB" altLang="it-IT" sz="2000">
                  <a:cs typeface="Times New Roman" pitchFamily="18" charset="0"/>
                </a:rPr>
                <a:t>≠ u, v</a:t>
              </a:r>
              <a:endParaRPr lang="en-GB" altLang="it-IT" sz="2000"/>
            </a:p>
          </p:txBody>
        </p:sp>
      </p:grpSp>
    </p:spTree>
    <p:extLst>
      <p:ext uri="{BB962C8B-B14F-4D97-AF65-F5344CB8AC3E}">
        <p14:creationId xmlns:p14="http://schemas.microsoft.com/office/powerpoint/2010/main" val="333187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685800" y="990600"/>
            <a:ext cx="7772400" cy="5105400"/>
          </a:xfrm>
        </p:spPr>
        <p:txBody>
          <a:bodyPr/>
          <a:lstStyle/>
          <a:p>
            <a:r>
              <a:rPr lang="en-GB" altLang="it-IT" sz="2800"/>
              <a:t>For the generic edge (i, j), the variable x</a:t>
            </a:r>
            <a:r>
              <a:rPr lang="en-GB" altLang="it-IT" sz="2800" baseline="-25000"/>
              <a:t>ij</a:t>
            </a:r>
            <a:r>
              <a:rPr lang="en-GB" altLang="it-IT" sz="2800"/>
              <a:t> is 1 if that edge is included in the minimum path, 0 otherwise. </a:t>
            </a:r>
          </a:p>
          <a:p>
            <a:r>
              <a:rPr lang="en-GB" altLang="it-IT" sz="2800"/>
              <a:t>The constraints are related to the conservation of the flow:</a:t>
            </a:r>
            <a:br>
              <a:rPr lang="en-GB" altLang="it-IT" sz="2800"/>
            </a:br>
            <a:r>
              <a:rPr lang="en-GB" altLang="it-IT" sz="2800"/>
              <a:t>for the source just one edge chosen as output;</a:t>
            </a:r>
            <a:br>
              <a:rPr lang="en-GB" altLang="it-IT" sz="2800"/>
            </a:br>
            <a:r>
              <a:rPr lang="en-GB" altLang="it-IT" sz="2800"/>
              <a:t>for the destination just one edge chosen to arrive;</a:t>
            </a:r>
            <a:br>
              <a:rPr lang="en-GB" altLang="it-IT" sz="2800"/>
            </a:br>
            <a:r>
              <a:rPr lang="en-GB" altLang="it-IT" sz="2800"/>
              <a:t>for all the other intermediate vertices, if a vertex is touched in input by a chosen edge, there must be also a chosen edge in output.</a:t>
            </a:r>
          </a:p>
          <a:p>
            <a:pPr>
              <a:buFontTx/>
              <a:buNone/>
            </a:pPr>
            <a:endParaRPr lang="en-GB" altLang="it-IT" sz="2800"/>
          </a:p>
        </p:txBody>
      </p:sp>
    </p:spTree>
    <p:extLst>
      <p:ext uri="{BB962C8B-B14F-4D97-AF65-F5344CB8AC3E}">
        <p14:creationId xmlns:p14="http://schemas.microsoft.com/office/powerpoint/2010/main" val="105358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GB" altLang="it-IT" sz="3600"/>
              <a:t>Travelling Salesman Problem </a:t>
            </a:r>
            <a:r>
              <a:rPr lang="it-IT" altLang="it-IT"/>
              <a:t>(TSP)</a:t>
            </a:r>
            <a:endParaRPr lang="en-GB" altLang="it-IT"/>
          </a:p>
        </p:txBody>
      </p:sp>
      <p:sp>
        <p:nvSpPr>
          <p:cNvPr id="260099" name="Rectangle 3"/>
          <p:cNvSpPr>
            <a:spLocks noGrp="1" noChangeArrowheads="1"/>
          </p:cNvSpPr>
          <p:nvPr>
            <p:ph type="body" idx="1"/>
          </p:nvPr>
        </p:nvSpPr>
        <p:spPr/>
        <p:txBody>
          <a:bodyPr/>
          <a:lstStyle/>
          <a:p>
            <a:r>
              <a:rPr lang="en-GB" altLang="it-IT" sz="2400"/>
              <a:t>The TSP problem  is to find the Hamiltonian cycle with shortest length that is the shortest cycle (tour), in a complete graph with weighted edges, entering all the vertices exactly once.</a:t>
            </a:r>
          </a:p>
          <a:p>
            <a:r>
              <a:rPr lang="en-GB" altLang="it-IT" sz="2400"/>
              <a:t>The problem can be also studied for an uncompleted graph, but where at least one Hamiltonian cycle is present. This is another problem, not completely solved, since in graph theory are reported sufficient conditions to have Hamiltonian cycles in a graph, but are not reported both necessary and sufficient conditions.</a:t>
            </a:r>
          </a:p>
          <a:p>
            <a:endParaRPr lang="en-GB" altLang="it-IT" sz="2400"/>
          </a:p>
        </p:txBody>
      </p:sp>
    </p:spTree>
    <p:extLst>
      <p:ext uri="{BB962C8B-B14F-4D97-AF65-F5344CB8AC3E}">
        <p14:creationId xmlns:p14="http://schemas.microsoft.com/office/powerpoint/2010/main" val="336906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GB" altLang="it-IT"/>
              <a:t>Euclidean TSP</a:t>
            </a:r>
          </a:p>
        </p:txBody>
      </p:sp>
      <p:sp>
        <p:nvSpPr>
          <p:cNvPr id="270339" name="Rectangle 3"/>
          <p:cNvSpPr>
            <a:spLocks noGrp="1" noChangeArrowheads="1"/>
          </p:cNvSpPr>
          <p:nvPr>
            <p:ph type="body" idx="1"/>
          </p:nvPr>
        </p:nvSpPr>
        <p:spPr/>
        <p:txBody>
          <a:bodyPr/>
          <a:lstStyle/>
          <a:p>
            <a:r>
              <a:rPr lang="en-GB" altLang="it-IT" sz="2800"/>
              <a:t>The Euclidean TSP is a problem where the vertices are given by their positions (x</a:t>
            </a:r>
            <a:r>
              <a:rPr lang="en-GB" altLang="it-IT" sz="2800" baseline="-25000"/>
              <a:t>i</a:t>
            </a:r>
            <a:r>
              <a:rPr lang="en-GB" altLang="it-IT" sz="2800"/>
              <a:t>,y</a:t>
            </a:r>
            <a:r>
              <a:rPr lang="en-GB" altLang="it-IT" sz="2800" baseline="-25000"/>
              <a:t>i</a:t>
            </a:r>
            <a:r>
              <a:rPr lang="en-GB" altLang="it-IT" sz="2800"/>
              <a:t>) in the plane and the distance matrix is given by the Euclidean distance.</a:t>
            </a:r>
          </a:p>
          <a:p>
            <a:endParaRPr lang="en-GB" altLang="it-IT" sz="2800"/>
          </a:p>
        </p:txBody>
      </p:sp>
      <p:pic>
        <p:nvPicPr>
          <p:cNvPr id="270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861048"/>
            <a:ext cx="4032448" cy="675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20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it-IT" altLang="it-IT"/>
              <a:t>TSP as an IP</a:t>
            </a:r>
            <a:endParaRPr lang="en-GB" altLang="it-IT"/>
          </a:p>
        </p:txBody>
      </p:sp>
      <p:graphicFrame>
        <p:nvGraphicFramePr>
          <p:cNvPr id="261124" name="Object 4"/>
          <p:cNvGraphicFramePr>
            <a:graphicFrameLocks noChangeAspect="1"/>
          </p:cNvGraphicFramePr>
          <p:nvPr/>
        </p:nvGraphicFramePr>
        <p:xfrm>
          <a:off x="1066800" y="1752600"/>
          <a:ext cx="2732088" cy="3429000"/>
        </p:xfrm>
        <a:graphic>
          <a:graphicData uri="http://schemas.openxmlformats.org/presentationml/2006/ole">
            <mc:AlternateContent xmlns:mc="http://schemas.openxmlformats.org/markup-compatibility/2006">
              <mc:Choice xmlns:v="urn:schemas-microsoft-com:vml" Requires="v">
                <p:oleObj spid="_x0000_s1037" name="Equation" r:id="rId3" imgW="1244520" imgH="1562040" progId="Equation.3">
                  <p:embed/>
                </p:oleObj>
              </mc:Choice>
              <mc:Fallback>
                <p:oleObj name="Equation" r:id="rId3" imgW="1244520" imgH="1562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2732088"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5" name="Text Box 5"/>
          <p:cNvSpPr txBox="1">
            <a:spLocks noChangeArrowheads="1"/>
          </p:cNvSpPr>
          <p:nvPr/>
        </p:nvSpPr>
        <p:spPr bwMode="auto">
          <a:xfrm>
            <a:off x="5470525" y="3190875"/>
            <a:ext cx="174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a:t>sub-tours!!</a:t>
            </a:r>
            <a:endParaRPr lang="en-GB" altLang="it-IT"/>
          </a:p>
        </p:txBody>
      </p:sp>
    </p:spTree>
    <p:extLst>
      <p:ext uri="{BB962C8B-B14F-4D97-AF65-F5344CB8AC3E}">
        <p14:creationId xmlns:p14="http://schemas.microsoft.com/office/powerpoint/2010/main" val="2145163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it-IT" altLang="it-IT"/>
              <a:t>Constraints for sub-tour avoidance</a:t>
            </a:r>
            <a:endParaRPr lang="en-GB" altLang="it-IT"/>
          </a:p>
        </p:txBody>
      </p:sp>
      <p:sp>
        <p:nvSpPr>
          <p:cNvPr id="262147" name="Rectangle 3"/>
          <p:cNvSpPr>
            <a:spLocks noGrp="1" noChangeArrowheads="1"/>
          </p:cNvSpPr>
          <p:nvPr>
            <p:ph type="body" idx="1"/>
          </p:nvPr>
        </p:nvSpPr>
        <p:spPr/>
        <p:txBody>
          <a:bodyPr/>
          <a:lstStyle/>
          <a:p>
            <a:r>
              <a:rPr lang="en-GB" altLang="it-IT" sz="2800"/>
              <a:t>One technique is to take into account all the possible sub-set partitions of the set V of vertices, that are two not-empty </a:t>
            </a:r>
            <a:r>
              <a:rPr lang="en-GB" altLang="it-IT" sz="2800" b="1"/>
              <a:t> </a:t>
            </a:r>
            <a:r>
              <a:rPr lang="en-GB" altLang="it-IT" sz="2800"/>
              <a:t>subsets, A and V-A, and then to set a constraint such that these two sub-sets are connected by at least one edge:</a:t>
            </a:r>
          </a:p>
          <a:p>
            <a:endParaRPr lang="en-GB" altLang="it-IT" sz="2800"/>
          </a:p>
          <a:p>
            <a:endParaRPr lang="en-GB" altLang="it-IT" sz="2800"/>
          </a:p>
          <a:p>
            <a:r>
              <a:rPr lang="en-GB" altLang="it-IT" sz="2800"/>
              <a:t>There are 2</a:t>
            </a:r>
            <a:r>
              <a:rPr lang="en-GB" altLang="it-IT" sz="2800" baseline="30000"/>
              <a:t>n-1</a:t>
            </a:r>
            <a:r>
              <a:rPr lang="en-GB" altLang="it-IT" sz="2800"/>
              <a:t> – 1 constraints of this type</a:t>
            </a:r>
          </a:p>
        </p:txBody>
      </p:sp>
      <p:graphicFrame>
        <p:nvGraphicFramePr>
          <p:cNvPr id="262148" name="Object 4"/>
          <p:cNvGraphicFramePr>
            <a:graphicFrameLocks noChangeAspect="1"/>
          </p:cNvGraphicFramePr>
          <p:nvPr/>
        </p:nvGraphicFramePr>
        <p:xfrm>
          <a:off x="4540250" y="3390900"/>
          <a:ext cx="63500" cy="76200"/>
        </p:xfrm>
        <a:graphic>
          <a:graphicData uri="http://schemas.openxmlformats.org/presentationml/2006/ole">
            <mc:AlternateContent xmlns:mc="http://schemas.openxmlformats.org/markup-compatibility/2006">
              <mc:Choice xmlns:v="urn:schemas-microsoft-com:vml" Requires="v">
                <p:oleObj spid="_x0000_s2061" name="Equation" r:id="rId3" imgW="63360" imgH="75960" progId="Equation.3">
                  <p:embed/>
                </p:oleObj>
              </mc:Choice>
              <mc:Fallback>
                <p:oleObj name="Equation" r:id="rId3" imgW="63360" imgH="75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0" y="3390900"/>
                        <a:ext cx="63500" cy="7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2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764" y="3864429"/>
            <a:ext cx="39624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63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685800" y="838200"/>
            <a:ext cx="7772400" cy="5257800"/>
          </a:xfrm>
        </p:spPr>
        <p:txBody>
          <a:bodyPr/>
          <a:lstStyle/>
          <a:p>
            <a:r>
              <a:rPr lang="en-GB" altLang="it-IT"/>
              <a:t>Another technique is based on the fact that, if a sub-set A </a:t>
            </a:r>
            <a:r>
              <a:rPr lang="en-GB" altLang="it-IT">
                <a:latin typeface="Symbol" pitchFamily="18" charset="2"/>
              </a:rPr>
              <a:t>Í </a:t>
            </a:r>
            <a:r>
              <a:rPr lang="en-GB" altLang="it-IT"/>
              <a:t>V with cardinality k has k edges connecting its vertices A, then a sub-cycle exists in the vertices of A. So, the following constraint is imposed:</a:t>
            </a:r>
          </a:p>
          <a:p>
            <a:endParaRPr lang="en-GB" altLang="it-IT"/>
          </a:p>
          <a:p>
            <a:endParaRPr lang="en-GB" altLang="it-IT"/>
          </a:p>
          <a:p>
            <a:endParaRPr lang="en-GB" altLang="it-IT"/>
          </a:p>
          <a:p>
            <a:r>
              <a:rPr lang="en-GB" altLang="it-IT"/>
              <a:t>There are 2</a:t>
            </a:r>
            <a:r>
              <a:rPr lang="en-GB" altLang="it-IT" baseline="30000"/>
              <a:t>n-1</a:t>
            </a:r>
            <a:r>
              <a:rPr lang="en-GB" altLang="it-IT"/>
              <a:t> – 1 constraints of this type</a:t>
            </a:r>
          </a:p>
          <a:p>
            <a:endParaRPr lang="en-GB" altLang="it-IT"/>
          </a:p>
          <a:p>
            <a:endParaRPr lang="en-GB" altLang="it-IT"/>
          </a:p>
        </p:txBody>
      </p:sp>
      <p:pic>
        <p:nvPicPr>
          <p:cNvPr id="263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657600"/>
            <a:ext cx="28575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79982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4205173E9FB8F4AAC7D2970B7F08A33" ma:contentTypeVersion="3" ma:contentTypeDescription="Creare un nuovo documento." ma:contentTypeScope="" ma:versionID="b39ff2b743f34c3d98aabf799f69795e">
  <xsd:schema xmlns:xsd="http://www.w3.org/2001/XMLSchema" xmlns:xs="http://www.w3.org/2001/XMLSchema" xmlns:p="http://schemas.microsoft.com/office/2006/metadata/properties" xmlns:ns2="bc7c7115-e53b-4601-aedf-f185a0e591fb" targetNamespace="http://schemas.microsoft.com/office/2006/metadata/properties" ma:root="true" ma:fieldsID="0877fcc3a52ce53d5d797cf4e69280b3" ns2:_="">
    <xsd:import namespace="bc7c7115-e53b-4601-aedf-f185a0e591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c7115-e53b-4601-aedf-f185a0e59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851A1B-2598-4E90-A767-770A2ADC3982}"/>
</file>

<file path=customXml/itemProps2.xml><?xml version="1.0" encoding="utf-8"?>
<ds:datastoreItem xmlns:ds="http://schemas.openxmlformats.org/officeDocument/2006/customXml" ds:itemID="{07D46520-8C38-43F1-A08F-8273F4894E4D}">
  <ds:schemaRefs>
    <ds:schemaRef ds:uri="http://schemas.microsoft.com/sharepoint/v3/contenttype/forms"/>
  </ds:schemaRefs>
</ds:datastoreItem>
</file>

<file path=customXml/itemProps3.xml><?xml version="1.0" encoding="utf-8"?>
<ds:datastoreItem xmlns:ds="http://schemas.openxmlformats.org/officeDocument/2006/customXml" ds:itemID="{C275C8C9-21A8-4FB6-B023-68EA4614EDB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TotalTime>
  <Words>1271</Words>
  <Application>Microsoft Office PowerPoint</Application>
  <PresentationFormat>Presentazione su schermo (4:3)</PresentationFormat>
  <Paragraphs>80</Paragraphs>
  <Slides>20</Slides>
  <Notes>0</Notes>
  <HiddenSlides>0</HiddenSlides>
  <MMClips>0</MMClips>
  <ScaleCrop>false</ScaleCrop>
  <HeadingPairs>
    <vt:vector size="4" baseType="variant">
      <vt:variant>
        <vt:lpstr>Tema</vt:lpstr>
      </vt:variant>
      <vt:variant>
        <vt:i4>1</vt:i4>
      </vt:variant>
      <vt:variant>
        <vt:lpstr>Titoli diapositive</vt:lpstr>
      </vt:variant>
      <vt:variant>
        <vt:i4>20</vt:i4>
      </vt:variant>
    </vt:vector>
  </HeadingPairs>
  <TitlesOfParts>
    <vt:vector size="21" baseType="lpstr">
      <vt:lpstr>Tema di Office</vt:lpstr>
      <vt:lpstr>From SPP to VRP</vt:lpstr>
      <vt:lpstr>Shortest path problem</vt:lpstr>
      <vt:lpstr>Presentazione standard di PowerPoint</vt:lpstr>
      <vt:lpstr>Presentazione standard di PowerPoint</vt:lpstr>
      <vt:lpstr>Travelling Salesman Problem (TSP)</vt:lpstr>
      <vt:lpstr>Euclidean TSP</vt:lpstr>
      <vt:lpstr>TSP as an IP</vt:lpstr>
      <vt:lpstr>Constraints for sub-tour avoidance</vt:lpstr>
      <vt:lpstr>Presentazione standard di PowerPoint</vt:lpstr>
      <vt:lpstr>Some algorithms for graph theory</vt:lpstr>
      <vt:lpstr>TSP algorithm by Christofides</vt:lpstr>
      <vt:lpstr>Presentazione standard di PowerPoint</vt:lpstr>
      <vt:lpstr>M-TSP</vt:lpstr>
      <vt:lpstr>Presentazione standard di PowerPoint</vt:lpstr>
      <vt:lpstr>Presentazione standard di PowerPoint</vt:lpstr>
      <vt:lpstr>Vehicle Routing Problem:VRP</vt:lpstr>
      <vt:lpstr>Presentazione standard di PowerPoint</vt:lpstr>
      <vt:lpstr>Presentazione standard di PowerPoint</vt:lpstr>
      <vt:lpstr>VRP heuristics</vt:lpstr>
      <vt:lpstr>Ex. cluster first (Gillet &amp; Miller, clockwise technique)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path</dc:title>
  <dc:creator>robby</dc:creator>
  <cp:lastModifiedBy>robby</cp:lastModifiedBy>
  <cp:revision>11</cp:revision>
  <dcterms:created xsi:type="dcterms:W3CDTF">2014-03-19T07:56:41Z</dcterms:created>
  <dcterms:modified xsi:type="dcterms:W3CDTF">2022-05-17T07:52:50Z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0x01010034205173E9FB8F4AAC7D2970B7F08A33</vt:lpwstr>
  </property>
</Properties>
</file>