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5143500" type="screen16x9"/>
  <p:notesSz cx="6858000" cy="9144000"/>
  <p:embeddedFontLst>
    <p:embeddedFont>
      <p:font typeface="Sniglet" pitchFamily="82" charset="0"/>
      <p:regular r:id="rId12"/>
    </p:embeddedFont>
    <p:embeddedFont>
      <p:font typeface="Walter Turncoat" panose="02000000000000000000" pitchFamily="2"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XgafuIEXRHtMiJgMTff6EF4Ve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p:restoredTop sz="80740"/>
  </p:normalViewPr>
  <p:slideViewPr>
    <p:cSldViewPr snapToGrid="0" snapToObjects="1">
      <p:cViewPr varScale="1">
        <p:scale>
          <a:sx n="89" d="100"/>
          <a:sy n="89" d="100"/>
        </p:scale>
        <p:origin x="17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a25fea61a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8a25fea61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One strength of matrix factorization is the fact that it can incorporate implicit feedback, information that are not directly given but can be derived by analyzing user behavior. Using this strength we can estimate if a user is going to like a movie that (he/she) never saw. And if that estimated rating is high, we can recommend that movie to the user.</a:t>
            </a:r>
            <a:endParaRPr lang="en-US" dirty="0"/>
          </a:p>
        </p:txBody>
      </p:sp>
    </p:spTree>
    <p:extLst>
      <p:ext uri="{BB962C8B-B14F-4D97-AF65-F5344CB8AC3E}">
        <p14:creationId xmlns:p14="http://schemas.microsoft.com/office/powerpoint/2010/main" val="293124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R – The user-movie rating matrix</a:t>
            </a:r>
            <a:endParaRPr dirty="0"/>
          </a:p>
          <a:p>
            <a:pPr marL="0" lvl="0" indent="0" algn="l" rtl="0">
              <a:lnSpc>
                <a:spcPct val="100000"/>
              </a:lnSpc>
              <a:spcBef>
                <a:spcPts val="0"/>
              </a:spcBef>
              <a:spcAft>
                <a:spcPts val="0"/>
              </a:spcAft>
              <a:buClr>
                <a:schemeClr val="dk1"/>
              </a:buClr>
              <a:buSzPts val="1100"/>
              <a:buFont typeface="Arial"/>
              <a:buNone/>
            </a:pPr>
            <a:r>
              <a:rPr lang="en" dirty="0"/>
              <a:t>K – Number of latent features</a:t>
            </a:r>
            <a:endParaRPr dirty="0"/>
          </a:p>
          <a:p>
            <a:pPr marL="0" lvl="0" indent="0" algn="l" rtl="0">
              <a:lnSpc>
                <a:spcPct val="100000"/>
              </a:lnSpc>
              <a:spcBef>
                <a:spcPts val="0"/>
              </a:spcBef>
              <a:spcAft>
                <a:spcPts val="0"/>
              </a:spcAft>
              <a:buClr>
                <a:schemeClr val="dk1"/>
              </a:buClr>
              <a:buSzPts val="1100"/>
              <a:buFont typeface="Arial"/>
              <a:buNone/>
            </a:pPr>
            <a:r>
              <a:rPr lang="en" dirty="0"/>
              <a:t>alpha – Learning rate for stochastic gradient descent</a:t>
            </a:r>
            <a:endParaRPr dirty="0"/>
          </a:p>
          <a:p>
            <a:pPr marL="0" lvl="0" indent="0" algn="l" rtl="0">
              <a:lnSpc>
                <a:spcPct val="100000"/>
              </a:lnSpc>
              <a:spcBef>
                <a:spcPts val="0"/>
              </a:spcBef>
              <a:spcAft>
                <a:spcPts val="0"/>
              </a:spcAft>
              <a:buClr>
                <a:schemeClr val="dk1"/>
              </a:buClr>
              <a:buSzPts val="1100"/>
              <a:buFont typeface="Arial"/>
              <a:buNone/>
            </a:pPr>
            <a:r>
              <a:rPr lang="en" dirty="0"/>
              <a:t>beta – Regularization parameter for bias</a:t>
            </a:r>
            <a:endParaRPr dirty="0"/>
          </a:p>
          <a:p>
            <a:pPr marL="0" lvl="0" indent="0" algn="l" rtl="0">
              <a:lnSpc>
                <a:spcPct val="100000"/>
              </a:lnSpc>
              <a:spcBef>
                <a:spcPts val="0"/>
              </a:spcBef>
              <a:spcAft>
                <a:spcPts val="0"/>
              </a:spcAft>
              <a:buClr>
                <a:schemeClr val="dk1"/>
              </a:buClr>
              <a:buSzPts val="1100"/>
              <a:buFont typeface="Arial"/>
              <a:buNone/>
            </a:pPr>
            <a:r>
              <a:rPr lang="en" dirty="0"/>
              <a:t>iterations – Number of iterations to perform stochastic gradient descent   </a:t>
            </a:r>
            <a:endParaRPr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25fea6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25fea6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point of integrating bias terms is to remove the "bias" given by users (or the bias for a movie) : for example if Alice tends to rate all movies 1 star too high, in order to compare her ratings to other users, you must remove 1 star to all of her ratings. Similarly, if you want to predict the rating Alice will give to a movie, you have to add 1 star to the score you would get if Alice was an "average" user.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a25fea61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a25fea61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25fea61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a25fea6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8"/>
        <p:cNvGrpSpPr/>
        <p:nvPr/>
      </p:nvGrpSpPr>
      <p:grpSpPr>
        <a:xfrm>
          <a:off x="0" y="0"/>
          <a:ext cx="0" cy="0"/>
          <a:chOff x="0" y="0"/>
          <a:chExt cx="0" cy="0"/>
        </a:xfrm>
      </p:grpSpPr>
      <p:sp>
        <p:nvSpPr>
          <p:cNvPr id="19" name="Google Shape;19;p32"/>
          <p:cNvSpPr txBox="1">
            <a:spLocks noGrp="1"/>
          </p:cNvSpPr>
          <p:nvPr>
            <p:ph type="ctrTitle"/>
          </p:nvPr>
        </p:nvSpPr>
        <p:spPr>
          <a:xfrm>
            <a:off x="685800" y="1991813"/>
            <a:ext cx="77724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
        <p:cNvGrpSpPr/>
        <p:nvPr/>
      </p:nvGrpSpPr>
      <p:grpSpPr>
        <a:xfrm>
          <a:off x="0" y="0"/>
          <a:ext cx="0" cy="0"/>
          <a:chOff x="0" y="0"/>
          <a:chExt cx="0" cy="0"/>
        </a:xfrm>
      </p:grpSpPr>
      <p:sp>
        <p:nvSpPr>
          <p:cNvPr id="21" name="Google Shape;21;p33"/>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22" name="Google Shape;22;p33"/>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3" name="Google Shape;23;p33"/>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4" name="Google Shape;24;p3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3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7"/>
        <p:cNvGrpSpPr/>
        <p:nvPr/>
      </p:nvGrpSpPr>
      <p:grpSpPr>
        <a:xfrm>
          <a:off x="0" y="0"/>
          <a:ext cx="0" cy="0"/>
          <a:chOff x="0" y="0"/>
          <a:chExt cx="0" cy="0"/>
        </a:xfrm>
      </p:grpSpPr>
      <p:sp>
        <p:nvSpPr>
          <p:cNvPr id="28" name="Google Shape;28;p35"/>
          <p:cNvSpPr txBox="1">
            <a:spLocks noGrp="1"/>
          </p:cNvSpPr>
          <p:nvPr>
            <p:ph type="ctrTitle"/>
          </p:nvPr>
        </p:nvSpPr>
        <p:spPr>
          <a:xfrm>
            <a:off x="685800" y="1964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9" name="Google Shape;29;p35"/>
          <p:cNvSpPr txBox="1">
            <a:spLocks noGrp="1"/>
          </p:cNvSpPr>
          <p:nvPr>
            <p:ph type="subTitle" idx="1"/>
          </p:nvPr>
        </p:nvSpPr>
        <p:spPr>
          <a:xfrm>
            <a:off x="685800" y="3144853"/>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0" name="Google Shape;30;p3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1"/>
        <p:cNvGrpSpPr/>
        <p:nvPr/>
      </p:nvGrpSpPr>
      <p:grpSpPr>
        <a:xfrm>
          <a:off x="0" y="0"/>
          <a:ext cx="0" cy="0"/>
          <a:chOff x="0" y="0"/>
          <a:chExt cx="0" cy="0"/>
        </a:xfrm>
      </p:grpSpPr>
      <p:sp>
        <p:nvSpPr>
          <p:cNvPr id="32" name="Google Shape;32;p36"/>
          <p:cNvSpPr txBox="1">
            <a:spLocks noGrp="1"/>
          </p:cNvSpPr>
          <p:nvPr>
            <p:ph type="body" idx="1"/>
          </p:nvPr>
        </p:nvSpPr>
        <p:spPr>
          <a:xfrm>
            <a:off x="1700925" y="1399800"/>
            <a:ext cx="5742300" cy="819900"/>
          </a:xfrm>
          <a:prstGeom prst="rect">
            <a:avLst/>
          </a:prstGeom>
          <a:noFill/>
          <a:ln>
            <a:noFill/>
          </a:ln>
        </p:spPr>
        <p:txBody>
          <a:bodyPr spcFirstLastPara="1" wrap="square" lIns="91425" tIns="91425" rIns="91425" bIns="91425" anchor="t" anchorCtr="0">
            <a:noAutofit/>
          </a:bodyPr>
          <a:lstStyle>
            <a:lvl1pPr marL="457200" lvl="0" indent="-419100" algn="ctr">
              <a:lnSpc>
                <a:spcPct val="100000"/>
              </a:lnSpc>
              <a:spcBef>
                <a:spcPts val="600"/>
              </a:spcBef>
              <a:spcAft>
                <a:spcPts val="0"/>
              </a:spcAft>
              <a:buSzPts val="3000"/>
              <a:buChar char="✘"/>
              <a:defRPr sz="3000"/>
            </a:lvl1pPr>
            <a:lvl2pPr marL="914400" lvl="1" indent="-419100" algn="ctr">
              <a:lnSpc>
                <a:spcPct val="100000"/>
              </a:lnSpc>
              <a:spcBef>
                <a:spcPts val="0"/>
              </a:spcBef>
              <a:spcAft>
                <a:spcPts val="0"/>
              </a:spcAft>
              <a:buSzPts val="3000"/>
              <a:buChar char="○"/>
              <a:defRPr sz="3000"/>
            </a:lvl2pPr>
            <a:lvl3pPr marL="1371600" lvl="2" indent="-419100" algn="ctr">
              <a:lnSpc>
                <a:spcPct val="100000"/>
              </a:lnSpc>
              <a:spcBef>
                <a:spcPts val="0"/>
              </a:spcBef>
              <a:spcAft>
                <a:spcPts val="0"/>
              </a:spcAft>
              <a:buSzPts val="3000"/>
              <a:buChar char="■"/>
              <a:defRPr sz="3000"/>
            </a:lvl3pPr>
            <a:lvl4pPr marL="1828800" lvl="3" indent="-419100" algn="ctr">
              <a:lnSpc>
                <a:spcPct val="100000"/>
              </a:lnSpc>
              <a:spcBef>
                <a:spcPts val="0"/>
              </a:spcBef>
              <a:spcAft>
                <a:spcPts val="0"/>
              </a:spcAft>
              <a:buSzPts val="3000"/>
              <a:buChar char="●"/>
              <a:defRPr sz="3000"/>
            </a:lvl4pPr>
            <a:lvl5pPr marL="2286000" lvl="4" indent="-419100" algn="ctr">
              <a:lnSpc>
                <a:spcPct val="100000"/>
              </a:lnSpc>
              <a:spcBef>
                <a:spcPts val="0"/>
              </a:spcBef>
              <a:spcAft>
                <a:spcPts val="0"/>
              </a:spcAft>
              <a:buSzPts val="3000"/>
              <a:buChar char="○"/>
              <a:defRPr sz="3000"/>
            </a:lvl5pPr>
            <a:lvl6pPr marL="2743200" lvl="5" indent="-419100" algn="ctr">
              <a:lnSpc>
                <a:spcPct val="100000"/>
              </a:lnSpc>
              <a:spcBef>
                <a:spcPts val="0"/>
              </a:spcBef>
              <a:spcAft>
                <a:spcPts val="0"/>
              </a:spcAft>
              <a:buSzPts val="3000"/>
              <a:buChar char="■"/>
              <a:defRPr sz="3000"/>
            </a:lvl6pPr>
            <a:lvl7pPr marL="3200400" lvl="6" indent="-419100" algn="ctr">
              <a:lnSpc>
                <a:spcPct val="100000"/>
              </a:lnSpc>
              <a:spcBef>
                <a:spcPts val="0"/>
              </a:spcBef>
              <a:spcAft>
                <a:spcPts val="0"/>
              </a:spcAft>
              <a:buSzPts val="3000"/>
              <a:buChar char="●"/>
              <a:defRPr sz="3000"/>
            </a:lvl7pPr>
            <a:lvl8pPr marL="3657600" lvl="7" indent="-419100" algn="ctr">
              <a:lnSpc>
                <a:spcPct val="100000"/>
              </a:lnSpc>
              <a:spcBef>
                <a:spcPts val="0"/>
              </a:spcBef>
              <a:spcAft>
                <a:spcPts val="0"/>
              </a:spcAft>
              <a:buSzPts val="3000"/>
              <a:buChar char="○"/>
              <a:defRPr sz="3000"/>
            </a:lvl8pPr>
            <a:lvl9pPr marL="4114800" lvl="8" indent="-419100" algn="ctr">
              <a:lnSpc>
                <a:spcPct val="100000"/>
              </a:lnSpc>
              <a:spcBef>
                <a:spcPts val="0"/>
              </a:spcBef>
              <a:spcAft>
                <a:spcPts val="0"/>
              </a:spcAft>
              <a:buSzPts val="3000"/>
              <a:buChar char="■"/>
              <a:defRPr sz="3000"/>
            </a:lvl9pPr>
          </a:lstStyle>
          <a:p>
            <a:endParaRPr/>
          </a:p>
        </p:txBody>
      </p:sp>
      <p:sp>
        <p:nvSpPr>
          <p:cNvPr id="33" name="Google Shape;33;p36"/>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rgbClr val="FFFFFF"/>
                </a:solidFill>
                <a:latin typeface="Walter Turncoat"/>
                <a:ea typeface="Walter Turncoat"/>
                <a:cs typeface="Walter Turncoat"/>
                <a:sym typeface="Walter Turncoat"/>
              </a:rPr>
              <a:t>“</a:t>
            </a:r>
            <a:endParaRPr sz="9600" b="0" i="0" u="none" strike="noStrike" cap="none">
              <a:solidFill>
                <a:srgbClr val="FFFFFF"/>
              </a:solidFill>
              <a:latin typeface="Walter Turncoat"/>
              <a:ea typeface="Walter Turncoat"/>
              <a:cs typeface="Walter Turncoat"/>
              <a:sym typeface="Walter Turncoat"/>
            </a:endParaRPr>
          </a:p>
        </p:txBody>
      </p:sp>
      <p:sp>
        <p:nvSpPr>
          <p:cNvPr id="34" name="Google Shape;34;p36"/>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38" name="Google Shape;38;p37"/>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a:lvl4pPr>
            <a:lvl5pPr marL="2286000" lvl="4" indent="-355600" algn="l">
              <a:lnSpc>
                <a:spcPct val="100000"/>
              </a:lnSpc>
              <a:spcBef>
                <a:spcPts val="0"/>
              </a:spcBef>
              <a:spcAft>
                <a:spcPts val="0"/>
              </a:spcAft>
              <a:buSzPts val="2000"/>
              <a:buChar char="○"/>
              <a:defRPr/>
            </a:lvl5pPr>
            <a:lvl6pPr marL="2743200" lvl="5" indent="-355600" algn="l">
              <a:lnSpc>
                <a:spcPct val="100000"/>
              </a:lnSpc>
              <a:spcBef>
                <a:spcPts val="0"/>
              </a:spcBef>
              <a:spcAft>
                <a:spcPts val="0"/>
              </a:spcAft>
              <a:buSzPts val="2000"/>
              <a:buChar char="■"/>
              <a:defRPr/>
            </a:lvl6pPr>
            <a:lvl7pPr marL="3200400" lvl="6" indent="-355600" algn="l">
              <a:lnSpc>
                <a:spcPct val="100000"/>
              </a:lnSpc>
              <a:spcBef>
                <a:spcPts val="0"/>
              </a:spcBef>
              <a:spcAft>
                <a:spcPts val="0"/>
              </a:spcAft>
              <a:buSzPts val="2000"/>
              <a:buChar char="●"/>
              <a:defRPr/>
            </a:lvl7pPr>
            <a:lvl8pPr marL="3657600" lvl="7" indent="-355600" algn="l">
              <a:lnSpc>
                <a:spcPct val="100000"/>
              </a:lnSpc>
              <a:spcBef>
                <a:spcPts val="0"/>
              </a:spcBef>
              <a:spcAft>
                <a:spcPts val="0"/>
              </a:spcAft>
              <a:buSzPts val="2000"/>
              <a:buChar char="○"/>
              <a:defRPr/>
            </a:lvl8pPr>
            <a:lvl9pPr marL="4114800" lvl="8" indent="-355600" algn="l">
              <a:lnSpc>
                <a:spcPct val="100000"/>
              </a:lnSpc>
              <a:spcBef>
                <a:spcPts val="0"/>
              </a:spcBef>
              <a:spcAft>
                <a:spcPts val="0"/>
              </a:spcAft>
              <a:buSzPts val="2000"/>
              <a:buChar char="■"/>
              <a:defRPr/>
            </a:lvl9pPr>
          </a:lstStyle>
          <a:p>
            <a:endParaRPr/>
          </a:p>
        </p:txBody>
      </p:sp>
      <p:sp>
        <p:nvSpPr>
          <p:cNvPr id="39" name="Google Shape;39;p3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42" name="Google Shape;42;p38"/>
          <p:cNvSpPr txBox="1">
            <a:spLocks noGrp="1"/>
          </p:cNvSpPr>
          <p:nvPr>
            <p:ph type="body" idx="1"/>
          </p:nvPr>
        </p:nvSpPr>
        <p:spPr>
          <a:xfrm>
            <a:off x="457200" y="1507925"/>
            <a:ext cx="2631900" cy="3417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43" name="Google Shape;43;p38"/>
          <p:cNvSpPr txBox="1">
            <a:spLocks noGrp="1"/>
          </p:cNvSpPr>
          <p:nvPr>
            <p:ph type="body" idx="2"/>
          </p:nvPr>
        </p:nvSpPr>
        <p:spPr>
          <a:xfrm>
            <a:off x="3223964" y="1507925"/>
            <a:ext cx="2631900" cy="3417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44" name="Google Shape;44;p38"/>
          <p:cNvSpPr txBox="1">
            <a:spLocks noGrp="1"/>
          </p:cNvSpPr>
          <p:nvPr>
            <p:ph type="body" idx="3"/>
          </p:nvPr>
        </p:nvSpPr>
        <p:spPr>
          <a:xfrm>
            <a:off x="5990727" y="1507925"/>
            <a:ext cx="2631900" cy="3417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45" name="Google Shape;45;p3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48" name="Google Shape;48;p3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40"/>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51" name="Google Shape;51;p4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endParaRPr/>
          </a:p>
        </p:txBody>
      </p:sp>
      <p:sp>
        <p:nvSpPr>
          <p:cNvPr id="7" name="Google Shape;7;p3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endParaRPr/>
          </a:p>
        </p:txBody>
      </p:sp>
      <p:sp>
        <p:nvSpPr>
          <p:cNvPr id="8" name="Google Shape;8;p3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31"/>
          <p:cNvSpPr txBox="1"/>
          <p:nvPr/>
        </p:nvSpPr>
        <p:spPr>
          <a:xfrm>
            <a:off x="4798600" y="4832975"/>
            <a:ext cx="4264500" cy="310500"/>
          </a:xfrm>
          <a:prstGeom prst="rect">
            <a:avLst/>
          </a:prstGeom>
          <a:noFill/>
          <a:ln>
            <a:noFill/>
          </a:ln>
          <a:effectLst>
            <a:reflection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Arial"/>
                <a:ea typeface="Arial"/>
                <a:cs typeface="Arial"/>
                <a:sym typeface="Arial"/>
              </a:rPr>
              <a:t>CONFIDENTIAL - NOT FOR USE AND/OR DISTRIBUTION TO THE GENERAL PUBLIC</a:t>
            </a:r>
            <a:endParaRPr sz="800" b="1" i="0" u="none" strike="noStrike" cap="none">
              <a:solidFill>
                <a:srgbClr val="FFFFFF"/>
              </a:solidFill>
              <a:latin typeface="Arial"/>
              <a:ea typeface="Arial"/>
              <a:cs typeface="Arial"/>
              <a:sym typeface="Arial"/>
            </a:endParaRPr>
          </a:p>
        </p:txBody>
      </p:sp>
      <p:grpSp>
        <p:nvGrpSpPr>
          <p:cNvPr id="10" name="Google Shape;10;p31"/>
          <p:cNvGrpSpPr/>
          <p:nvPr/>
        </p:nvGrpSpPr>
        <p:grpSpPr>
          <a:xfrm>
            <a:off x="8201196" y="-12007"/>
            <a:ext cx="942899" cy="983683"/>
            <a:chOff x="898852" y="649900"/>
            <a:chExt cx="1052813" cy="1070850"/>
          </a:xfrm>
        </p:grpSpPr>
        <p:sp>
          <p:nvSpPr>
            <p:cNvPr id="11" name="Google Shape;11;p31"/>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1"/>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1"/>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1"/>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5" name="Google Shape;15;p31"/>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6" name="Google Shape;16;p31"/>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7" name="Google Shape;17;p31"/>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685800" y="1991813"/>
            <a:ext cx="7772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Recommendation Engine</a:t>
            </a:r>
            <a:endParaRPr/>
          </a:p>
          <a:p>
            <a:pPr marL="0" lvl="0" indent="0" algn="ctr" rtl="0">
              <a:lnSpc>
                <a:spcPct val="100000"/>
              </a:lnSpc>
              <a:spcBef>
                <a:spcPts val="0"/>
              </a:spcBef>
              <a:spcAft>
                <a:spcPts val="0"/>
              </a:spcAft>
              <a:buSzPts val="6000"/>
              <a:buNone/>
            </a:pPr>
            <a:r>
              <a:rPr lang="en" sz="3900"/>
              <a:t>Group 4</a:t>
            </a:r>
            <a:r>
              <a:rPr lang="en"/>
              <a:t> </a:t>
            </a:r>
            <a:endParaRPr/>
          </a:p>
        </p:txBody>
      </p:sp>
      <p:grpSp>
        <p:nvGrpSpPr>
          <p:cNvPr id="57" name="Google Shape;57;p1"/>
          <p:cNvGrpSpPr/>
          <p:nvPr/>
        </p:nvGrpSpPr>
        <p:grpSpPr>
          <a:xfrm rot="-9269861">
            <a:off x="6165721" y="1346512"/>
            <a:ext cx="750220" cy="664172"/>
            <a:chOff x="1113100" y="2199475"/>
            <a:chExt cx="801900" cy="709925"/>
          </a:xfrm>
        </p:grpSpPr>
        <p:sp>
          <p:nvSpPr>
            <p:cNvPr id="58" name="Google Shape;58;p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a:spLocks noGrp="1"/>
          </p:cNvSpPr>
          <p:nvPr>
            <p:ph type="ctrTitle"/>
          </p:nvPr>
        </p:nvSpPr>
        <p:spPr>
          <a:xfrm>
            <a:off x="685800" y="2640242"/>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6000"/>
              <a:t>Q1</a:t>
            </a:r>
            <a:endParaRPr sz="6000"/>
          </a:p>
          <a:p>
            <a:pPr marL="0" lvl="0" indent="0" algn="ctr" rtl="0">
              <a:lnSpc>
                <a:spcPct val="100000"/>
              </a:lnSpc>
              <a:spcBef>
                <a:spcPts val="0"/>
              </a:spcBef>
              <a:spcAft>
                <a:spcPts val="0"/>
              </a:spcAft>
              <a:buSzPts val="4800"/>
              <a:buNone/>
            </a:pPr>
            <a:endParaRPr/>
          </a:p>
          <a:p>
            <a:pPr marL="0" lvl="0" indent="0" algn="ctr" rtl="0">
              <a:lnSpc>
                <a:spcPct val="100000"/>
              </a:lnSpc>
              <a:spcBef>
                <a:spcPts val="0"/>
              </a:spcBef>
              <a:spcAft>
                <a:spcPts val="0"/>
              </a:spcAft>
              <a:buSzPts val="4800"/>
              <a:buNone/>
            </a:pPr>
            <a:r>
              <a:rPr lang="en" sz="3400"/>
              <a:t>What is the purpose of the recommendation engine ?</a:t>
            </a:r>
            <a:endParaRPr sz="3400"/>
          </a:p>
        </p:txBody>
      </p:sp>
      <p:sp>
        <p:nvSpPr>
          <p:cNvPr id="65" name="Google Shape;65;p4"/>
          <p:cNvSpPr/>
          <p:nvPr/>
        </p:nvSpPr>
        <p:spPr>
          <a:xfrm>
            <a:off x="3607425" y="468450"/>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6"/>
          <p:cNvSpPr txBox="1">
            <a:spLocks noGrp="1"/>
          </p:cNvSpPr>
          <p:nvPr>
            <p:ph type="body" idx="1"/>
          </p:nvPr>
        </p:nvSpPr>
        <p:spPr>
          <a:xfrm>
            <a:off x="457200" y="1708113"/>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
              <a:t>Offer customized recommendation tailored to customers’ taste </a:t>
            </a:r>
            <a:endParaRPr/>
          </a:p>
          <a:p>
            <a:pPr marL="457200" lvl="0" indent="-355600" algn="l" rtl="0">
              <a:lnSpc>
                <a:spcPct val="100000"/>
              </a:lnSpc>
              <a:spcBef>
                <a:spcPts val="0"/>
              </a:spcBef>
              <a:spcAft>
                <a:spcPts val="0"/>
              </a:spcAft>
              <a:buSzPts val="2000"/>
              <a:buChar char="✘"/>
            </a:pPr>
            <a:r>
              <a:rPr lang="en"/>
              <a:t>Use past behavior of existing customers to recommend products</a:t>
            </a:r>
            <a:endParaRPr/>
          </a:p>
          <a:p>
            <a:pPr marL="457200" lvl="0" indent="-355600" algn="l" rtl="0">
              <a:lnSpc>
                <a:spcPct val="100000"/>
              </a:lnSpc>
              <a:spcBef>
                <a:spcPts val="0"/>
              </a:spcBef>
              <a:spcAft>
                <a:spcPts val="0"/>
              </a:spcAft>
              <a:buSzPts val="2000"/>
              <a:buChar char="✘"/>
            </a:pPr>
            <a:r>
              <a:rPr lang="en"/>
              <a:t>Capture more customers/ Retention </a:t>
            </a:r>
            <a:endParaRPr/>
          </a:p>
          <a:p>
            <a:pPr marL="457200" lvl="0" indent="-355600" algn="l" rtl="0">
              <a:lnSpc>
                <a:spcPct val="100000"/>
              </a:lnSpc>
              <a:spcBef>
                <a:spcPts val="0"/>
              </a:spcBef>
              <a:spcAft>
                <a:spcPts val="0"/>
              </a:spcAft>
              <a:buSzPts val="2000"/>
              <a:buChar char="✘"/>
            </a:pPr>
            <a:r>
              <a:rPr lang="en"/>
              <a:t>Increase sale value and volume</a:t>
            </a:r>
            <a:endParaRPr/>
          </a:p>
          <a:p>
            <a:pPr marL="457200" lvl="0" indent="0" algn="l" rtl="0">
              <a:lnSpc>
                <a:spcPct val="100000"/>
              </a:lnSpc>
              <a:spcBef>
                <a:spcPts val="0"/>
              </a:spcBef>
              <a:spcAft>
                <a:spcPts val="0"/>
              </a:spcAft>
              <a:buNone/>
            </a:pPr>
            <a:endParaRPr/>
          </a:p>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72" name="Google Shape;72;p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a:off x="4363264" y="476425"/>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8a25fea61a_0_1"/>
          <p:cNvSpPr txBox="1">
            <a:spLocks noGrp="1"/>
          </p:cNvSpPr>
          <p:nvPr>
            <p:ph type="ctrTitle"/>
          </p:nvPr>
        </p:nvSpPr>
        <p:spPr>
          <a:xfrm>
            <a:off x="685800" y="2640242"/>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6000"/>
              <a:t>Q6</a:t>
            </a:r>
            <a:endParaRPr sz="6000"/>
          </a:p>
          <a:p>
            <a:pPr marL="0" lvl="0" indent="0" algn="ctr" rtl="0">
              <a:lnSpc>
                <a:spcPct val="100000"/>
              </a:lnSpc>
              <a:spcBef>
                <a:spcPts val="0"/>
              </a:spcBef>
              <a:spcAft>
                <a:spcPts val="0"/>
              </a:spcAft>
              <a:buSzPts val="4800"/>
              <a:buNone/>
            </a:pPr>
            <a:endParaRPr/>
          </a:p>
          <a:p>
            <a:pPr marL="0" lvl="0" indent="0" algn="ctr" rtl="0">
              <a:lnSpc>
                <a:spcPct val="100000"/>
              </a:lnSpc>
              <a:spcBef>
                <a:spcPts val="0"/>
              </a:spcBef>
              <a:spcAft>
                <a:spcPts val="0"/>
              </a:spcAft>
              <a:buSzPts val="4800"/>
              <a:buNone/>
            </a:pPr>
            <a:r>
              <a:rPr lang="en" sz="3400"/>
              <a:t>How to use matrix factorization in recommendation engine ?</a:t>
            </a:r>
            <a:endParaRPr sz="3400"/>
          </a:p>
        </p:txBody>
      </p:sp>
      <p:sp>
        <p:nvSpPr>
          <p:cNvPr id="80" name="Google Shape;80;g8a25fea61a_0_1"/>
          <p:cNvSpPr/>
          <p:nvPr/>
        </p:nvSpPr>
        <p:spPr>
          <a:xfrm>
            <a:off x="3607425" y="468450"/>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8a25fea61a_0_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1F9316-A9CC-0C41-B926-6FD0084786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6" name="Picture 5" descr="A picture containing clock&#10;&#10;Description automatically generated">
            <a:extLst>
              <a:ext uri="{FF2B5EF4-FFF2-40B4-BE49-F238E27FC236}">
                <a16:creationId xmlns:a16="http://schemas.microsoft.com/office/drawing/2014/main" id="{2C1ABD83-DEFB-8245-9D5B-49995ABE5BFD}"/>
              </a:ext>
            </a:extLst>
          </p:cNvPr>
          <p:cNvPicPr>
            <a:picLocks noChangeAspect="1"/>
          </p:cNvPicPr>
          <p:nvPr/>
        </p:nvPicPr>
        <p:blipFill>
          <a:blip r:embed="rId3"/>
          <a:stretch>
            <a:fillRect/>
          </a:stretch>
        </p:blipFill>
        <p:spPr>
          <a:xfrm>
            <a:off x="497882" y="1100138"/>
            <a:ext cx="8148236" cy="3450638"/>
          </a:xfrm>
          <a:prstGeom prst="rect">
            <a:avLst/>
          </a:prstGeom>
        </p:spPr>
      </p:pic>
    </p:spTree>
    <p:extLst>
      <p:ext uri="{BB962C8B-B14F-4D97-AF65-F5344CB8AC3E}">
        <p14:creationId xmlns:p14="http://schemas.microsoft.com/office/powerpoint/2010/main" val="389128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
              <a:t>6</a:t>
            </a:fld>
            <a:endParaRPr/>
          </a:p>
        </p:txBody>
      </p:sp>
      <p:pic>
        <p:nvPicPr>
          <p:cNvPr id="87" name="Google Shape;87;p10"/>
          <p:cNvPicPr preferRelativeResize="0"/>
          <p:nvPr/>
        </p:nvPicPr>
        <p:blipFill>
          <a:blip r:embed="rId3">
            <a:alphaModFix/>
          </a:blip>
          <a:stretch>
            <a:fillRect/>
          </a:stretch>
        </p:blipFill>
        <p:spPr>
          <a:xfrm>
            <a:off x="568287" y="918003"/>
            <a:ext cx="6325771" cy="2075100"/>
          </a:xfrm>
          <a:prstGeom prst="rect">
            <a:avLst/>
          </a:prstGeom>
          <a:noFill/>
          <a:ln>
            <a:noFill/>
          </a:ln>
        </p:spPr>
      </p:pic>
      <p:sp>
        <p:nvSpPr>
          <p:cNvPr id="2" name="TextBox 1">
            <a:extLst>
              <a:ext uri="{FF2B5EF4-FFF2-40B4-BE49-F238E27FC236}">
                <a16:creationId xmlns:a16="http://schemas.microsoft.com/office/drawing/2014/main" id="{D1ED3640-C23A-4B42-85F8-B935A3AEFF4A}"/>
              </a:ext>
            </a:extLst>
          </p:cNvPr>
          <p:cNvSpPr txBox="1"/>
          <p:nvPr/>
        </p:nvSpPr>
        <p:spPr>
          <a:xfrm>
            <a:off x="3731172" y="3326232"/>
            <a:ext cx="4866289" cy="1384995"/>
          </a:xfrm>
          <a:prstGeom prst="rect">
            <a:avLst/>
          </a:prstGeom>
          <a:noFill/>
        </p:spPr>
        <p:txBody>
          <a:bodyPr wrap="square" rtlCol="0">
            <a:spAutoFit/>
          </a:bodyPr>
          <a:lstStyle/>
          <a:p>
            <a:pPr lvl="0">
              <a:buClr>
                <a:schemeClr val="dk1"/>
              </a:buClr>
              <a:buSzPts val="1100"/>
            </a:pPr>
            <a:r>
              <a:rPr lang="en-US" dirty="0">
                <a:solidFill>
                  <a:schemeClr val="bg1"/>
                </a:solidFill>
              </a:rPr>
              <a:t>R – The user-movie rating matrix</a:t>
            </a:r>
          </a:p>
          <a:p>
            <a:pPr lvl="0">
              <a:buClr>
                <a:schemeClr val="dk1"/>
              </a:buClr>
              <a:buSzPts val="1100"/>
            </a:pPr>
            <a:r>
              <a:rPr lang="en-US" dirty="0">
                <a:solidFill>
                  <a:schemeClr val="bg1"/>
                </a:solidFill>
              </a:rPr>
              <a:t>K – Number of latent features</a:t>
            </a:r>
          </a:p>
          <a:p>
            <a:pPr lvl="0">
              <a:buClr>
                <a:schemeClr val="dk1"/>
              </a:buClr>
              <a:buSzPts val="1100"/>
            </a:pPr>
            <a:r>
              <a:rPr lang="en-US" dirty="0">
                <a:solidFill>
                  <a:schemeClr val="bg1"/>
                </a:solidFill>
              </a:rPr>
              <a:t>alpha – Learning rate for stochastic gradient descent</a:t>
            </a:r>
          </a:p>
          <a:p>
            <a:pPr lvl="0">
              <a:buClr>
                <a:schemeClr val="dk1"/>
              </a:buClr>
              <a:buSzPts val="1100"/>
            </a:pPr>
            <a:r>
              <a:rPr lang="en-US" dirty="0">
                <a:solidFill>
                  <a:schemeClr val="bg1"/>
                </a:solidFill>
              </a:rPr>
              <a:t>beta – Regularization parameter for bias</a:t>
            </a:r>
          </a:p>
          <a:p>
            <a:pPr lvl="0">
              <a:buClr>
                <a:schemeClr val="dk1"/>
              </a:buClr>
              <a:buSzPts val="1100"/>
            </a:pPr>
            <a:r>
              <a:rPr lang="en-US" dirty="0">
                <a:solidFill>
                  <a:schemeClr val="bg1"/>
                </a:solidFill>
              </a:rPr>
              <a:t>iterations – Number of iterations to perform stochastic gradient descent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8a25fea61a_0_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7</a:t>
            </a:fld>
            <a:endParaRPr/>
          </a:p>
        </p:txBody>
      </p:sp>
      <p:pic>
        <p:nvPicPr>
          <p:cNvPr id="93" name="Google Shape;93;g8a25fea61a_0_10"/>
          <p:cNvPicPr preferRelativeResize="0"/>
          <p:nvPr/>
        </p:nvPicPr>
        <p:blipFill>
          <a:blip r:embed="rId3">
            <a:alphaModFix/>
          </a:blip>
          <a:stretch>
            <a:fillRect/>
          </a:stretch>
        </p:blipFill>
        <p:spPr>
          <a:xfrm>
            <a:off x="1750263" y="0"/>
            <a:ext cx="5114925" cy="493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8a25fea61a_0_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8</a:t>
            </a:fld>
            <a:endParaRPr/>
          </a:p>
        </p:txBody>
      </p:sp>
      <p:pic>
        <p:nvPicPr>
          <p:cNvPr id="99" name="Google Shape;99;g8a25fea61a_0_17"/>
          <p:cNvPicPr preferRelativeResize="0"/>
          <p:nvPr/>
        </p:nvPicPr>
        <p:blipFill>
          <a:blip r:embed="rId3">
            <a:alphaModFix/>
          </a:blip>
          <a:stretch>
            <a:fillRect/>
          </a:stretch>
        </p:blipFill>
        <p:spPr>
          <a:xfrm>
            <a:off x="2276475" y="890575"/>
            <a:ext cx="4591050" cy="336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8a25fea61a_0_2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
              <a:t>9</a:t>
            </a:fld>
            <a:endParaRPr/>
          </a:p>
        </p:txBody>
      </p:sp>
      <p:pic>
        <p:nvPicPr>
          <p:cNvPr id="105" name="Google Shape;105;g8a25fea61a_0_25"/>
          <p:cNvPicPr preferRelativeResize="0"/>
          <p:nvPr/>
        </p:nvPicPr>
        <p:blipFill>
          <a:blip r:embed="rId3">
            <a:alphaModFix/>
          </a:blip>
          <a:stretch>
            <a:fillRect/>
          </a:stretch>
        </p:blipFill>
        <p:spPr>
          <a:xfrm>
            <a:off x="2005013" y="1881175"/>
            <a:ext cx="5133975" cy="1381125"/>
          </a:xfrm>
          <a:prstGeom prst="rect">
            <a:avLst/>
          </a:prstGeom>
          <a:noFill/>
          <a:ln>
            <a:noFill/>
          </a:ln>
        </p:spPr>
      </p:pic>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299</Words>
  <Application>Microsoft Macintosh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Sniglet</vt:lpstr>
      <vt:lpstr>Arial</vt:lpstr>
      <vt:lpstr>Walter Turncoat</vt:lpstr>
      <vt:lpstr>Ursula template</vt:lpstr>
      <vt:lpstr>Recommendation Engine Group 4 </vt:lpstr>
      <vt:lpstr>Q1  What is the purpose of the recommendation engine ?</vt:lpstr>
      <vt:lpstr>PowerPoint Presentation</vt:lpstr>
      <vt:lpstr>Q6  How to use matrix factorization in recommendation engine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 Group 4 </dc:title>
  <cp:lastModifiedBy>Dong, Siana</cp:lastModifiedBy>
  <cp:revision>2</cp:revision>
  <dcterms:modified xsi:type="dcterms:W3CDTF">2020-06-28T18:23:43Z</dcterms:modified>
</cp:coreProperties>
</file>