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85" r:id="rId7"/>
    <p:sldId id="287" r:id="rId8"/>
    <p:sldId id="263" r:id="rId9"/>
    <p:sldId id="264" r:id="rId10"/>
    <p:sldId id="262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Sniglet" panose="02010600030101010101" charset="0"/>
      <p:regular r:id="rId34"/>
    </p:embeddedFont>
    <p:embeddedFont>
      <p:font typeface="Walter Turncoat" panose="02010600030101010101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10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4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55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problem of </a:t>
            </a:r>
            <a:r>
              <a:rPr lang="en-US" altLang="zh-C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top-K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recommendation: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training focused on items with the most ratings, achieving a good fit for those. The items with few ratings don’t mean much in terms of their impact on the loss. 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nigle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636668" y="2087110"/>
            <a:ext cx="804078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4400" dirty="0"/>
              <a:t>Why evaluation of recommendation engine is tricky</a:t>
            </a:r>
            <a:endParaRPr sz="4400" dirty="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788824" y="3115093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13193752">
            <a:off x="6279142" y="1259649"/>
            <a:ext cx="750220" cy="664172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3935819" y="2272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3542991" y="2956804"/>
            <a:ext cx="2058017" cy="86945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45619" y="496544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;p11">
            <a:extLst>
              <a:ext uri="{FF2B5EF4-FFF2-40B4-BE49-F238E27FC236}">
                <a16:creationId xmlns:a16="http://schemas.microsoft.com/office/drawing/2014/main" id="{9784D89D-DE29-4605-9FA5-154C84F67507}"/>
              </a:ext>
            </a:extLst>
          </p:cNvPr>
          <p:cNvSpPr txBox="1">
            <a:spLocks/>
          </p:cNvSpPr>
          <p:nvPr/>
        </p:nvSpPr>
        <p:spPr>
          <a:xfrm>
            <a:off x="7481774" y="4347747"/>
            <a:ext cx="1195676" cy="57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altLang="zh-CN" sz="2000" dirty="0"/>
              <a:t>Group 9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Sparse</a:t>
            </a:r>
            <a:endParaRPr sz="60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Humanity</a:t>
            </a:r>
            <a:endParaRPr sz="60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45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218" name="Google Shape;218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55" name="Google Shape;255;p23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{8E5C523B-A461-4CF5-A1EC-5DFD6D84F808}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99" name="Google Shape;299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302" name="Google Shape;302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19" name="Google Shape;3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320" name="Google Shape;3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1" name="Google Shape;32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322" name="Google Shape;32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3" name="Google Shape;323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27" name="Google Shape;327;p2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28" name="Google Shape;328;p2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2" name="Google Shape;332;p2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4" name="Google Shape;334;p2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45" name="Google Shape;345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346" name="Google Shape;346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349" name="Google Shape;349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2" name="Google Shape;352;p2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53" name="Google Shape;353;p2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7" name="Google Shape;77;p1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8" name="Google Shape;78;p1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6" name="Google Shape;36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7" name="Google Shape;36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9" name="Google Shape;36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71" name="Google Shape;37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75" name="Google Shape;375;p28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90" name="Google Shape;390;p29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04" name="Google Shape;404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5" name="Google Shape;405;p30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06" name="Google Shape;406;p30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0" name="Google Shape;410;p30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1" name="Google Shape;411;p30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2" name="Google Shape;412;p30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21" name="Google Shape;421;p31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22" name="Google Shape;422;p3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6" name="Google Shape;426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7" name="Google Shape;427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8" name="Google Shape;428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5" name="Google Shape;435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36" name="Google Shape;436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37" name="Google Shape;437;p32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38" name="Google Shape;438;p3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2" name="Google Shape;442;p3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3" name="Google Shape;443;p3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4" name="Google Shape;444;p32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1" name="Google Shape;45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453" name="Google Shape;453;p33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54" name="Google Shape;454;p33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58" name="Google Shape;458;p33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59" name="Google Shape;459;p33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60" name="Google Shape;460;p33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66" name="Google Shape;466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70" name="Google Shape;470;p34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71" name="Google Shape;471;p34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5" name="Google Shape;475;p34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6" name="Google Shape;476;p34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7" name="Google Shape;477;p34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84" name="Google Shape;484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85" name="Google Shape;485;p35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86" name="Google Shape;486;p35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0" name="Google Shape;490;p35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1" name="Google Shape;491;p35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2" name="Google Shape;492;p35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8" name="Google Shape;498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00" name="Google Shape;50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02" name="Google Shape;502;p3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6" name="Google Shape;506;p3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7" name="Google Shape;507;p3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8" name="Google Shape;508;p3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514" name="Google Shape;514;p37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517" name="Google Shape;517;p3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520" name="Google Shape;520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523" name="Google Shape;523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7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530" name="Google Shape;530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31" name="Google Shape;531;p3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32" name="Google Shape;532;p3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6" name="Google Shape;536;p3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7" name="Google Shape;537;p3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8" name="Google Shape;538;p3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</a:t>
            </a:r>
            <a:r>
              <a:rPr lang="en-US" sz="3600" dirty="0"/>
              <a:t>Gale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 am here because I love to give presentations.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You can find me at @</a:t>
            </a:r>
            <a:r>
              <a:rPr lang="en-US" dirty="0" err="1">
                <a:solidFill>
                  <a:schemeClr val="lt1"/>
                </a:solidFill>
              </a:rPr>
              <a:t>UxxUnet</a:t>
            </a:r>
            <a:endParaRPr sz="3600" dirty="0"/>
          </a:p>
        </p:txBody>
      </p:sp>
      <p:sp>
        <p:nvSpPr>
          <p:cNvPr id="90" name="Google Shape;90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29" name="Google Shape;6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322" y="5"/>
            <a:ext cx="1052750" cy="1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637" name="Google Shape;637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Evaluation Method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EAC52-CB7E-40EA-B342-9C6383F94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offline measures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07289" y="1798739"/>
            <a:ext cx="4601644" cy="2453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Mean Absolute Error(MAE)</a:t>
            </a:r>
          </a:p>
          <a:p>
            <a:pPr lvl="0"/>
            <a:r>
              <a:rPr lang="en-US" altLang="zh-CN" dirty="0"/>
              <a:t>Root Mean Square Error(RMSE)</a:t>
            </a:r>
          </a:p>
          <a:p>
            <a:pPr lvl="0"/>
            <a:r>
              <a:rPr lang="en-US" altLang="zh-CN" b="1" dirty="0"/>
              <a:t>Precision and Recall</a:t>
            </a:r>
          </a:p>
          <a:p>
            <a:pPr lvl="0"/>
            <a:r>
              <a:rPr lang="en-US" altLang="zh-CN" dirty="0"/>
              <a:t>Mean Average Precision (MAP)</a:t>
            </a:r>
            <a:endParaRPr lang="en-US" altLang="zh-CN" b="1" dirty="0"/>
          </a:p>
          <a:p>
            <a:pPr lvl="0"/>
            <a:r>
              <a:rPr lang="en-US" altLang="zh-CN" dirty="0"/>
              <a:t>Mean Average Recall at K(MAR@K)</a:t>
            </a:r>
          </a:p>
          <a:p>
            <a:pPr lvl="0"/>
            <a:r>
              <a:rPr lang="en-US" altLang="zh-CN" dirty="0"/>
              <a:t>Accuracy</a:t>
            </a:r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433968-3803-4BFF-8A4F-A25942BB9E21}"/>
              </a:ext>
            </a:extLst>
          </p:cNvPr>
          <p:cNvSpPr/>
          <p:nvPr/>
        </p:nvSpPr>
        <p:spPr>
          <a:xfrm>
            <a:off x="4572000" y="189697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55600">
              <a:spcBef>
                <a:spcPts val="600"/>
              </a:spcBef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Precision at N (P@N)</a:t>
            </a:r>
          </a:p>
          <a:p>
            <a:pPr marL="457200" lvl="0" indent="-355600">
              <a:spcBef>
                <a:spcPts val="600"/>
              </a:spcBef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Mean Reciprocal Rank(MRR)</a:t>
            </a:r>
          </a:p>
          <a:p>
            <a:pPr marL="457200" lvl="0" indent="-355600">
              <a:spcBef>
                <a:spcPts val="600"/>
              </a:spcBef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Discounted Cumulative Gain (DCG)</a:t>
            </a:r>
          </a:p>
          <a:p>
            <a:pPr marL="457200" lvl="0" indent="-355600">
              <a:spcBef>
                <a:spcPts val="600"/>
              </a:spcBef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novelty, diversity and serendipity</a:t>
            </a:r>
          </a:p>
          <a:p>
            <a:pPr marL="457200" lvl="0" indent="-355600">
              <a:spcBef>
                <a:spcPts val="600"/>
              </a:spcBef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Kendall’s Tau of the recommended item list</a:t>
            </a:r>
            <a:endParaRPr lang="zh-CN" altLang="en-US" sz="2000" dirty="0">
              <a:solidFill>
                <a:srgbClr val="FFFFFF"/>
              </a:solidFill>
              <a:latin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online evaluation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600549" y="1757576"/>
            <a:ext cx="8229600" cy="161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 </a:t>
            </a:r>
            <a:r>
              <a:rPr lang="en-US" altLang="zh-CN" b="1" dirty="0"/>
              <a:t>A/B-testing</a:t>
            </a:r>
          </a:p>
          <a:p>
            <a:pPr lvl="0"/>
            <a:r>
              <a:rPr lang="en-US" altLang="zh-CN" b="1" dirty="0"/>
              <a:t>Click-Through Rate</a:t>
            </a:r>
            <a:r>
              <a:rPr lang="en-US" altLang="zh-CN" dirty="0"/>
              <a:t>(CTR)</a:t>
            </a:r>
            <a:endParaRPr lang="en-US" altLang="zh-CN" b="1" dirty="0"/>
          </a:p>
          <a:p>
            <a:pPr lvl="0"/>
            <a:r>
              <a:rPr lang="en-US" altLang="zh-CN" b="1" dirty="0"/>
              <a:t>Conversion Rate</a:t>
            </a: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5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Problems of them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EAC52-CB7E-40EA-B342-9C6383F94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B234DA-2A64-4755-B5FF-442FC23F6EA7}"/>
              </a:ext>
            </a:extLst>
          </p:cNvPr>
          <p:cNvSpPr/>
          <p:nvPr/>
        </p:nvSpPr>
        <p:spPr>
          <a:xfrm>
            <a:off x="4222285" y="599331"/>
            <a:ext cx="6142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6000" dirty="0">
                <a:solidFill>
                  <a:srgbClr val="FFFFFF"/>
                </a:solidFill>
                <a:latin typeface="Walter Turncoat"/>
                <a:sym typeface="Walter Turncoat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2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Number of ratings</a:t>
            </a:r>
            <a:endParaRPr dirty="0"/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" name="Google Shape;91;p13">
            <a:extLst>
              <a:ext uri="{FF2B5EF4-FFF2-40B4-BE49-F238E27FC236}">
                <a16:creationId xmlns:a16="http://schemas.microsoft.com/office/drawing/2014/main" id="{CEDEF943-212B-479C-A921-365C9931CA5A}"/>
              </a:ext>
            </a:extLst>
          </p:cNvPr>
          <p:cNvSpPr/>
          <p:nvPr/>
        </p:nvSpPr>
        <p:spPr>
          <a:xfrm>
            <a:off x="1053025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1;p13">
            <a:extLst>
              <a:ext uri="{FF2B5EF4-FFF2-40B4-BE49-F238E27FC236}">
                <a16:creationId xmlns:a16="http://schemas.microsoft.com/office/drawing/2014/main" id="{E658CC14-A733-4636-AD98-16410550876F}"/>
              </a:ext>
            </a:extLst>
          </p:cNvPr>
          <p:cNvSpPr/>
          <p:nvPr/>
        </p:nvSpPr>
        <p:spPr>
          <a:xfrm>
            <a:off x="2105648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CD2C45F4-ECCA-4ABA-AC26-132ADC4B1E99}"/>
              </a:ext>
            </a:extLst>
          </p:cNvPr>
          <p:cNvSpPr/>
          <p:nvPr/>
        </p:nvSpPr>
        <p:spPr>
          <a:xfrm>
            <a:off x="3158271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1;p13">
            <a:extLst>
              <a:ext uri="{FF2B5EF4-FFF2-40B4-BE49-F238E27FC236}">
                <a16:creationId xmlns:a16="http://schemas.microsoft.com/office/drawing/2014/main" id="{C1D0C13C-34E3-41C2-876C-CDC005EC8509}"/>
              </a:ext>
            </a:extLst>
          </p:cNvPr>
          <p:cNvSpPr/>
          <p:nvPr/>
        </p:nvSpPr>
        <p:spPr>
          <a:xfrm>
            <a:off x="4210894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1;p13">
            <a:extLst>
              <a:ext uri="{FF2B5EF4-FFF2-40B4-BE49-F238E27FC236}">
                <a16:creationId xmlns:a16="http://schemas.microsoft.com/office/drawing/2014/main" id="{3E8DB99E-C706-49F1-AD46-16973DB7A28C}"/>
              </a:ext>
            </a:extLst>
          </p:cNvPr>
          <p:cNvSpPr/>
          <p:nvPr/>
        </p:nvSpPr>
        <p:spPr>
          <a:xfrm>
            <a:off x="5263517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1;p13">
            <a:extLst>
              <a:ext uri="{FF2B5EF4-FFF2-40B4-BE49-F238E27FC236}">
                <a16:creationId xmlns:a16="http://schemas.microsoft.com/office/drawing/2014/main" id="{7EE928F6-F7F2-43A8-8663-6359E83405B6}"/>
              </a:ext>
            </a:extLst>
          </p:cNvPr>
          <p:cNvSpPr/>
          <p:nvPr/>
        </p:nvSpPr>
        <p:spPr>
          <a:xfrm>
            <a:off x="6316140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1;p13">
            <a:extLst>
              <a:ext uri="{FF2B5EF4-FFF2-40B4-BE49-F238E27FC236}">
                <a16:creationId xmlns:a16="http://schemas.microsoft.com/office/drawing/2014/main" id="{A8C5D049-15E4-460C-AE5C-8A19CD5229A5}"/>
              </a:ext>
            </a:extLst>
          </p:cNvPr>
          <p:cNvSpPr/>
          <p:nvPr/>
        </p:nvSpPr>
        <p:spPr>
          <a:xfrm>
            <a:off x="7368763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80;p19">
            <a:extLst>
              <a:ext uri="{FF2B5EF4-FFF2-40B4-BE49-F238E27FC236}">
                <a16:creationId xmlns:a16="http://schemas.microsoft.com/office/drawing/2014/main" id="{FA267740-3712-40F8-B3AC-2A0F6A094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0193" y="2111773"/>
            <a:ext cx="882502" cy="489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Movie 1</a:t>
            </a:r>
            <a:endParaRPr dirty="0"/>
          </a:p>
        </p:txBody>
      </p:sp>
      <p:grpSp>
        <p:nvGrpSpPr>
          <p:cNvPr id="28" name="Google Shape;301;p25">
            <a:extLst>
              <a:ext uri="{FF2B5EF4-FFF2-40B4-BE49-F238E27FC236}">
                <a16:creationId xmlns:a16="http://schemas.microsoft.com/office/drawing/2014/main" id="{518DF082-F59A-491D-A686-9C8594B2DFA8}"/>
              </a:ext>
            </a:extLst>
          </p:cNvPr>
          <p:cNvGrpSpPr/>
          <p:nvPr/>
        </p:nvGrpSpPr>
        <p:grpSpPr>
          <a:xfrm rot="19710582">
            <a:off x="1350721" y="2710538"/>
            <a:ext cx="901126" cy="240918"/>
            <a:chOff x="271125" y="812725"/>
            <a:chExt cx="766525" cy="221725"/>
          </a:xfrm>
        </p:grpSpPr>
        <p:sp>
          <p:nvSpPr>
            <p:cNvPr id="29" name="Google Shape;302;p25">
              <a:extLst>
                <a:ext uri="{FF2B5EF4-FFF2-40B4-BE49-F238E27FC236}">
                  <a16:creationId xmlns:a16="http://schemas.microsoft.com/office/drawing/2014/main" id="{27E6379B-E21E-4890-93F7-3B1CDBC18B92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;p25">
              <a:extLst>
                <a:ext uri="{FF2B5EF4-FFF2-40B4-BE49-F238E27FC236}">
                  <a16:creationId xmlns:a16="http://schemas.microsoft.com/office/drawing/2014/main" id="{8B5CB781-AEB9-457D-9D69-4DCA4EB67BB3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01;p25">
            <a:extLst>
              <a:ext uri="{FF2B5EF4-FFF2-40B4-BE49-F238E27FC236}">
                <a16:creationId xmlns:a16="http://schemas.microsoft.com/office/drawing/2014/main" id="{C1DF5D19-BEEA-449E-918D-B705911DBBDA}"/>
              </a:ext>
            </a:extLst>
          </p:cNvPr>
          <p:cNvGrpSpPr/>
          <p:nvPr/>
        </p:nvGrpSpPr>
        <p:grpSpPr>
          <a:xfrm rot="18658664">
            <a:off x="2246683" y="2770188"/>
            <a:ext cx="681453" cy="240918"/>
            <a:chOff x="271125" y="812725"/>
            <a:chExt cx="766525" cy="221725"/>
          </a:xfrm>
        </p:grpSpPr>
        <p:sp>
          <p:nvSpPr>
            <p:cNvPr id="32" name="Google Shape;302;p25">
              <a:extLst>
                <a:ext uri="{FF2B5EF4-FFF2-40B4-BE49-F238E27FC236}">
                  <a16:creationId xmlns:a16="http://schemas.microsoft.com/office/drawing/2014/main" id="{D47E0D9E-8835-4CF4-9601-299F1D799992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;p25">
              <a:extLst>
                <a:ext uri="{FF2B5EF4-FFF2-40B4-BE49-F238E27FC236}">
                  <a16:creationId xmlns:a16="http://schemas.microsoft.com/office/drawing/2014/main" id="{0CEE6E89-A457-4B06-BAE3-B3F006430B7B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01;p25">
            <a:extLst>
              <a:ext uri="{FF2B5EF4-FFF2-40B4-BE49-F238E27FC236}">
                <a16:creationId xmlns:a16="http://schemas.microsoft.com/office/drawing/2014/main" id="{2E04CC10-A873-4B9F-818A-3B603C1C6834}"/>
              </a:ext>
            </a:extLst>
          </p:cNvPr>
          <p:cNvGrpSpPr/>
          <p:nvPr/>
        </p:nvGrpSpPr>
        <p:grpSpPr>
          <a:xfrm rot="2941336" flipH="1">
            <a:off x="3007968" y="2817446"/>
            <a:ext cx="681453" cy="240918"/>
            <a:chOff x="271125" y="812725"/>
            <a:chExt cx="766525" cy="221725"/>
          </a:xfrm>
        </p:grpSpPr>
        <p:sp>
          <p:nvSpPr>
            <p:cNvPr id="35" name="Google Shape;302;p25">
              <a:extLst>
                <a:ext uri="{FF2B5EF4-FFF2-40B4-BE49-F238E27FC236}">
                  <a16:creationId xmlns:a16="http://schemas.microsoft.com/office/drawing/2014/main" id="{B850A87C-E14A-4866-9EB5-05DB18613DAD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;p25">
              <a:extLst>
                <a:ext uri="{FF2B5EF4-FFF2-40B4-BE49-F238E27FC236}">
                  <a16:creationId xmlns:a16="http://schemas.microsoft.com/office/drawing/2014/main" id="{02706E78-9FD6-4CAF-8B42-1EB8DD8F9FB2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01;p25">
            <a:extLst>
              <a:ext uri="{FF2B5EF4-FFF2-40B4-BE49-F238E27FC236}">
                <a16:creationId xmlns:a16="http://schemas.microsoft.com/office/drawing/2014/main" id="{CCCC6A32-30F1-4A6B-A618-70243BC7464A}"/>
              </a:ext>
            </a:extLst>
          </p:cNvPr>
          <p:cNvGrpSpPr/>
          <p:nvPr/>
        </p:nvGrpSpPr>
        <p:grpSpPr>
          <a:xfrm rot="1748970" flipH="1">
            <a:off x="3571028" y="2770186"/>
            <a:ext cx="973190" cy="240918"/>
            <a:chOff x="271125" y="812725"/>
            <a:chExt cx="766525" cy="221725"/>
          </a:xfrm>
        </p:grpSpPr>
        <p:sp>
          <p:nvSpPr>
            <p:cNvPr id="38" name="Google Shape;302;p25">
              <a:extLst>
                <a:ext uri="{FF2B5EF4-FFF2-40B4-BE49-F238E27FC236}">
                  <a16:creationId xmlns:a16="http://schemas.microsoft.com/office/drawing/2014/main" id="{90896B9A-84F2-4A6C-96BC-B657B8F03F9E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;p25">
              <a:extLst>
                <a:ext uri="{FF2B5EF4-FFF2-40B4-BE49-F238E27FC236}">
                  <a16:creationId xmlns:a16="http://schemas.microsoft.com/office/drawing/2014/main" id="{E92FFE9B-60FA-4838-A9CF-FAE25CD59DC7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01;p25">
            <a:extLst>
              <a:ext uri="{FF2B5EF4-FFF2-40B4-BE49-F238E27FC236}">
                <a16:creationId xmlns:a16="http://schemas.microsoft.com/office/drawing/2014/main" id="{CD9F32E1-4052-4D9A-8A94-E3C826FAFB9D}"/>
              </a:ext>
            </a:extLst>
          </p:cNvPr>
          <p:cNvGrpSpPr/>
          <p:nvPr/>
        </p:nvGrpSpPr>
        <p:grpSpPr>
          <a:xfrm rot="1339437" flipH="1">
            <a:off x="4087699" y="2747895"/>
            <a:ext cx="1450901" cy="240918"/>
            <a:chOff x="271125" y="812725"/>
            <a:chExt cx="766525" cy="221725"/>
          </a:xfrm>
        </p:grpSpPr>
        <p:sp>
          <p:nvSpPr>
            <p:cNvPr id="41" name="Google Shape;302;p25">
              <a:extLst>
                <a:ext uri="{FF2B5EF4-FFF2-40B4-BE49-F238E27FC236}">
                  <a16:creationId xmlns:a16="http://schemas.microsoft.com/office/drawing/2014/main" id="{018FA89C-BD95-4A3F-8796-30164CBDA21F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3;p25">
              <a:extLst>
                <a:ext uri="{FF2B5EF4-FFF2-40B4-BE49-F238E27FC236}">
                  <a16:creationId xmlns:a16="http://schemas.microsoft.com/office/drawing/2014/main" id="{34D13ECB-BF91-4AF5-A288-ABC4653ADE0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80;p19">
            <a:extLst>
              <a:ext uri="{FF2B5EF4-FFF2-40B4-BE49-F238E27FC236}">
                <a16:creationId xmlns:a16="http://schemas.microsoft.com/office/drawing/2014/main" id="{AE3FBC33-EA98-4071-8390-E50FAF6C326B}"/>
              </a:ext>
            </a:extLst>
          </p:cNvPr>
          <p:cNvSpPr txBox="1">
            <a:spLocks/>
          </p:cNvSpPr>
          <p:nvPr/>
        </p:nvSpPr>
        <p:spPr>
          <a:xfrm>
            <a:off x="6717021" y="2112776"/>
            <a:ext cx="882502" cy="48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n-US" dirty="0"/>
              <a:t>Movie 9</a:t>
            </a:r>
          </a:p>
        </p:txBody>
      </p:sp>
      <p:grpSp>
        <p:nvGrpSpPr>
          <p:cNvPr id="44" name="Google Shape;301;p25">
            <a:extLst>
              <a:ext uri="{FF2B5EF4-FFF2-40B4-BE49-F238E27FC236}">
                <a16:creationId xmlns:a16="http://schemas.microsoft.com/office/drawing/2014/main" id="{19528DCC-AE17-4BE8-B516-3A8ED551D289}"/>
              </a:ext>
            </a:extLst>
          </p:cNvPr>
          <p:cNvGrpSpPr/>
          <p:nvPr/>
        </p:nvGrpSpPr>
        <p:grpSpPr>
          <a:xfrm rot="2941336" flipH="1">
            <a:off x="7131925" y="2787182"/>
            <a:ext cx="681453" cy="240918"/>
            <a:chOff x="271125" y="812725"/>
            <a:chExt cx="766525" cy="221725"/>
          </a:xfrm>
        </p:grpSpPr>
        <p:sp>
          <p:nvSpPr>
            <p:cNvPr id="45" name="Google Shape;302;p25">
              <a:extLst>
                <a:ext uri="{FF2B5EF4-FFF2-40B4-BE49-F238E27FC236}">
                  <a16:creationId xmlns:a16="http://schemas.microsoft.com/office/drawing/2014/main" id="{73654BDD-6A8F-46DE-884C-A9060D9B371E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3;p25">
              <a:extLst>
                <a:ext uri="{FF2B5EF4-FFF2-40B4-BE49-F238E27FC236}">
                  <a16:creationId xmlns:a16="http://schemas.microsoft.com/office/drawing/2014/main" id="{36751699-D2EC-49CB-9B9A-5B0068E81058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01;p25">
            <a:extLst>
              <a:ext uri="{FF2B5EF4-FFF2-40B4-BE49-F238E27FC236}">
                <a16:creationId xmlns:a16="http://schemas.microsoft.com/office/drawing/2014/main" id="{7197C5AA-56A5-4382-92BF-496A10080052}"/>
              </a:ext>
            </a:extLst>
          </p:cNvPr>
          <p:cNvGrpSpPr/>
          <p:nvPr/>
        </p:nvGrpSpPr>
        <p:grpSpPr>
          <a:xfrm rot="18658664">
            <a:off x="6438690" y="2787183"/>
            <a:ext cx="681453" cy="240918"/>
            <a:chOff x="271125" y="812725"/>
            <a:chExt cx="766525" cy="221725"/>
          </a:xfrm>
        </p:grpSpPr>
        <p:sp>
          <p:nvSpPr>
            <p:cNvPr id="48" name="Google Shape;302;p25">
              <a:extLst>
                <a:ext uri="{FF2B5EF4-FFF2-40B4-BE49-F238E27FC236}">
                  <a16:creationId xmlns:a16="http://schemas.microsoft.com/office/drawing/2014/main" id="{95C198CF-A54F-4033-B920-083329D6D597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3;p25">
              <a:extLst>
                <a:ext uri="{FF2B5EF4-FFF2-40B4-BE49-F238E27FC236}">
                  <a16:creationId xmlns:a16="http://schemas.microsoft.com/office/drawing/2014/main" id="{E5F86B73-37F3-4A0D-8909-671BD6F038F5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Click-Through Rate</a:t>
            </a:r>
            <a:r>
              <a:rPr lang="en-US" altLang="zh-CN" dirty="0"/>
              <a:t>(CTR)</a:t>
            </a:r>
            <a:endParaRPr lang="en-US" altLang="zh-CN" b="1" dirty="0"/>
          </a:p>
        </p:txBody>
      </p:sp>
      <p:sp>
        <p:nvSpPr>
          <p:cNvPr id="183" name="Google Shape;183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A03AB6-37FA-42F8-AC8D-A4351665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0" y="1562849"/>
            <a:ext cx="7428614" cy="3299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全屏显示(16:9)</PresentationFormat>
  <Paragraphs>226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Walter Turncoat</vt:lpstr>
      <vt:lpstr>Sniglet</vt:lpstr>
      <vt:lpstr>Arial</vt:lpstr>
      <vt:lpstr>Ursula template</vt:lpstr>
      <vt:lpstr>Why evaluation of recommendation engine is tricky</vt:lpstr>
      <vt:lpstr>Instructions for use</vt:lpstr>
      <vt:lpstr>hello!</vt:lpstr>
      <vt:lpstr>1  Evaluation Method</vt:lpstr>
      <vt:lpstr>offline measures</vt:lpstr>
      <vt:lpstr>online evaluation</vt:lpstr>
      <vt:lpstr>Problems of them</vt:lpstr>
      <vt:lpstr>Number of ratings</vt:lpstr>
      <vt:lpstr>Click-Through Rate(CTR)</vt:lpstr>
      <vt:lpstr>Sparse</vt:lpstr>
      <vt:lpstr>Humanity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Extra graphics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Gale Li</dc:creator>
  <cp:lastModifiedBy>Li Gale</cp:lastModifiedBy>
  <cp:revision>14</cp:revision>
  <dcterms:modified xsi:type="dcterms:W3CDTF">2020-06-27T15:24:07Z</dcterms:modified>
</cp:coreProperties>
</file>