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67" r:id="rId3"/>
    <p:sldId id="261" r:id="rId4"/>
    <p:sldId id="290" r:id="rId5"/>
    <p:sldId id="287" r:id="rId6"/>
    <p:sldId id="288" r:id="rId7"/>
    <p:sldId id="263" r:id="rId8"/>
    <p:sldId id="289" r:id="rId9"/>
    <p:sldId id="291" r:id="rId10"/>
    <p:sldId id="292" r:id="rId11"/>
    <p:sldId id="294" r:id="rId12"/>
    <p:sldId id="296" r:id="rId13"/>
    <p:sldId id="295" r:id="rId14"/>
    <p:sldId id="293" r:id="rId15"/>
    <p:sldId id="281" r:id="rId16"/>
  </p:sldIdLst>
  <p:sldSz cx="9144000" cy="5143500" type="screen16x9"/>
  <p:notesSz cx="6858000" cy="9144000"/>
  <p:embeddedFontLst>
    <p:embeddedFont>
      <p:font typeface="Sniglet" panose="02010600030101010101" charset="0"/>
      <p:regular r:id="rId18"/>
    </p:embeddedFont>
    <p:embeddedFont>
      <p:font typeface="Walter Turncoat" panose="02010600030101010101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2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26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95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3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d_start_(recommender_systems)#cite_note-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jinoshiba.com/recsys-cold-st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79474" y="234140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Cold Start</a:t>
            </a:r>
            <a:endParaRPr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1795372" y="3373624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15257543">
            <a:off x="6130279" y="2127990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2455096" y="334462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97FA34-ECAD-4E40-9A58-AE751F0827FE}"/>
              </a:ext>
            </a:extLst>
          </p:cNvPr>
          <p:cNvSpPr txBox="1"/>
          <p:nvPr/>
        </p:nvSpPr>
        <p:spPr>
          <a:xfrm>
            <a:off x="7891195" y="4545046"/>
            <a:ext cx="1138690" cy="59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buClr>
                <a:srgbClr val="FFFFFF"/>
              </a:buClr>
              <a:buSzPts val="6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-US" altLang="zh-CN" sz="1800" dirty="0"/>
              <a:t>Group 9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AA0A63-C5B3-4E74-A4E6-7C94463F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67" y="2047364"/>
            <a:ext cx="4413016" cy="2729827"/>
          </a:xfrm>
          <a:prstGeom prst="rect">
            <a:avLst/>
          </a:prstGeom>
        </p:spPr>
      </p:pic>
      <p:sp>
        <p:nvSpPr>
          <p:cNvPr id="8" name="Google Shape;119;p16">
            <a:extLst>
              <a:ext uri="{FF2B5EF4-FFF2-40B4-BE49-F238E27FC236}">
                <a16:creationId xmlns:a16="http://schemas.microsoft.com/office/drawing/2014/main" id="{22C33E47-195D-40F3-BE25-94BE72E797DA}"/>
              </a:ext>
            </a:extLst>
          </p:cNvPr>
          <p:cNvSpPr txBox="1">
            <a:spLocks/>
          </p:cNvSpPr>
          <p:nvPr/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altLang="zh-CN" dirty="0"/>
              <a:t>Runtime</a:t>
            </a:r>
          </a:p>
        </p:txBody>
      </p:sp>
      <p:sp>
        <p:nvSpPr>
          <p:cNvPr id="9" name="Google Shape;121;p16">
            <a:extLst>
              <a:ext uri="{FF2B5EF4-FFF2-40B4-BE49-F238E27FC236}">
                <a16:creationId xmlns:a16="http://schemas.microsoft.com/office/drawing/2014/main" id="{BBFFD68F-D468-4706-A38B-90CDD550E554}"/>
              </a:ext>
            </a:extLst>
          </p:cNvPr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2;p16">
            <a:extLst>
              <a:ext uri="{FF2B5EF4-FFF2-40B4-BE49-F238E27FC236}">
                <a16:creationId xmlns:a16="http://schemas.microsoft.com/office/drawing/2014/main" id="{67D168F3-BAB8-45F7-A352-33632BB0B06E}"/>
              </a:ext>
            </a:extLst>
          </p:cNvPr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A179C7-DE25-406E-AFAC-B299DE29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831662"/>
            <a:ext cx="5502117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3D064-5489-4B23-97CE-5E363C771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C7366-B4D1-4B4B-BB00-1420C691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6" y="940928"/>
            <a:ext cx="51668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C9C921-979C-44E0-B42C-0C74FA84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" y="915126"/>
            <a:ext cx="7460627" cy="36960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5A9112-82BA-4C5F-AFDB-8AB17077C0D8}"/>
              </a:ext>
            </a:extLst>
          </p:cNvPr>
          <p:cNvSpPr/>
          <p:nvPr/>
        </p:nvSpPr>
        <p:spPr>
          <a:xfrm>
            <a:off x="722855" y="332299"/>
            <a:ext cx="6317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Sniglet"/>
              </a:rPr>
              <a:t>Amazon </a:t>
            </a:r>
            <a:r>
              <a:rPr lang="en-US" altLang="zh-CN" sz="2000" b="1" dirty="0">
                <a:solidFill>
                  <a:srgbClr val="FFFFFF"/>
                </a:solidFill>
                <a:latin typeface="Sniglet"/>
                <a:sym typeface="Sniglet"/>
              </a:rPr>
              <a:t>EMR</a:t>
            </a:r>
            <a:r>
              <a:rPr lang="en-US" altLang="zh-CN" sz="2000" b="1" dirty="0">
                <a:solidFill>
                  <a:srgbClr val="FFFFFF"/>
                </a:solidFill>
                <a:latin typeface="Sniglet"/>
              </a:rPr>
              <a:t> introduces EMR runtime for Apache Spark</a:t>
            </a:r>
          </a:p>
        </p:txBody>
      </p:sp>
    </p:spTree>
    <p:extLst>
      <p:ext uri="{BB962C8B-B14F-4D97-AF65-F5344CB8AC3E}">
        <p14:creationId xmlns:p14="http://schemas.microsoft.com/office/powerpoint/2010/main" val="366196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59F0-4D3A-464C-AE59-633EF444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36631"/>
            <a:ext cx="7772400" cy="1159800"/>
          </a:xfrm>
        </p:spPr>
        <p:txBody>
          <a:bodyPr/>
          <a:lstStyle/>
          <a:p>
            <a:pPr algn="l"/>
            <a:r>
              <a:rPr lang="en-US" altLang="zh-CN" sz="1400" dirty="0"/>
              <a:t>parameter values rank=15; lambdas=0.1; </a:t>
            </a:r>
            <a:r>
              <a:rPr lang="en-US" altLang="zh-CN" sz="1400" dirty="0" err="1"/>
              <a:t>numOfIteration</a:t>
            </a:r>
            <a:r>
              <a:rPr lang="en-US" altLang="zh-CN" sz="1400" dirty="0"/>
              <a:t>=15; </a:t>
            </a:r>
            <a:br>
              <a:rPr lang="en-US" altLang="zh-CN" sz="1400" dirty="0"/>
            </a:br>
            <a:r>
              <a:rPr lang="en-US" altLang="zh-CN" sz="1400" dirty="0"/>
              <a:t>~15M Rating triplets, consisting of 3.6M unique users and 2.26M unique items. </a:t>
            </a:r>
            <a:br>
              <a:rPr lang="en-US" altLang="zh-CN" sz="1400" dirty="0"/>
            </a:br>
            <a:r>
              <a:rPr lang="en-US" altLang="zh-CN" sz="1400" dirty="0"/>
              <a:t>on one machine with 96GB resource node and 6 executors with 10G each;</a:t>
            </a:r>
            <a:r>
              <a:rPr lang="zh-CN" altLang="en-US" sz="1400" dirty="0"/>
              <a:t> </a:t>
            </a:r>
            <a:r>
              <a:rPr lang="en-US" altLang="zh-CN" sz="1400" dirty="0"/>
              <a:t>evaluating a dataset of ~27M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78AF2-8794-446E-BBBC-C0A601718A11}"/>
              </a:ext>
            </a:extLst>
          </p:cNvPr>
          <p:cNvSpPr/>
          <p:nvPr/>
        </p:nvSpPr>
        <p:spPr>
          <a:xfrm>
            <a:off x="685800" y="1517639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Walter Turncoat"/>
                <a:sym typeface="Walter Turncoat"/>
              </a:rPr>
              <a:t>around 6 hours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2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500" name="Google Shape;50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02" name="Google Shape;502;p3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6" name="Google Shape;506;p3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8" name="Google Shape;508;p3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81D7039-74BB-403E-A54C-2E07BB7A72B1}"/>
              </a:ext>
            </a:extLst>
          </p:cNvPr>
          <p:cNvSpPr/>
          <p:nvPr/>
        </p:nvSpPr>
        <p:spPr>
          <a:xfrm>
            <a:off x="1194389" y="1853233"/>
            <a:ext cx="55820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</a:rPr>
              <a:t>Chen(2019-01-09). "Differentiating Regularization Weights -- A Simple Mechanism to Alleviate Cold Start in Recommender Systems". ACM Transactions on Knowledge Discovery from Data (TKDD). 13: 1–22. 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73575F-10BD-44F7-8BCC-8FD8164DFDC1}"/>
              </a:ext>
            </a:extLst>
          </p:cNvPr>
          <p:cNvSpPr/>
          <p:nvPr/>
        </p:nvSpPr>
        <p:spPr>
          <a:xfrm>
            <a:off x="1194389" y="1302913"/>
            <a:ext cx="66524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https://en.wikipedia.org/wiki/Cold_start_(recommender_systems)#cite_note-33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7B4957-7F56-4D72-9654-55F1945CB846}"/>
              </a:ext>
            </a:extLst>
          </p:cNvPr>
          <p:cNvSpPr/>
          <p:nvPr/>
        </p:nvSpPr>
        <p:spPr>
          <a:xfrm>
            <a:off x="1194389" y="2772885"/>
            <a:ext cx="31438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zh-CN" sz="1200" dirty="0">
                <a:solidFill>
                  <a:srgbClr val="C9DAF8"/>
                </a:solidFill>
                <a:latin typeface="Snigle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https://kojinoshiba.com/recsys-cold-start/</a:t>
            </a:r>
            <a:endParaRPr lang="zh-CN" altLang="en-US" sz="1200" dirty="0">
              <a:solidFill>
                <a:srgbClr val="C9DAF8"/>
              </a:solidFill>
              <a:latin typeface="Snigl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3" name="Google Shape;233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item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community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New user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DB1013-AB12-4F74-8FB5-F41C381A10E5}"/>
              </a:ext>
            </a:extLst>
          </p:cNvPr>
          <p:cNvSpPr/>
          <p:nvPr/>
        </p:nvSpPr>
        <p:spPr>
          <a:xfrm>
            <a:off x="3225321" y="4359285"/>
            <a:ext cx="2715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600"/>
              </a:spcBef>
              <a:buClr>
                <a:srgbClr val="FFFFFF"/>
              </a:buClr>
              <a:buSzPts val="2000"/>
            </a:pPr>
            <a:r>
              <a:rPr lang="en-US" altLang="zh-CN" dirty="0">
                <a:solidFill>
                  <a:srgbClr val="FFFFFF"/>
                </a:solidFill>
                <a:latin typeface="Sniglet"/>
                <a:sym typeface="Sniglet"/>
              </a:rPr>
              <a:t>Training-testing data splitting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tackle cold start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143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Random Start</a:t>
            </a:r>
          </a:p>
          <a:p>
            <a:pPr lvl="0"/>
            <a:r>
              <a:rPr lang="en-US" dirty="0"/>
              <a:t>Prediction</a:t>
            </a:r>
          </a:p>
          <a:p>
            <a:pPr lvl="0"/>
            <a:r>
              <a:rPr lang="en-US" dirty="0"/>
              <a:t>Ask users directly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20;p16">
            <a:extLst>
              <a:ext uri="{FF2B5EF4-FFF2-40B4-BE49-F238E27FC236}">
                <a16:creationId xmlns:a16="http://schemas.microsoft.com/office/drawing/2014/main" id="{0203D6FA-C51E-4FC7-8B80-4DEF0EC61624}"/>
              </a:ext>
            </a:extLst>
          </p:cNvPr>
          <p:cNvSpPr txBox="1">
            <a:spLocks/>
          </p:cNvSpPr>
          <p:nvPr/>
        </p:nvSpPr>
        <p:spPr>
          <a:xfrm>
            <a:off x="457200" y="3290750"/>
            <a:ext cx="1924493" cy="99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dirty="0"/>
              <a:t>nan</a:t>
            </a:r>
          </a:p>
          <a:p>
            <a:r>
              <a:rPr lang="en-US" altLang="zh-CN" dirty="0"/>
              <a:t>Drop</a:t>
            </a:r>
            <a:endParaRPr lang="en-US" dirty="0"/>
          </a:p>
          <a:p>
            <a:endParaRPr lang="en-US" dirty="0"/>
          </a:p>
          <a:p>
            <a:pPr marL="0" indent="0">
              <a:buFont typeface="Sniglet"/>
              <a:buNone/>
            </a:pP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85498-6F49-48A6-AD5E-46F0C6FA6A68}"/>
              </a:ext>
            </a:extLst>
          </p:cNvPr>
          <p:cNvSpPr/>
          <p:nvPr/>
        </p:nvSpPr>
        <p:spPr>
          <a:xfrm>
            <a:off x="457200" y="2998381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600"/>
              </a:spcBef>
              <a:buClr>
                <a:srgbClr val="FFFFFF"/>
              </a:buClr>
              <a:buSzPts val="2000"/>
            </a:pP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Random Start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Collection of all types</a:t>
            </a:r>
          </a:p>
          <a:p>
            <a:pPr lvl="0"/>
            <a:r>
              <a:rPr lang="en-US" altLang="zh-CN" dirty="0"/>
              <a:t>Collection of hot items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4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Prediction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Representative based </a:t>
            </a:r>
          </a:p>
          <a:p>
            <a:pPr marL="101600" lvl="0" indent="0">
              <a:buNone/>
            </a:pPr>
            <a:r>
              <a:rPr lang="en-US" altLang="zh-CN" dirty="0"/>
              <a:t>	use subset of items and users that represents the population</a:t>
            </a:r>
          </a:p>
          <a:p>
            <a:pPr lvl="0"/>
            <a:r>
              <a:rPr lang="en-US" altLang="zh-CN" dirty="0"/>
              <a:t>Content based</a:t>
            </a:r>
          </a:p>
          <a:p>
            <a:pPr marL="101600" lvl="0" indent="0">
              <a:buNone/>
            </a:pPr>
            <a:r>
              <a:rPr lang="en-US" altLang="zh-CN" dirty="0"/>
              <a:t>	use side information such as text, social networks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27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Representative Based Matrix Factorization (RBMF)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777F9-2385-4012-B09C-14D9F35A8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676" y="1773168"/>
            <a:ext cx="597459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Content based</a:t>
            </a:r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 descr="微信里的“授权”到底是几个意思？ | 人人都是产品经理">
            <a:extLst>
              <a:ext uri="{FF2B5EF4-FFF2-40B4-BE49-F238E27FC236}">
                <a16:creationId xmlns:a16="http://schemas.microsoft.com/office/drawing/2014/main" id="{5BD57DB2-E3EC-430D-BB48-2BA5AD95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76" y="1678571"/>
            <a:ext cx="3968196" cy="31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031D8B-609A-4556-A99F-56E6C2B146BB}"/>
              </a:ext>
            </a:extLst>
          </p:cNvPr>
          <p:cNvSpPr/>
          <p:nvPr/>
        </p:nvSpPr>
        <p:spPr>
          <a:xfrm>
            <a:off x="170266" y="1625320"/>
            <a:ext cx="224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Sniglet"/>
              </a:rPr>
              <a:t>Profile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Sniglet"/>
                <a:sym typeface="Sniglet"/>
              </a:rPr>
              <a:t>completion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Content based</a:t>
            </a:r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99EDC-0077-48CE-9304-BDB73D24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07" y="1718268"/>
            <a:ext cx="6172735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Prediction</a:t>
            </a: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384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/>
              <a:t>Feature mapping</a:t>
            </a:r>
          </a:p>
          <a:p>
            <a:pPr marL="101600" lvl="0" indent="0">
              <a:buNone/>
            </a:pPr>
            <a:r>
              <a:rPr lang="en-US" altLang="zh-CN" dirty="0"/>
              <a:t>	 matrix factorization, latent factors, machine learning</a:t>
            </a:r>
          </a:p>
          <a:p>
            <a:r>
              <a:rPr lang="en-US" altLang="zh-CN" b="1" dirty="0"/>
              <a:t>Hybrid feature weighting</a:t>
            </a:r>
          </a:p>
          <a:p>
            <a:pPr marL="101600" lvl="0" indent="0">
              <a:buNone/>
            </a:pPr>
            <a:r>
              <a:rPr lang="en-US" altLang="zh-CN" dirty="0"/>
              <a:t>	different attributes will have different importance</a:t>
            </a:r>
          </a:p>
          <a:p>
            <a:pPr marL="101600" lvl="0" indent="0">
              <a:buNone/>
            </a:pPr>
            <a:r>
              <a:rPr lang="en-US" altLang="zh-CN" dirty="0"/>
              <a:t>	(e.g. which are the actors, director, country, title)</a:t>
            </a:r>
            <a:endParaRPr lang="en-US" altLang="zh-CN" b="1" dirty="0"/>
          </a:p>
          <a:p>
            <a:r>
              <a:rPr lang="en-US" altLang="zh-CN" b="1" dirty="0"/>
              <a:t>Differentiating regularization weights</a:t>
            </a:r>
          </a:p>
          <a:p>
            <a:pPr marL="101600" indent="0">
              <a:buNone/>
            </a:pPr>
            <a:r>
              <a:rPr lang="en-US" altLang="zh-CN" b="1" dirty="0"/>
              <a:t>	assign lower constraints to the latent factors associated with the items or users that reveal more information, and set higher constraints to the others</a:t>
            </a:r>
          </a:p>
          <a:p>
            <a:pPr marL="101600" indent="0">
              <a:buNone/>
            </a:pPr>
            <a:endParaRPr lang="en-US" altLang="zh-CN" b="1" dirty="0"/>
          </a:p>
          <a:p>
            <a:pPr marL="101600" lvl="0" indent="0">
              <a:buNone/>
            </a:pPr>
            <a:endParaRPr lang="en-US" altLang="zh-CN" dirty="0"/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53574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全屏显示(16:9)</PresentationFormat>
  <Paragraphs>58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Walter Turncoat</vt:lpstr>
      <vt:lpstr>Arial</vt:lpstr>
      <vt:lpstr>Sniglet</vt:lpstr>
      <vt:lpstr>Ursula template</vt:lpstr>
      <vt:lpstr>Cold Start</vt:lpstr>
      <vt:lpstr>Resources</vt:lpstr>
      <vt:lpstr>How to tackle cold start</vt:lpstr>
      <vt:lpstr>Random Start</vt:lpstr>
      <vt:lpstr>Prediction</vt:lpstr>
      <vt:lpstr>Representative Based Matrix Factorization (RBMF)</vt:lpstr>
      <vt:lpstr>Content based</vt:lpstr>
      <vt:lpstr>Content based</vt:lpstr>
      <vt:lpstr>Prediction</vt:lpstr>
      <vt:lpstr>PowerPoint 演示文稿</vt:lpstr>
      <vt:lpstr>PowerPoint 演示文稿</vt:lpstr>
      <vt:lpstr>PowerPoint 演示文稿</vt:lpstr>
      <vt:lpstr>PowerPoint 演示文稿</vt:lpstr>
      <vt:lpstr>parameter values rank=15; lambdas=0.1; numOfIteration=15;  ~15M Rating triplets, consisting of 3.6M unique users and 2.26M unique items.  on one machine with 96GB resource node and 6 executors with 10G each; evaluating a dataset of ~27M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Gale Li</dc:creator>
  <cp:lastModifiedBy>Li Gale</cp:lastModifiedBy>
  <cp:revision>11</cp:revision>
  <dcterms:modified xsi:type="dcterms:W3CDTF">2020-07-05T18:45:51Z</dcterms:modified>
</cp:coreProperties>
</file>