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Sniglet" panose="02010600030101010101" charset="0"/>
      <p:regular r:id="rId24"/>
    </p:embeddedFont>
    <p:embeddedFont>
      <p:font typeface="Walter Turncoat" panose="02010600030101010101"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ouRt0JW4fXIsi7N0bDrsXPTh3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jinoshiba.com/recsys-cold-start/#fn:1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b595f267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8b595f2678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050">
                <a:highlight>
                  <a:srgbClr val="FFFFFF"/>
                </a:highlight>
              </a:rPr>
              <a:t>MORE INTERPRETABILITY:    because new users can be expressed in terms of few representative items.</a:t>
            </a: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endParaRPr sz="1050">
              <a:highlight>
                <a:srgbClr val="FFFFFF"/>
              </a:highlight>
            </a:endParaRPr>
          </a:p>
          <a:p>
            <a:pPr marL="0" lvl="0" indent="0" algn="l" rtl="0">
              <a:lnSpc>
                <a:spcPct val="100000"/>
              </a:lnSpc>
              <a:spcBef>
                <a:spcPts val="2300"/>
              </a:spcBef>
              <a:spcAft>
                <a:spcPts val="0"/>
              </a:spcAft>
              <a:buSzPts val="1400"/>
              <a:buNone/>
            </a:pPr>
            <a:endParaRPr sz="105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2600"/>
              </a:spcBef>
              <a:spcAft>
                <a:spcPts val="0"/>
              </a:spcAft>
              <a:buClr>
                <a:schemeClr val="dk1"/>
              </a:buClr>
              <a:buSzPts val="1100"/>
              <a:buFont typeface="Arial"/>
              <a:buNone/>
            </a:pPr>
            <a:r>
              <a:rPr lang="en-US" sz="1050" b="1">
                <a:solidFill>
                  <a:schemeClr val="dk1"/>
                </a:solidFill>
                <a:highlight>
                  <a:srgbClr val="FFFFFF"/>
                </a:highlight>
              </a:rPr>
              <a:t>Advantages</a:t>
            </a:r>
            <a:endParaRPr sz="1050" b="1">
              <a:solidFill>
                <a:schemeClr val="dk1"/>
              </a:solidFill>
              <a:highlight>
                <a:srgbClr val="FFFFFF"/>
              </a:highlight>
            </a:endParaRPr>
          </a:p>
          <a:p>
            <a:pPr marL="457200" lvl="0" indent="-295275" algn="l" rtl="0">
              <a:lnSpc>
                <a:spcPct val="115000"/>
              </a:lnSpc>
              <a:spcBef>
                <a:spcPts val="1500"/>
              </a:spcBef>
              <a:spcAft>
                <a:spcPts val="0"/>
              </a:spcAft>
              <a:buClr>
                <a:schemeClr val="dk1"/>
              </a:buClr>
              <a:buSzPts val="1050"/>
              <a:buFont typeface="Arial"/>
              <a:buChar char="●"/>
            </a:pPr>
            <a:r>
              <a:rPr lang="en-US" sz="1050">
                <a:solidFill>
                  <a:schemeClr val="dk1"/>
                </a:solidFill>
                <a:highlight>
                  <a:srgbClr val="FFFFFF"/>
                </a:highlight>
              </a:rPr>
              <a:t>Can incorporate a wide range of content information.</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Font typeface="Arial"/>
              <a:buChar char="●"/>
            </a:pPr>
            <a:r>
              <a:rPr lang="en-US" sz="1050">
                <a:solidFill>
                  <a:schemeClr val="dk1"/>
                </a:solidFill>
                <a:highlight>
                  <a:srgbClr val="FFFFFF"/>
                </a:highlight>
              </a:rPr>
              <a:t>Hybrid methods are extensions of Matrix factorization.</a:t>
            </a:r>
            <a:endParaRPr sz="1050">
              <a:solidFill>
                <a:schemeClr val="dk1"/>
              </a:solidFill>
              <a:highlight>
                <a:srgbClr val="FFFFFF"/>
              </a:highlight>
            </a:endParaRPr>
          </a:p>
          <a:p>
            <a:pPr marL="0" lvl="0" indent="0" algn="l" rtl="0">
              <a:lnSpc>
                <a:spcPct val="120000"/>
              </a:lnSpc>
              <a:spcBef>
                <a:spcPts val="2600"/>
              </a:spcBef>
              <a:spcAft>
                <a:spcPts val="0"/>
              </a:spcAft>
              <a:buClr>
                <a:schemeClr val="dk1"/>
              </a:buClr>
              <a:buSzPts val="1100"/>
              <a:buFont typeface="Arial"/>
              <a:buNone/>
            </a:pPr>
            <a:r>
              <a:rPr lang="en-US" sz="1050" b="1">
                <a:solidFill>
                  <a:schemeClr val="dk1"/>
                </a:solidFill>
                <a:highlight>
                  <a:srgbClr val="FFFFFF"/>
                </a:highlight>
              </a:rPr>
              <a:t>Disadvantages</a:t>
            </a:r>
            <a:endParaRPr sz="1050" b="1">
              <a:solidFill>
                <a:schemeClr val="dk1"/>
              </a:solidFill>
              <a:highlight>
                <a:srgbClr val="FFFFFF"/>
              </a:highlight>
            </a:endParaRPr>
          </a:p>
          <a:p>
            <a:pPr marL="457200" lvl="0" indent="-295275" algn="l" rtl="0">
              <a:lnSpc>
                <a:spcPct val="115000"/>
              </a:lnSpc>
              <a:spcBef>
                <a:spcPts val="1500"/>
              </a:spcBef>
              <a:spcAft>
                <a:spcPts val="0"/>
              </a:spcAft>
              <a:buClr>
                <a:schemeClr val="dk1"/>
              </a:buClr>
              <a:buSzPts val="1050"/>
              <a:buFont typeface="Arial"/>
              <a:buChar char="●"/>
            </a:pPr>
            <a:r>
              <a:rPr lang="en-US" sz="1050">
                <a:solidFill>
                  <a:schemeClr val="dk1"/>
                </a:solidFill>
                <a:highlight>
                  <a:srgbClr val="FFFFFF"/>
                </a:highlight>
              </a:rPr>
              <a:t>Objective functions get cluttered. This is solved with deep methods, with a different downside.</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Font typeface="Arial"/>
              <a:buChar char="●"/>
            </a:pPr>
            <a:r>
              <a:rPr lang="en-US" sz="1050">
                <a:solidFill>
                  <a:schemeClr val="dk1"/>
                </a:solidFill>
                <a:highlight>
                  <a:srgbClr val="FFFFFF"/>
                </a:highlight>
              </a:rPr>
              <a:t>Lots of feature engineering? Depends on whether you have ready to plug-in user/item features in your db.</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b595f267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8b595f2678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050">
                <a:solidFill>
                  <a:srgbClr val="292929"/>
                </a:solidFill>
                <a:highlight>
                  <a:srgbClr val="FFFFFF"/>
                </a:highlight>
              </a:rPr>
              <a:t>cold start can be reframed and solved as a bandit problem  </a:t>
            </a:r>
            <a:endParaRPr sz="1050">
              <a:solidFill>
                <a:srgbClr val="292929"/>
              </a:solidFill>
              <a:highlight>
                <a:srgbClr val="FFFFFF"/>
              </a:highlight>
            </a:endParaRPr>
          </a:p>
          <a:p>
            <a:pPr marL="0" lvl="0" indent="0" algn="l" rtl="0">
              <a:lnSpc>
                <a:spcPct val="115000"/>
              </a:lnSpc>
              <a:spcBef>
                <a:spcPts val="2300"/>
              </a:spcBef>
              <a:spcAft>
                <a:spcPts val="2300"/>
              </a:spcAft>
              <a:buNone/>
            </a:pPr>
            <a:r>
              <a:rPr lang="en-US" sz="1050">
                <a:solidFill>
                  <a:srgbClr val="292929"/>
                </a:solidFill>
                <a:highlight>
                  <a:srgbClr val="FFFFFF"/>
                </a:highlight>
              </a:rPr>
              <a:t>Bandit problem is a classical problem that models an agent (or planner or center) who wants to maximize its total reward by which it simultaneously desires to acquire new knowledge(“exploration”) and optimize his or her decisions based on existing knowledge(“exploitation”). MAB problem captures the scenario where the gambler is faced with a trade-off between exploration, pulling less explored arms optimistically in search of an arm with better reward, and exploitation, pulling the arm known to be best till the current time instant, in terms of yielding the maximum reward.</a:t>
            </a:r>
            <a:endParaRPr sz="1050" b="1">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b595f267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8b595f2678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500"/>
              </a:spcBef>
              <a:spcAft>
                <a:spcPts val="0"/>
              </a:spcAft>
              <a:buClr>
                <a:schemeClr val="dk1"/>
              </a:buClr>
              <a:buSzPts val="1050"/>
              <a:buAutoNum type="arabicPeriod"/>
            </a:pPr>
            <a:r>
              <a:rPr lang="en-US" sz="1050">
                <a:solidFill>
                  <a:schemeClr val="dk1"/>
                </a:solidFill>
                <a:highlight>
                  <a:srgbClr val="FFFFFF"/>
                </a:highlight>
              </a:rPr>
              <a:t>GREEDY:  the simplest approach. </a:t>
            </a:r>
            <a:r>
              <a:rPr lang="en-US" sz="1050">
                <a:solidFill>
                  <a:srgbClr val="494E52"/>
                </a:solidFill>
                <a:highlight>
                  <a:srgbClr val="FFFFFF"/>
                </a:highlight>
              </a:rPr>
              <a:t> </a:t>
            </a:r>
            <a:r>
              <a:rPr lang="en-US" sz="1050">
                <a:highlight>
                  <a:srgbClr val="FFFFFF"/>
                </a:highlight>
              </a:rPr>
              <a:t>Show an item that’s discovered to be most popular (e.g. highest average sales / clicks / views among users so far) with probability epsilon </a:t>
            </a:r>
            <a:br>
              <a:rPr lang="en-US" sz="1050">
                <a:highlight>
                  <a:srgbClr val="FFFFFF"/>
                </a:highlight>
              </a:rPr>
            </a:br>
            <a:r>
              <a:rPr lang="en-US" sz="1050">
                <a:highlight>
                  <a:srgbClr val="FFFFFF"/>
                </a:highlight>
              </a:rPr>
              <a:t>Show a random item with controls whether to focus more on exploitation vs exploration.</a:t>
            </a:r>
            <a:endParaRPr sz="1050">
              <a:highlight>
                <a:srgbClr val="FFFFFF"/>
              </a:highlight>
            </a:endParaRPr>
          </a:p>
          <a:p>
            <a:pPr marL="457200" lvl="0" indent="-295275" algn="l" rtl="0">
              <a:lnSpc>
                <a:spcPct val="115000"/>
              </a:lnSpc>
              <a:spcBef>
                <a:spcPts val="0"/>
              </a:spcBef>
              <a:spcAft>
                <a:spcPts val="0"/>
              </a:spcAft>
              <a:buSzPts val="1050"/>
              <a:buAutoNum type="arabicPeriod"/>
            </a:pPr>
            <a:r>
              <a:rPr lang="en-US" sz="1050">
                <a:highlight>
                  <a:srgbClr val="FFFFFF"/>
                </a:highlight>
              </a:rPr>
              <a:t>Clearly, uj is the criteria for exploitation (e.g. favor items with more average sales) and the square root part for exploration (e.g. favor item with less exposure so far) </a:t>
            </a:r>
            <a:br>
              <a:rPr lang="en-US" sz="1050">
                <a:highlight>
                  <a:srgbClr val="FFFFFF"/>
                </a:highlight>
              </a:rPr>
            </a:br>
            <a:r>
              <a:rPr lang="en-US" sz="1050">
                <a:highlight>
                  <a:srgbClr val="FFFFFF"/>
                </a:highlight>
              </a:rPr>
              <a:t>The log and sqrt coms from the confidence interval of E[u_i,j]</a:t>
            </a:r>
            <a:endParaRPr sz="1050">
              <a:highlight>
                <a:srgbClr val="FFFFFF"/>
              </a:highlight>
            </a:endParaRPr>
          </a:p>
          <a:p>
            <a:pPr marL="457200" lvl="0" indent="-295275" algn="l" rtl="0">
              <a:lnSpc>
                <a:spcPct val="115000"/>
              </a:lnSpc>
              <a:spcBef>
                <a:spcPts val="0"/>
              </a:spcBef>
              <a:spcAft>
                <a:spcPts val="0"/>
              </a:spcAft>
              <a:buSzPts val="1050"/>
              <a:buAutoNum type="arabicPeriod"/>
            </a:pPr>
            <a:r>
              <a:rPr lang="en-US" sz="1050">
                <a:highlight>
                  <a:srgbClr val="FFFFFF"/>
                </a:highlight>
              </a:rPr>
              <a:t>You define some prior (e.g. gaussian) with parameters, obtain some observations to calculate the likelihood, and then update the prior with the posterior. We can then choose an action that maximizes the reward based on the posterior distribution of the parameters.</a:t>
            </a:r>
            <a:endParaRPr sz="1050">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en-US" sz="1050">
                <a:solidFill>
                  <a:srgbClr val="1D1F22"/>
                </a:solidFill>
              </a:rPr>
              <a:t>The world “cold-start” derives from cars. When it’s really cold, the engine has problems with starting up, but once it reaches its optimal operating temperature, it will run very smoothly. </a:t>
            </a:r>
            <a:endParaRPr sz="1050">
              <a:solidFill>
                <a:srgbClr val="1D1F22"/>
              </a:solidFill>
            </a:endParaRPr>
          </a:p>
          <a:p>
            <a:pPr marL="0" lvl="0" indent="0" algn="l" rtl="0">
              <a:lnSpc>
                <a:spcPct val="142857"/>
              </a:lnSpc>
              <a:spcBef>
                <a:spcPts val="1600"/>
              </a:spcBef>
              <a:spcAft>
                <a:spcPts val="0"/>
              </a:spcAft>
              <a:buNone/>
            </a:pPr>
            <a:r>
              <a:rPr lang="en-US" sz="1050">
                <a:solidFill>
                  <a:srgbClr val="1D1F22"/>
                </a:solidFill>
              </a:rPr>
              <a:t>Other than the new community, new item and new user, there’ also the cold start problem with returning user. For exam</a:t>
            </a:r>
            <a:r>
              <a:rPr lang="en-US" sz="1050"/>
              <a:t>ple, </a:t>
            </a:r>
            <a:r>
              <a:rPr lang="en-US" sz="1050">
                <a:highlight>
                  <a:srgbClr val="FFFFFF"/>
                </a:highlight>
              </a:rPr>
              <a:t>Robert is looking for desks on your site. He’ll be interested in ads for desks for around a week, but after he finds the right one, he will move on. When he visits again in a month, he may be looking for lawn mowers.</a:t>
            </a:r>
            <a:endParaRPr sz="1050"/>
          </a:p>
          <a:p>
            <a:pPr marL="0" lvl="0" indent="0" algn="l" rtl="0">
              <a:lnSpc>
                <a:spcPct val="142857"/>
              </a:lnSpc>
              <a:spcBef>
                <a:spcPts val="1600"/>
              </a:spcBef>
              <a:spcAft>
                <a:spcPts val="0"/>
              </a:spcAft>
              <a:buNone/>
            </a:pPr>
            <a:r>
              <a:rPr lang="en-US" sz="1050">
                <a:solidFill>
                  <a:srgbClr val="1D1F22"/>
                </a:solidFill>
              </a:rPr>
              <a:t>There are basically two situations in the cold start problem. </a:t>
            </a:r>
            <a:endParaRPr sz="1050">
              <a:solidFill>
                <a:srgbClr val="1D1F22"/>
              </a:solidFill>
            </a:endParaRPr>
          </a:p>
          <a:p>
            <a:pPr marL="698500" lvl="0" indent="-295275" algn="l" rtl="0">
              <a:lnSpc>
                <a:spcPct val="142857"/>
              </a:lnSpc>
              <a:spcBef>
                <a:spcPts val="1600"/>
              </a:spcBef>
              <a:spcAft>
                <a:spcPts val="0"/>
              </a:spcAft>
              <a:buClr>
                <a:srgbClr val="1D1F22"/>
              </a:buClr>
              <a:buSzPts val="1050"/>
              <a:buAutoNum type="arabicPeriod"/>
            </a:pPr>
            <a:r>
              <a:rPr lang="en-US" sz="1050">
                <a:solidFill>
                  <a:srgbClr val="1D1F22"/>
                </a:solidFill>
              </a:rPr>
              <a:t>In production, for new users or items that have no rating history and on which the model has not been trained (this is the “cold start problem”).</a:t>
            </a:r>
            <a:endParaRPr sz="1050">
              <a:solidFill>
                <a:srgbClr val="1D1F22"/>
              </a:solidFill>
            </a:endParaRPr>
          </a:p>
          <a:p>
            <a:pPr marL="698500" lvl="0" indent="-295275" algn="l" rtl="0">
              <a:lnSpc>
                <a:spcPct val="142857"/>
              </a:lnSpc>
              <a:spcBef>
                <a:spcPts val="0"/>
              </a:spcBef>
              <a:spcAft>
                <a:spcPts val="0"/>
              </a:spcAft>
              <a:buClr>
                <a:srgbClr val="1D1F22"/>
              </a:buClr>
              <a:buSzPts val="1050"/>
              <a:buAutoNum type="arabicPeriod"/>
            </a:pPr>
            <a:r>
              <a:rPr lang="en-US" sz="1050">
                <a:solidFill>
                  <a:srgbClr val="1D1F22"/>
                </a:solidFill>
              </a:rPr>
              <a:t>During cross-validation, the data is split between training and evaluation sets. It is very common to encounter users and/or items in the evaluation set that are not in the training set</a:t>
            </a:r>
            <a:endParaRPr sz="1050">
              <a:solidFill>
                <a:srgbClr val="1D1F22"/>
              </a:solidFill>
            </a:endParaRPr>
          </a:p>
          <a:p>
            <a:pPr marL="0" lvl="0" indent="0" algn="l" rtl="0">
              <a:lnSpc>
                <a:spcPct val="142857"/>
              </a:lnSpc>
              <a:spcBef>
                <a:spcPts val="1600"/>
              </a:spcBef>
              <a:spcAft>
                <a:spcPts val="1600"/>
              </a:spcAft>
              <a:buNone/>
            </a:pPr>
            <a:r>
              <a:rPr lang="en-US" sz="1050">
                <a:solidFill>
                  <a:srgbClr val="1D1F22"/>
                </a:solidFill>
              </a:rPr>
              <a:t>As we have seen before, there are two general method in recommendation system: 1. collaborative filtering, 2. content-based. In general, collaborative filtering suffers more from the cold start problem due to its inability to address the system’s new products and users. In this aspect, content based is superior. </a:t>
            </a:r>
            <a:endParaRPr sz="1050">
              <a:solidFill>
                <a:srgbClr val="1D1F22"/>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b595f267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8b595f2678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SPARK -NaN: </a:t>
            </a:r>
            <a:endParaRPr/>
          </a:p>
          <a:p>
            <a:pPr marL="0" lvl="0" indent="0" algn="l" rtl="0">
              <a:lnSpc>
                <a:spcPct val="115000"/>
              </a:lnSpc>
              <a:spcBef>
                <a:spcPts val="0"/>
              </a:spcBef>
              <a:spcAft>
                <a:spcPts val="0"/>
              </a:spcAft>
              <a:buSzPts val="1100"/>
              <a:buNone/>
            </a:pPr>
            <a:r>
              <a:rPr lang="en-US" sz="1050">
                <a:solidFill>
                  <a:srgbClr val="1D1F22"/>
                </a:solidFill>
              </a:rPr>
              <a:t>By default, Spark assigns </a:t>
            </a:r>
            <a:r>
              <a:rPr lang="en-US" sz="900">
                <a:solidFill>
                  <a:srgbClr val="444444"/>
                </a:solidFill>
                <a:highlight>
                  <a:srgbClr val="FFFFFF"/>
                </a:highlight>
                <a:latin typeface="Courier New"/>
                <a:ea typeface="Courier New"/>
                <a:cs typeface="Courier New"/>
                <a:sym typeface="Courier New"/>
              </a:rPr>
              <a:t>NaN</a:t>
            </a:r>
            <a:r>
              <a:rPr lang="en-US" sz="1050">
                <a:solidFill>
                  <a:srgbClr val="1D1F22"/>
                </a:solidFill>
              </a:rPr>
              <a:t> predictions during </a:t>
            </a:r>
            <a:r>
              <a:rPr lang="en-US" sz="900">
                <a:solidFill>
                  <a:srgbClr val="444444"/>
                </a:solidFill>
                <a:highlight>
                  <a:srgbClr val="FFFFFF"/>
                </a:highlight>
                <a:latin typeface="Courier New"/>
                <a:ea typeface="Courier New"/>
                <a:cs typeface="Courier New"/>
                <a:sym typeface="Courier New"/>
              </a:rPr>
              <a:t>ALSModel.transform</a:t>
            </a:r>
            <a:r>
              <a:rPr lang="en-US" sz="1050">
                <a:solidFill>
                  <a:srgbClr val="1D1F22"/>
                </a:solidFill>
              </a:rPr>
              <a:t> when a user and/or item factor is not present in the model. This can be useful in a production system, since it indicates a new user or item, and so the system can make a decision on some fallback to use as the prediction.</a:t>
            </a:r>
            <a:endParaRPr sz="1050">
              <a:solidFill>
                <a:srgbClr val="1D1F22"/>
              </a:solidFill>
            </a:endParaRPr>
          </a:p>
          <a:p>
            <a:pPr marL="0" lvl="0" indent="0" algn="l" rtl="0">
              <a:lnSpc>
                <a:spcPct val="115000"/>
              </a:lnSpc>
              <a:spcBef>
                <a:spcPts val="800"/>
              </a:spcBef>
              <a:spcAft>
                <a:spcPts val="0"/>
              </a:spcAft>
              <a:buSzPts val="1100"/>
              <a:buNone/>
            </a:pPr>
            <a:r>
              <a:rPr lang="en-US" sz="1050">
                <a:solidFill>
                  <a:srgbClr val="1D1F22"/>
                </a:solidFill>
              </a:rPr>
              <a:t>However, this is undesirable during cross-validation, since any </a:t>
            </a:r>
            <a:r>
              <a:rPr lang="en-US" sz="900">
                <a:solidFill>
                  <a:srgbClr val="444444"/>
                </a:solidFill>
                <a:highlight>
                  <a:srgbClr val="FFFFFF"/>
                </a:highlight>
                <a:latin typeface="Courier New"/>
                <a:ea typeface="Courier New"/>
                <a:cs typeface="Courier New"/>
                <a:sym typeface="Courier New"/>
              </a:rPr>
              <a:t>NaN</a:t>
            </a:r>
            <a:r>
              <a:rPr lang="en-US" sz="1050">
                <a:solidFill>
                  <a:srgbClr val="1D1F22"/>
                </a:solidFill>
              </a:rPr>
              <a:t> predicted values will result in </a:t>
            </a:r>
            <a:r>
              <a:rPr lang="en-US" sz="900">
                <a:solidFill>
                  <a:srgbClr val="444444"/>
                </a:solidFill>
                <a:highlight>
                  <a:srgbClr val="FFFFFF"/>
                </a:highlight>
                <a:latin typeface="Courier New"/>
                <a:ea typeface="Courier New"/>
                <a:cs typeface="Courier New"/>
                <a:sym typeface="Courier New"/>
              </a:rPr>
              <a:t>NaN</a:t>
            </a:r>
            <a:r>
              <a:rPr lang="en-US" sz="1050">
                <a:solidFill>
                  <a:srgbClr val="1D1F22"/>
                </a:solidFill>
              </a:rPr>
              <a:t> results for the evaluation metric (for example when using </a:t>
            </a:r>
            <a:r>
              <a:rPr lang="en-US" sz="900">
                <a:solidFill>
                  <a:srgbClr val="444444"/>
                </a:solidFill>
                <a:highlight>
                  <a:srgbClr val="FFFFFF"/>
                </a:highlight>
                <a:latin typeface="Courier New"/>
                <a:ea typeface="Courier New"/>
                <a:cs typeface="Courier New"/>
                <a:sym typeface="Courier New"/>
              </a:rPr>
              <a:t>RegressionEvaluator</a:t>
            </a:r>
            <a:r>
              <a:rPr lang="en-US" sz="1050">
                <a:solidFill>
                  <a:srgbClr val="1D1F22"/>
                </a:solidFill>
              </a:rPr>
              <a:t>). This makes model selection impossible.</a:t>
            </a:r>
            <a:endParaRPr sz="1050">
              <a:solidFill>
                <a:srgbClr val="1D1F22"/>
              </a:solidFill>
            </a:endParaRPr>
          </a:p>
          <a:p>
            <a:pPr marL="0" lvl="0" indent="0" algn="l" rtl="0">
              <a:lnSpc>
                <a:spcPct val="115000"/>
              </a:lnSpc>
              <a:spcBef>
                <a:spcPts val="800"/>
              </a:spcBef>
              <a:spcAft>
                <a:spcPts val="0"/>
              </a:spcAft>
              <a:buSzPts val="1100"/>
              <a:buNone/>
            </a:pPr>
            <a:r>
              <a:rPr lang="en-US" sz="1050">
                <a:solidFill>
                  <a:srgbClr val="1D1F22"/>
                </a:solidFill>
              </a:rPr>
              <a:t>SPARK - DROP: </a:t>
            </a:r>
            <a:endParaRPr sz="1050">
              <a:solidFill>
                <a:srgbClr val="1D1F22"/>
              </a:solidFill>
            </a:endParaRPr>
          </a:p>
          <a:p>
            <a:pPr marL="0" lvl="0" indent="0" algn="l" rtl="0">
              <a:lnSpc>
                <a:spcPct val="115000"/>
              </a:lnSpc>
              <a:spcBef>
                <a:spcPts val="800"/>
              </a:spcBef>
              <a:spcAft>
                <a:spcPts val="800"/>
              </a:spcAft>
              <a:buSzPts val="1100"/>
              <a:buNone/>
            </a:pPr>
            <a:r>
              <a:rPr lang="en-US" sz="1050">
                <a:solidFill>
                  <a:srgbClr val="1D1F22"/>
                </a:solidFill>
                <a:highlight>
                  <a:srgbClr val="FFFFFF"/>
                </a:highlight>
              </a:rPr>
              <a:t>Spark allows users to set the </a:t>
            </a:r>
            <a:r>
              <a:rPr lang="en-US" sz="900">
                <a:solidFill>
                  <a:srgbClr val="444444"/>
                </a:solidFill>
                <a:highlight>
                  <a:srgbClr val="FFFFFF"/>
                </a:highlight>
                <a:latin typeface="Courier New"/>
                <a:ea typeface="Courier New"/>
                <a:cs typeface="Courier New"/>
                <a:sym typeface="Courier New"/>
              </a:rPr>
              <a:t>coldStartStrategy</a:t>
            </a:r>
            <a:r>
              <a:rPr lang="en-US" sz="1050">
                <a:solidFill>
                  <a:srgbClr val="1D1F22"/>
                </a:solidFill>
                <a:highlight>
                  <a:srgbClr val="FFFFFF"/>
                </a:highlight>
              </a:rPr>
              <a:t> parameter to “drop” in order to drop any rows in the </a:t>
            </a:r>
            <a:r>
              <a:rPr lang="en-US" sz="900">
                <a:solidFill>
                  <a:srgbClr val="444444"/>
                </a:solidFill>
                <a:highlight>
                  <a:srgbClr val="FFFFFF"/>
                </a:highlight>
                <a:latin typeface="Courier New"/>
                <a:ea typeface="Courier New"/>
                <a:cs typeface="Courier New"/>
                <a:sym typeface="Courier New"/>
              </a:rPr>
              <a:t>DataFrame</a:t>
            </a:r>
            <a:r>
              <a:rPr lang="en-US" sz="1050">
                <a:solidFill>
                  <a:srgbClr val="1D1F22"/>
                </a:solidFill>
                <a:highlight>
                  <a:srgbClr val="FFFFFF"/>
                </a:highlight>
              </a:rPr>
              <a:t> of predictions that contain </a:t>
            </a:r>
            <a:r>
              <a:rPr lang="en-US" sz="900">
                <a:solidFill>
                  <a:srgbClr val="444444"/>
                </a:solidFill>
                <a:highlight>
                  <a:srgbClr val="FFFFFF"/>
                </a:highlight>
                <a:latin typeface="Courier New"/>
                <a:ea typeface="Courier New"/>
                <a:cs typeface="Courier New"/>
                <a:sym typeface="Courier New"/>
              </a:rPr>
              <a:t>NaN</a:t>
            </a:r>
            <a:r>
              <a:rPr lang="en-US" sz="1050">
                <a:solidFill>
                  <a:srgbClr val="1D1F22"/>
                </a:solidFill>
                <a:highlight>
                  <a:srgbClr val="FFFFFF"/>
                </a:highlight>
              </a:rPr>
              <a:t> values. The evaluation metric will then be computed over the non-</a:t>
            </a:r>
            <a:r>
              <a:rPr lang="en-US" sz="900">
                <a:solidFill>
                  <a:srgbClr val="444444"/>
                </a:solidFill>
                <a:highlight>
                  <a:srgbClr val="FFFFFF"/>
                </a:highlight>
                <a:latin typeface="Courier New"/>
                <a:ea typeface="Courier New"/>
                <a:cs typeface="Courier New"/>
                <a:sym typeface="Courier New"/>
              </a:rPr>
              <a:t>NaN</a:t>
            </a:r>
            <a:r>
              <a:rPr lang="en-US" sz="1050">
                <a:solidFill>
                  <a:srgbClr val="1D1F22"/>
                </a:solidFill>
                <a:highlight>
                  <a:srgbClr val="FFFFFF"/>
                </a:highlight>
              </a:rPr>
              <a:t> data and will be valid.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b595f2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8b595f26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50">
              <a:solidFill>
                <a:srgbClr val="1D1F22"/>
              </a:solidFill>
            </a:endParaRPr>
          </a:p>
          <a:p>
            <a:pPr marL="0" lvl="0" indent="0" algn="l" rtl="0">
              <a:lnSpc>
                <a:spcPct val="100000"/>
              </a:lnSpc>
              <a:spcBef>
                <a:spcPts val="80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As we have seen before, the implicit feedback can give some insights into user’s preference. For example, a retailer can use its customers’ past purchases, browsing history, search pattern or sometimes even the movement of the mouse.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On the other hand, for a new user, we can try to use his or her attribute, such as demographic, gender, age group, income level and so on to build an initial user profile.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b595f26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8b595f26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b595f267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8b595f267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We can also use combination of global baseline and collaborative filtering to estimate user’s preference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050" b="1">
                <a:highlight>
                  <a:srgbClr val="FFFFFF"/>
                </a:highlight>
              </a:rPr>
              <a:t>If we do not have enough information about users and items, we can rely more on those who “represent” the set of items and users.</a:t>
            </a:r>
            <a:r>
              <a:rPr lang="en-US" sz="1050">
                <a:highlight>
                  <a:srgbClr val="FFFFFF"/>
                </a:highlight>
              </a:rPr>
              <a:t> </a:t>
            </a:r>
            <a:endParaRPr sz="1050">
              <a:highlight>
                <a:srgbClr val="FFFFFF"/>
              </a:highlight>
            </a:endParaRPr>
          </a:p>
          <a:p>
            <a:pPr marL="0" lvl="0" indent="0" algn="l" rtl="0">
              <a:lnSpc>
                <a:spcPct val="115000"/>
              </a:lnSpc>
              <a:spcBef>
                <a:spcPts val="2000"/>
              </a:spcBef>
              <a:spcAft>
                <a:spcPts val="0"/>
              </a:spcAft>
              <a:buClr>
                <a:schemeClr val="dk1"/>
              </a:buClr>
              <a:buSzPts val="1100"/>
              <a:buFont typeface="Arial"/>
              <a:buNone/>
            </a:pPr>
            <a:r>
              <a:rPr lang="en-US" sz="1050">
                <a:highlight>
                  <a:srgbClr val="FFFFFF"/>
                </a:highlight>
              </a:rPr>
              <a:t>Representatives can be users whose linear combinations of preferences accurately approximate other users’. For example, a famous representative based method, Representative Based Matrix Factorization (RBMF)</a:t>
            </a:r>
            <a:r>
              <a:rPr lang="en-US" sz="1050">
                <a:highlight>
                  <a:srgbClr val="FFFFFF"/>
                </a:highlight>
                <a:uFill>
                  <a:noFill/>
                </a:uFill>
                <a:hlinkClick r:id="rId3"/>
              </a:rPr>
              <a:t>1</a:t>
            </a:r>
            <a:r>
              <a:rPr lang="en-US" sz="1050">
                <a:highlight>
                  <a:srgbClr val="FFFFFF"/>
                </a:highlight>
              </a:rPr>
              <a:t> is an extension of MF methods with an additional constraint that m items should be represented by a linear combination of k items, as can be seen from the objective function below:</a:t>
            </a:r>
            <a:endParaRPr sz="1050">
              <a:highlight>
                <a:srgbClr val="FFFFFF"/>
              </a:highlight>
            </a:endParaRPr>
          </a:p>
          <a:p>
            <a:pPr marL="0" lvl="0" indent="0" algn="l" rtl="0">
              <a:lnSpc>
                <a:spcPct val="100000"/>
              </a:lnSpc>
              <a:spcBef>
                <a:spcPts val="2000"/>
              </a:spcBef>
              <a:spcAft>
                <a:spcPts val="0"/>
              </a:spcAft>
              <a:buSzPts val="1400"/>
              <a:buNone/>
            </a:pPr>
            <a:endParaRPr sz="105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685800" y="1991813"/>
            <a:ext cx="77724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21" name="Google Shape;21;p1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24" name="Google Shape;24;p19"/>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55600" algn="l">
              <a:lnSpc>
                <a:spcPct val="100000"/>
              </a:lnSpc>
              <a:spcBef>
                <a:spcPts val="0"/>
              </a:spcBef>
              <a:spcAft>
                <a:spcPts val="0"/>
              </a:spcAft>
              <a:buSzPts val="2000"/>
              <a:buChar char="■"/>
              <a:defRPr/>
            </a:lvl3pPr>
            <a:lvl4pPr marL="1828800" lvl="3" indent="-355600" algn="l">
              <a:lnSpc>
                <a:spcPct val="100000"/>
              </a:lnSpc>
              <a:spcBef>
                <a:spcPts val="0"/>
              </a:spcBef>
              <a:spcAft>
                <a:spcPts val="0"/>
              </a:spcAft>
              <a:buSzPts val="2000"/>
              <a:buChar char="●"/>
              <a:defRPr/>
            </a:lvl4pPr>
            <a:lvl5pPr marL="2286000" lvl="4" indent="-355600" algn="l">
              <a:lnSpc>
                <a:spcPct val="100000"/>
              </a:lnSpc>
              <a:spcBef>
                <a:spcPts val="0"/>
              </a:spcBef>
              <a:spcAft>
                <a:spcPts val="0"/>
              </a:spcAft>
              <a:buSzPts val="2000"/>
              <a:buChar char="○"/>
              <a:defRPr/>
            </a:lvl5pPr>
            <a:lvl6pPr marL="2743200" lvl="5" indent="-355600" algn="l">
              <a:lnSpc>
                <a:spcPct val="100000"/>
              </a:lnSpc>
              <a:spcBef>
                <a:spcPts val="0"/>
              </a:spcBef>
              <a:spcAft>
                <a:spcPts val="0"/>
              </a:spcAft>
              <a:buSzPts val="2000"/>
              <a:buChar char="■"/>
              <a:defRPr/>
            </a:lvl6pPr>
            <a:lvl7pPr marL="3200400" lvl="6" indent="-355600" algn="l">
              <a:lnSpc>
                <a:spcPct val="100000"/>
              </a:lnSpc>
              <a:spcBef>
                <a:spcPts val="0"/>
              </a:spcBef>
              <a:spcAft>
                <a:spcPts val="0"/>
              </a:spcAft>
              <a:buSzPts val="2000"/>
              <a:buChar char="●"/>
              <a:defRPr/>
            </a:lvl7pPr>
            <a:lvl8pPr marL="3657600" lvl="7" indent="-355600" algn="l">
              <a:lnSpc>
                <a:spcPct val="100000"/>
              </a:lnSpc>
              <a:spcBef>
                <a:spcPts val="0"/>
              </a:spcBef>
              <a:spcAft>
                <a:spcPts val="0"/>
              </a:spcAft>
              <a:buSzPts val="2000"/>
              <a:buChar char="○"/>
              <a:defRPr/>
            </a:lvl8pPr>
            <a:lvl9pPr marL="4114800" lvl="8" indent="-355600" algn="l">
              <a:lnSpc>
                <a:spcPct val="100000"/>
              </a:lnSpc>
              <a:spcBef>
                <a:spcPts val="0"/>
              </a:spcBef>
              <a:spcAft>
                <a:spcPts val="0"/>
              </a:spcAft>
              <a:buSzPts val="2000"/>
              <a:buChar char="■"/>
              <a:defRPr/>
            </a:lvl9pPr>
          </a:lstStyle>
          <a:p>
            <a:endParaRPr/>
          </a:p>
        </p:txBody>
      </p:sp>
      <p:sp>
        <p:nvSpPr>
          <p:cNvPr id="25" name="Google Shape;25;p1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a:endParaRPr/>
          </a:p>
        </p:txBody>
      </p:sp>
      <p:sp>
        <p:nvSpPr>
          <p:cNvPr id="28" name="Google Shape;28;p20"/>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9" name="Google Shape;29;p20"/>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0" name="Google Shape;30;p2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2600"/>
              <a:buFont typeface="Walter Turncoat"/>
              <a:buNone/>
              <a:defRPr sz="2600" b="0" i="0" u="none" strike="noStrike" cap="none">
                <a:solidFill>
                  <a:srgbClr val="FFFFFF"/>
                </a:solidFill>
                <a:latin typeface="Walter Turncoat"/>
                <a:ea typeface="Walter Turncoat"/>
                <a:cs typeface="Walter Turncoat"/>
                <a:sym typeface="Walter Turncoat"/>
              </a:defRPr>
            </a:lvl9pPr>
          </a:lstStyle>
          <a:p>
            <a:endParaRPr/>
          </a:p>
        </p:txBody>
      </p:sp>
      <p:sp>
        <p:nvSpPr>
          <p:cNvPr id="7" name="Google Shape;7;p16"/>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1pPr>
            <a:lvl2pPr marL="914400" marR="0" lvl="1"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2pPr>
            <a:lvl3pPr marL="1371600" marR="0" lvl="2"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3pPr>
            <a:lvl4pPr marL="1828800" marR="0" lvl="3"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4pPr>
            <a:lvl5pPr marL="2286000" marR="0" lvl="4"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5pPr>
            <a:lvl6pPr marL="2743200" marR="0" lvl="5"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6pPr>
            <a:lvl7pPr marL="3200400" marR="0" lvl="6"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7pPr>
            <a:lvl8pPr marL="3657600" marR="0" lvl="7"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8pPr>
            <a:lvl9pPr marL="4114800" marR="0" lvl="8" indent="-355600" algn="l" rtl="0">
              <a:lnSpc>
                <a:spcPct val="100000"/>
              </a:lnSpc>
              <a:spcBef>
                <a:spcPts val="0"/>
              </a:spcBef>
              <a:spcAft>
                <a:spcPts val="0"/>
              </a:spcAft>
              <a:buClr>
                <a:srgbClr val="FFFFFF"/>
              </a:buClr>
              <a:buSzPts val="2000"/>
              <a:buFont typeface="Sniglet"/>
              <a:buChar char="■"/>
              <a:defRPr sz="2000" b="0" i="0" u="none" strike="noStrike" cap="none">
                <a:solidFill>
                  <a:srgbClr val="FFFFFF"/>
                </a:solidFill>
                <a:latin typeface="Sniglet"/>
                <a:ea typeface="Sniglet"/>
                <a:cs typeface="Sniglet"/>
                <a:sym typeface="Sniglet"/>
              </a:defRPr>
            </a:lvl9pPr>
          </a:lstStyle>
          <a:p>
            <a:endParaRPr/>
          </a:p>
        </p:txBody>
      </p:sp>
      <p:sp>
        <p:nvSpPr>
          <p:cNvPr id="8" name="Google Shape;8;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US"/>
              <a:t>‹#›</a:t>
            </a:fld>
            <a:endParaRPr/>
          </a:p>
        </p:txBody>
      </p:sp>
      <p:grpSp>
        <p:nvGrpSpPr>
          <p:cNvPr id="9" name="Google Shape;9;p16"/>
          <p:cNvGrpSpPr/>
          <p:nvPr/>
        </p:nvGrpSpPr>
        <p:grpSpPr>
          <a:xfrm>
            <a:off x="8201196" y="-12007"/>
            <a:ext cx="942899" cy="983683"/>
            <a:chOff x="898852" y="649900"/>
            <a:chExt cx="1052813" cy="1070850"/>
          </a:xfrm>
        </p:grpSpPr>
        <p:sp>
          <p:nvSpPr>
            <p:cNvPr id="10" name="Google Shape;10;p16"/>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14" name="Google Shape;14;p16"/>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15" name="Google Shape;15;p16"/>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16" name="Google Shape;16;p16"/>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old_start_(recommender_systems)#cite_note-33"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kojinoshiba.com/recsys-cold-sta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579474" y="2341409"/>
            <a:ext cx="7772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Cold Start</a:t>
            </a:r>
            <a:endParaRPr/>
          </a:p>
        </p:txBody>
      </p:sp>
      <p:grpSp>
        <p:nvGrpSpPr>
          <p:cNvPr id="36" name="Google Shape;36;p1"/>
          <p:cNvGrpSpPr/>
          <p:nvPr/>
        </p:nvGrpSpPr>
        <p:grpSpPr>
          <a:xfrm rot="2194107">
            <a:off x="1795372" y="3373624"/>
            <a:ext cx="1014485" cy="642684"/>
            <a:chOff x="238125" y="1918825"/>
            <a:chExt cx="1042450" cy="660400"/>
          </a:xfrm>
        </p:grpSpPr>
        <p:sp>
          <p:nvSpPr>
            <p:cNvPr id="37" name="Google Shape;37;p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1"/>
          <p:cNvGrpSpPr/>
          <p:nvPr/>
        </p:nvGrpSpPr>
        <p:grpSpPr>
          <a:xfrm rot="-6342457">
            <a:off x="6130279" y="2127990"/>
            <a:ext cx="750220" cy="664172"/>
            <a:chOff x="1113100" y="2199475"/>
            <a:chExt cx="801900" cy="709925"/>
          </a:xfrm>
        </p:grpSpPr>
        <p:sp>
          <p:nvSpPr>
            <p:cNvPr id="40" name="Google Shape;40;p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1"/>
          <p:cNvSpPr/>
          <p:nvPr/>
        </p:nvSpPr>
        <p:spPr>
          <a:xfrm>
            <a:off x="2455096" y="3344629"/>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4045614" y="71984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
          <p:cNvSpPr txBox="1"/>
          <p:nvPr/>
        </p:nvSpPr>
        <p:spPr>
          <a:xfrm>
            <a:off x="7891195" y="4545046"/>
            <a:ext cx="1138690" cy="59845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6000"/>
              <a:buFont typeface="Walter Turncoat"/>
              <a:buNone/>
            </a:pPr>
            <a:r>
              <a:rPr lang="en-US" sz="1800" b="0" i="0" u="none" strike="noStrike" cap="none">
                <a:solidFill>
                  <a:srgbClr val="FFFFFF"/>
                </a:solidFill>
                <a:latin typeface="Walter Turncoat"/>
                <a:ea typeface="Walter Turncoat"/>
                <a:cs typeface="Walter Turncoat"/>
                <a:sym typeface="Walter Turncoat"/>
              </a:rPr>
              <a:t>Group 9</a:t>
            </a:r>
            <a:endParaRPr sz="1800" b="0" i="0" u="none" strike="noStrike" cap="none">
              <a:solidFill>
                <a:srgbClr val="FFFFFF"/>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b595f2678_0_50"/>
          <p:cNvSpPr txBox="1">
            <a:spLocks noGrp="1"/>
          </p:cNvSpPr>
          <p:nvPr>
            <p:ph type="title"/>
          </p:nvPr>
        </p:nvSpPr>
        <p:spPr>
          <a:xfrm>
            <a:off x="-104350" y="86095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Representative Based Matrix Factorization (RBMF)</a:t>
            </a:r>
            <a:endParaRPr/>
          </a:p>
        </p:txBody>
      </p:sp>
      <p:sp>
        <p:nvSpPr>
          <p:cNvPr id="129" name="Google Shape;129;g8b595f2678_0_5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8b595f2678_0_50"/>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8b595f2678_0_5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10</a:t>
            </a:fld>
            <a:endParaRPr/>
          </a:p>
        </p:txBody>
      </p:sp>
      <p:sp>
        <p:nvSpPr>
          <p:cNvPr id="132" name="Google Shape;132;g8b595f2678_0_50"/>
          <p:cNvSpPr txBox="1">
            <a:spLocks noGrp="1"/>
          </p:cNvSpPr>
          <p:nvPr>
            <p:ph type="body" idx="1"/>
          </p:nvPr>
        </p:nvSpPr>
        <p:spPr>
          <a:xfrm>
            <a:off x="457200" y="1563400"/>
            <a:ext cx="8229600" cy="33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a:t>Advantages</a:t>
            </a:r>
            <a:endParaRPr/>
          </a:p>
          <a:p>
            <a:pPr marL="457200" lvl="0" indent="-330200" algn="l" rtl="0">
              <a:lnSpc>
                <a:spcPct val="100000"/>
              </a:lnSpc>
              <a:spcBef>
                <a:spcPts val="600"/>
              </a:spcBef>
              <a:spcAft>
                <a:spcPts val="0"/>
              </a:spcAft>
              <a:buSzPts val="1600"/>
              <a:buChar char="✘"/>
            </a:pPr>
            <a:r>
              <a:rPr lang="en-US"/>
              <a:t>More interpretability </a:t>
            </a:r>
            <a:endParaRPr/>
          </a:p>
          <a:p>
            <a:pPr marL="457200" lvl="0" indent="-330200" algn="l" rtl="0">
              <a:spcBef>
                <a:spcPts val="600"/>
              </a:spcBef>
              <a:spcAft>
                <a:spcPts val="0"/>
              </a:spcAft>
              <a:buSzPts val="1600"/>
              <a:buChar char="✘"/>
            </a:pPr>
            <a:r>
              <a:rPr lang="en-US">
                <a:solidFill>
                  <a:schemeClr val="lt1"/>
                </a:solidFill>
              </a:rPr>
              <a:t>If we are using matrix factorization already, this would just be a simple extension </a:t>
            </a: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r>
              <a:rPr lang="en-US"/>
              <a:t>Disadvantages: </a:t>
            </a:r>
            <a:endParaRPr/>
          </a:p>
          <a:p>
            <a:pPr marL="457200" lvl="0" indent="-330200" algn="l" rtl="0">
              <a:lnSpc>
                <a:spcPct val="100000"/>
              </a:lnSpc>
              <a:spcBef>
                <a:spcPts val="600"/>
              </a:spcBef>
              <a:spcAft>
                <a:spcPts val="0"/>
              </a:spcAft>
              <a:buSzPts val="1600"/>
              <a:buChar char="✘"/>
            </a:pPr>
            <a:r>
              <a:rPr lang="en-US"/>
              <a:t>Need to change UI and front end logic to ask the users to rate the representative items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Content based</a:t>
            </a:r>
            <a:endParaRPr/>
          </a:p>
        </p:txBody>
      </p:sp>
      <p:sp>
        <p:nvSpPr>
          <p:cNvPr id="138" name="Google Shape;138;p7"/>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11</a:t>
            </a:fld>
            <a:endParaRPr/>
          </a:p>
        </p:txBody>
      </p:sp>
      <p:pic>
        <p:nvPicPr>
          <p:cNvPr id="141" name="Google Shape;141;p7" descr="微信里的“授权”到底是几个意思？ | 人人都是产品经理"/>
          <p:cNvPicPr preferRelativeResize="0"/>
          <p:nvPr/>
        </p:nvPicPr>
        <p:blipFill rotWithShape="1">
          <a:blip r:embed="rId3">
            <a:alphaModFix/>
          </a:blip>
          <a:srcRect/>
          <a:stretch/>
        </p:blipFill>
        <p:spPr>
          <a:xfrm>
            <a:off x="2587876" y="1678571"/>
            <a:ext cx="3968196" cy="3104795"/>
          </a:xfrm>
          <a:prstGeom prst="rect">
            <a:avLst/>
          </a:prstGeom>
          <a:noFill/>
          <a:ln>
            <a:noFill/>
          </a:ln>
        </p:spPr>
      </p:pic>
      <p:sp>
        <p:nvSpPr>
          <p:cNvPr id="142" name="Google Shape;142;p7"/>
          <p:cNvSpPr/>
          <p:nvPr/>
        </p:nvSpPr>
        <p:spPr>
          <a:xfrm>
            <a:off x="170266" y="1625320"/>
            <a:ext cx="224131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FFFFFF"/>
                </a:solidFill>
                <a:latin typeface="Sniglet"/>
                <a:ea typeface="Sniglet"/>
                <a:cs typeface="Sniglet"/>
                <a:sym typeface="Sniglet"/>
              </a:rPr>
              <a:t>Profile</a:t>
            </a:r>
            <a:r>
              <a:rPr lang="en-US" sz="1400" b="1" i="0" u="none" strike="noStrike" cap="none">
                <a:solidFill>
                  <a:srgbClr val="000000"/>
                </a:solidFill>
                <a:latin typeface="Arial"/>
                <a:ea typeface="Arial"/>
                <a:cs typeface="Arial"/>
                <a:sym typeface="Arial"/>
              </a:rPr>
              <a:t> </a:t>
            </a:r>
            <a:r>
              <a:rPr lang="en-US" sz="2000" b="0" i="0" u="none" strike="noStrike" cap="none">
                <a:solidFill>
                  <a:srgbClr val="FFFFFF"/>
                </a:solidFill>
                <a:latin typeface="Sniglet"/>
                <a:ea typeface="Sniglet"/>
                <a:cs typeface="Sniglet"/>
                <a:sym typeface="Sniglet"/>
              </a:rPr>
              <a:t>completion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Content based</a:t>
            </a:r>
            <a:endParaRPr/>
          </a:p>
        </p:txBody>
      </p:sp>
      <p:sp>
        <p:nvSpPr>
          <p:cNvPr id="148" name="Google Shape;148;p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8"/>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12</a:t>
            </a:fld>
            <a:endParaRPr/>
          </a:p>
        </p:txBody>
      </p:sp>
      <p:pic>
        <p:nvPicPr>
          <p:cNvPr id="151" name="Google Shape;151;p8"/>
          <p:cNvPicPr preferRelativeResize="0"/>
          <p:nvPr/>
        </p:nvPicPr>
        <p:blipFill rotWithShape="1">
          <a:blip r:embed="rId3">
            <a:alphaModFix/>
          </a:blip>
          <a:srcRect/>
          <a:stretch/>
        </p:blipFill>
        <p:spPr>
          <a:xfrm>
            <a:off x="1485607" y="1718268"/>
            <a:ext cx="6172735" cy="30254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b595f2678_0_6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BANDIT PROBLEM </a:t>
            </a:r>
            <a:endParaRPr/>
          </a:p>
        </p:txBody>
      </p:sp>
      <p:sp>
        <p:nvSpPr>
          <p:cNvPr id="157" name="Google Shape;157;g8b595f2678_0_64"/>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8b595f2678_0_64"/>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8b595f2678_0_6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13</a:t>
            </a:fld>
            <a:endParaRPr/>
          </a:p>
        </p:txBody>
      </p:sp>
      <p:pic>
        <p:nvPicPr>
          <p:cNvPr id="160" name="Google Shape;160;g8b595f2678_0_64"/>
          <p:cNvPicPr preferRelativeResize="0"/>
          <p:nvPr/>
        </p:nvPicPr>
        <p:blipFill>
          <a:blip r:embed="rId3">
            <a:alphaModFix/>
          </a:blip>
          <a:stretch>
            <a:fillRect/>
          </a:stretch>
        </p:blipFill>
        <p:spPr>
          <a:xfrm>
            <a:off x="1799300" y="1768850"/>
            <a:ext cx="5208521" cy="270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8b595f2678_0_75"/>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BANDIT PROBLEM - solution </a:t>
            </a:r>
            <a:endParaRPr/>
          </a:p>
        </p:txBody>
      </p:sp>
      <p:sp>
        <p:nvSpPr>
          <p:cNvPr id="166" name="Google Shape;166;g8b595f2678_0_75"/>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8b595f2678_0_75"/>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8b595f2678_0_7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14</a:t>
            </a:fld>
            <a:endParaRPr/>
          </a:p>
        </p:txBody>
      </p:sp>
      <p:sp>
        <p:nvSpPr>
          <p:cNvPr id="169" name="Google Shape;169;g8b595f2678_0_75"/>
          <p:cNvSpPr txBox="1">
            <a:spLocks noGrp="1"/>
          </p:cNvSpPr>
          <p:nvPr>
            <p:ph type="body" idx="1"/>
          </p:nvPr>
        </p:nvSpPr>
        <p:spPr>
          <a:xfrm>
            <a:off x="457175" y="1538800"/>
            <a:ext cx="8229600" cy="3385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n-US"/>
              <a:t>epsilon greedy</a:t>
            </a:r>
            <a:br>
              <a:rPr lang="en-US"/>
            </a:br>
            <a:endParaRPr/>
          </a:p>
          <a:p>
            <a:pPr marL="457200" lvl="0" indent="-330200" algn="l" rtl="0">
              <a:lnSpc>
                <a:spcPct val="100000"/>
              </a:lnSpc>
              <a:spcBef>
                <a:spcPts val="0"/>
              </a:spcBef>
              <a:spcAft>
                <a:spcPts val="0"/>
              </a:spcAft>
              <a:buSzPts val="1600"/>
              <a:buChar char="✘"/>
            </a:pPr>
            <a:r>
              <a:rPr lang="en-US"/>
              <a:t>Upper Confidence Bound (UCB): Select item that maximizes </a:t>
            </a:r>
            <a:endParaRPr/>
          </a:p>
          <a:p>
            <a:pPr marL="457200" lvl="0" indent="0" algn="l" rtl="0">
              <a:lnSpc>
                <a:spcPct val="100000"/>
              </a:lnSpc>
              <a:spcBef>
                <a:spcPts val="600"/>
              </a:spcBef>
              <a:spcAft>
                <a:spcPts val="0"/>
              </a:spcAft>
              <a:buNone/>
            </a:pPr>
            <a:endParaRPr/>
          </a:p>
          <a:p>
            <a:pPr marL="457200" lvl="0" indent="0" algn="l" rtl="0">
              <a:lnSpc>
                <a:spcPct val="100000"/>
              </a:lnSpc>
              <a:spcBef>
                <a:spcPts val="600"/>
              </a:spcBef>
              <a:spcAft>
                <a:spcPts val="0"/>
              </a:spcAft>
              <a:buNone/>
            </a:pPr>
            <a:endParaRPr/>
          </a:p>
          <a:p>
            <a:pPr marL="0" lvl="0" indent="0" algn="l" rtl="0">
              <a:lnSpc>
                <a:spcPct val="100000"/>
              </a:lnSpc>
              <a:spcBef>
                <a:spcPts val="600"/>
              </a:spcBef>
              <a:spcAft>
                <a:spcPts val="0"/>
              </a:spcAft>
              <a:buNone/>
            </a:pPr>
            <a:r>
              <a:rPr lang="en-US"/>
              <a:t>	where uj is the average sales / clicks / views of tiem j so far </a:t>
            </a:r>
            <a:endParaRPr/>
          </a:p>
          <a:p>
            <a:pPr marL="0" lvl="0" indent="0" algn="l" rtl="0">
              <a:lnSpc>
                <a:spcPct val="100000"/>
              </a:lnSpc>
              <a:spcBef>
                <a:spcPts val="600"/>
              </a:spcBef>
              <a:spcAft>
                <a:spcPts val="0"/>
              </a:spcAft>
              <a:buNone/>
            </a:pPr>
            <a:r>
              <a:rPr lang="en-US"/>
              <a:t>		   t: number of times you’ve shown the new items </a:t>
            </a:r>
            <a:endParaRPr/>
          </a:p>
          <a:p>
            <a:pPr marL="0" lvl="0" indent="0" algn="l" rtl="0">
              <a:lnSpc>
                <a:spcPct val="100000"/>
              </a:lnSpc>
              <a:spcBef>
                <a:spcPts val="600"/>
              </a:spcBef>
              <a:spcAft>
                <a:spcPts val="0"/>
              </a:spcAft>
              <a:buNone/>
            </a:pPr>
            <a:r>
              <a:rPr lang="en-US"/>
              <a:t>		  tj:  number of times item j was shown</a:t>
            </a:r>
            <a:endParaRPr/>
          </a:p>
          <a:p>
            <a:pPr marL="0" lvl="0" indent="0" algn="l" rtl="0">
              <a:lnSpc>
                <a:spcPct val="100000"/>
              </a:lnSpc>
              <a:spcBef>
                <a:spcPts val="600"/>
              </a:spcBef>
              <a:spcAft>
                <a:spcPts val="0"/>
              </a:spcAft>
              <a:buNone/>
            </a:pPr>
            <a:endParaRPr/>
          </a:p>
          <a:p>
            <a:pPr marL="457200" lvl="0" indent="-330200" algn="l" rtl="0">
              <a:lnSpc>
                <a:spcPct val="100000"/>
              </a:lnSpc>
              <a:spcBef>
                <a:spcPts val="600"/>
              </a:spcBef>
              <a:spcAft>
                <a:spcPts val="0"/>
              </a:spcAft>
              <a:buSzPts val="1600"/>
              <a:buChar char="✘"/>
            </a:pPr>
            <a:r>
              <a:rPr lang="en-US"/>
              <a:t>Thompson Sampling(TS): Bayesian version  of the approach above </a:t>
            </a:r>
            <a:endParaRPr/>
          </a:p>
        </p:txBody>
      </p:sp>
      <p:pic>
        <p:nvPicPr>
          <p:cNvPr id="170" name="Google Shape;170;g8b595f2678_0_75"/>
          <p:cNvPicPr preferRelativeResize="0"/>
          <p:nvPr/>
        </p:nvPicPr>
        <p:blipFill>
          <a:blip r:embed="rId3">
            <a:alphaModFix/>
          </a:blip>
          <a:stretch>
            <a:fillRect/>
          </a:stretch>
        </p:blipFill>
        <p:spPr>
          <a:xfrm>
            <a:off x="3657169" y="2523100"/>
            <a:ext cx="1323975" cy="64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Prediction</a:t>
            </a:r>
            <a:endParaRPr/>
          </a:p>
        </p:txBody>
      </p:sp>
      <p:sp>
        <p:nvSpPr>
          <p:cNvPr id="176" name="Google Shape;176;p9"/>
          <p:cNvSpPr txBox="1">
            <a:spLocks noGrp="1"/>
          </p:cNvSpPr>
          <p:nvPr>
            <p:ph type="body" idx="1"/>
          </p:nvPr>
        </p:nvSpPr>
        <p:spPr>
          <a:xfrm>
            <a:off x="457200" y="1563400"/>
            <a:ext cx="8229600" cy="3384284"/>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b="1"/>
              <a:t>Feature mapping</a:t>
            </a:r>
            <a:endParaRPr/>
          </a:p>
          <a:p>
            <a:pPr marL="101600" lvl="0" indent="0" algn="l" rtl="0">
              <a:lnSpc>
                <a:spcPct val="100000"/>
              </a:lnSpc>
              <a:spcBef>
                <a:spcPts val="600"/>
              </a:spcBef>
              <a:spcAft>
                <a:spcPts val="0"/>
              </a:spcAft>
              <a:buSzPts val="2000"/>
              <a:buNone/>
            </a:pPr>
            <a:r>
              <a:rPr lang="en-US"/>
              <a:t>	 matrix factorization, latent factors, machine learning</a:t>
            </a:r>
            <a:endParaRPr/>
          </a:p>
          <a:p>
            <a:pPr marL="457200" lvl="0" indent="-355600" algn="l" rtl="0">
              <a:lnSpc>
                <a:spcPct val="100000"/>
              </a:lnSpc>
              <a:spcBef>
                <a:spcPts val="600"/>
              </a:spcBef>
              <a:spcAft>
                <a:spcPts val="0"/>
              </a:spcAft>
              <a:buSzPts val="2000"/>
              <a:buChar char="✘"/>
            </a:pPr>
            <a:r>
              <a:rPr lang="en-US" b="1"/>
              <a:t>Hybrid feature weighting</a:t>
            </a:r>
            <a:endParaRPr/>
          </a:p>
          <a:p>
            <a:pPr marL="101600" lvl="0" indent="0" algn="l" rtl="0">
              <a:lnSpc>
                <a:spcPct val="100000"/>
              </a:lnSpc>
              <a:spcBef>
                <a:spcPts val="600"/>
              </a:spcBef>
              <a:spcAft>
                <a:spcPts val="0"/>
              </a:spcAft>
              <a:buSzPts val="2000"/>
              <a:buNone/>
            </a:pPr>
            <a:r>
              <a:rPr lang="en-US"/>
              <a:t>	different attributes will have different importance</a:t>
            </a:r>
            <a:endParaRPr/>
          </a:p>
          <a:p>
            <a:pPr marL="101600" lvl="0" indent="0" algn="l" rtl="0">
              <a:lnSpc>
                <a:spcPct val="100000"/>
              </a:lnSpc>
              <a:spcBef>
                <a:spcPts val="600"/>
              </a:spcBef>
              <a:spcAft>
                <a:spcPts val="0"/>
              </a:spcAft>
              <a:buSzPts val="2000"/>
              <a:buNone/>
            </a:pPr>
            <a:r>
              <a:rPr lang="en-US"/>
              <a:t>	(e.g. which are the actors, director, country, title)</a:t>
            </a:r>
            <a:endParaRPr b="1"/>
          </a:p>
          <a:p>
            <a:pPr marL="457200" lvl="0" indent="-355600" algn="l" rtl="0">
              <a:lnSpc>
                <a:spcPct val="100000"/>
              </a:lnSpc>
              <a:spcBef>
                <a:spcPts val="600"/>
              </a:spcBef>
              <a:spcAft>
                <a:spcPts val="0"/>
              </a:spcAft>
              <a:buSzPts val="2000"/>
              <a:buChar char="✘"/>
            </a:pPr>
            <a:r>
              <a:rPr lang="en-US" b="1"/>
              <a:t>Differentiating regularization weights</a:t>
            </a:r>
            <a:endParaRPr/>
          </a:p>
          <a:p>
            <a:pPr marL="101600" lvl="0" indent="0" algn="l" rtl="0">
              <a:lnSpc>
                <a:spcPct val="100000"/>
              </a:lnSpc>
              <a:spcBef>
                <a:spcPts val="600"/>
              </a:spcBef>
              <a:spcAft>
                <a:spcPts val="0"/>
              </a:spcAft>
              <a:buSzPts val="2000"/>
              <a:buNone/>
            </a:pPr>
            <a:r>
              <a:rPr lang="en-US" b="1"/>
              <a:t>	assign lower constraints to the latent factors associated with the items or users that reveal more information, and set higher constraints to the others</a:t>
            </a:r>
            <a:endParaRPr/>
          </a:p>
          <a:p>
            <a:pPr marL="101600" lvl="0" indent="0" algn="l" rtl="0">
              <a:lnSpc>
                <a:spcPct val="100000"/>
              </a:lnSpc>
              <a:spcBef>
                <a:spcPts val="600"/>
              </a:spcBef>
              <a:spcAft>
                <a:spcPts val="0"/>
              </a:spcAft>
              <a:buSzPts val="2000"/>
              <a:buNone/>
            </a:pPr>
            <a:endParaRPr b="1"/>
          </a:p>
          <a:p>
            <a:pPr marL="101600" lvl="0" indent="0" algn="l" rtl="0">
              <a:lnSpc>
                <a:spcPct val="100000"/>
              </a:lnSpc>
              <a:spcBef>
                <a:spcPts val="600"/>
              </a:spcBef>
              <a:spcAft>
                <a:spcPts val="0"/>
              </a:spcAft>
              <a:buSzPts val="2000"/>
              <a:buNone/>
            </a:pP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177" name="Google Shape;177;p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9"/>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0"/>
          <p:cNvPicPr preferRelativeResize="0"/>
          <p:nvPr/>
        </p:nvPicPr>
        <p:blipFill rotWithShape="1">
          <a:blip r:embed="rId3">
            <a:alphaModFix/>
          </a:blip>
          <a:srcRect/>
          <a:stretch/>
        </p:blipFill>
        <p:spPr>
          <a:xfrm>
            <a:off x="2365467" y="2047364"/>
            <a:ext cx="4413016" cy="2729827"/>
          </a:xfrm>
          <a:prstGeom prst="rect">
            <a:avLst/>
          </a:prstGeom>
          <a:noFill/>
          <a:ln>
            <a:noFill/>
          </a:ln>
        </p:spPr>
      </p:pic>
      <p:sp>
        <p:nvSpPr>
          <p:cNvPr id="185" name="Google Shape;185;p10"/>
          <p:cNvSpPr txBox="1"/>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6000"/>
              <a:buFont typeface="Walter Turncoat"/>
              <a:buNone/>
            </a:pPr>
            <a:r>
              <a:rPr lang="en-US" sz="6000" b="0" i="0" u="none" strike="noStrike" cap="none">
                <a:solidFill>
                  <a:srgbClr val="FFFFFF"/>
                </a:solidFill>
                <a:latin typeface="Walter Turncoat"/>
                <a:ea typeface="Walter Turncoat"/>
                <a:cs typeface="Walter Turncoat"/>
                <a:sym typeface="Walter Turncoat"/>
              </a:rPr>
              <a:t>Runtime</a:t>
            </a:r>
            <a:endParaRPr/>
          </a:p>
        </p:txBody>
      </p:sp>
      <p:sp>
        <p:nvSpPr>
          <p:cNvPr id="186" name="Google Shape;186;p1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0"/>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1"/>
          <p:cNvPicPr preferRelativeResize="0"/>
          <p:nvPr/>
        </p:nvPicPr>
        <p:blipFill rotWithShape="1">
          <a:blip r:embed="rId3">
            <a:alphaModFix/>
          </a:blip>
          <a:srcRect/>
          <a:stretch/>
        </p:blipFill>
        <p:spPr>
          <a:xfrm>
            <a:off x="1820941" y="831662"/>
            <a:ext cx="5502117" cy="36502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18</a:t>
            </a:fld>
            <a:endParaRPr/>
          </a:p>
        </p:txBody>
      </p:sp>
      <p:pic>
        <p:nvPicPr>
          <p:cNvPr id="198" name="Google Shape;198;p12"/>
          <p:cNvPicPr preferRelativeResize="0"/>
          <p:nvPr/>
        </p:nvPicPr>
        <p:blipFill rotWithShape="1">
          <a:blip r:embed="rId3">
            <a:alphaModFix/>
          </a:blip>
          <a:srcRect/>
          <a:stretch/>
        </p:blipFill>
        <p:spPr>
          <a:xfrm>
            <a:off x="1988596" y="940928"/>
            <a:ext cx="5166808" cy="32616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3"/>
          <p:cNvPicPr preferRelativeResize="0"/>
          <p:nvPr/>
        </p:nvPicPr>
        <p:blipFill rotWithShape="1">
          <a:blip r:embed="rId3">
            <a:alphaModFix/>
          </a:blip>
          <a:srcRect/>
          <a:stretch/>
        </p:blipFill>
        <p:spPr>
          <a:xfrm>
            <a:off x="841686" y="915126"/>
            <a:ext cx="7460627" cy="3696020"/>
          </a:xfrm>
          <a:prstGeom prst="rect">
            <a:avLst/>
          </a:prstGeom>
          <a:noFill/>
          <a:ln>
            <a:noFill/>
          </a:ln>
        </p:spPr>
      </p:pic>
      <p:sp>
        <p:nvSpPr>
          <p:cNvPr id="204" name="Google Shape;204;p13"/>
          <p:cNvSpPr/>
          <p:nvPr/>
        </p:nvSpPr>
        <p:spPr>
          <a:xfrm>
            <a:off x="722855" y="332299"/>
            <a:ext cx="63177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FFFFFF"/>
                </a:solidFill>
                <a:latin typeface="Sniglet"/>
                <a:ea typeface="Sniglet"/>
                <a:cs typeface="Sniglet"/>
                <a:sym typeface="Sniglet"/>
              </a:rPr>
              <a:t>Amazon EMR introduces EMR runtime for Apache Spark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Resources</a:t>
            </a:r>
            <a:endParaRPr/>
          </a:p>
        </p:txBody>
      </p:sp>
      <p:sp>
        <p:nvSpPr>
          <p:cNvPr id="50" name="Google Shape;50;p2"/>
          <p:cNvSpPr/>
          <p:nvPr/>
        </p:nvSpPr>
        <p:spPr>
          <a:xfrm>
            <a:off x="3516725" y="1808525"/>
            <a:ext cx="2133000" cy="2133000"/>
          </a:xfrm>
          <a:prstGeom prst="ellipse">
            <a:avLst/>
          </a:prstGeom>
          <a:solidFill>
            <a:srgbClr val="FFFFFF">
              <a:alpha val="1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Sniglet"/>
                <a:ea typeface="Sniglet"/>
                <a:cs typeface="Sniglet"/>
                <a:sym typeface="Sniglet"/>
              </a:rPr>
              <a:t>New item</a:t>
            </a:r>
            <a:endParaRPr sz="1800" b="0" i="0" u="none" strike="noStrike" cap="none">
              <a:solidFill>
                <a:srgbClr val="FFFFFF"/>
              </a:solidFill>
              <a:latin typeface="Sniglet"/>
              <a:ea typeface="Sniglet"/>
              <a:cs typeface="Sniglet"/>
              <a:sym typeface="Sniglet"/>
            </a:endParaRPr>
          </a:p>
        </p:txBody>
      </p:sp>
      <p:sp>
        <p:nvSpPr>
          <p:cNvPr id="51" name="Google Shape;51;p2"/>
          <p:cNvSpPr/>
          <p:nvPr/>
        </p:nvSpPr>
        <p:spPr>
          <a:xfrm>
            <a:off x="1694600" y="1808525"/>
            <a:ext cx="2133000" cy="2133000"/>
          </a:xfrm>
          <a:prstGeom prst="ellipse">
            <a:avLst/>
          </a:prstGeom>
          <a:solidFill>
            <a:srgbClr val="FFFFFF">
              <a:alpha val="1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Sniglet"/>
                <a:ea typeface="Sniglet"/>
                <a:cs typeface="Sniglet"/>
                <a:sym typeface="Sniglet"/>
              </a:rPr>
              <a:t>New community</a:t>
            </a:r>
            <a:endParaRPr sz="1800" b="0" i="0" u="none" strike="noStrike" cap="none">
              <a:solidFill>
                <a:srgbClr val="FFFFFF"/>
              </a:solidFill>
              <a:latin typeface="Sniglet"/>
              <a:ea typeface="Sniglet"/>
              <a:cs typeface="Sniglet"/>
              <a:sym typeface="Sniglet"/>
            </a:endParaRPr>
          </a:p>
        </p:txBody>
      </p:sp>
      <p:sp>
        <p:nvSpPr>
          <p:cNvPr id="52" name="Google Shape;52;p2"/>
          <p:cNvSpPr/>
          <p:nvPr/>
        </p:nvSpPr>
        <p:spPr>
          <a:xfrm>
            <a:off x="5338850" y="1808525"/>
            <a:ext cx="2133000" cy="2133000"/>
          </a:xfrm>
          <a:prstGeom prst="ellipse">
            <a:avLst/>
          </a:prstGeom>
          <a:solidFill>
            <a:srgbClr val="FFFFFF">
              <a:alpha val="1098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800" b="0" i="0" u="none" strike="noStrike" cap="none">
                <a:solidFill>
                  <a:srgbClr val="FFFFFF"/>
                </a:solidFill>
                <a:latin typeface="Sniglet"/>
                <a:ea typeface="Sniglet"/>
                <a:cs typeface="Sniglet"/>
                <a:sym typeface="Sniglet"/>
              </a:rPr>
              <a:t>New user</a:t>
            </a:r>
            <a:endParaRPr sz="1800" b="0" i="0" u="none" strike="noStrike" cap="none">
              <a:solidFill>
                <a:srgbClr val="FFFFFF"/>
              </a:solidFill>
              <a:latin typeface="Sniglet"/>
              <a:ea typeface="Sniglet"/>
              <a:cs typeface="Sniglet"/>
              <a:sym typeface="Sniglet"/>
            </a:endParaRPr>
          </a:p>
        </p:txBody>
      </p:sp>
      <p:sp>
        <p:nvSpPr>
          <p:cNvPr id="53" name="Google Shape;53;p2"/>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1694600" y="1835825"/>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3513800" y="1782975"/>
            <a:ext cx="2138892" cy="2158411"/>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5335863" y="1835825"/>
            <a:ext cx="2138977" cy="205027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2</a:t>
            </a:fld>
            <a:endParaRPr/>
          </a:p>
        </p:txBody>
      </p:sp>
      <p:sp>
        <p:nvSpPr>
          <p:cNvPr id="59" name="Google Shape;59;p2"/>
          <p:cNvSpPr/>
          <p:nvPr/>
        </p:nvSpPr>
        <p:spPr>
          <a:xfrm>
            <a:off x="3225321" y="4359285"/>
            <a:ext cx="2715808" cy="307777"/>
          </a:xfrm>
          <a:prstGeom prst="rect">
            <a:avLst/>
          </a:prstGeom>
          <a:noFill/>
          <a:ln>
            <a:noFill/>
          </a:ln>
        </p:spPr>
        <p:txBody>
          <a:bodyPr spcFirstLastPara="1" wrap="square" lIns="91425" tIns="45700" rIns="91425" bIns="45700" anchor="t" anchorCtr="0">
            <a:spAutoFit/>
          </a:bodyPr>
          <a:lstStyle/>
          <a:p>
            <a:pPr marL="101600" marR="0" lvl="0" indent="0" algn="l" rtl="0">
              <a:lnSpc>
                <a:spcPct val="100000"/>
              </a:lnSpc>
              <a:spcBef>
                <a:spcPts val="0"/>
              </a:spcBef>
              <a:spcAft>
                <a:spcPts val="0"/>
              </a:spcAft>
              <a:buNone/>
            </a:pPr>
            <a:r>
              <a:rPr lang="en-US" sz="1400" b="0" i="0" u="none" strike="noStrike" cap="none">
                <a:solidFill>
                  <a:srgbClr val="FFFFFF"/>
                </a:solidFill>
                <a:latin typeface="Sniglet"/>
                <a:ea typeface="Sniglet"/>
                <a:cs typeface="Sniglet"/>
                <a:sym typeface="Sniglet"/>
              </a:rPr>
              <a:t>Training-testing data splitting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txBox="1">
            <a:spLocks noGrp="1"/>
          </p:cNvSpPr>
          <p:nvPr>
            <p:ph type="ctrTitle"/>
          </p:nvPr>
        </p:nvSpPr>
        <p:spPr>
          <a:xfrm>
            <a:off x="685800" y="1736631"/>
            <a:ext cx="7772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US" sz="1400"/>
              <a:t>parameter values rank=15; lambdas=0.1; numOfIteration=15; </a:t>
            </a:r>
            <a:br>
              <a:rPr lang="en-US" sz="1400"/>
            </a:br>
            <a:r>
              <a:rPr lang="en-US" sz="1400"/>
              <a:t>~15M Rating triplets, consisting of 3.6M unique users and 2.26M unique items. </a:t>
            </a:r>
            <a:br>
              <a:rPr lang="en-US" sz="1400"/>
            </a:br>
            <a:r>
              <a:rPr lang="en-US" sz="1400"/>
              <a:t>on one machine with 96GB resource node and 6 executors with 10G each; evaluating a dataset of ~27M</a:t>
            </a:r>
            <a:endParaRPr sz="1400"/>
          </a:p>
        </p:txBody>
      </p:sp>
      <p:sp>
        <p:nvSpPr>
          <p:cNvPr id="210" name="Google Shape;210;p14"/>
          <p:cNvSpPr/>
          <p:nvPr/>
        </p:nvSpPr>
        <p:spPr>
          <a:xfrm>
            <a:off x="685800" y="1517639"/>
            <a:ext cx="16097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Walter Turncoat"/>
                <a:ea typeface="Walter Turncoat"/>
                <a:cs typeface="Walter Turncoat"/>
                <a:sym typeface="Walter Turncoat"/>
              </a:rPr>
              <a:t>around 6 hours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6025" y="3583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Reference</a:t>
            </a:r>
            <a:endParaRPr/>
          </a:p>
        </p:txBody>
      </p:sp>
      <p:sp>
        <p:nvSpPr>
          <p:cNvPr id="216" name="Google Shape;216;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21</a:t>
            </a:fld>
            <a:endParaRPr/>
          </a:p>
        </p:txBody>
      </p:sp>
      <p:grpSp>
        <p:nvGrpSpPr>
          <p:cNvPr id="217" name="Google Shape;217;p15"/>
          <p:cNvGrpSpPr/>
          <p:nvPr/>
        </p:nvGrpSpPr>
        <p:grpSpPr>
          <a:xfrm>
            <a:off x="8091177" y="0"/>
            <a:ext cx="1052813" cy="1070850"/>
            <a:chOff x="898852" y="649900"/>
            <a:chExt cx="1052813" cy="1070850"/>
          </a:xfrm>
        </p:grpSpPr>
        <p:sp>
          <p:nvSpPr>
            <p:cNvPr id="218" name="Google Shape;218;p15"/>
            <p:cNvSpPr/>
            <p:nvPr/>
          </p:nvSpPr>
          <p:spPr>
            <a:xfrm>
              <a:off x="898852" y="649900"/>
              <a:ext cx="1052813" cy="107085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rot="-7951521">
              <a:off x="969537" y="1184933"/>
              <a:ext cx="870547" cy="6214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rot="8450347">
              <a:off x="974915" y="1163076"/>
              <a:ext cx="859830" cy="62904"/>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5"/>
            <p:cNvSpPr txBox="1"/>
            <p:nvPr/>
          </p:nvSpPr>
          <p:spPr>
            <a:xfrm>
              <a:off x="1212821" y="66371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S</a:t>
              </a:r>
              <a:endParaRPr sz="2600" b="0" i="0" u="none" strike="noStrike" cap="none">
                <a:solidFill>
                  <a:srgbClr val="FFFFFF"/>
                </a:solidFill>
                <a:latin typeface="Walter Turncoat"/>
                <a:ea typeface="Walter Turncoat"/>
                <a:cs typeface="Walter Turncoat"/>
                <a:sym typeface="Walter Turncoat"/>
              </a:endParaRPr>
            </a:p>
          </p:txBody>
        </p:sp>
        <p:sp>
          <p:nvSpPr>
            <p:cNvPr id="222" name="Google Shape;222;p15"/>
            <p:cNvSpPr txBox="1"/>
            <p:nvPr/>
          </p:nvSpPr>
          <p:spPr>
            <a:xfrm>
              <a:off x="1219620" y="1149520"/>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L</a:t>
              </a:r>
              <a:endParaRPr sz="2600" b="0" i="0" u="none" strike="noStrike" cap="none">
                <a:solidFill>
                  <a:srgbClr val="FFFFFF"/>
                </a:solidFill>
                <a:latin typeface="Walter Turncoat"/>
                <a:ea typeface="Walter Turncoat"/>
                <a:cs typeface="Walter Turncoat"/>
                <a:sym typeface="Walter Turncoat"/>
              </a:endParaRPr>
            </a:p>
          </p:txBody>
        </p:sp>
        <p:sp>
          <p:nvSpPr>
            <p:cNvPr id="223" name="Google Shape;223;p15"/>
            <p:cNvSpPr txBox="1"/>
            <p:nvPr/>
          </p:nvSpPr>
          <p:spPr>
            <a:xfrm>
              <a:off x="1504024"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X</a:t>
              </a:r>
              <a:endParaRPr sz="2600" b="0" i="0" u="none" strike="noStrike" cap="none">
                <a:solidFill>
                  <a:srgbClr val="FFFFFF"/>
                </a:solidFill>
                <a:latin typeface="Walter Turncoat"/>
                <a:ea typeface="Walter Turncoat"/>
                <a:cs typeface="Walter Turncoat"/>
                <a:sym typeface="Walter Turncoat"/>
              </a:endParaRPr>
            </a:p>
          </p:txBody>
        </p:sp>
        <p:sp>
          <p:nvSpPr>
            <p:cNvPr id="224" name="Google Shape;224;p15"/>
            <p:cNvSpPr txBox="1"/>
            <p:nvPr/>
          </p:nvSpPr>
          <p:spPr>
            <a:xfrm>
              <a:off x="928417" y="905907"/>
              <a:ext cx="267600" cy="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Walter Turncoat"/>
                  <a:ea typeface="Walter Turncoat"/>
                  <a:cs typeface="Walter Turncoat"/>
                  <a:sym typeface="Walter Turncoat"/>
                </a:rPr>
                <a:t>D</a:t>
              </a:r>
              <a:endParaRPr sz="2600" b="0" i="0" u="none" strike="noStrike" cap="none">
                <a:solidFill>
                  <a:srgbClr val="FFFFFF"/>
                </a:solidFill>
                <a:latin typeface="Walter Turncoat"/>
                <a:ea typeface="Walter Turncoat"/>
                <a:cs typeface="Walter Turncoat"/>
                <a:sym typeface="Walter Turncoat"/>
              </a:endParaRPr>
            </a:p>
          </p:txBody>
        </p:sp>
      </p:grpSp>
      <p:sp>
        <p:nvSpPr>
          <p:cNvPr id="225" name="Google Shape;225;p15"/>
          <p:cNvSpPr/>
          <p:nvPr/>
        </p:nvSpPr>
        <p:spPr>
          <a:xfrm>
            <a:off x="1194389" y="1853233"/>
            <a:ext cx="5582095" cy="64633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b="0" i="0" u="none" strike="noStrike" cap="none">
                <a:solidFill>
                  <a:srgbClr val="C9DAF8"/>
                </a:solidFill>
                <a:latin typeface="Sniglet"/>
                <a:ea typeface="Sniglet"/>
                <a:cs typeface="Sniglet"/>
                <a:sym typeface="Sniglet"/>
              </a:rPr>
              <a:t>Chen(2019-01-09). "Differentiating Regularization Weights -- A Simple Mechanism to Alleviate Cold Start in Recommender Systems". ACM Transactions on Knowledge Discovery from Data (TKDD). 13: 1–22. </a:t>
            </a:r>
            <a:endParaRPr sz="1200" b="0" i="0" u="none" strike="noStrike" cap="none">
              <a:solidFill>
                <a:srgbClr val="C9DAF8"/>
              </a:solidFill>
              <a:latin typeface="Sniglet"/>
              <a:ea typeface="Sniglet"/>
              <a:cs typeface="Sniglet"/>
              <a:sym typeface="Sniglet"/>
            </a:endParaRPr>
          </a:p>
        </p:txBody>
      </p:sp>
      <p:sp>
        <p:nvSpPr>
          <p:cNvPr id="226" name="Google Shape;226;p15"/>
          <p:cNvSpPr/>
          <p:nvPr/>
        </p:nvSpPr>
        <p:spPr>
          <a:xfrm>
            <a:off x="1194389" y="1302913"/>
            <a:ext cx="6652437" cy="2769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b="0" i="0" u="sng" strike="noStrike" cap="none">
                <a:solidFill>
                  <a:srgbClr val="C9DAF8"/>
                </a:solidFill>
                <a:latin typeface="Sniglet"/>
                <a:ea typeface="Sniglet"/>
                <a:cs typeface="Sniglet"/>
                <a:sym typeface="Sniglet"/>
                <a:hlinkClick r:id="rId3"/>
              </a:rPr>
              <a:t>https://en.wikipedia.org/wiki/Cold_start_(recommender_systems)#cite_note-33</a:t>
            </a:r>
            <a:endParaRPr sz="1200" b="0" i="0" u="none" strike="noStrike" cap="none">
              <a:solidFill>
                <a:srgbClr val="C9DAF8"/>
              </a:solidFill>
              <a:latin typeface="Sniglet"/>
              <a:ea typeface="Sniglet"/>
              <a:cs typeface="Sniglet"/>
              <a:sym typeface="Sniglet"/>
            </a:endParaRPr>
          </a:p>
        </p:txBody>
      </p:sp>
      <p:sp>
        <p:nvSpPr>
          <p:cNvPr id="227" name="Google Shape;227;p15"/>
          <p:cNvSpPr/>
          <p:nvPr/>
        </p:nvSpPr>
        <p:spPr>
          <a:xfrm>
            <a:off x="1194389" y="2772885"/>
            <a:ext cx="3143809" cy="2769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b="0" i="0" u="sng" strike="noStrike" cap="none">
                <a:solidFill>
                  <a:srgbClr val="C9DAF8"/>
                </a:solidFill>
                <a:latin typeface="Sniglet"/>
                <a:ea typeface="Sniglet"/>
                <a:cs typeface="Sniglet"/>
                <a:sym typeface="Sniglet"/>
                <a:hlinkClick r:id="rId4"/>
              </a:rPr>
              <a:t>https://kojinoshiba.com/recsys-cold-start/</a:t>
            </a:r>
            <a:endParaRPr sz="1200" b="0" i="0" u="none" strike="noStrike" cap="none">
              <a:solidFill>
                <a:srgbClr val="C9DAF8"/>
              </a:solidFill>
              <a:latin typeface="Sniglet"/>
              <a:ea typeface="Sniglet"/>
              <a:cs typeface="Sniglet"/>
              <a:sym typeface="Snigle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8b595f2678_0_2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SPARK </a:t>
            </a:r>
            <a:endParaRPr/>
          </a:p>
        </p:txBody>
      </p:sp>
      <p:sp>
        <p:nvSpPr>
          <p:cNvPr id="65" name="Google Shape;65;g8b595f2678_0_2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8b595f2678_0_29"/>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8b595f2678_0_2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3</a:t>
            </a:fld>
            <a:endParaRPr/>
          </a:p>
        </p:txBody>
      </p:sp>
      <p:sp>
        <p:nvSpPr>
          <p:cNvPr id="68" name="Google Shape;68;g8b595f2678_0_29"/>
          <p:cNvSpPr txBox="1"/>
          <p:nvPr/>
        </p:nvSpPr>
        <p:spPr>
          <a:xfrm>
            <a:off x="457200" y="1825375"/>
            <a:ext cx="7842000" cy="2620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600"/>
              </a:spcBef>
              <a:spcAft>
                <a:spcPts val="0"/>
              </a:spcAft>
              <a:buClr>
                <a:srgbClr val="FFFFFF"/>
              </a:buClr>
              <a:buSzPts val="2000"/>
              <a:buFont typeface="Sniglet"/>
              <a:buChar char="✘"/>
            </a:pPr>
            <a:r>
              <a:rPr lang="en-US" sz="2000">
                <a:solidFill>
                  <a:srgbClr val="FFFFFF"/>
                </a:solidFill>
                <a:latin typeface="Sniglet"/>
                <a:ea typeface="Sniglet"/>
                <a:cs typeface="Sniglet"/>
                <a:sym typeface="Sniglet"/>
              </a:rPr>
              <a:t>N</a:t>
            </a:r>
            <a:r>
              <a:rPr lang="en-US" sz="2000" b="0" i="0" u="none" strike="noStrike" cap="none">
                <a:solidFill>
                  <a:srgbClr val="FFFFFF"/>
                </a:solidFill>
                <a:latin typeface="Sniglet"/>
                <a:ea typeface="Sniglet"/>
                <a:cs typeface="Sniglet"/>
                <a:sym typeface="Sniglet"/>
              </a:rPr>
              <a:t>a</a:t>
            </a:r>
            <a:r>
              <a:rPr lang="en-US" sz="2000">
                <a:solidFill>
                  <a:srgbClr val="FFFFFF"/>
                </a:solidFill>
                <a:latin typeface="Sniglet"/>
                <a:ea typeface="Sniglet"/>
                <a:cs typeface="Sniglet"/>
                <a:sym typeface="Sniglet"/>
              </a:rPr>
              <a:t>N</a:t>
            </a:r>
            <a:r>
              <a:rPr lang="en-US" sz="2000" b="0" i="0" u="none" strike="noStrike" cap="none">
                <a:solidFill>
                  <a:srgbClr val="FFFFFF"/>
                </a:solidFill>
                <a:latin typeface="Sniglet"/>
                <a:ea typeface="Sniglet"/>
                <a:cs typeface="Sniglet"/>
                <a:sym typeface="Sniglet"/>
              </a:rPr>
              <a:t> </a:t>
            </a:r>
            <a:endParaRPr sz="2000" b="0" i="0" u="none" strike="noStrike" cap="none">
              <a:solidFill>
                <a:srgbClr val="FFFFFF"/>
              </a:solidFill>
              <a:latin typeface="Sniglet"/>
              <a:ea typeface="Sniglet"/>
              <a:cs typeface="Sniglet"/>
              <a:sym typeface="Sniglet"/>
            </a:endParaRPr>
          </a:p>
          <a:p>
            <a:pPr marL="914400" marR="0" lvl="1" indent="-355600" algn="l" rtl="0">
              <a:lnSpc>
                <a:spcPct val="100000"/>
              </a:lnSpc>
              <a:spcBef>
                <a:spcPts val="600"/>
              </a:spcBef>
              <a:spcAft>
                <a:spcPts val="0"/>
              </a:spcAft>
              <a:buClr>
                <a:srgbClr val="FFFFFF"/>
              </a:buClr>
              <a:buSzPts val="2000"/>
              <a:buFont typeface="Sniglet"/>
              <a:buChar char="○"/>
            </a:pPr>
            <a:r>
              <a:rPr lang="en-US" sz="2000">
                <a:solidFill>
                  <a:srgbClr val="FFFFFF"/>
                </a:solidFill>
                <a:latin typeface="Sniglet"/>
                <a:ea typeface="Sniglet"/>
                <a:cs typeface="Sniglet"/>
                <a:sym typeface="Sniglet"/>
              </a:rPr>
              <a:t>ALSModel.transform</a:t>
            </a:r>
            <a:br>
              <a:rPr lang="en-US" sz="2000">
                <a:solidFill>
                  <a:srgbClr val="FFFFFF"/>
                </a:solidFill>
                <a:latin typeface="Sniglet"/>
                <a:ea typeface="Sniglet"/>
                <a:cs typeface="Sniglet"/>
                <a:sym typeface="Sniglet"/>
              </a:rPr>
            </a:br>
            <a:endParaRPr/>
          </a:p>
          <a:p>
            <a:pPr marL="457200" marR="0" lvl="0" indent="-355600" algn="l" rtl="0">
              <a:lnSpc>
                <a:spcPct val="100000"/>
              </a:lnSpc>
              <a:spcBef>
                <a:spcPts val="600"/>
              </a:spcBef>
              <a:spcAft>
                <a:spcPts val="0"/>
              </a:spcAft>
              <a:buClr>
                <a:srgbClr val="FFFFFF"/>
              </a:buClr>
              <a:buSzPts val="2000"/>
              <a:buFont typeface="Sniglet"/>
              <a:buChar char="✘"/>
            </a:pPr>
            <a:r>
              <a:rPr lang="en-US" sz="2000" b="0" i="0" u="none" strike="noStrike" cap="none">
                <a:solidFill>
                  <a:srgbClr val="FFFFFF"/>
                </a:solidFill>
                <a:latin typeface="Sniglet"/>
                <a:ea typeface="Sniglet"/>
                <a:cs typeface="Sniglet"/>
                <a:sym typeface="Sniglet"/>
              </a:rPr>
              <a:t>Drop</a:t>
            </a:r>
            <a:endParaRPr sz="2000" b="0" i="0" u="none" strike="noStrike" cap="none">
              <a:solidFill>
                <a:srgbClr val="FFFFFF"/>
              </a:solidFill>
              <a:latin typeface="Sniglet"/>
              <a:ea typeface="Sniglet"/>
              <a:cs typeface="Sniglet"/>
              <a:sym typeface="Sniglet"/>
            </a:endParaRPr>
          </a:p>
          <a:p>
            <a:pPr marL="914400" marR="0" lvl="1" indent="-355600" algn="l" rtl="0">
              <a:lnSpc>
                <a:spcPct val="100000"/>
              </a:lnSpc>
              <a:spcBef>
                <a:spcPts val="600"/>
              </a:spcBef>
              <a:spcAft>
                <a:spcPts val="0"/>
              </a:spcAft>
              <a:buClr>
                <a:srgbClr val="FFFFFF"/>
              </a:buClr>
              <a:buSzPts val="2000"/>
              <a:buFont typeface="Sniglet"/>
              <a:buChar char="○"/>
            </a:pPr>
            <a:r>
              <a:rPr lang="en-US" sz="2000">
                <a:solidFill>
                  <a:srgbClr val="FFFFFF"/>
                </a:solidFill>
                <a:latin typeface="Sniglet"/>
                <a:ea typeface="Sniglet"/>
                <a:cs typeface="Sniglet"/>
                <a:sym typeface="Sniglet"/>
              </a:rPr>
              <a:t>coldStartStrategy </a:t>
            </a:r>
            <a:endParaRPr sz="2000">
              <a:solidFill>
                <a:srgbClr val="FFFFFF"/>
              </a:solidFill>
              <a:latin typeface="Sniglet"/>
              <a:ea typeface="Sniglet"/>
              <a:cs typeface="Sniglet"/>
              <a:sym typeface="Sniglet"/>
            </a:endParaRPr>
          </a:p>
          <a:p>
            <a:pPr marL="457200" marR="0" lvl="0" indent="-228600" algn="l" rtl="0">
              <a:lnSpc>
                <a:spcPct val="100000"/>
              </a:lnSpc>
              <a:spcBef>
                <a:spcPts val="600"/>
              </a:spcBef>
              <a:spcAft>
                <a:spcPts val="0"/>
              </a:spcAft>
              <a:buClr>
                <a:srgbClr val="FFFFFF"/>
              </a:buClr>
              <a:buSzPts val="2000"/>
              <a:buFont typeface="Sniglet"/>
              <a:buNone/>
            </a:pPr>
            <a:endParaRPr sz="2000" b="0" i="0" u="none" strike="noStrike" cap="none">
              <a:solidFill>
                <a:srgbClr val="FFFFFF"/>
              </a:solidFill>
              <a:latin typeface="Sniglet"/>
              <a:ea typeface="Sniglet"/>
              <a:cs typeface="Sniglet"/>
              <a:sym typeface="Sniglet"/>
            </a:endParaRPr>
          </a:p>
          <a:p>
            <a:pPr marL="0" marR="0" lvl="0" indent="0" algn="l" rtl="0">
              <a:lnSpc>
                <a:spcPct val="100000"/>
              </a:lnSpc>
              <a:spcBef>
                <a:spcPts val="600"/>
              </a:spcBef>
              <a:spcAft>
                <a:spcPts val="0"/>
              </a:spcAft>
              <a:buClr>
                <a:srgbClr val="FFFFFF"/>
              </a:buClr>
              <a:buSzPts val="2000"/>
              <a:buFont typeface="Sniglet"/>
              <a:buNone/>
            </a:pPr>
            <a:endParaRPr sz="2000" b="0" i="0" u="none" strike="noStrike" cap="none">
              <a:solidFill>
                <a:srgbClr val="FFFFFF"/>
              </a:solidFill>
              <a:latin typeface="Sniglet"/>
              <a:ea typeface="Sniglet"/>
              <a:cs typeface="Sniglet"/>
              <a:sym typeface="Sniglet"/>
            </a:endParaRPr>
          </a:p>
        </p:txBody>
      </p:sp>
      <p:pic>
        <p:nvPicPr>
          <p:cNvPr id="69" name="Google Shape;69;g8b595f2678_0_29"/>
          <p:cNvPicPr preferRelativeResize="0"/>
          <p:nvPr/>
        </p:nvPicPr>
        <p:blipFill>
          <a:blip r:embed="rId3">
            <a:alphaModFix/>
          </a:blip>
          <a:stretch>
            <a:fillRect/>
          </a:stretch>
        </p:blipFill>
        <p:spPr>
          <a:xfrm>
            <a:off x="1095375" y="3860350"/>
            <a:ext cx="6953250" cy="87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8b595f2678_0_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HOW TO TACKLE COLD START? </a:t>
            </a:r>
            <a:endParaRPr/>
          </a:p>
        </p:txBody>
      </p:sp>
      <p:sp>
        <p:nvSpPr>
          <p:cNvPr id="75" name="Google Shape;75;g8b595f2678_0_0"/>
          <p:cNvSpPr txBox="1">
            <a:spLocks noGrp="1"/>
          </p:cNvSpPr>
          <p:nvPr>
            <p:ph type="body" idx="1"/>
          </p:nvPr>
        </p:nvSpPr>
        <p:spPr>
          <a:xfrm>
            <a:off x="457200" y="1563400"/>
            <a:ext cx="8229600" cy="14349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Incorporate additional Sources </a:t>
            </a:r>
            <a:endParaRPr/>
          </a:p>
          <a:p>
            <a:pPr marL="457200" lvl="0" indent="-355600" algn="l" rtl="0">
              <a:lnSpc>
                <a:spcPct val="100000"/>
              </a:lnSpc>
              <a:spcBef>
                <a:spcPts val="600"/>
              </a:spcBef>
              <a:spcAft>
                <a:spcPts val="0"/>
              </a:spcAft>
              <a:buSzPts val="2000"/>
              <a:buChar char="✘"/>
            </a:pPr>
            <a:r>
              <a:rPr lang="en-US"/>
              <a:t>Random Start</a:t>
            </a:r>
            <a:endParaRPr/>
          </a:p>
          <a:p>
            <a:pPr marL="457200" lvl="0" indent="-355600" algn="l" rtl="0">
              <a:lnSpc>
                <a:spcPct val="100000"/>
              </a:lnSpc>
              <a:spcBef>
                <a:spcPts val="600"/>
              </a:spcBef>
              <a:spcAft>
                <a:spcPts val="0"/>
              </a:spcAft>
              <a:buSzPts val="2000"/>
              <a:buChar char="✘"/>
            </a:pPr>
            <a:r>
              <a:rPr lang="en-US"/>
              <a:t>Prediction</a:t>
            </a:r>
            <a:endParaRPr/>
          </a:p>
          <a:p>
            <a:pPr marL="457200" lvl="0" indent="-355600" algn="l" rtl="0">
              <a:lnSpc>
                <a:spcPct val="100000"/>
              </a:lnSpc>
              <a:spcBef>
                <a:spcPts val="600"/>
              </a:spcBef>
              <a:spcAft>
                <a:spcPts val="0"/>
              </a:spcAft>
              <a:buSzPts val="2000"/>
              <a:buChar char="✘"/>
            </a:pPr>
            <a:r>
              <a:rPr lang="en-US"/>
              <a:t>Ask users directly</a:t>
            </a: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76" name="Google Shape;76;g8b595f2678_0_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8b595f2678_0_0"/>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8b595f2678_0_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Incorporate additional info</a:t>
            </a:r>
            <a:endParaRPr/>
          </a:p>
        </p:txBody>
      </p:sp>
      <p:sp>
        <p:nvSpPr>
          <p:cNvPr id="84" name="Google Shape;84;p4"/>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Implicit Feedback </a:t>
            </a:r>
            <a:endParaRPr/>
          </a:p>
          <a:p>
            <a:pPr marL="457200" lvl="0" indent="-355600" algn="l" rtl="0">
              <a:lnSpc>
                <a:spcPct val="100000"/>
              </a:lnSpc>
              <a:spcBef>
                <a:spcPts val="600"/>
              </a:spcBef>
              <a:spcAft>
                <a:spcPts val="0"/>
              </a:spcAft>
              <a:buSzPts val="2000"/>
              <a:buChar char="✘"/>
            </a:pPr>
            <a:r>
              <a:rPr lang="en-US"/>
              <a:t>User attribute </a:t>
            </a:r>
            <a:endParaRPr/>
          </a:p>
          <a:p>
            <a:pPr marL="914400" lvl="1" indent="-355600" algn="l" rtl="0">
              <a:lnSpc>
                <a:spcPct val="100000"/>
              </a:lnSpc>
              <a:spcBef>
                <a:spcPts val="600"/>
              </a:spcBef>
              <a:spcAft>
                <a:spcPts val="0"/>
              </a:spcAft>
              <a:buSzPts val="2000"/>
              <a:buChar char="○"/>
            </a:pPr>
            <a:r>
              <a:rPr lang="en-US"/>
              <a:t>demographic </a:t>
            </a:r>
            <a:endParaRPr/>
          </a:p>
          <a:p>
            <a:pPr marL="914400" lvl="1" indent="-355600" algn="l" rtl="0">
              <a:lnSpc>
                <a:spcPct val="100000"/>
              </a:lnSpc>
              <a:spcBef>
                <a:spcPts val="600"/>
              </a:spcBef>
              <a:spcAft>
                <a:spcPts val="0"/>
              </a:spcAft>
              <a:buSzPts val="2000"/>
              <a:buChar char="○"/>
            </a:pPr>
            <a:r>
              <a:rPr lang="en-US"/>
              <a:t>gender </a:t>
            </a:r>
            <a:endParaRPr/>
          </a:p>
          <a:p>
            <a:pPr marL="914400" lvl="1" indent="-355600" algn="l" rtl="0">
              <a:lnSpc>
                <a:spcPct val="100000"/>
              </a:lnSpc>
              <a:spcBef>
                <a:spcPts val="600"/>
              </a:spcBef>
              <a:spcAft>
                <a:spcPts val="0"/>
              </a:spcAft>
              <a:buSzPts val="2000"/>
              <a:buChar char="○"/>
            </a:pPr>
            <a:r>
              <a:rPr lang="en-US"/>
              <a:t>age group </a:t>
            </a:r>
            <a:endParaRPr/>
          </a:p>
          <a:p>
            <a:pPr marL="914400" lvl="1" indent="-355600" algn="l" rtl="0">
              <a:lnSpc>
                <a:spcPct val="100000"/>
              </a:lnSpc>
              <a:spcBef>
                <a:spcPts val="600"/>
              </a:spcBef>
              <a:spcAft>
                <a:spcPts val="0"/>
              </a:spcAft>
              <a:buSzPts val="2000"/>
              <a:buChar char="○"/>
            </a:pPr>
            <a:r>
              <a:rPr lang="en-US"/>
              <a:t>income level </a:t>
            </a: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85" name="Google Shape;85;p4"/>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8b595f2678_0_4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Random Start</a:t>
            </a:r>
            <a:endParaRPr/>
          </a:p>
        </p:txBody>
      </p:sp>
      <p:sp>
        <p:nvSpPr>
          <p:cNvPr id="93" name="Google Shape;93;g8b595f2678_0_40"/>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Collection of all types</a:t>
            </a:r>
            <a:endParaRPr/>
          </a:p>
          <a:p>
            <a:pPr marL="457200" lvl="0" indent="-355600" algn="l" rtl="0">
              <a:lnSpc>
                <a:spcPct val="100000"/>
              </a:lnSpc>
              <a:spcBef>
                <a:spcPts val="600"/>
              </a:spcBef>
              <a:spcAft>
                <a:spcPts val="0"/>
              </a:spcAft>
              <a:buSzPts val="2000"/>
              <a:buChar char="✘"/>
            </a:pPr>
            <a:r>
              <a:rPr lang="en-US"/>
              <a:t>Collection of hot items</a:t>
            </a: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94" name="Google Shape;94;g8b595f2678_0_4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8b595f2678_0_40"/>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8b595f2678_0_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Prediction</a:t>
            </a:r>
            <a:endParaRPr/>
          </a:p>
        </p:txBody>
      </p:sp>
      <p:sp>
        <p:nvSpPr>
          <p:cNvPr id="102" name="Google Shape;102;p5"/>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Representative based </a:t>
            </a:r>
            <a:endParaRPr/>
          </a:p>
          <a:p>
            <a:pPr marL="101600" lvl="0" indent="0" algn="l" rtl="0">
              <a:lnSpc>
                <a:spcPct val="100000"/>
              </a:lnSpc>
              <a:spcBef>
                <a:spcPts val="600"/>
              </a:spcBef>
              <a:spcAft>
                <a:spcPts val="0"/>
              </a:spcAft>
              <a:buSzPts val="2000"/>
              <a:buNone/>
            </a:pPr>
            <a:r>
              <a:rPr lang="en-US"/>
              <a:t>	use subset of items and users that represents the population</a:t>
            </a:r>
            <a:endParaRPr/>
          </a:p>
          <a:p>
            <a:pPr marL="457200" lvl="0" indent="-355600" algn="l" rtl="0">
              <a:lnSpc>
                <a:spcPct val="100000"/>
              </a:lnSpc>
              <a:spcBef>
                <a:spcPts val="600"/>
              </a:spcBef>
              <a:spcAft>
                <a:spcPts val="0"/>
              </a:spcAft>
              <a:buSzPts val="2000"/>
              <a:buChar char="✘"/>
            </a:pPr>
            <a:r>
              <a:rPr lang="en-US"/>
              <a:t>Content based</a:t>
            </a:r>
            <a:endParaRPr/>
          </a:p>
          <a:p>
            <a:pPr marL="101600" lvl="0" indent="0" algn="l" rtl="0">
              <a:lnSpc>
                <a:spcPct val="100000"/>
              </a:lnSpc>
              <a:spcBef>
                <a:spcPts val="600"/>
              </a:spcBef>
              <a:spcAft>
                <a:spcPts val="0"/>
              </a:spcAft>
              <a:buSzPts val="2000"/>
              <a:buNone/>
            </a:pPr>
            <a:r>
              <a:rPr lang="en-US"/>
              <a:t>	use side information such as text, social networks</a:t>
            </a: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103" name="Google Shape;103;p5"/>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8b595f2678_0_2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Global Baseline Approach </a:t>
            </a:r>
            <a:endParaRPr/>
          </a:p>
        </p:txBody>
      </p:sp>
      <p:sp>
        <p:nvSpPr>
          <p:cNvPr id="111" name="Google Shape;111;g8b595f2678_0_21"/>
          <p:cNvSpPr txBox="1">
            <a:spLocks noGrp="1"/>
          </p:cNvSpPr>
          <p:nvPr>
            <p:ph type="body" idx="1"/>
          </p:nvPr>
        </p:nvSpPr>
        <p:spPr>
          <a:xfrm>
            <a:off x="457200" y="1563400"/>
            <a:ext cx="8229600" cy="338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600"/>
              </a:spcBef>
              <a:spcAft>
                <a:spcPts val="0"/>
              </a:spcAft>
              <a:buSzPts val="2000"/>
              <a:buChar char="✘"/>
            </a:pPr>
            <a:r>
              <a:rPr lang="en-US"/>
              <a:t>Global Baseline Approach: </a:t>
            </a:r>
            <a:endParaRPr/>
          </a:p>
          <a:p>
            <a:pPr marL="914400" lvl="1" indent="-355600" algn="l" rtl="0">
              <a:lnSpc>
                <a:spcPct val="100000"/>
              </a:lnSpc>
              <a:spcBef>
                <a:spcPts val="0"/>
              </a:spcBef>
              <a:spcAft>
                <a:spcPts val="0"/>
              </a:spcAft>
              <a:buSzPts val="2000"/>
              <a:buChar char="○"/>
            </a:pPr>
            <a:r>
              <a:rPr lang="en-US"/>
              <a:t>Average movie rating: 4 stars </a:t>
            </a:r>
            <a:endParaRPr/>
          </a:p>
          <a:p>
            <a:pPr marL="914400" lvl="1" indent="-355600" algn="l" rtl="0">
              <a:lnSpc>
                <a:spcPct val="100000"/>
              </a:lnSpc>
              <a:spcBef>
                <a:spcPts val="0"/>
              </a:spcBef>
              <a:spcAft>
                <a:spcPts val="0"/>
              </a:spcAft>
              <a:buSzPts val="2000"/>
              <a:buChar char="○"/>
            </a:pPr>
            <a:r>
              <a:rPr lang="en-US"/>
              <a:t>Average rating for Harry Potter movie is 0.5 star above average</a:t>
            </a:r>
            <a:endParaRPr/>
          </a:p>
          <a:p>
            <a:pPr marL="914400" lvl="1" indent="-355600" algn="l" rtl="0">
              <a:lnSpc>
                <a:spcPct val="100000"/>
              </a:lnSpc>
              <a:spcBef>
                <a:spcPts val="0"/>
              </a:spcBef>
              <a:spcAft>
                <a:spcPts val="0"/>
              </a:spcAft>
              <a:buSzPts val="2000"/>
              <a:buChar char="○"/>
            </a:pPr>
            <a:r>
              <a:rPr lang="en-US"/>
              <a:t>User X mean rating is 0.2 star below average </a:t>
            </a:r>
            <a:endParaRPr/>
          </a:p>
          <a:p>
            <a:pPr marL="914400" lvl="1" indent="-355600" algn="l" rtl="0">
              <a:lnSpc>
                <a:spcPct val="100000"/>
              </a:lnSpc>
              <a:spcBef>
                <a:spcPts val="0"/>
              </a:spcBef>
              <a:spcAft>
                <a:spcPts val="0"/>
              </a:spcAft>
              <a:buSzPts val="2000"/>
              <a:buChar char="○"/>
            </a:pPr>
            <a:r>
              <a:rPr lang="en-US"/>
              <a:t>Baseline estimate : 3.7+0.5-0.2 = 4 stars </a:t>
            </a:r>
            <a:br>
              <a:rPr lang="en-US"/>
            </a:br>
            <a:endParaRPr/>
          </a:p>
          <a:p>
            <a:pPr marL="457200" lvl="0" indent="-355600" algn="l" rtl="0">
              <a:spcBef>
                <a:spcPts val="600"/>
              </a:spcBef>
              <a:spcAft>
                <a:spcPts val="0"/>
              </a:spcAft>
              <a:buSzPts val="2000"/>
              <a:buChar char="✘"/>
            </a:pPr>
            <a:r>
              <a:rPr lang="en-US">
                <a:solidFill>
                  <a:schemeClr val="lt1"/>
                </a:solidFill>
              </a:rPr>
              <a:t>Combine Global Baseline and Collaborative filtering</a:t>
            </a:r>
            <a:endParaRPr>
              <a:solidFill>
                <a:schemeClr val="lt1"/>
              </a:solidFill>
            </a:endParaRPr>
          </a:p>
          <a:p>
            <a:pPr marL="0" lvl="0" indent="0" algn="l" rtl="0">
              <a:lnSpc>
                <a:spcPct val="100000"/>
              </a:lnSpc>
              <a:spcBef>
                <a:spcPts val="600"/>
              </a:spcBef>
              <a:spcAft>
                <a:spcPts val="0"/>
              </a:spcAft>
              <a:buNone/>
            </a:pPr>
            <a:endParaRPr/>
          </a:p>
          <a:p>
            <a:pPr marL="0" lvl="0" indent="0" algn="l" rtl="0">
              <a:lnSpc>
                <a:spcPct val="100000"/>
              </a:lnSpc>
              <a:spcBef>
                <a:spcPts val="600"/>
              </a:spcBef>
              <a:spcAft>
                <a:spcPts val="0"/>
              </a:spcAft>
              <a:buNone/>
            </a:pPr>
            <a:endParaRPr/>
          </a:p>
          <a:p>
            <a:pPr marL="457200" lvl="0" indent="-228600" algn="l" rtl="0">
              <a:lnSpc>
                <a:spcPct val="100000"/>
              </a:lnSpc>
              <a:spcBef>
                <a:spcPts val="600"/>
              </a:spcBef>
              <a:spcAft>
                <a:spcPts val="0"/>
              </a:spcAft>
              <a:buSzPts val="2000"/>
              <a:buNone/>
            </a:pPr>
            <a:endParaRPr/>
          </a:p>
          <a:p>
            <a:pPr marL="0" lvl="0" indent="0" algn="l" rtl="0">
              <a:lnSpc>
                <a:spcPct val="100000"/>
              </a:lnSpc>
              <a:spcBef>
                <a:spcPts val="600"/>
              </a:spcBef>
              <a:spcAft>
                <a:spcPts val="0"/>
              </a:spcAft>
              <a:buSzPts val="2000"/>
              <a:buNone/>
            </a:pPr>
            <a:endParaRPr/>
          </a:p>
        </p:txBody>
      </p:sp>
      <p:sp>
        <p:nvSpPr>
          <p:cNvPr id="112" name="Google Shape;112;g8b595f2678_0_21"/>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8b595f2678_0_21"/>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8b595f2678_0_2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n-US"/>
              <a:t>Representative Based Matrix Factorization (RBMF)</a:t>
            </a:r>
            <a:endParaRPr/>
          </a:p>
        </p:txBody>
      </p:sp>
      <p:sp>
        <p:nvSpPr>
          <p:cNvPr id="120" name="Google Shape;120;p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4373895" y="50674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000"/>
              <a:buNone/>
            </a:pPr>
            <a:fld id="{00000000-1234-1234-1234-123412341234}" type="slidenum">
              <a:rPr lang="en-US"/>
              <a:t>9</a:t>
            </a:fld>
            <a:endParaRPr/>
          </a:p>
        </p:txBody>
      </p:sp>
      <p:pic>
        <p:nvPicPr>
          <p:cNvPr id="123" name="Google Shape;123;p6"/>
          <p:cNvPicPr preferRelativeResize="0"/>
          <p:nvPr/>
        </p:nvPicPr>
        <p:blipFill rotWithShape="1">
          <a:blip r:embed="rId3">
            <a:alphaModFix/>
          </a:blip>
          <a:srcRect/>
          <a:stretch/>
        </p:blipFill>
        <p:spPr>
          <a:xfrm>
            <a:off x="1584676" y="1773168"/>
            <a:ext cx="5974598" cy="2903472"/>
          </a:xfrm>
          <a:prstGeom prst="rect">
            <a:avLst/>
          </a:prstGeom>
          <a:noFill/>
          <a:ln>
            <a:noFill/>
          </a:ln>
        </p:spPr>
      </p:pic>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1413</Words>
  <Application>Microsoft Office PowerPoint</Application>
  <PresentationFormat>全屏显示(16:9)</PresentationFormat>
  <Paragraphs>130</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Courier New</vt:lpstr>
      <vt:lpstr>Walter Turncoat</vt:lpstr>
      <vt:lpstr>Arial</vt:lpstr>
      <vt:lpstr>Sniglet</vt:lpstr>
      <vt:lpstr>Ursula template</vt:lpstr>
      <vt:lpstr>Cold Start</vt:lpstr>
      <vt:lpstr>Resources</vt:lpstr>
      <vt:lpstr>SPARK </vt:lpstr>
      <vt:lpstr>HOW TO TACKLE COLD START? </vt:lpstr>
      <vt:lpstr>Incorporate additional info</vt:lpstr>
      <vt:lpstr>Random Start</vt:lpstr>
      <vt:lpstr>Prediction</vt:lpstr>
      <vt:lpstr>Global Baseline Approach </vt:lpstr>
      <vt:lpstr>Representative Based Matrix Factorization (RBMF)</vt:lpstr>
      <vt:lpstr>Representative Based Matrix Factorization (RBMF)</vt:lpstr>
      <vt:lpstr>Content based</vt:lpstr>
      <vt:lpstr>Content based</vt:lpstr>
      <vt:lpstr>BANDIT PROBLEM </vt:lpstr>
      <vt:lpstr>BANDIT PROBLEM - solution </vt:lpstr>
      <vt:lpstr>Prediction</vt:lpstr>
      <vt:lpstr>PowerPoint 演示文稿</vt:lpstr>
      <vt:lpstr>PowerPoint 演示文稿</vt:lpstr>
      <vt:lpstr>PowerPoint 演示文稿</vt:lpstr>
      <vt:lpstr>PowerPoint 演示文稿</vt:lpstr>
      <vt:lpstr>parameter values rank=15; lambdas=0.1; numOfIteration=15;  ~15M Rating triplets, consisting of 3.6M unique users and 2.26M unique items.  on one machine with 96GB resource node and 6 executors with 10G each; evaluating a dataset of ~27M</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Start</dc:title>
  <dc:creator>Gale Li</dc:creator>
  <cp:lastModifiedBy>Li Gale</cp:lastModifiedBy>
  <cp:revision>1</cp:revision>
  <dcterms:modified xsi:type="dcterms:W3CDTF">2020-07-12T19:59:16Z</dcterms:modified>
</cp:coreProperties>
</file>