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Sniglet"/>
      <p:regular r:id="rId13"/>
    </p:embeddedFont>
    <p:embeddedFont>
      <p:font typeface="Walter Turncoat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XgafuIEXRHtMiJgMTff6EF4Ve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nigle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WalterTurnco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25fea61a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8a25fea6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 – The user-movie rating matrix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 – Number of latent features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alpha – Learning rate for stochastic gradient descent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beta – Regularization parameter for bias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#iterations – Number of iterations to perform stochastic gradient descent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a25fea61a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a25fea6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25fea61a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25fea6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25fea61a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25fea61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" type="body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33"/>
          <p:cNvSpPr txBox="1"/>
          <p:nvPr>
            <p:ph idx="2" type="body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33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5"/>
          <p:cNvSpPr txBox="1"/>
          <p:nvPr>
            <p:ph idx="1" type="subTitle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3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>
            <p:ph idx="1" type="body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3" name="Google Shape;33;p36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b="0" i="0" sz="96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34" name="Google Shape;34;p36"/>
          <p:cNvSpPr/>
          <p:nvPr/>
        </p:nvSpPr>
        <p:spPr>
          <a:xfrm>
            <a:off x="4128150" y="550650"/>
            <a:ext cx="887711" cy="849160"/>
          </a:xfrm>
          <a:custGeom>
            <a:rect b="b" l="l" r="r" t="t"/>
            <a:pathLst>
              <a:path extrusionOk="0" h="62358" w="65189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3" name="Google Shape;43;p38"/>
          <p:cNvSpPr txBox="1"/>
          <p:nvPr>
            <p:ph idx="2" type="body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4" name="Google Shape;44;p38"/>
          <p:cNvSpPr txBox="1"/>
          <p:nvPr>
            <p:ph idx="3" type="body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5" name="Google Shape;45;p38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1" name="Google Shape;51;p4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31"/>
          <p:cNvSpPr txBox="1"/>
          <p:nvPr/>
        </p:nvSpPr>
        <p:spPr>
          <a:xfrm>
            <a:off x="4798600" y="4832975"/>
            <a:ext cx="4264500" cy="310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- NOT FOR USE AND/OR DISTRIBUTION TO THE GENERAL PUBLIC</a:t>
            </a:r>
            <a:endParaRPr b="1" i="0" sz="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31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11" name="Google Shape;11;p31"/>
            <p:cNvSpPr/>
            <p:nvPr/>
          </p:nvSpPr>
          <p:spPr>
            <a:xfrm>
              <a:off x="898852" y="649900"/>
              <a:ext cx="1052813" cy="1070850"/>
            </a:xfrm>
            <a:custGeom>
              <a:rect b="b" l="l" r="r" t="t"/>
              <a:pathLst>
                <a:path extrusionOk="0" h="68207" w="73112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1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1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rect b="b" l="l" r="r" t="t"/>
              <a:pathLst>
                <a:path extrusionOk="0" h="2831" w="27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1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" name="Google Shape;15;p31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6" name="Google Shape;16;p31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7" name="Google Shape;17;p31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" sz="2600" u="none" cap="none" strike="noStrike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Recommendation Engine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3900"/>
              <a:t>Group</a:t>
            </a:r>
            <a:r>
              <a:rPr lang="en" sz="3900"/>
              <a:t> 4</a:t>
            </a:r>
            <a:r>
              <a:rPr lang="en"/>
              <a:t> </a:t>
            </a:r>
            <a:endParaRPr/>
          </a:p>
        </p:txBody>
      </p:sp>
      <p:grpSp>
        <p:nvGrpSpPr>
          <p:cNvPr id="57" name="Google Shape;57;p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8" name="Google Shape;58;p1"/>
            <p:cNvSpPr/>
            <p:nvPr/>
          </p:nvSpPr>
          <p:spPr>
            <a:xfrm>
              <a:off x="1113100" y="2291450"/>
              <a:ext cx="735850" cy="617950"/>
            </a:xfrm>
            <a:custGeom>
              <a:rect b="b" l="l" r="r" t="t"/>
              <a:pathLst>
                <a:path extrusionOk="0" h="24718" w="29434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1745175" y="2199475"/>
              <a:ext cx="169825" cy="162775"/>
            </a:xfrm>
            <a:custGeom>
              <a:rect b="b" l="l" r="r" t="t"/>
              <a:pathLst>
                <a:path extrusionOk="0" h="6511" w="6793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ctrTitle"/>
          </p:nvPr>
        </p:nvSpPr>
        <p:spPr>
          <a:xfrm>
            <a:off x="685800" y="26402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Q</a:t>
            </a:r>
            <a:r>
              <a:rPr lang="en" sz="6000"/>
              <a:t>1</a:t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400"/>
              <a:t>What is the purpose of the recommendation engine ?</a:t>
            </a:r>
            <a:endParaRPr sz="3400"/>
          </a:p>
        </p:txBody>
      </p:sp>
      <p:sp>
        <p:nvSpPr>
          <p:cNvPr id="65" name="Google Shape;65;p4"/>
          <p:cNvSpPr/>
          <p:nvPr/>
        </p:nvSpPr>
        <p:spPr>
          <a:xfrm>
            <a:off x="3607425" y="468450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idx="1" type="body"/>
          </p:nvPr>
        </p:nvSpPr>
        <p:spPr>
          <a:xfrm>
            <a:off x="457200" y="1708113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Offer customized recommendation tailored to customers’ taste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Use past behavior of existing customers to recommend products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Capture more customers/ Retention 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Increase sale value and </a:t>
            </a:r>
            <a:r>
              <a:rPr lang="en"/>
              <a:t>volume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4141750" y="281249"/>
            <a:ext cx="788694" cy="805193"/>
          </a:xfrm>
          <a:custGeom>
            <a:rect b="b" l="l" r="r" t="t"/>
            <a:pathLst>
              <a:path extrusionOk="0" h="69056" w="67641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4363264" y="476425"/>
            <a:ext cx="345681" cy="414830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a25fea61a_0_1"/>
          <p:cNvSpPr txBox="1"/>
          <p:nvPr>
            <p:ph type="ctrTitle"/>
          </p:nvPr>
        </p:nvSpPr>
        <p:spPr>
          <a:xfrm>
            <a:off x="685800" y="26402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000"/>
              <a:t>Q6</a:t>
            </a:r>
            <a:endParaRPr sz="6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400"/>
              <a:t>How to use matrix factorization in recommendation engine ?</a:t>
            </a:r>
            <a:endParaRPr sz="3400"/>
          </a:p>
        </p:txBody>
      </p:sp>
      <p:sp>
        <p:nvSpPr>
          <p:cNvPr id="80" name="Google Shape;80;g8a25fea61a_0_1"/>
          <p:cNvSpPr/>
          <p:nvPr/>
        </p:nvSpPr>
        <p:spPr>
          <a:xfrm>
            <a:off x="3607425" y="468450"/>
            <a:ext cx="1824693" cy="1702276"/>
          </a:xfrm>
          <a:custGeom>
            <a:rect b="b" l="l" r="r" t="t"/>
            <a:pathLst>
              <a:path extrusionOk="0" h="68207" w="73112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8a25fea61a_0_1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113" y="1534204"/>
            <a:ext cx="6325771" cy="20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25fea61a_0_10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g8a25fea61a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263" y="0"/>
            <a:ext cx="5114925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25fea61a_0_17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g8a25fea61a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475" y="890575"/>
            <a:ext cx="459105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25fea61a_0_25"/>
          <p:cNvSpPr txBox="1"/>
          <p:nvPr>
            <p:ph idx="12" type="sldNum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g8a25fea61a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1881175"/>
            <a:ext cx="51339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