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Sniglet"/>
      <p:regular r:id="rId20"/>
    </p:embeddedFont>
    <p:embeddedFont>
      <p:font typeface="Walter Turncoat"/>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niglet-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WalterTurncoat-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a2000bc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2000bc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20964424c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820964424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20964424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820964424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a1b9ffcd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1b9ffcd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2000b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2000b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0964424c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820964424c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20964424c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20964424c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推荐系统来说存在两大场景即评分预测（rating prediction）与Top-N推荐（item recommendation，item ranking）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0964424c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820964424c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20964424c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820964424c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20964424c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820964424c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20964424c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820964424c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20964424c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820964424c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20964424c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20964424c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3" name="Shape 63"/>
        <p:cNvGrpSpPr/>
        <p:nvPr/>
      </p:nvGrpSpPr>
      <p:grpSpPr>
        <a:xfrm>
          <a:off x="0" y="0"/>
          <a:ext cx="0" cy="0"/>
          <a:chOff x="0" y="0"/>
          <a:chExt cx="0" cy="0"/>
        </a:xfrm>
      </p:grpSpPr>
      <p:sp>
        <p:nvSpPr>
          <p:cNvPr id="64" name="Google Shape;64;p14"/>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65" name="Google Shape;65;p14"/>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66" name="Google Shape;66;p1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1pPr>
            <a:lvl2pPr lvl="1"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2pPr>
            <a:lvl3pPr lvl="2"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3pPr>
            <a:lvl4pPr lvl="3"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4pPr>
            <a:lvl5pPr lvl="4"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5pPr>
            <a:lvl6pPr lvl="5"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6pPr>
            <a:lvl7pPr lvl="6"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7pPr>
            <a:lvl8pPr lvl="7"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8pPr>
            <a:lvl9pPr lvl="8"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9pPr>
          </a:lstStyle>
          <a:p/>
        </p:txBody>
      </p:sp>
      <p:sp>
        <p:nvSpPr>
          <p:cNvPr id="52" name="Google Shape;52;p13"/>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1pPr>
            <a:lvl2pPr indent="-355600" lvl="1" marL="914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2pPr>
            <a:lvl3pPr indent="-355600" lvl="2" marL="1371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3pPr>
            <a:lvl4pPr indent="-355600" lvl="3" marL="1828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4pPr>
            <a:lvl5pPr indent="-355600" lvl="4" marL="22860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5pPr>
            <a:lvl6pPr indent="-355600" lvl="5" marL="27432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6pPr>
            <a:lvl7pPr indent="-355600" lvl="6" marL="3200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7pPr>
            <a:lvl8pPr indent="-355600" lvl="7" marL="3657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8pPr>
            <a:lvl9pPr indent="-355600" lvl="8" marL="4114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9pPr>
          </a:lstStyle>
          <a:p/>
        </p:txBody>
      </p:sp>
      <p:sp>
        <p:nvSpPr>
          <p:cNvPr id="53" name="Google Shape;53;p1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
        <p:nvSpPr>
          <p:cNvPr id="54" name="Google Shape;54;p13"/>
          <p:cNvSpPr txBox="1"/>
          <p:nvPr/>
        </p:nvSpPr>
        <p:spPr>
          <a:xfrm>
            <a:off x="4798600" y="4832975"/>
            <a:ext cx="4264500" cy="3105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Arial"/>
                <a:ea typeface="Arial"/>
                <a:cs typeface="Arial"/>
                <a:sym typeface="Arial"/>
              </a:rPr>
              <a:t>CONFIDENTIAL - NOT FOR USE AND/OR DISTRIBUTION TO THE GENERAL PUBLIC</a:t>
            </a:r>
            <a:endParaRPr b="1" i="0" sz="800" u="none" cap="none" strike="noStrike">
              <a:solidFill>
                <a:srgbClr val="FFFFFF"/>
              </a:solidFill>
              <a:latin typeface="Arial"/>
              <a:ea typeface="Arial"/>
              <a:cs typeface="Arial"/>
              <a:sym typeface="Arial"/>
            </a:endParaRPr>
          </a:p>
        </p:txBody>
      </p:sp>
      <p:grpSp>
        <p:nvGrpSpPr>
          <p:cNvPr id="55" name="Google Shape;55;p13"/>
          <p:cNvGrpSpPr/>
          <p:nvPr/>
        </p:nvGrpSpPr>
        <p:grpSpPr>
          <a:xfrm>
            <a:off x="8201196" y="-12007"/>
            <a:ext cx="942899" cy="983683"/>
            <a:chOff x="898852" y="649900"/>
            <a:chExt cx="1052813" cy="1070850"/>
          </a:xfrm>
        </p:grpSpPr>
        <p:sp>
          <p:nvSpPr>
            <p:cNvPr id="56" name="Google Shape;56;p13"/>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60" name="Google Shape;60;p13"/>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61" name="Google Shape;61;p13"/>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62" name="Google Shape;62;p13"/>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 accent1="accent1" accent2="accent2" accent3="accent3" accent4="accent4" accent5="accent5" accent6="accent6" bg1="lt1" bg2="dk2" tx1="dk1" tx2="lt2" folHlink="folHlink" hlink="hlink"/>
  <p:sldLayoutIdLst>
    <p:sldLayoutId id="2147483659" r:id="rId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ocs.google.com/document/d/1ij8rl6EgfgvsEh2UCl0iQu6AAtNV4N0DvsTZ0gySTIo/edit" TargetMode="External"/><Relationship Id="rId4" Type="http://schemas.openxmlformats.org/officeDocument/2006/relationships/hyperlink" Target="https://docs.google.com/document/d/1ij8rl6EgfgvsEh2UCl0iQu6AAtNV4N0DvsTZ0gySTIo/ed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zhuanlan.zhihu.com/p/35262187" TargetMode="External"/><Relationship Id="rId4" Type="http://schemas.openxmlformats.org/officeDocument/2006/relationships/hyperlink" Target="https://realpython.com/build-recommendation-engine-collaborative-filtering/#:~:text=Collaborative%20filtering%20is%20a%20technique,similar%20to%20a%20particular%20us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6000" y="93170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CLass 1 Group 3</a:t>
            </a:r>
            <a:endParaRPr/>
          </a:p>
        </p:txBody>
      </p:sp>
      <p:sp>
        <p:nvSpPr>
          <p:cNvPr id="72" name="Google Shape;72;p15"/>
          <p:cNvSpPr txBox="1"/>
          <p:nvPr>
            <p:ph idx="1" type="body"/>
          </p:nvPr>
        </p:nvSpPr>
        <p:spPr>
          <a:xfrm>
            <a:off x="1740300" y="1890525"/>
            <a:ext cx="5892900" cy="11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t>Q3: What is collaborative filtering? (5 minutes)</a:t>
            </a:r>
            <a:endParaRPr sz="2100"/>
          </a:p>
          <a:p>
            <a:pPr indent="0" lvl="0" marL="0" rtl="0" algn="l">
              <a:lnSpc>
                <a:spcPct val="115000"/>
              </a:lnSpc>
              <a:spcBef>
                <a:spcPts val="0"/>
              </a:spcBef>
              <a:spcAft>
                <a:spcPts val="0"/>
              </a:spcAft>
              <a:buNone/>
            </a:pPr>
            <a:r>
              <a:rPr lang="en" sz="2100"/>
              <a:t>Q5: </a:t>
            </a:r>
            <a:r>
              <a:rPr lang="en" sz="2100"/>
              <a:t>What is matrix factorization? (5 minutes)</a:t>
            </a:r>
            <a:endParaRPr sz="21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73" name="Google Shape;73;p15"/>
          <p:cNvSpPr txBox="1"/>
          <p:nvPr/>
        </p:nvSpPr>
        <p:spPr>
          <a:xfrm>
            <a:off x="6277575" y="3393325"/>
            <a:ext cx="988800" cy="1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niglet"/>
                <a:ea typeface="Sniglet"/>
                <a:cs typeface="Sniglet"/>
                <a:sym typeface="Sniglet"/>
              </a:rPr>
              <a:t>Ryan</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Tim</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Johnny</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Cheef</a:t>
            </a:r>
            <a:endParaRPr>
              <a:solidFill>
                <a:srgbClr val="FFFFFF"/>
              </a:solidFill>
              <a:latin typeface="Sniglet"/>
              <a:ea typeface="Sniglet"/>
              <a:cs typeface="Sniglet"/>
              <a:sym typeface="Snigle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solidFill>
                  <a:schemeClr val="lt1"/>
                </a:solidFill>
              </a:rPr>
              <a:t>Matrix Factorization</a:t>
            </a:r>
            <a:r>
              <a:rPr b="1" lang="en"/>
              <a:t> </a:t>
            </a:r>
            <a:endParaRPr b="1" cap="none"/>
          </a:p>
        </p:txBody>
      </p:sp>
      <p:sp>
        <p:nvSpPr>
          <p:cNvPr id="150" name="Google Shape;150;p24"/>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153" name="Google Shape;153;p24"/>
          <p:cNvPicPr preferRelativeResize="0"/>
          <p:nvPr/>
        </p:nvPicPr>
        <p:blipFill>
          <a:blip r:embed="rId3">
            <a:alphaModFix/>
          </a:blip>
          <a:stretch>
            <a:fillRect/>
          </a:stretch>
        </p:blipFill>
        <p:spPr>
          <a:xfrm>
            <a:off x="1702400" y="1823900"/>
            <a:ext cx="5667375" cy="20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6000" y="213450"/>
            <a:ext cx="91560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solidFill>
                  <a:schemeClr val="lt1"/>
                </a:solidFill>
              </a:rPr>
              <a:t>Matrix Factorization</a:t>
            </a:r>
            <a:endParaRPr b="1"/>
          </a:p>
        </p:txBody>
      </p:sp>
      <p:sp>
        <p:nvSpPr>
          <p:cNvPr id="159" name="Google Shape;159;p25"/>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160" name="Google Shape;160;p25"/>
          <p:cNvPicPr preferRelativeResize="0"/>
          <p:nvPr/>
        </p:nvPicPr>
        <p:blipFill>
          <a:blip r:embed="rId3">
            <a:alphaModFix/>
          </a:blip>
          <a:stretch>
            <a:fillRect/>
          </a:stretch>
        </p:blipFill>
        <p:spPr>
          <a:xfrm>
            <a:off x="2148637" y="2240450"/>
            <a:ext cx="4681326" cy="2382213"/>
          </a:xfrm>
          <a:prstGeom prst="rect">
            <a:avLst/>
          </a:prstGeom>
          <a:noFill/>
          <a:ln>
            <a:noFill/>
          </a:ln>
        </p:spPr>
      </p:pic>
      <p:pic>
        <p:nvPicPr>
          <p:cNvPr id="161" name="Google Shape;161;p25"/>
          <p:cNvPicPr preferRelativeResize="0"/>
          <p:nvPr/>
        </p:nvPicPr>
        <p:blipFill>
          <a:blip r:embed="rId4">
            <a:alphaModFix/>
          </a:blip>
          <a:stretch>
            <a:fillRect/>
          </a:stretch>
        </p:blipFill>
        <p:spPr>
          <a:xfrm>
            <a:off x="2939100" y="951601"/>
            <a:ext cx="3100401" cy="122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Common MF Method</a:t>
            </a:r>
            <a:endParaRPr/>
          </a:p>
        </p:txBody>
      </p:sp>
      <p:sp>
        <p:nvSpPr>
          <p:cNvPr id="167" name="Google Shape;167;p26"/>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Singular Value Decomposition (SVD)</a:t>
            </a:r>
            <a:endParaRPr/>
          </a:p>
          <a:p>
            <a:pPr indent="-355600" lvl="0" marL="457200" rtl="0" algn="l">
              <a:spcBef>
                <a:spcPts val="600"/>
              </a:spcBef>
              <a:spcAft>
                <a:spcPts val="0"/>
              </a:spcAft>
              <a:buSzPts val="2000"/>
              <a:buChar char="●"/>
            </a:pPr>
            <a:r>
              <a:rPr lang="en">
                <a:solidFill>
                  <a:schemeClr val="lt1"/>
                </a:solidFill>
              </a:rPr>
              <a:t>FunkSVD </a:t>
            </a:r>
            <a:endParaRPr>
              <a:solidFill>
                <a:schemeClr val="lt1"/>
              </a:solidFill>
            </a:endParaRPr>
          </a:p>
          <a:p>
            <a:pPr indent="-355600" lvl="1" marL="914400" rtl="0" algn="l">
              <a:spcBef>
                <a:spcPts val="0"/>
              </a:spcBef>
              <a:spcAft>
                <a:spcPts val="0"/>
              </a:spcAft>
              <a:buClr>
                <a:schemeClr val="lt1"/>
              </a:buClr>
              <a:buSzPts val="2000"/>
              <a:buChar char="○"/>
            </a:pPr>
            <a:r>
              <a:rPr lang="en">
                <a:solidFill>
                  <a:schemeClr val="lt1"/>
                </a:solidFill>
              </a:rPr>
              <a:t>Derivation: </a:t>
            </a:r>
            <a:r>
              <a:rPr lang="en" sz="1100" u="sng">
                <a:solidFill>
                  <a:srgbClr val="999999"/>
                </a:solidFill>
                <a:latin typeface="Arial"/>
                <a:ea typeface="Arial"/>
                <a:cs typeface="Arial"/>
                <a:sym typeface="Arial"/>
                <a:hlinkClick r:id="rId3"/>
              </a:rPr>
              <a:t>https://docs.google.com/document/d/1ij8rl6EgfgvsEh2UCl0iQu6AAtNV4N0DvsTZ0gySTIo/edit</a:t>
            </a:r>
            <a:endParaRPr>
              <a:solidFill>
                <a:srgbClr val="999999"/>
              </a:solidFill>
            </a:endParaRPr>
          </a:p>
          <a:p>
            <a:pPr indent="-355600" lvl="0" marL="457200" rtl="0" algn="l">
              <a:spcBef>
                <a:spcPts val="0"/>
              </a:spcBef>
              <a:spcAft>
                <a:spcPts val="0"/>
              </a:spcAft>
              <a:buSzPts val="2000"/>
              <a:buChar char="●"/>
            </a:pPr>
            <a:r>
              <a:rPr lang="en"/>
              <a:t>Probabilistic</a:t>
            </a:r>
            <a:r>
              <a:rPr lang="en"/>
              <a:t> Matrix Factorization (PMF)</a:t>
            </a:r>
            <a:endParaRPr/>
          </a:p>
          <a:p>
            <a:pPr indent="-355600" lvl="1" marL="914400" rtl="0" algn="l">
              <a:spcBef>
                <a:spcPts val="0"/>
              </a:spcBef>
              <a:spcAft>
                <a:spcPts val="0"/>
              </a:spcAft>
              <a:buSzPts val="2000"/>
              <a:buChar char="○"/>
            </a:pPr>
            <a:r>
              <a:rPr lang="en"/>
              <a:t>Derivation: </a:t>
            </a:r>
            <a:r>
              <a:rPr lang="en" sz="1100" u="sng">
                <a:solidFill>
                  <a:srgbClr val="999999"/>
                </a:solidFill>
                <a:latin typeface="Arial"/>
                <a:ea typeface="Arial"/>
                <a:cs typeface="Arial"/>
                <a:sym typeface="Arial"/>
                <a:hlinkClick r:id="rId4"/>
              </a:rPr>
              <a:t>https://docs.google.com/document/d/1ij8rl6EgfgvsEh2UCl0iQu6AAtNV4N0DvsTZ0gySTIo/edit</a:t>
            </a:r>
            <a:endParaRPr>
              <a:solidFill>
                <a:srgbClr val="999999"/>
              </a:solidFill>
            </a:endParaRPr>
          </a:p>
          <a:p>
            <a:pPr indent="-355600" lvl="0" marL="457200" rtl="0" algn="l">
              <a:spcBef>
                <a:spcPts val="0"/>
              </a:spcBef>
              <a:spcAft>
                <a:spcPts val="0"/>
              </a:spcAft>
              <a:buSzPts val="2000"/>
              <a:buChar char="●"/>
            </a:pPr>
            <a:r>
              <a:rPr lang="en"/>
              <a:t>Non-negative </a:t>
            </a:r>
            <a:r>
              <a:rPr lang="en">
                <a:solidFill>
                  <a:schemeClr val="lt1"/>
                </a:solidFill>
              </a:rPr>
              <a:t>Matrix Factorization (NMF)</a:t>
            </a:r>
            <a:endParaRPr/>
          </a:p>
          <a:p>
            <a:pPr indent="0" lvl="0" marL="0" rtl="0" algn="l">
              <a:spcBef>
                <a:spcPts val="600"/>
              </a:spcBef>
              <a:spcAft>
                <a:spcPts val="0"/>
              </a:spcAft>
              <a:buNone/>
            </a:pPr>
            <a:r>
              <a:t/>
            </a:r>
            <a:endParaRPr/>
          </a:p>
        </p:txBody>
      </p:sp>
      <p:sp>
        <p:nvSpPr>
          <p:cNvPr id="168" name="Google Shape;168;p2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253075" y="388375"/>
            <a:ext cx="9156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74" name="Google Shape;174;p27"/>
          <p:cNvSpPr txBox="1"/>
          <p:nvPr>
            <p:ph idx="1" type="body"/>
          </p:nvPr>
        </p:nvSpPr>
        <p:spPr>
          <a:xfrm>
            <a:off x="457200" y="1000675"/>
            <a:ext cx="8229600" cy="306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rgbClr val="B7B7B7"/>
                </a:solidFill>
                <a:hlinkClick r:id="rId3"/>
              </a:rPr>
              <a:t>https://zhuanlan.zhihu.com/p/35262187</a:t>
            </a:r>
            <a:endParaRPr>
              <a:solidFill>
                <a:srgbClr val="B7B7B7"/>
              </a:solidFill>
            </a:endParaRPr>
          </a:p>
          <a:p>
            <a:pPr indent="0" lvl="0" marL="0" rtl="0" algn="l">
              <a:spcBef>
                <a:spcPts val="600"/>
              </a:spcBef>
              <a:spcAft>
                <a:spcPts val="0"/>
              </a:spcAft>
              <a:buNone/>
            </a:pPr>
            <a:r>
              <a:t/>
            </a:r>
            <a:endParaRPr>
              <a:solidFill>
                <a:srgbClr val="B7B7B7"/>
              </a:solidFill>
            </a:endParaRPr>
          </a:p>
          <a:p>
            <a:pPr indent="0" lvl="0" marL="0" rtl="0" algn="l">
              <a:spcBef>
                <a:spcPts val="600"/>
              </a:spcBef>
              <a:spcAft>
                <a:spcPts val="0"/>
              </a:spcAft>
              <a:buNone/>
            </a:pPr>
            <a:r>
              <a:rPr lang="en" u="sng">
                <a:solidFill>
                  <a:srgbClr val="B7B7B7"/>
                </a:solidFill>
                <a:hlinkClick r:id="rId4"/>
              </a:rPr>
              <a:t>https://realpython.com/build-recommendation-engine-collaborative-filtering/#:~:text=Collaborative%20filtering%20is%20a%20technique,similar%20to%20a%20particular%20user</a:t>
            </a:r>
            <a:endParaRPr>
              <a:solidFill>
                <a:srgbClr val="B7B7B7"/>
              </a:solidFill>
            </a:endParaRPr>
          </a:p>
          <a:p>
            <a:pPr indent="0" lvl="0" marL="0" rtl="0" algn="l">
              <a:spcBef>
                <a:spcPts val="600"/>
              </a:spcBef>
              <a:spcAft>
                <a:spcPts val="0"/>
              </a:spcAft>
              <a:buNone/>
            </a:pPr>
            <a:r>
              <a:t/>
            </a:r>
            <a:endParaRPr/>
          </a:p>
        </p:txBody>
      </p:sp>
      <p:sp>
        <p:nvSpPr>
          <p:cNvPr id="175" name="Google Shape;175;p2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WHAT IS COLLABORATIVE FILTERING?</a:t>
            </a:r>
            <a:endParaRPr/>
          </a:p>
        </p:txBody>
      </p:sp>
      <p:sp>
        <p:nvSpPr>
          <p:cNvPr id="79" name="Google Shape;79;p16"/>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600"/>
              </a:spcBef>
              <a:spcAft>
                <a:spcPts val="0"/>
              </a:spcAft>
              <a:buSzPts val="2000"/>
              <a:buNone/>
            </a:pPr>
            <a:r>
              <a:rPr lang="en"/>
              <a:t>Collaborative filtering filters information by using the interactions and data collected by the system from other users. It's based on the idea that people who agreed in their evaluation of certain items are likely to agree again in the future</a:t>
            </a:r>
            <a:endParaRPr/>
          </a:p>
        </p:txBody>
      </p:sp>
      <p:sp>
        <p:nvSpPr>
          <p:cNvPr id="80" name="Google Shape;80;p16"/>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two classes of  Collaborative Filtering: </a:t>
            </a:r>
            <a:endParaRPr b="1" cap="none"/>
          </a:p>
        </p:txBody>
      </p:sp>
      <p:sp>
        <p:nvSpPr>
          <p:cNvPr id="88" name="Google Shape;88;p17"/>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User-based (rating prediction)</a:t>
            </a:r>
            <a:endParaRPr/>
          </a:p>
          <a:p>
            <a:pPr indent="0" lvl="0" marL="457200" rtl="0" algn="l">
              <a:lnSpc>
                <a:spcPct val="100000"/>
              </a:lnSpc>
              <a:spcBef>
                <a:spcPts val="600"/>
              </a:spcBef>
              <a:spcAft>
                <a:spcPts val="0"/>
              </a:spcAft>
              <a:buNone/>
            </a:pPr>
            <a:r>
              <a:rPr lang="en"/>
              <a:t>measures the similarity between target users and other users.</a:t>
            </a:r>
            <a:endParaRPr/>
          </a:p>
          <a:p>
            <a:pPr indent="-355600" lvl="0" marL="457200" rtl="0" algn="l">
              <a:lnSpc>
                <a:spcPct val="100000"/>
              </a:lnSpc>
              <a:spcBef>
                <a:spcPts val="600"/>
              </a:spcBef>
              <a:spcAft>
                <a:spcPts val="0"/>
              </a:spcAft>
              <a:buSzPts val="2000"/>
              <a:buChar char="✘"/>
            </a:pPr>
            <a:r>
              <a:rPr lang="en"/>
              <a:t>Item-based (item recommendation /  Top N)</a:t>
            </a:r>
            <a:endParaRPr/>
          </a:p>
          <a:p>
            <a:pPr indent="0" lvl="0" marL="457200" rtl="0" algn="l">
              <a:lnSpc>
                <a:spcPct val="100000"/>
              </a:lnSpc>
              <a:spcBef>
                <a:spcPts val="600"/>
              </a:spcBef>
              <a:spcAft>
                <a:spcPts val="0"/>
              </a:spcAft>
              <a:buNone/>
            </a:pPr>
            <a:r>
              <a:rPr lang="en"/>
              <a:t>measures the similarity between the items that target users rate or interact with and other items.</a:t>
            </a:r>
            <a:endParaRPr/>
          </a:p>
        </p:txBody>
      </p:sp>
      <p:sp>
        <p:nvSpPr>
          <p:cNvPr id="89" name="Google Shape;89;p17"/>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7"/>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EXAMPLE</a:t>
            </a:r>
            <a:endParaRPr b="1" cap="none"/>
          </a:p>
        </p:txBody>
      </p:sp>
      <p:pic>
        <p:nvPicPr>
          <p:cNvPr id="97" name="Google Shape;97;p18"/>
          <p:cNvPicPr preferRelativeResize="0"/>
          <p:nvPr/>
        </p:nvPicPr>
        <p:blipFill rotWithShape="1">
          <a:blip r:embed="rId3">
            <a:alphaModFix/>
          </a:blip>
          <a:srcRect b="0" l="0" r="0" t="0"/>
          <a:stretch/>
        </p:blipFill>
        <p:spPr>
          <a:xfrm>
            <a:off x="457200" y="1655657"/>
            <a:ext cx="8246409" cy="2264448"/>
          </a:xfrm>
          <a:prstGeom prst="rect">
            <a:avLst/>
          </a:prstGeom>
          <a:noFill/>
          <a:ln>
            <a:noFill/>
          </a:ln>
        </p:spPr>
      </p:pic>
      <p:sp>
        <p:nvSpPr>
          <p:cNvPr id="98" name="Google Shape;98;p18"/>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600"/>
              </a:spcBef>
              <a:spcAft>
                <a:spcPts val="0"/>
              </a:spcAft>
              <a:buSzPts val="2000"/>
              <a:buNone/>
            </a:pPr>
            <a:r>
              <a:t/>
            </a:r>
            <a:endParaRPr/>
          </a:p>
        </p:txBody>
      </p:sp>
      <p:sp>
        <p:nvSpPr>
          <p:cNvPr id="99" name="Google Shape;99;p18"/>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STEPS FOR</a:t>
            </a:r>
            <a:r>
              <a:rPr b="1" lang="en" cap="none"/>
              <a:t> </a:t>
            </a:r>
            <a:r>
              <a:rPr b="1" lang="en" cap="none"/>
              <a:t>COLLABORATIVE FILTERING</a:t>
            </a:r>
            <a:r>
              <a:rPr b="1" lang="en" cap="none"/>
              <a:t>?</a:t>
            </a:r>
            <a:r>
              <a:rPr b="1" lang="en"/>
              <a:t> </a:t>
            </a:r>
            <a:endParaRPr b="1" cap="none"/>
          </a:p>
        </p:txBody>
      </p:sp>
      <p:sp>
        <p:nvSpPr>
          <p:cNvPr id="107" name="Google Shape;107;p19"/>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The first step is to find similar users or items. </a:t>
            </a:r>
            <a:endParaRPr/>
          </a:p>
          <a:p>
            <a:pPr indent="-355600" lvl="0" marL="457200" rtl="0" algn="l">
              <a:lnSpc>
                <a:spcPct val="100000"/>
              </a:lnSpc>
              <a:spcBef>
                <a:spcPts val="600"/>
              </a:spcBef>
              <a:spcAft>
                <a:spcPts val="0"/>
              </a:spcAft>
              <a:buSzPts val="2000"/>
              <a:buChar char="✘"/>
            </a:pPr>
            <a:r>
              <a:rPr lang="en"/>
              <a:t>The second step is to predict the ratings of the items that are not yet rated by a user</a:t>
            </a:r>
            <a:endParaRPr/>
          </a:p>
        </p:txBody>
      </p:sp>
      <p:sp>
        <p:nvSpPr>
          <p:cNvPr id="108" name="Google Shape;108;p19"/>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How to measure similarity: </a:t>
            </a:r>
            <a:endParaRPr b="1" cap="none"/>
          </a:p>
        </p:txBody>
      </p:sp>
      <p:sp>
        <p:nvSpPr>
          <p:cNvPr id="116" name="Google Shape;116;p20"/>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Pearson similarity</a:t>
            </a:r>
            <a:endParaRPr/>
          </a:p>
          <a:p>
            <a:pPr indent="-355600" lvl="0" marL="457200" rtl="0" algn="l">
              <a:lnSpc>
                <a:spcPct val="100000"/>
              </a:lnSpc>
              <a:spcBef>
                <a:spcPts val="600"/>
              </a:spcBef>
              <a:spcAft>
                <a:spcPts val="0"/>
              </a:spcAft>
              <a:buSzPts val="2000"/>
              <a:buChar char="✘"/>
            </a:pPr>
            <a:r>
              <a:rPr lang="en"/>
              <a:t>Jaccard similarity</a:t>
            </a:r>
            <a:endParaRPr/>
          </a:p>
          <a:p>
            <a:pPr indent="-355600" lvl="0" marL="457200" rtl="0" algn="l">
              <a:lnSpc>
                <a:spcPct val="100000"/>
              </a:lnSpc>
              <a:spcBef>
                <a:spcPts val="600"/>
              </a:spcBef>
              <a:spcAft>
                <a:spcPts val="0"/>
              </a:spcAft>
              <a:buSzPts val="2000"/>
              <a:buChar char="✘"/>
            </a:pPr>
            <a:r>
              <a:rPr lang="en"/>
              <a:t>Spearman rank correlation</a:t>
            </a:r>
            <a:endParaRPr/>
          </a:p>
          <a:p>
            <a:pPr indent="-355600" lvl="0" marL="457200" rtl="0" algn="l">
              <a:lnSpc>
                <a:spcPct val="100000"/>
              </a:lnSpc>
              <a:spcBef>
                <a:spcPts val="600"/>
              </a:spcBef>
              <a:spcAft>
                <a:spcPts val="0"/>
              </a:spcAft>
              <a:buSzPts val="2000"/>
              <a:buChar char="✘"/>
            </a:pPr>
            <a:r>
              <a:rPr lang="en"/>
              <a:t>Mean squared differences</a:t>
            </a:r>
            <a:endParaRPr/>
          </a:p>
          <a:p>
            <a:pPr indent="-355600" lvl="0" marL="457200" rtl="0" algn="l">
              <a:lnSpc>
                <a:spcPct val="100000"/>
              </a:lnSpc>
              <a:spcBef>
                <a:spcPts val="600"/>
              </a:spcBef>
              <a:spcAft>
                <a:spcPts val="0"/>
              </a:spcAft>
              <a:buSzPts val="2000"/>
              <a:buChar char="✘"/>
            </a:pPr>
            <a:r>
              <a:rPr lang="en"/>
              <a:t>Proximity–impact–popularity similarity</a:t>
            </a:r>
            <a:endParaRPr/>
          </a:p>
          <a:p>
            <a:pPr indent="0" lvl="0" marL="101600" rtl="0" algn="l">
              <a:lnSpc>
                <a:spcPct val="100000"/>
              </a:lnSpc>
              <a:spcBef>
                <a:spcPts val="600"/>
              </a:spcBef>
              <a:spcAft>
                <a:spcPts val="0"/>
              </a:spcAft>
              <a:buSzPts val="2000"/>
              <a:buNone/>
            </a:pPr>
            <a:r>
              <a:t/>
            </a:r>
            <a:endParaRPr/>
          </a:p>
        </p:txBody>
      </p:sp>
      <p:sp>
        <p:nvSpPr>
          <p:cNvPr id="117" name="Google Shape;117;p2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0"/>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approaches to measure the accuracy</a:t>
            </a:r>
            <a:r>
              <a:rPr b="1" lang="en"/>
              <a:t>: </a:t>
            </a:r>
            <a:endParaRPr b="1" cap="none"/>
          </a:p>
        </p:txBody>
      </p:sp>
      <p:sp>
        <p:nvSpPr>
          <p:cNvPr id="125" name="Google Shape;125;p21"/>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Root Mean Square Error (RMSE).</a:t>
            </a:r>
            <a:endParaRPr/>
          </a:p>
          <a:p>
            <a:pPr indent="-355600" lvl="0" marL="457200" rtl="0" algn="l">
              <a:lnSpc>
                <a:spcPct val="100000"/>
              </a:lnSpc>
              <a:spcBef>
                <a:spcPts val="600"/>
              </a:spcBef>
              <a:spcAft>
                <a:spcPts val="0"/>
              </a:spcAft>
              <a:buSzPts val="2000"/>
              <a:buChar char="✘"/>
            </a:pPr>
            <a:r>
              <a:rPr lang="en"/>
              <a:t>Mean Absolute Error (MAE): average absolute difference between predicted ratings and actual ratings</a:t>
            </a:r>
            <a:endParaRPr/>
          </a:p>
        </p:txBody>
      </p:sp>
      <p:sp>
        <p:nvSpPr>
          <p:cNvPr id="126" name="Google Shape;126;p21"/>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1"/>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Disadvantage : </a:t>
            </a:r>
            <a:endParaRPr b="1" cap="none"/>
          </a:p>
        </p:txBody>
      </p:sp>
      <p:sp>
        <p:nvSpPr>
          <p:cNvPr id="134" name="Google Shape;134;p22"/>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Cold start : we must have enough data in the system to find match</a:t>
            </a:r>
            <a:endParaRPr/>
          </a:p>
          <a:p>
            <a:pPr indent="-355600" lvl="0" marL="457200" rtl="0" algn="l">
              <a:lnSpc>
                <a:spcPct val="100000"/>
              </a:lnSpc>
              <a:spcBef>
                <a:spcPts val="600"/>
              </a:spcBef>
              <a:spcAft>
                <a:spcPts val="0"/>
              </a:spcAft>
              <a:buSzPts val="2000"/>
              <a:buChar char="✘"/>
            </a:pPr>
            <a:r>
              <a:rPr lang="en"/>
              <a:t>Sparsity : most of the user do not rate most of items and hence the user-item rating matrix is “sparse”,therefore the probability of finding a set of users with significant similar rating is usually low.</a:t>
            </a:r>
            <a:endParaRPr/>
          </a:p>
          <a:p>
            <a:pPr indent="-355600" lvl="0" marL="457200" rtl="0" algn="l">
              <a:lnSpc>
                <a:spcPct val="100000"/>
              </a:lnSpc>
              <a:spcBef>
                <a:spcPts val="600"/>
              </a:spcBef>
              <a:spcAft>
                <a:spcPts val="0"/>
              </a:spcAft>
              <a:buSzPts val="2000"/>
              <a:buChar char="✘"/>
            </a:pPr>
            <a:r>
              <a:rPr lang="en"/>
              <a:t>First rater : can not recommend an item that has not been previously rated.</a:t>
            </a:r>
            <a:endParaRPr/>
          </a:p>
        </p:txBody>
      </p:sp>
      <p:sp>
        <p:nvSpPr>
          <p:cNvPr id="135" name="Google Shape;135;p22"/>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2"/>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2"/>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matrix factorization?</a:t>
            </a:r>
            <a:endParaRPr/>
          </a:p>
        </p:txBody>
      </p:sp>
      <p:sp>
        <p:nvSpPr>
          <p:cNvPr id="143" name="Google Shape;143;p23"/>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Matrix Factorization is a class of collaborative filtering algorithms used in recommendation system. </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Matrix Factorization algorithm work by decomposing user-item interactive matrix into the product of two lower dimensional rectangle matrix. </a:t>
            </a:r>
            <a:endParaRPr/>
          </a:p>
        </p:txBody>
      </p:sp>
      <p:sp>
        <p:nvSpPr>
          <p:cNvPr id="144" name="Google Shape;144;p2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