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Sniglet"/>
      <p:regular r:id="rId18"/>
    </p:embeddedFont>
    <p:embeddedFont>
      <p:font typeface="Economica"/>
      <p:regular r:id="rId19"/>
      <p:bold r:id="rId20"/>
      <p:italic r:id="rId21"/>
      <p:boldItalic r:id="rId22"/>
    </p:embeddedFont>
    <p:embeddedFont>
      <p:font typeface="Walter Turncoat"/>
      <p:regular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WalterTurnco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font" Target="fonts/Snigle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275eb0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275eb0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a891e5f3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8ba891e5f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a891e5f3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8ba891e5f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a891e5f3_0_4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8ba891e5f3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a891e5f3_0_4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8ba891e5f3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a891e5f3_0_4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8ba891e5f3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a891e5f3_0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ba891e5f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a891e5f3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8ba891e5f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a891e5f3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ba891e5f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a891e5f3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8ba891e5f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a891e5f3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8ba891e5f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- NOT FOR USE AND/OR DISTRIBUTION TO THE GENERAL PUBLIC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64" name="Google Shape;64;p13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 rot="8450347">
              <a:off x="974914" y="1163078"/>
              <a:ext cx="859830" cy="62903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044700" y="60413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Group </a:t>
            </a:r>
            <a:r>
              <a:rPr lang="en">
                <a:solidFill>
                  <a:srgbClr val="FFFFFF"/>
                </a:solidFill>
              </a:rPr>
              <a:t>1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044700" y="2386013"/>
            <a:ext cx="3054600" cy="22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Bin Sun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Helen Qiu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Shuang Li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Viann Xu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0" y="1086442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als algorithm (parameters)</a:t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688211" y="1728985"/>
            <a:ext cx="1689000" cy="12393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numBlocks</a:t>
            </a:r>
            <a:endParaRPr b="0" i="0" sz="16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2133707" y="2426755"/>
            <a:ext cx="1689000" cy="12393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Rank</a:t>
            </a:r>
            <a:endParaRPr b="0" i="0" sz="16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819790" y="3265080"/>
            <a:ext cx="1689000" cy="12393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maxIter</a:t>
            </a:r>
            <a:endParaRPr b="0" i="0" sz="16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632391" y="3265080"/>
            <a:ext cx="1689000" cy="12393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regParam</a:t>
            </a:r>
            <a:endParaRPr b="0" i="0" sz="16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3414420" y="1534309"/>
            <a:ext cx="2262000" cy="1239300"/>
          </a:xfrm>
          <a:prstGeom prst="ellipse">
            <a:avLst/>
          </a:prstGeom>
          <a:solidFill>
            <a:schemeClr val="lt1">
              <a:alpha val="337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ImplicitPrefs</a:t>
            </a:r>
            <a:endParaRPr b="0" i="0" sz="2000" u="none" cap="none" strike="noStrik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635259" y="3265080"/>
            <a:ext cx="1689000" cy="12393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Alpha</a:t>
            </a:r>
            <a:endParaRPr b="0" i="0" sz="16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5268154" y="2364019"/>
            <a:ext cx="1863300" cy="12393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nonnegative</a:t>
            </a:r>
            <a:endParaRPr b="0" i="0" sz="16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thanks!</a:t>
            </a:r>
            <a:endParaRPr b="0" i="0" sz="48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4207274" y="603475"/>
            <a:ext cx="687464" cy="69159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643221" y="3319806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1.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 </a:t>
            </a:r>
            <a:br>
              <a:rPr lang="en"/>
            </a:br>
            <a:r>
              <a:rPr lang="en"/>
              <a:t>what is the difference between explicit data and implicit data?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677732" y="1511248"/>
            <a:ext cx="7788600" cy="2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Explicit data: </a:t>
            </a: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customer is clearly showing how they feel about a product. The data we receive is clean and actionable.</a:t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example,  A customer buys a product, rates a film, or gives a thumbs up or down to a post. 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Implicit data: </a:t>
            </a: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customer views a product but does not make a purchase.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example， A user watches a film trailer or reads an article about something. We’ve got a statement of intent but no clear, affirmative action.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-41903" y="1082548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623943" y="1572337"/>
            <a:ext cx="78960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Explicit data：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Pros: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</a:rPr>
              <a:t>C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lear, unambiguous, and gives us a definite picture of the user. 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Cons: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Often much harder to collect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Implicit data：</a:t>
            </a:r>
            <a:endParaRPr/>
          </a:p>
          <a:p>
            <a:pPr indent="457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Pros: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Easier to collect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Cons: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</a:rPr>
              <a:t>I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harde</a:t>
            </a:r>
            <a:r>
              <a:rPr lang="en">
                <a:solidFill>
                  <a:schemeClr val="lt1"/>
                </a:solidFill>
              </a:rPr>
              <a:t>r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interpret</a:t>
            </a:r>
            <a:r>
              <a:rPr lang="en">
                <a:solidFill>
                  <a:schemeClr val="lt1"/>
                </a:solidFill>
              </a:rPr>
              <a:t>. R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equires clarification. 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643221" y="3319806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2.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How is Spark ALS treating them differently?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-41903" y="1082548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Explicit data</a:t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21297" y="1757818"/>
            <a:ext cx="8389200" cy="249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1106907" y="2571740"/>
            <a:ext cx="7226400" cy="131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758" l="0" r="0" t="-28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988" y="590737"/>
            <a:ext cx="7382025" cy="316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-6025" y="1243039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Implicit data (More Common)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43146" y="2100439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</a:pPr>
            <a:r>
              <a:rPr lang="en" sz="2000" u="sng"/>
              <a:t>Collaborative Filtering for implicit feedback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</a:pPr>
            <a:r>
              <a:rPr lang="en" sz="2000"/>
              <a:t>Treats the data as numbers (</a:t>
            </a:r>
            <a:r>
              <a:rPr lang="en" sz="2000" u="sng"/>
              <a:t>strength</a:t>
            </a:r>
            <a:r>
              <a:rPr lang="en" sz="2000"/>
              <a:t> in observations of user actions 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</a:pPr>
            <a:r>
              <a:rPr lang="en" sz="2000"/>
              <a:t>Then related to the confidence level in observed user preferences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</a:pPr>
            <a:r>
              <a:rPr lang="en" sz="2000"/>
              <a:t>Find latent factors ( used to predict)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4294967295" type="ctrTitle"/>
          </p:nvPr>
        </p:nvSpPr>
        <p:spPr>
          <a:xfrm>
            <a:off x="588981" y="643464"/>
            <a:ext cx="7772400" cy="178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5178" l="-1629" r="0" t="-14179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b="0" i="0" lang="en" sz="2600" u="none" cap="none" strike="noStrike">
                <a:latin typeface="Walter Turncoat"/>
                <a:ea typeface="Walter Turncoat"/>
                <a:cs typeface="Walter Turncoat"/>
                <a:sym typeface="Walter Turncoat"/>
              </a:rPr>
              <a:t> </a:t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1134932" y="2631241"/>
            <a:ext cx="7226400" cy="2256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2960" l="0" r="0" t="-670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