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70" r:id="rId6"/>
    <p:sldId id="259" r:id="rId7"/>
    <p:sldId id="260" r:id="rId8"/>
    <p:sldId id="261" r:id="rId9"/>
    <p:sldId id="262" r:id="rId10"/>
    <p:sldId id="266" r:id="rId11"/>
    <p:sldId id="269" r:id="rId12"/>
    <p:sldId id="274" r:id="rId13"/>
    <p:sldId id="273" r:id="rId14"/>
    <p:sldId id="265"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4459F68-5BAD-4F7D-93E6-5860BD2BF6B1}">
          <p14:sldIdLst>
            <p14:sldId id="256"/>
            <p14:sldId id="257"/>
            <p14:sldId id="258"/>
            <p14:sldId id="270"/>
            <p14:sldId id="259"/>
          </p14:sldIdLst>
        </p14:section>
        <p14:section name="Untitled Section" id="{BF37DAD2-2634-4262-A3C6-141F4B15A6AC}">
          <p14:sldIdLst>
            <p14:sldId id="260"/>
            <p14:sldId id="261"/>
            <p14:sldId id="262"/>
            <p14:sldId id="266"/>
            <p14:sldId id="269"/>
            <p14:sldId id="274"/>
            <p14:sldId id="273"/>
            <p14:sldId id="265"/>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2"/>
    <p:restoredTop sz="94762"/>
  </p:normalViewPr>
  <p:slideViewPr>
    <p:cSldViewPr snapToGrid="0">
      <p:cViewPr varScale="1">
        <p:scale>
          <a:sx n="161" d="100"/>
          <a:sy n="161" d="100"/>
        </p:scale>
        <p:origin x="94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0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001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x476 Project 4</a:t>
            </a:r>
            <a:endParaRPr dirty="0"/>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Aaron Lopes</a:t>
            </a:r>
            <a:endParaRPr dirty="0"/>
          </a:p>
          <a:p>
            <a:pPr marL="0" lvl="0" indent="0" algn="ctr" rtl="0">
              <a:lnSpc>
                <a:spcPct val="100000"/>
              </a:lnSpc>
              <a:spcBef>
                <a:spcPts val="0"/>
              </a:spcBef>
              <a:spcAft>
                <a:spcPts val="0"/>
              </a:spcAft>
              <a:buSzPts val="2800"/>
              <a:buNone/>
            </a:pPr>
            <a:r>
              <a:rPr lang="en" dirty="0"/>
              <a:t>alopes7@gatech.edu</a:t>
            </a:r>
            <a:endParaRPr dirty="0"/>
          </a:p>
          <a:p>
            <a:pPr marL="0" lvl="0" indent="0" algn="ctr" rtl="0">
              <a:lnSpc>
                <a:spcPct val="100000"/>
              </a:lnSpc>
              <a:spcBef>
                <a:spcPts val="0"/>
              </a:spcBef>
              <a:spcAft>
                <a:spcPts val="0"/>
              </a:spcAft>
              <a:buSzPts val="2800"/>
              <a:buNone/>
            </a:pPr>
            <a:r>
              <a:rPr lang="en-US" dirty="0"/>
              <a:t>alopes7</a:t>
            </a:r>
            <a:endParaRPr dirty="0"/>
          </a:p>
          <a:p>
            <a:pPr marL="0" lvl="0" indent="0" algn="ctr" rtl="0">
              <a:lnSpc>
                <a:spcPct val="100000"/>
              </a:lnSpc>
              <a:spcBef>
                <a:spcPts val="0"/>
              </a:spcBef>
              <a:spcAft>
                <a:spcPts val="0"/>
              </a:spcAft>
              <a:buSzPts val="2800"/>
              <a:buNone/>
            </a:pPr>
            <a:r>
              <a:rPr lang="en" dirty="0"/>
              <a:t>903407727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Part 2: SIFT feature descriptor</a:t>
            </a:r>
            <a:endParaRPr dirty="0"/>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[Why aren't our version of SIFT features rotation- or scale-invariant? What would you have to do to make them so?]</a:t>
            </a:r>
          </a:p>
          <a:p>
            <a:pPr marL="0" lvl="0" indent="0" algn="l" rtl="0">
              <a:lnSpc>
                <a:spcPct val="115000"/>
              </a:lnSpc>
              <a:spcBef>
                <a:spcPts val="0"/>
              </a:spcBef>
              <a:spcAft>
                <a:spcPts val="1600"/>
              </a:spcAft>
              <a:buSzPts val="1800"/>
              <a:buNone/>
            </a:pPr>
            <a:r>
              <a:rPr lang="en-US" dirty="0"/>
              <a:t>They are not rotation of scale invariant because the SIFT features take orientation and magnitude into account while feature mapping. To make it invariant, a maximal orientation would need to be applied to the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4249-89A3-41B2-8EB4-15B6FABDD12B}"/>
              </a:ext>
            </a:extLst>
          </p:cNvPr>
          <p:cNvSpPr>
            <a:spLocks noGrp="1"/>
          </p:cNvSpPr>
          <p:nvPr>
            <p:ph type="title"/>
          </p:nvPr>
        </p:nvSpPr>
        <p:spPr/>
        <p:txBody>
          <a:bodyPr/>
          <a:lstStyle/>
          <a:p>
            <a:r>
              <a:rPr lang="en" dirty="0"/>
              <a:t>Part 2: SIFT feature descriptor</a:t>
            </a:r>
            <a:endParaRPr lang="en-US" dirty="0"/>
          </a:p>
        </p:txBody>
      </p:sp>
      <p:sp>
        <p:nvSpPr>
          <p:cNvPr id="3" name="Text Placeholder 2">
            <a:extLst>
              <a:ext uri="{FF2B5EF4-FFF2-40B4-BE49-F238E27FC236}">
                <a16:creationId xmlns:a16="http://schemas.microsoft.com/office/drawing/2014/main" id="{27E90A5D-8567-49F3-9663-6A7AC9ADEA0A}"/>
              </a:ext>
            </a:extLst>
          </p:cNvPr>
          <p:cNvSpPr>
            <a:spLocks noGrp="1"/>
          </p:cNvSpPr>
          <p:nvPr>
            <p:ph type="body" idx="1"/>
          </p:nvPr>
        </p:nvSpPr>
        <p:spPr/>
        <p:txBody>
          <a:bodyPr/>
          <a:lstStyle/>
          <a:p>
            <a:pPr marL="114300" indent="0">
              <a:buNone/>
            </a:pPr>
            <a:r>
              <a:rPr lang="en" dirty="0"/>
              <a:t>[Why are SIFT features better descriptors than simplying </a:t>
            </a:r>
            <a:r>
              <a:rPr lang="en-US" dirty="0"/>
              <a:t>normalizing image intensities in a local window</a:t>
            </a:r>
            <a:r>
              <a:rPr lang="en" dirty="0"/>
              <a:t>?]</a:t>
            </a:r>
          </a:p>
          <a:p>
            <a:pPr marL="114300" indent="0">
              <a:buNone/>
            </a:pPr>
            <a:endParaRPr lang="en" dirty="0"/>
          </a:p>
          <a:p>
            <a:pPr marL="114300" indent="0">
              <a:buNone/>
            </a:pPr>
            <a:r>
              <a:rPr lang="en" dirty="0"/>
              <a:t>By adding two more dimensions (magnitude and orientation) to the equation, the descriptors are more pertinent to image content rather than simply light distribution.</a:t>
            </a:r>
          </a:p>
          <a:p>
            <a:pPr marL="114300" indent="0">
              <a:buNone/>
            </a:pPr>
            <a:endParaRPr lang="en" dirty="0"/>
          </a:p>
          <a:p>
            <a:pPr marL="114300" indent="0">
              <a:buNone/>
            </a:pPr>
            <a:endParaRPr lang="en-US" dirty="0"/>
          </a:p>
        </p:txBody>
      </p:sp>
    </p:spTree>
    <p:extLst>
      <p:ext uri="{BB962C8B-B14F-4D97-AF65-F5344CB8AC3E}">
        <p14:creationId xmlns:p14="http://schemas.microsoft.com/office/powerpoint/2010/main" val="72250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Klaus image pair here with </a:t>
            </a:r>
            <a:r>
              <a:rPr lang="en-US" dirty="0" err="1"/>
              <a:t>num_pts_to_visualize</a:t>
            </a:r>
            <a:r>
              <a:rPr lang="en-US" dirty="0"/>
              <a:t> = 30</a:t>
            </a:r>
            <a:r>
              <a:rPr lang="en" dirty="0"/>
              <a:t>]</a:t>
            </a: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[insert visualization of matches for CRC image pair here with </a:t>
            </a:r>
            <a:r>
              <a:rPr lang="en-US" dirty="0" err="1"/>
              <a:t>num_pts_to_visualize</a:t>
            </a:r>
            <a:r>
              <a:rPr lang="en-US" dirty="0"/>
              <a:t> = 30]</a:t>
            </a:r>
          </a:p>
        </p:txBody>
      </p:sp>
      <p:pic>
        <p:nvPicPr>
          <p:cNvPr id="3" name="Picture 2" descr="A picture containing text, grass, outdoor, park&#10;&#10;Description automatically generated">
            <a:extLst>
              <a:ext uri="{FF2B5EF4-FFF2-40B4-BE49-F238E27FC236}">
                <a16:creationId xmlns:a16="http://schemas.microsoft.com/office/drawing/2014/main" id="{DF8A68C4-2768-F54F-AF02-6B496EF9EAB0}"/>
              </a:ext>
            </a:extLst>
          </p:cNvPr>
          <p:cNvPicPr>
            <a:picLocks noChangeAspect="1"/>
          </p:cNvPicPr>
          <p:nvPr/>
        </p:nvPicPr>
        <p:blipFill>
          <a:blip r:embed="rId3"/>
          <a:stretch>
            <a:fillRect/>
          </a:stretch>
        </p:blipFill>
        <p:spPr>
          <a:xfrm>
            <a:off x="622742" y="2035225"/>
            <a:ext cx="2921000" cy="1955800"/>
          </a:xfrm>
          <a:prstGeom prst="rect">
            <a:avLst/>
          </a:prstGeom>
        </p:spPr>
      </p:pic>
    </p:spTree>
    <p:extLst>
      <p:ext uri="{BB962C8B-B14F-4D97-AF65-F5344CB8AC3E}">
        <p14:creationId xmlns:p14="http://schemas.microsoft.com/office/powerpoint/2010/main" val="424410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 at some of the mismatched features in your picture. Why might this have occurred?]</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 are repetitive features in the pictures.</a:t>
            </a:r>
            <a:endParaRPr dirty="0"/>
          </a:p>
        </p:txBody>
      </p:sp>
      <p:sp>
        <p:nvSpPr>
          <p:cNvPr id="3" name="Text Placeholder 2">
            <a:extLst>
              <a:ext uri="{FF2B5EF4-FFF2-40B4-BE49-F238E27FC236}">
                <a16:creationId xmlns:a16="http://schemas.microsoft.com/office/drawing/2014/main" id="{70D200FE-3AC5-46BC-8F60-F3F69F6F19A9}"/>
              </a:ext>
            </a:extLst>
          </p:cNvPr>
          <p:cNvSpPr>
            <a:spLocks noGrp="1"/>
          </p:cNvSpPr>
          <p:nvPr>
            <p:ph type="body" idx="1"/>
          </p:nvPr>
        </p:nvSpPr>
        <p:spPr/>
        <p:txBody>
          <a:bodyPr/>
          <a:lstStyle/>
          <a:p>
            <a:pPr marL="139700" indent="0">
              <a:buNone/>
            </a:pPr>
            <a:r>
              <a:rPr lang="en-US" dirty="0"/>
              <a:t>[Describe your implementation of feature matching here]</a:t>
            </a:r>
          </a:p>
          <a:p>
            <a:pPr marL="139700" indent="0">
              <a:buNone/>
            </a:pPr>
            <a:endParaRPr lang="en-US" dirty="0"/>
          </a:p>
          <a:p>
            <a:pPr marL="139700" indent="0">
              <a:buNone/>
            </a:pPr>
            <a:r>
              <a:rPr lang="en-US" dirty="0"/>
              <a:t>First, the distances between features is computed to obtain matches and confidence. Then, matches below the threshold are added to a list of matches, and returned.</a:t>
            </a:r>
          </a:p>
          <a:p>
            <a:endParaRPr lang="en-US" dirty="0"/>
          </a:p>
          <a:p>
            <a:pPr marL="13970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SIFT </a:t>
            </a:r>
            <a:r>
              <a:rPr lang="en"/>
              <a:t>feature descriptor (Extra Credit)</a:t>
            </a:r>
            <a:endParaRPr dirty="0"/>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your own image pair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What makes our feature matching pipeline work well or poorly for your image pair?</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area’s with the highest magnitude are the vertical and horizontal edges, because these are the locations of maximum contrast between the surrounding areas with respect to the image orientation; where the gradient is pointing towards the most rapid increase in intensity </a:t>
            </a:r>
            <a:endParaRPr dirty="0"/>
          </a:p>
        </p:txBody>
      </p:sp>
      <p:pic>
        <p:nvPicPr>
          <p:cNvPr id="7" name="Picture 6" descr="Graphical user interface&#10;&#10;Description automatically generated">
            <a:extLst>
              <a:ext uri="{FF2B5EF4-FFF2-40B4-BE49-F238E27FC236}">
                <a16:creationId xmlns:a16="http://schemas.microsoft.com/office/drawing/2014/main" id="{897B71F6-4016-744C-BCAF-6B4F08644261}"/>
              </a:ext>
            </a:extLst>
          </p:cNvPr>
          <p:cNvPicPr>
            <a:picLocks noChangeAspect="1"/>
          </p:cNvPicPr>
          <p:nvPr/>
        </p:nvPicPr>
        <p:blipFill>
          <a:blip r:embed="rId3"/>
          <a:stretch>
            <a:fillRect/>
          </a:stretch>
        </p:blipFill>
        <p:spPr>
          <a:xfrm>
            <a:off x="169719" y="1320722"/>
            <a:ext cx="4141882" cy="25020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pic>
        <p:nvPicPr>
          <p:cNvPr id="5" name="Picture 4" descr="A picture containing chart&#10;&#10;Description automatically generated">
            <a:extLst>
              <a:ext uri="{FF2B5EF4-FFF2-40B4-BE49-F238E27FC236}">
                <a16:creationId xmlns:a16="http://schemas.microsoft.com/office/drawing/2014/main" id="{EA2B64E4-1A20-B741-AE78-B00E6A753AE7}"/>
              </a:ext>
            </a:extLst>
          </p:cNvPr>
          <p:cNvPicPr>
            <a:picLocks noChangeAspect="1"/>
          </p:cNvPicPr>
          <p:nvPr/>
        </p:nvPicPr>
        <p:blipFill>
          <a:blip r:embed="rId3"/>
          <a:stretch>
            <a:fillRect/>
          </a:stretch>
        </p:blipFill>
        <p:spPr>
          <a:xfrm>
            <a:off x="2076003" y="1017725"/>
            <a:ext cx="4991994" cy="3863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3DD2-6987-4A05-8F73-33D3A8B8B0C2}"/>
              </a:ext>
            </a:extLst>
          </p:cNvPr>
          <p:cNvSpPr>
            <a:spLocks noGrp="1"/>
          </p:cNvSpPr>
          <p:nvPr>
            <p:ph type="title"/>
          </p:nvPr>
        </p:nvSpPr>
        <p:spPr/>
        <p:txBody>
          <a:bodyPr/>
          <a:lstStyle/>
          <a:p>
            <a:r>
              <a:rPr lang="en" dirty="0"/>
              <a:t>Part 1: Harris corner detector</a:t>
            </a:r>
            <a:endParaRPr lang="en-US" dirty="0"/>
          </a:p>
        </p:txBody>
      </p:sp>
      <p:sp>
        <p:nvSpPr>
          <p:cNvPr id="3" name="Text Placeholder 2">
            <a:extLst>
              <a:ext uri="{FF2B5EF4-FFF2-40B4-BE49-F238E27FC236}">
                <a16:creationId xmlns:a16="http://schemas.microsoft.com/office/drawing/2014/main" id="{0B441A68-E856-486A-A851-E88C3ADB839F}"/>
              </a:ext>
            </a:extLst>
          </p:cNvPr>
          <p:cNvSpPr>
            <a:spLocks noGrp="1"/>
          </p:cNvSpPr>
          <p:nvPr>
            <p:ph type="body" idx="1"/>
          </p:nvPr>
        </p:nvSpPr>
        <p:spPr>
          <a:xfrm>
            <a:off x="311700" y="1152475"/>
            <a:ext cx="7722918" cy="3416400"/>
          </a:xfrm>
        </p:spPr>
        <p:txBody>
          <a:bodyPr/>
          <a:lstStyle/>
          <a:p>
            <a:pPr marL="114300" indent="0">
              <a:buNone/>
            </a:pPr>
            <a:r>
              <a:rPr lang="en-US" dirty="0"/>
              <a:t>First, the black and white image is passed through the Sobel filter and the x and y gradients are obtained. From these gradients, the values of the second moment matrix are calculated by convoluting the squares and mixed gradients with a generated Gaussian filter. Once these values are found, the score can be calculated using the det(M) - alpha(trace(M))^2 where M is the second moment matrix.</a:t>
            </a:r>
          </a:p>
        </p:txBody>
      </p:sp>
    </p:spTree>
    <p:extLst>
      <p:ext uri="{BB962C8B-B14F-4D97-AF65-F5344CB8AC3E}">
        <p14:creationId xmlns:p14="http://schemas.microsoft.com/office/powerpoint/2010/main" val="55064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sp>
        <p:nvSpPr>
          <p:cNvPr id="120" name="Google Shape;12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Yes, because the image is black and white changes in brightness and contrast with not effect the intensity gradients.</a:t>
            </a:r>
            <a:endParaRPr dirty="0"/>
          </a:p>
        </p:txBody>
      </p:sp>
      <p:pic>
        <p:nvPicPr>
          <p:cNvPr id="3" name="Picture 2" descr="Chart&#10;&#10;Description automatically generated">
            <a:extLst>
              <a:ext uri="{FF2B5EF4-FFF2-40B4-BE49-F238E27FC236}">
                <a16:creationId xmlns:a16="http://schemas.microsoft.com/office/drawing/2014/main" id="{BB8F65EF-D8F1-0F4E-BA1D-F845D5FD8C35}"/>
              </a:ext>
            </a:extLst>
          </p:cNvPr>
          <p:cNvPicPr>
            <a:picLocks noChangeAspect="1"/>
          </p:cNvPicPr>
          <p:nvPr/>
        </p:nvPicPr>
        <p:blipFill>
          <a:blip r:embed="rId3"/>
          <a:stretch>
            <a:fillRect/>
          </a:stretch>
        </p:blipFill>
        <p:spPr>
          <a:xfrm>
            <a:off x="311700" y="1745345"/>
            <a:ext cx="3633817" cy="20757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dirty="0"/>
              <a:t>[insert visualization of CRC interest points from proj2.ipynb here]</a:t>
            </a:r>
            <a:endParaRPr dirty="0"/>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Klaus interest points from proj2.ipynb here] </a:t>
            </a:r>
            <a:endParaRPr dirty="0"/>
          </a:p>
          <a:p>
            <a:pPr marL="0" lvl="0" indent="0" algn="l" rtl="0">
              <a:lnSpc>
                <a:spcPct val="115000"/>
              </a:lnSpc>
              <a:spcBef>
                <a:spcPts val="0"/>
              </a:spcBef>
              <a:spcAft>
                <a:spcPts val="1600"/>
              </a:spcAft>
              <a:buSzPts val="1400"/>
              <a:buNone/>
            </a:pPr>
            <a:endParaRPr dirty="0"/>
          </a:p>
        </p:txBody>
      </p:sp>
      <p:pic>
        <p:nvPicPr>
          <p:cNvPr id="2050" name="Picture 2">
            <a:extLst>
              <a:ext uri="{FF2B5EF4-FFF2-40B4-BE49-F238E27FC236}">
                <a16:creationId xmlns:a16="http://schemas.microsoft.com/office/drawing/2014/main" id="{C7843988-51C2-4994-87B5-2EE1B5D30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25700"/>
            <a:ext cx="508635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10;&#10;Description automatically generated with low confidence">
            <a:extLst>
              <a:ext uri="{FF2B5EF4-FFF2-40B4-BE49-F238E27FC236}">
                <a16:creationId xmlns:a16="http://schemas.microsoft.com/office/drawing/2014/main" id="{B6838024-20B7-2444-AC49-B15BFB08FAE6}"/>
              </a:ext>
            </a:extLst>
          </p:cNvPr>
          <p:cNvPicPr>
            <a:picLocks noChangeAspect="1"/>
          </p:cNvPicPr>
          <p:nvPr/>
        </p:nvPicPr>
        <p:blipFill>
          <a:blip r:embed="rId4"/>
          <a:stretch>
            <a:fillRect/>
          </a:stretch>
        </p:blipFill>
        <p:spPr>
          <a:xfrm>
            <a:off x="4806400" y="2281287"/>
            <a:ext cx="4025900" cy="203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4" name="Google Shape;134;p30"/>
          <p:cNvSpPr txBox="1">
            <a:spLocks noGrp="1"/>
          </p:cNvSpPr>
          <p:nvPr>
            <p:ph type="body" idx="2"/>
          </p:nvPr>
        </p:nvSpPr>
        <p:spPr>
          <a:xfrm>
            <a:off x="402336" y="1152475"/>
            <a:ext cx="8429964"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advantages and disadvantages of using maxpooling for non-maximum suppression (NMS)?]</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Advantage: setting a threshold for the image allows for uniformity in evaluation</a:t>
            </a:r>
          </a:p>
          <a:p>
            <a:pPr marL="0" lvl="0" indent="0" algn="l" rtl="0">
              <a:spcBef>
                <a:spcPts val="0"/>
              </a:spcBef>
              <a:spcAft>
                <a:spcPts val="0"/>
              </a:spcAft>
              <a:buNone/>
            </a:pPr>
            <a:r>
              <a:rPr lang="en-US" dirty="0"/>
              <a:t>Disadvantage: Not adaptable to images with varying contrast ratios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As the detector is simply looking for significant changes in the x and y directions, the computational power and complexity needed to perform this task is relatively low.</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SIFT feature descriptor</a:t>
            </a:r>
            <a:endParaRPr dirty="0"/>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visualization of SIFT feature descriptor from proj2.ipynb here]</a:t>
            </a:r>
          </a:p>
        </p:txBody>
      </p:sp>
      <p:sp>
        <p:nvSpPr>
          <p:cNvPr id="7" name="Google Shape;181;p37">
            <a:extLst>
              <a:ext uri="{FF2B5EF4-FFF2-40B4-BE49-F238E27FC236}">
                <a16:creationId xmlns:a16="http://schemas.microsoft.com/office/drawing/2014/main" id="{0CCD705D-87D0-4974-8127-08775B934A88}"/>
              </a:ext>
            </a:extLst>
          </p:cNvPr>
          <p:cNvSpPr txBox="1">
            <a:spLocks/>
          </p:cNvSpPr>
          <p:nvPr/>
        </p:nvSpPr>
        <p:spPr>
          <a:xfrm>
            <a:off x="4572000" y="1152475"/>
            <a:ext cx="39999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dirty="0"/>
              <a:t>[Describe your implementation of SIFT feature descriptors here]</a:t>
            </a:r>
          </a:p>
          <a:p>
            <a:pPr marL="0" indent="0">
              <a:buFont typeface="Arial"/>
              <a:buNone/>
            </a:pPr>
            <a:endParaRPr lang="en-US" dirty="0"/>
          </a:p>
          <a:p>
            <a:pPr marL="0" indent="0">
              <a:buFont typeface="Arial"/>
              <a:buNone/>
            </a:pPr>
            <a:r>
              <a:rPr lang="en-US" dirty="0"/>
              <a:t>First compute the image gradients of the given black and white image, then obtain the magnitudes and orientations of the gradient vectors. Once this information is computed, feature vectors of size 16x16 are obtained from the image. These are stored in a (1, 128) tensor.</a:t>
            </a:r>
          </a:p>
          <a:p>
            <a:pPr marL="0" indent="0">
              <a:buFont typeface="Arial"/>
              <a:buNone/>
            </a:pPr>
            <a:endParaRPr lang="en-US" dirty="0"/>
          </a:p>
        </p:txBody>
      </p:sp>
      <p:pic>
        <p:nvPicPr>
          <p:cNvPr id="3" name="Picture 2" descr="Chart&#10;&#10;Description automatically generated">
            <a:extLst>
              <a:ext uri="{FF2B5EF4-FFF2-40B4-BE49-F238E27FC236}">
                <a16:creationId xmlns:a16="http://schemas.microsoft.com/office/drawing/2014/main" id="{DBEFBDB9-5D16-A649-8319-98FFABC95895}"/>
              </a:ext>
            </a:extLst>
          </p:cNvPr>
          <p:cNvPicPr>
            <a:picLocks noChangeAspect="1"/>
          </p:cNvPicPr>
          <p:nvPr/>
        </p:nvPicPr>
        <p:blipFill>
          <a:blip r:embed="rId3"/>
          <a:stretch>
            <a:fillRect/>
          </a:stretch>
        </p:blipFill>
        <p:spPr>
          <a:xfrm>
            <a:off x="1142581" y="1941428"/>
            <a:ext cx="2338137" cy="267699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8165</TotalTime>
  <Words>651</Words>
  <Application>Microsoft Macintosh PowerPoint</Application>
  <PresentationFormat>On-screen Show (16:9)</PresentationFormat>
  <Paragraphs>55</Paragraphs>
  <Slides>14</Slides>
  <Notes>13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14</vt:i4>
      </vt:variant>
    </vt:vector>
  </HeadingPairs>
  <TitlesOfParts>
    <vt:vector size="17" baseType="lpstr">
      <vt:lpstr>Arial</vt:lpstr>
      <vt:lpstr>Simple Light</vt:lpstr>
      <vt:lpstr>Simple Light</vt:lpstr>
      <vt:lpstr>CS x476 Project 4</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SIFT feature descriptor</vt:lpstr>
      <vt:lpstr>Part 2: SIFT feature descriptor</vt:lpstr>
      <vt:lpstr>Part 2: SIFT feature descriptor</vt:lpstr>
      <vt:lpstr>Part 3: Feature matching</vt:lpstr>
      <vt:lpstr>Part 3: Feature matching</vt:lpstr>
      <vt:lpstr>Part 4: SIFT feature descriptor (Extra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2</dc:title>
  <cp:lastModifiedBy>Lopes, Aaron R</cp:lastModifiedBy>
  <cp:revision>10</cp:revision>
  <dcterms:modified xsi:type="dcterms:W3CDTF">2021-11-10T09:38:40Z</dcterms:modified>
</cp:coreProperties>
</file>