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4" r:id="rId10"/>
    <p:sldId id="275" r:id="rId11"/>
    <p:sldId id="27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0"/>
  </p:normalViewPr>
  <p:slideViewPr>
    <p:cSldViewPr snapToGrid="0">
      <p:cViewPr varScale="1">
        <p:scale>
          <a:sx n="225" d="100"/>
          <a:sy n="225" d="100"/>
        </p:scale>
        <p:origin x="184" y="3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a, Sai Sahitya" userId="f2e0010a-3dc1-4eb0-b56a-da1895632f90" providerId="ADAL" clId="{1153EA02-73A2-47B4-83BA-466B7029A1A6}"/>
    <pc:docChg chg="undo redo custSel modSld">
      <pc:chgData name="Kasa, Sai Sahitya" userId="f2e0010a-3dc1-4eb0-b56a-da1895632f90" providerId="ADAL" clId="{1153EA02-73A2-47B4-83BA-466B7029A1A6}" dt="2021-11-09T21:58:32.917" v="230" actId="20577"/>
      <pc:docMkLst>
        <pc:docMk/>
      </pc:docMkLst>
      <pc:sldChg chg="modSp mod">
        <pc:chgData name="Kasa, Sai Sahitya" userId="f2e0010a-3dc1-4eb0-b56a-da1895632f90" providerId="ADAL" clId="{1153EA02-73A2-47B4-83BA-466B7029A1A6}" dt="2021-11-09T21:58:32.917" v="230" actId="20577"/>
        <pc:sldMkLst>
          <pc:docMk/>
          <pc:sldMk cId="0" sldId="256"/>
        </pc:sldMkLst>
        <pc:spChg chg="mod">
          <ac:chgData name="Kasa, Sai Sahitya" userId="f2e0010a-3dc1-4eb0-b56a-da1895632f90" providerId="ADAL" clId="{1153EA02-73A2-47B4-83BA-466B7029A1A6}" dt="2021-11-09T21:58:32.917" v="230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6:27.490" v="117"/>
        <pc:sldMkLst>
          <pc:docMk/>
          <pc:sldMk cId="0" sldId="266"/>
        </pc:sldMkLst>
        <pc:spChg chg="mod">
          <ac:chgData name="Kasa, Sai Sahitya" userId="f2e0010a-3dc1-4eb0-b56a-da1895632f90" providerId="ADAL" clId="{1153EA02-73A2-47B4-83BA-466B7029A1A6}" dt="2021-11-09T21:56:27.490" v="117"/>
          <ac:spMkLst>
            <pc:docMk/>
            <pc:sldMk cId="0" sldId="266"/>
            <ac:spMk id="12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6:47.112" v="127"/>
        <pc:sldMkLst>
          <pc:docMk/>
          <pc:sldMk cId="0" sldId="267"/>
        </pc:sldMkLst>
        <pc:spChg chg="mod">
          <ac:chgData name="Kasa, Sai Sahitya" userId="f2e0010a-3dc1-4eb0-b56a-da1895632f90" providerId="ADAL" clId="{1153EA02-73A2-47B4-83BA-466B7029A1A6}" dt="2021-11-09T21:56:47.112" v="127"/>
          <ac:spMkLst>
            <pc:docMk/>
            <pc:sldMk cId="0" sldId="267"/>
            <ac:spMk id="131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7:51.595" v="200"/>
        <pc:sldMkLst>
          <pc:docMk/>
          <pc:sldMk cId="942665354" sldId="270"/>
        </pc:sldMkLst>
        <pc:spChg chg="mod">
          <ac:chgData name="Kasa, Sai Sahitya" userId="f2e0010a-3dc1-4eb0-b56a-da1895632f90" providerId="ADAL" clId="{1153EA02-73A2-47B4-83BA-466B7029A1A6}" dt="2021-11-09T21:57:51.595" v="200"/>
          <ac:spMkLst>
            <pc:docMk/>
            <pc:sldMk cId="942665354" sldId="270"/>
            <ac:spMk id="14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7:19.951" v="188" actId="404"/>
        <pc:sldMkLst>
          <pc:docMk/>
          <pc:sldMk cId="4105030150" sldId="271"/>
        </pc:sldMkLst>
        <pc:spChg chg="mod">
          <ac:chgData name="Kasa, Sai Sahitya" userId="f2e0010a-3dc1-4eb0-b56a-da1895632f90" providerId="ADAL" clId="{1153EA02-73A2-47B4-83BA-466B7029A1A6}" dt="2021-11-09T21:57:19.951" v="188" actId="404"/>
          <ac:spMkLst>
            <pc:docMk/>
            <pc:sldMk cId="4105030150" sldId="271"/>
            <ac:spMk id="14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7:41.703" v="195"/>
        <pc:sldMkLst>
          <pc:docMk/>
          <pc:sldMk cId="3147686069" sldId="272"/>
        </pc:sldMkLst>
        <pc:spChg chg="mod">
          <ac:chgData name="Kasa, Sai Sahitya" userId="f2e0010a-3dc1-4eb0-b56a-da1895632f90" providerId="ADAL" clId="{1153EA02-73A2-47B4-83BA-466B7029A1A6}" dt="2021-11-09T21:57:41.703" v="195"/>
          <ac:spMkLst>
            <pc:docMk/>
            <pc:sldMk cId="3147686069" sldId="272"/>
            <ac:spMk id="14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6:40.041" v="123"/>
        <pc:sldMkLst>
          <pc:docMk/>
          <pc:sldMk cId="3833529914" sldId="273"/>
        </pc:sldMkLst>
        <pc:spChg chg="mod">
          <ac:chgData name="Kasa, Sai Sahitya" userId="f2e0010a-3dc1-4eb0-b56a-da1895632f90" providerId="ADAL" clId="{1153EA02-73A2-47B4-83BA-466B7029A1A6}" dt="2021-11-09T21:56:40.041" v="123"/>
          <ac:spMkLst>
            <pc:docMk/>
            <pc:sldMk cId="3833529914" sldId="273"/>
            <ac:spMk id="12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5:43.853" v="94" actId="20577"/>
        <pc:sldMkLst>
          <pc:docMk/>
          <pc:sldMk cId="916800552" sldId="274"/>
        </pc:sldMkLst>
        <pc:spChg chg="mod">
          <ac:chgData name="Kasa, Sai Sahitya" userId="f2e0010a-3dc1-4eb0-b56a-da1895632f90" providerId="ADAL" clId="{1153EA02-73A2-47B4-83BA-466B7029A1A6}" dt="2021-11-09T21:55:43.853" v="94" actId="20577"/>
          <ac:spMkLst>
            <pc:docMk/>
            <pc:sldMk cId="916800552" sldId="274"/>
            <ac:spMk id="12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6:17.232" v="104"/>
        <pc:sldMkLst>
          <pc:docMk/>
          <pc:sldMk cId="1330528174" sldId="275"/>
        </pc:sldMkLst>
        <pc:spChg chg="mod">
          <ac:chgData name="Kasa, Sai Sahitya" userId="f2e0010a-3dc1-4eb0-b56a-da1895632f90" providerId="ADAL" clId="{1153EA02-73A2-47B4-83BA-466B7029A1A6}" dt="2021-11-09T21:56:17.232" v="104"/>
          <ac:spMkLst>
            <pc:docMk/>
            <pc:sldMk cId="1330528174" sldId="275"/>
            <ac:spMk id="1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0149e431a_3_5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c0149e431a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64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76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8da4bd3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8da4bd3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149e431a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c0149e431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349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82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e8da4bd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e8da4bd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8da4bd3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e8da4bd3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8da4bd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8da4bd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8da4bd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8da4bd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da4bd3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da4bd3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8da4bd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8da4bd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1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11760" y="23040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x476 Project 5</a:t>
            </a:r>
            <a:endParaRPr sz="5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11760" y="2320200"/>
            <a:ext cx="85194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Aaron Lopes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>
                <a:solidFill>
                  <a:srgbClr val="595959"/>
                </a:solidFill>
              </a:rPr>
              <a:t>alopes@gatech.edu</a:t>
            </a:r>
            <a:endParaRPr sz="2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alopes7</a:t>
            </a:r>
            <a:endParaRPr sz="2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903407727</a:t>
            </a:r>
            <a:endParaRPr lang="en"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[Section - 4476/6476]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4a: Visualize Fundamental Matrices</a:t>
            </a:r>
            <a:br>
              <a:rPr lang="en" dirty="0"/>
            </a:b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4476, required for 6476)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[</a:t>
            </a:r>
            <a:r>
              <a:rPr lang="en-US" dirty="0"/>
              <a:t>Explain any one difference you noticed in the feature detection/matching for these 4 pair of images]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52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4b: Performance comparison</a:t>
            </a:r>
            <a:br>
              <a:rPr lang="en" dirty="0"/>
            </a:b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4476, required for 6476)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the linear method]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RANSAC]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352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4b: Performance comparison</a:t>
            </a:r>
            <a:br>
              <a:rPr lang="en" dirty="0"/>
            </a:b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4476, required for 6476)</a:t>
            </a:r>
            <a:endParaRPr dirty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the different performance of the two methods.]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[Why do these differences appear?]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[Which one should be more robust in real applications? Why?]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39" name="Google Shape;139;p26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[How can we use our code from part 2 and part 3 to determine the “ego-motion” of a camera attached to a robot (i.e., motion of the robot)?]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From calculating the fundamental matrix, the camera center coordinates can be obtained and charted over time to determine the camera’s coordinates.</a:t>
            </a:r>
            <a:endParaRPr dirty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dirty="0">
                <a:solidFill>
                  <a:schemeClr val="dk2"/>
                </a:solidFill>
              </a:rPr>
              <a:t>[How many outputs (poses) does the </a:t>
            </a:r>
            <a:r>
              <a:rPr lang="en-IN" dirty="0" err="1">
                <a:solidFill>
                  <a:schemeClr val="dk2"/>
                </a:solidFill>
              </a:rPr>
              <a:t>get_visual_odometry</a:t>
            </a:r>
            <a:r>
              <a:rPr lang="en-IN" dirty="0">
                <a:solidFill>
                  <a:schemeClr val="dk2"/>
                </a:solidFill>
              </a:rPr>
              <a:t> function return</a:t>
            </a:r>
            <a:r>
              <a:rPr lang="en" dirty="0">
                <a:solidFill>
                  <a:schemeClr val="dk2"/>
                </a:solidFill>
              </a:rPr>
              <a:t>?]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The function returns 20 poses.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dirty="0">
                <a:solidFill>
                  <a:schemeClr val="dk2"/>
                </a:solidFill>
              </a:rPr>
              <a:t>[How many outputs (poses) does the </a:t>
            </a:r>
            <a:r>
              <a:rPr lang="en-IN" dirty="0" err="1">
                <a:solidFill>
                  <a:schemeClr val="dk2"/>
                </a:solidFill>
              </a:rPr>
              <a:t>compute_absolute_poses</a:t>
            </a:r>
            <a:r>
              <a:rPr lang="en-IN" dirty="0">
                <a:solidFill>
                  <a:schemeClr val="dk2"/>
                </a:solidFill>
              </a:rPr>
              <a:t> function return?]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dirty="0">
                <a:solidFill>
                  <a:schemeClr val="dk2"/>
                </a:solidFill>
              </a:rPr>
              <a:t>The function returns 20 poses.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lang="en-IN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Part 5: Visual odometry</a:t>
            </a:r>
            <a:endParaRPr sz="2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[Attach a plot of the camera’s trajectory through time]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A083703-DBBB-C342-8E5B-25907930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62" y="1728300"/>
            <a:ext cx="2807875" cy="3155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>
                <a:solidFill>
                  <a:schemeClr val="dk1"/>
                </a:solidFill>
              </a:rPr>
              <a:t>Part 6: </a:t>
            </a:r>
            <a:r>
              <a:rPr lang="en-US" sz="2800" dirty="0" err="1">
                <a:solidFill>
                  <a:schemeClr val="dk1"/>
                </a:solidFill>
              </a:rPr>
              <a:t>gtSAM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Grad Students Only, no credit for UG)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chemeClr val="dk2"/>
                </a:solidFill>
              </a:rPr>
              <a:t>[Attach a plot of the camera’s trajectory through time as computed using </a:t>
            </a:r>
            <a:r>
              <a:rPr lang="en" dirty="0" err="1">
                <a:solidFill>
                  <a:schemeClr val="dk2"/>
                </a:solidFill>
              </a:rPr>
              <a:t>gtSAM</a:t>
            </a:r>
            <a:r>
              <a:rPr lang="en" dirty="0">
                <a:solidFill>
                  <a:schemeClr val="dk2"/>
                </a:solidFill>
              </a:rPr>
              <a:t> w/o skip connections]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6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Part 6: gtSAM </a:t>
            </a:r>
            <a:r>
              <a:rPr lang="en" sz="1800" dirty="0">
                <a:solidFill>
                  <a:schemeClr val="dk1"/>
                </a:solidFill>
              </a:rPr>
              <a:t>(EC for Grad Students Only, no credit for UG)</a:t>
            </a:r>
            <a:endParaRPr sz="2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chemeClr val="dk2"/>
                </a:solidFill>
              </a:rPr>
              <a:t>[Attach a plot of the camera’s trajectory through time as computed using </a:t>
            </a:r>
            <a:r>
              <a:rPr lang="en" dirty="0" err="1">
                <a:solidFill>
                  <a:schemeClr val="dk2"/>
                </a:solidFill>
              </a:rPr>
              <a:t>gtSAM</a:t>
            </a:r>
            <a:r>
              <a:rPr lang="en" dirty="0">
                <a:solidFill>
                  <a:schemeClr val="dk2"/>
                </a:solidFill>
              </a:rPr>
              <a:t> with skip connections]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3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>
                <a:solidFill>
                  <a:schemeClr val="dk1"/>
                </a:solidFill>
              </a:rPr>
              <a:t>Part 6: </a:t>
            </a:r>
            <a:r>
              <a:rPr lang="en-US" sz="2800" dirty="0" err="1">
                <a:solidFill>
                  <a:schemeClr val="dk1"/>
                </a:solidFill>
              </a:rPr>
              <a:t>gtSAM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Grad Students Only, no credit for UG)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chemeClr val="dk2"/>
                </a:solidFill>
              </a:rPr>
              <a:t>[Explain the differences in the individual factor errors in both the results (optimized_poses1 &amp; optimized_poses2)]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dirty="0">
                <a:solidFill>
                  <a:schemeClr val="dk2"/>
                </a:solidFill>
              </a:rPr>
              <a:t>[Of all the factor errors, how many of these correspond to </a:t>
            </a:r>
            <a:r>
              <a:rPr lang="en" dirty="0">
                <a:solidFill>
                  <a:schemeClr val="dk2"/>
                </a:solidFill>
              </a:rPr>
              <a:t>skip connections?</a:t>
            </a:r>
            <a:r>
              <a:rPr lang="en-IN" dirty="0">
                <a:solidFill>
                  <a:schemeClr val="dk2"/>
                </a:solidFill>
              </a:rPr>
              <a:t>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[insert visualization of projected 3D points and actual 2D points for the CCB image we provided here]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CCB image here]</a:t>
            </a: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B82CFAC-1414-8F4F-B3EB-2D5A8420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18" y="1808743"/>
            <a:ext cx="1770678" cy="302263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1EB4B60-49AF-684E-A77F-474589885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15" y="1808743"/>
            <a:ext cx="2780658" cy="30226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Argoverse image we provided here]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Argoverse image here]</a:t>
            </a: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1ED300E-63BB-3949-9EFD-03B1E1A9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67" y="2019630"/>
            <a:ext cx="2685477" cy="284557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5E07CD0-2904-E042-998D-B13A217B4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323" y="1914206"/>
            <a:ext cx="2846054" cy="2950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[What two quantities does the camera matrix relate?]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camera matrix relates 3D points to 2D image points.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[What quantities can the camera matrix be decomposed into?]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camera matrix can be decomposed into intrinsic and extrinsic parameters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[List any 3 factors that affect the camera projection matrix.]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Focal </a:t>
            </a:r>
            <a:r>
              <a:rPr lang="en" dirty="0" err="1"/>
              <a:t>legth</a:t>
            </a:r>
            <a:r>
              <a:rPr lang="en" dirty="0"/>
              <a:t>, principal point offset, and axis skew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CCB image pair]</a:t>
            </a:r>
            <a:endParaRPr/>
          </a:p>
        </p:txBody>
      </p:sp>
      <p:pic>
        <p:nvPicPr>
          <p:cNvPr id="3" name="Picture 2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387AF1D1-2690-7E42-A92F-46D52B7E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0" y="1749964"/>
            <a:ext cx="7779280" cy="2686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[Why is it that points in one image are projected by the fundamental matrix onto </a:t>
            </a:r>
            <a:r>
              <a:rPr lang="en" dirty="0" err="1"/>
              <a:t>epipolar</a:t>
            </a:r>
            <a:r>
              <a:rPr lang="en" dirty="0"/>
              <a:t> lines in the other image?]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fundamental matrix F maps a point in </a:t>
            </a:r>
            <a:r>
              <a:rPr lang="en" dirty="0" err="1"/>
              <a:t>image_a</a:t>
            </a:r>
            <a:r>
              <a:rPr lang="en" dirty="0"/>
              <a:t> to a corresponding </a:t>
            </a:r>
            <a:r>
              <a:rPr lang="en" dirty="0" err="1"/>
              <a:t>epipolar</a:t>
            </a:r>
            <a:r>
              <a:rPr lang="en" dirty="0"/>
              <a:t> line connecting a point on </a:t>
            </a:r>
            <a:r>
              <a:rPr lang="en" dirty="0" err="1"/>
              <a:t>image_b</a:t>
            </a:r>
            <a:r>
              <a:rPr lang="en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[How many minimum points do we need to estimate the Fundamental matrix. Explain?]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8 points are needed to compute the fundamental matrix. This is because there are 8 different point pair combinations used to solve for the </a:t>
            </a:r>
            <a:r>
              <a:rPr lang="en"/>
              <a:t>Fundamental matrix.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[What does it mean when your </a:t>
            </a:r>
            <a:r>
              <a:rPr lang="en" dirty="0" err="1"/>
              <a:t>epipolar</a:t>
            </a:r>
            <a:r>
              <a:rPr lang="en" dirty="0"/>
              <a:t> lines are all horizontal across the two images?]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means that the points in both images that correspond to each other can be found by looking only along a horizontal line.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[Why is the fundamental matrix defined up to a scale?] (Hint: you can reason using the equation for F)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Since the equation that solves for F (</a:t>
            </a:r>
            <a:r>
              <a:rPr lang="en" dirty="0" err="1"/>
              <a:t>x^T</a:t>
            </a:r>
            <a:r>
              <a:rPr lang="en" dirty="0"/>
              <a:t> * F * x = 0) can be multiplied by any scalar to solve it. So, a scale is fixed to arrive at a single unique solution.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[Why is the fundamental matrix rank 2?]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 represents a mapping from 2-dimensional space to 1-dimensional projective space. Hence, it must should have rank 2.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4a: Visualize Fundamental Matrices </a:t>
            </a:r>
            <a:br>
              <a:rPr lang="en" dirty="0"/>
            </a:b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4476, required for 6476)</a:t>
            </a:r>
            <a:r>
              <a:rPr lang="en" dirty="0"/>
              <a:t> 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[insert visualization of </a:t>
            </a:r>
            <a:r>
              <a:rPr lang="en" dirty="0" err="1"/>
              <a:t>epipolar</a:t>
            </a:r>
            <a:r>
              <a:rPr lang="en" dirty="0"/>
              <a:t> lines for </a:t>
            </a:r>
            <a:r>
              <a:rPr lang="en-IN" dirty="0"/>
              <a:t>Notre Dame</a:t>
            </a:r>
            <a:r>
              <a:rPr lang="en" dirty="0"/>
              <a:t>]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/>
              <a:t>[insert visualization of </a:t>
            </a:r>
            <a:r>
              <a:rPr lang="en-IN" dirty="0" err="1"/>
              <a:t>epipolar</a:t>
            </a:r>
            <a:r>
              <a:rPr lang="en-IN" dirty="0"/>
              <a:t> lines for Mount Rushmore]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4a: Visualize Fundamental Matrices </a:t>
            </a:r>
            <a:br>
              <a:rPr lang="en" dirty="0"/>
            </a:br>
            <a:r>
              <a:rPr lang="en" sz="2000" dirty="0"/>
              <a:t>(EC for 4476, required for 6476)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[insert visualization of </a:t>
            </a:r>
            <a:r>
              <a:rPr lang="en" dirty="0" err="1"/>
              <a:t>epipolar</a:t>
            </a:r>
            <a:r>
              <a:rPr lang="en" dirty="0"/>
              <a:t> lines for </a:t>
            </a:r>
            <a:r>
              <a:rPr lang="en-IN" dirty="0"/>
              <a:t>Gaudi</a:t>
            </a:r>
            <a:r>
              <a:rPr lang="en" dirty="0"/>
              <a:t>]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/>
              <a:t>[insert visualization of </a:t>
            </a:r>
            <a:r>
              <a:rPr lang="en-IN" dirty="0" err="1"/>
              <a:t>epipolar</a:t>
            </a:r>
            <a:r>
              <a:rPr lang="en-IN" dirty="0"/>
              <a:t> lines for Woodruff]</a:t>
            </a:r>
          </a:p>
        </p:txBody>
      </p:sp>
    </p:spTree>
    <p:extLst>
      <p:ext uri="{BB962C8B-B14F-4D97-AF65-F5344CB8AC3E}">
        <p14:creationId xmlns:p14="http://schemas.microsoft.com/office/powerpoint/2010/main" val="916800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862</Words>
  <Application>Microsoft Macintosh PowerPoint</Application>
  <PresentationFormat>On-screen Show 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PowerPoint Presentation</vt:lpstr>
      <vt:lpstr>Part 1: Projection matrix</vt:lpstr>
      <vt:lpstr>Part 1: Projection matrix</vt:lpstr>
      <vt:lpstr>Part 1: Projection matrix</vt:lpstr>
      <vt:lpstr>Part 2: Fundamental matrix</vt:lpstr>
      <vt:lpstr>Part 2: Fundamental matrix</vt:lpstr>
      <vt:lpstr>Part 2: Fundamental matrix</vt:lpstr>
      <vt:lpstr>Part 4a: Visualize Fundamental Matrices  (EC for 4476, required for 6476) </vt:lpstr>
      <vt:lpstr>Part 4a: Visualize Fundamental Matrices  (EC for 4476, required for 6476)</vt:lpstr>
      <vt:lpstr>Part 4a: Visualize Fundamental Matrices (EC for 4476, required for 6476)</vt:lpstr>
      <vt:lpstr>Part 4b: Performance comparison (EC for 4476, required for 6476)</vt:lpstr>
      <vt:lpstr>Part 4b: Performance comparison (EC for 4476, required for 6476)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Lopes, Aaron R</cp:lastModifiedBy>
  <cp:revision>8</cp:revision>
  <dcterms:modified xsi:type="dcterms:W3CDTF">2021-11-23T06:19:04Z</dcterms:modified>
</cp:coreProperties>
</file>