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80" r:id="rId4"/>
    <p:sldId id="262" r:id="rId5"/>
    <p:sldId id="257" r:id="rId6"/>
    <p:sldId id="261" r:id="rId7"/>
    <p:sldId id="271" r:id="rId8"/>
    <p:sldId id="258" r:id="rId9"/>
    <p:sldId id="259" r:id="rId10"/>
    <p:sldId id="260" r:id="rId11"/>
    <p:sldId id="274" r:id="rId12"/>
    <p:sldId id="281" r:id="rId13"/>
    <p:sldId id="264" r:id="rId14"/>
    <p:sldId id="263" r:id="rId15"/>
    <p:sldId id="265" r:id="rId16"/>
    <p:sldId id="272" r:id="rId17"/>
    <p:sldId id="278" r:id="rId18"/>
    <p:sldId id="282" r:id="rId19"/>
    <p:sldId id="266" r:id="rId20"/>
    <p:sldId id="284" r:id="rId21"/>
    <p:sldId id="275" r:id="rId22"/>
    <p:sldId id="283" r:id="rId23"/>
    <p:sldId id="268" r:id="rId24"/>
    <p:sldId id="270" r:id="rId2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D3884-B76A-03BC-FE07-5A2BA0708EC6}" v="84" dt="2020-11-10T01:49:14.883"/>
    <p1510:client id="{A2041403-CCEA-32BB-E0A5-E0190627EAA3}" v="123" dt="2020-11-09T23:33:04.385"/>
    <p1510:client id="{A38289F2-C849-1073-4583-2EFBD9D3203C}" v="2" dt="2020-11-09T23:22:23.818"/>
    <p1510:client id="{A667DFA0-C25A-43CE-D690-6CA00CB9C1A6}" v="761" dt="2020-11-09T22:13:11.250"/>
    <p1510:client id="{D55906E0-52CB-CDC2-D460-EEDE0684BDDF}" v="11" dt="2020-11-10T06:50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0"/>
  </p:normalViewPr>
  <p:slideViewPr>
    <p:cSldViewPr snapToGrid="0">
      <p:cViewPr varScale="1">
        <p:scale>
          <a:sx n="118" d="100"/>
          <a:sy n="118" d="100"/>
        </p:scale>
        <p:origin x="216" y="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B6D8-15EE-421F-A000-F7DE0AC0DA7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7A912-5840-44E1-BEB2-6CAE15AE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7A912-5840-44E1-BEB2-6CAE15AE9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x476 Project </a:t>
            </a:r>
            <a:r>
              <a:rPr lang="en-US" sz="5200" spc="-1" dirty="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Email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ID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(4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According to the box and camera plot at the end of Part 2. Where is the camera? Where is it facing?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74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hand_pose_img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():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</a:pP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 err="1">
                <a:solidFill>
                  <a:srgbClr val="000000"/>
                </a:solidFill>
              </a:rPr>
              <a:t>hand_pose_img</a:t>
            </a:r>
            <a:r>
              <a:rPr lang="en-US" sz="1400" b="1" spc="-1" dirty="0">
                <a:solidFill>
                  <a:srgbClr val="000000"/>
                </a:solidFill>
              </a:rPr>
              <a:t>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two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460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(4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746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Please describe an application for pose estimation and explain why it is useful.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2976333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If you are going to do a pose detection project, what kind of pose do you want to detect and explain why these pose are important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8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What are the two main steps associated with pose detection used in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(Hints, read the blog post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pose detection)?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3: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after pose detection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hand_pose_img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()” in “pose_estimate.py”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2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4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How would you estimate depth information from a 2D image, given that the person’s feet and the chair are on the same floor and are both visible in the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59" y="438840"/>
            <a:ext cx="5141983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check_hand_inside_bounding_box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():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</a:pP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 err="1">
                <a:solidFill>
                  <a:srgbClr val="595959"/>
                </a:solidFill>
                <a:ea typeface="Arial"/>
              </a:rPr>
              <a:t>check_hand_inside_bounding_box</a:t>
            </a:r>
            <a:r>
              <a:rPr lang="en-US" sz="1400" b="1" spc="-1" dirty="0">
                <a:solidFill>
                  <a:srgbClr val="000000"/>
                </a:solidFill>
              </a:rPr>
              <a:t>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081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5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141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Given the 3D coordinates of eight vertices of a box in space, and one 3D point, describe how do you detect whether this point is inside or outside the box?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961450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30282-D169-0C4B-9D71-52F77B8F4AE7}"/>
              </a:ext>
            </a:extLst>
          </p:cNvPr>
          <p:cNvSpPr txBox="1"/>
          <p:nvPr/>
        </p:nvSpPr>
        <p:spPr>
          <a:xfrm>
            <a:off x="341906" y="24649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the result of running “</a:t>
            </a:r>
            <a:r>
              <a:rPr lang="en-US" dirty="0" err="1"/>
              <a:t>pytest</a:t>
            </a:r>
            <a:r>
              <a:rPr lang="en-US" dirty="0"/>
              <a:t>” on this page:</a:t>
            </a:r>
          </a:p>
        </p:txBody>
      </p:sp>
    </p:spTree>
    <p:extLst>
      <p:ext uri="{BB962C8B-B14F-4D97-AF65-F5344CB8AC3E}">
        <p14:creationId xmlns:p14="http://schemas.microsoft.com/office/powerpoint/2010/main" val="256303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detect_3d_box(): 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>
                <a:solidFill>
                  <a:srgbClr val="000000"/>
                </a:solidFill>
              </a:rPr>
              <a:t>detect_3d_box()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two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615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all): Your own image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</a:rPr>
              <a:t>Insert your picture before interacting with the object  and other picture after the interaction happens (the bounding box changes color)</a:t>
            </a:r>
            <a:endParaRPr lang="en-US" sz="1400" spc="-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69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&lt;Screenshot the code you implemented in </a:t>
            </a:r>
            <a:r>
              <a:rPr lang="en-US" sz="1400" b="1" dirty="0" err="1"/>
              <a:t>process_video</a:t>
            </a:r>
            <a:r>
              <a:rPr lang="en-US" sz="1400" b="1" dirty="0"/>
              <a:t>()</a:t>
            </a:r>
            <a:r>
              <a:rPr lang="en-US" sz="1400" dirty="0"/>
              <a:t> here&gt;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&lt;Tell us where to access your final video of part 1 </a:t>
            </a:r>
            <a:r>
              <a:rPr lang="en-US" altLang="zh-CN" sz="1400" dirty="0"/>
              <a:t>or</a:t>
            </a:r>
            <a:r>
              <a:rPr lang="en-US" sz="1400" dirty="0"/>
              <a:t> 2, Discuss what you found out. If you have a two-chair video, you don’t have to record the one-chair </a:t>
            </a:r>
            <a:r>
              <a:rPr lang="en-US" sz="1400"/>
              <a:t>video again. 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21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 What kind of factors determined how accurate the intersection detection was?&gt;</a:t>
            </a:r>
          </a:p>
        </p:txBody>
      </p:sp>
    </p:spTree>
    <p:extLst>
      <p:ext uri="{BB962C8B-B14F-4D97-AF65-F5344CB8AC3E}">
        <p14:creationId xmlns:p14="http://schemas.microsoft.com/office/powerpoint/2010/main" val="192291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 (8 points)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Briefly describe 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your understanding about the pipeline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mediapipe’s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detection. Describe the stages and their required input/outputs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35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5118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Is it possible to recover a single 3D point from a 2D point of a monocular image (which means a single image taken by a single camera)? 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59228" y="922564"/>
            <a:ext cx="846437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Why is it possible to estimate a 3D object from a monocular image (like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mediapipe’s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)? What other assumptions or data is needed to accomplish this.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30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generated from part 1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“detect_3d_box()” in “my_objectron.py()”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1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/>
              <a:t>After you did camera calibration, you get a more accurate K, the intrinsic matrix of the camera, can you describe what is the meaning of the five non-zero parameter in K?</a:t>
            </a:r>
          </a:p>
          <a:p>
            <a:pPr>
              <a:lnSpc>
                <a:spcPct val="115000"/>
              </a:lnSpc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In the K (intrinsic matrix), there is one value representing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and another one representing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is the unit of those two values? Why? In practice, when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is not equal to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does this imply?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23AC8B3F-3E97-46EF-9804-903082775EDD}"/>
              </a:ext>
            </a:extLst>
          </p:cNvPr>
          <p:cNvSpPr/>
          <p:nvPr/>
        </p:nvSpPr>
        <p:spPr>
          <a:xfrm>
            <a:off x="311760" y="438840"/>
            <a:ext cx="8740080" cy="15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 (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6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 points)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also performed the transformation from world to camera by using the equations below.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Previously what we did </a:t>
            </a:r>
            <a:r>
              <a:rPr lang="en-US" sz="1400" spc="-1" dirty="0">
                <a:solidFill>
                  <a:srgbClr val="000000"/>
                </a:solidFill>
                <a:latin typeface="Arial"/>
                <a:ea typeface="DejaVu Sans"/>
              </a:rPr>
              <a:t>was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world coordinate to camera coordinate. If we perform the inverse, which is from camera coordinate to world coordinate, will also have a  similar equation1,  but the w and c will change. Then there will be a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the change equation, what does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represent?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2)Using the equation2 and equation3 below, can we describe why the P matrix can project 3D points in world coordinate to 2D points on image plane? (Hint: the P matrix achieves two coordinate transform)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Picture 83">
            <a:extLst>
              <a:ext uri="{FF2B5EF4-FFF2-40B4-BE49-F238E27FC236}">
                <a16:creationId xmlns:a16="http://schemas.microsoft.com/office/drawing/2014/main" id="{689402B9-FF2C-4574-B5BD-B016323CB6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8760" y="3252600"/>
            <a:ext cx="2218680" cy="551880"/>
          </a:xfrm>
          <a:prstGeom prst="rect">
            <a:avLst/>
          </a:prstGeom>
          <a:ln>
            <a:noFill/>
          </a:ln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E0A90C2-10A3-4029-8E99-D1D19674D0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4560" y="3648960"/>
            <a:ext cx="2161440" cy="138024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E727BB6-AF70-40DF-831B-F82F423182FB}"/>
              </a:ext>
            </a:extLst>
          </p:cNvPr>
          <p:cNvSpPr/>
          <p:nvPr/>
        </p:nvSpPr>
        <p:spPr>
          <a:xfrm>
            <a:off x="4480560" y="3017520"/>
            <a:ext cx="4723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answer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5A8E9-4368-4F01-8999-CACC7DF862F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9760" y="2288160"/>
            <a:ext cx="2594880" cy="964440"/>
          </a:xfrm>
          <a:prstGeom prst="rect">
            <a:avLst/>
          </a:prstGeom>
          <a:ln>
            <a:noFill/>
          </a:ln>
        </p:spPr>
      </p:pic>
      <p:sp>
        <p:nvSpPr>
          <p:cNvPr id="11" name="TextShape 3">
            <a:extLst>
              <a:ext uri="{FF2B5EF4-FFF2-40B4-BE49-F238E27FC236}">
                <a16:creationId xmlns:a16="http://schemas.microsoft.com/office/drawing/2014/main" id="{92661701-8324-4FF5-947C-DE610D3E322C}"/>
              </a:ext>
            </a:extLst>
          </p:cNvPr>
          <p:cNvSpPr txBox="1"/>
          <p:nvPr/>
        </p:nvSpPr>
        <p:spPr>
          <a:xfrm>
            <a:off x="273780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" name="TextShape 4">
            <a:extLst>
              <a:ext uri="{FF2B5EF4-FFF2-40B4-BE49-F238E27FC236}">
                <a16:creationId xmlns:a16="http://schemas.microsoft.com/office/drawing/2014/main" id="{F14172D7-7731-40B3-B1C5-FE86E59A7341}"/>
              </a:ext>
            </a:extLst>
          </p:cNvPr>
          <p:cNvSpPr txBox="1"/>
          <p:nvPr/>
        </p:nvSpPr>
        <p:spPr>
          <a:xfrm>
            <a:off x="2468880" y="338328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EF1935AE-7524-4552-B999-AA4D6E9F56D9}"/>
              </a:ext>
            </a:extLst>
          </p:cNvPr>
          <p:cNvSpPr txBox="1"/>
          <p:nvPr/>
        </p:nvSpPr>
        <p:spPr>
          <a:xfrm>
            <a:off x="273816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1FBA2C54-B44F-4C70-A2F8-0A75200348F3}"/>
              </a:ext>
            </a:extLst>
          </p:cNvPr>
          <p:cNvSpPr txBox="1"/>
          <p:nvPr/>
        </p:nvSpPr>
        <p:spPr>
          <a:xfrm>
            <a:off x="2103120" y="428184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929</Words>
  <Application>Microsoft Macintosh PowerPoint</Application>
  <PresentationFormat>On-screen Show (16:9)</PresentationFormat>
  <Paragraphs>181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Credit (for all): Your own image</vt:lpstr>
      <vt:lpstr>Extra Credit (for grad students): Interaction Video</vt:lpstr>
      <vt:lpstr>Extra Credit (for grad students): Interaction Video</vt:lpstr>
      <vt:lpstr>Extra Credit (for grad students): Interaction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dc:subject/>
  <dc:creator/>
  <dc:description/>
  <cp:lastModifiedBy>Mao, Junyan</cp:lastModifiedBy>
  <cp:revision>201</cp:revision>
  <dcterms:modified xsi:type="dcterms:W3CDTF">2021-11-21T19:16:16Z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21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