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618840" cy="21718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15800" y="3915000"/>
            <a:ext cx="618840" cy="21718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15800" y="391500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32960" y="391500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1990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5320" y="1536480"/>
            <a:ext cx="1990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4480" y="1536480"/>
            <a:ext cx="1990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15800" y="3915000"/>
            <a:ext cx="1990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25320" y="3915000"/>
            <a:ext cx="1990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34480" y="3915000"/>
            <a:ext cx="1990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15800" y="1536480"/>
            <a:ext cx="618840" cy="455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618840" cy="455364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455364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455364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15800" y="593280"/>
            <a:ext cx="11359080" cy="353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455364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15800" y="391500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15800" y="1536480"/>
            <a:ext cx="618840" cy="455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455364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732960" y="391500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15800" y="3915000"/>
            <a:ext cx="618840" cy="21718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618840" cy="21718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15800" y="3915000"/>
            <a:ext cx="618840" cy="21718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15800" y="391500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732960" y="391500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1990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320" y="1536480"/>
            <a:ext cx="1990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4480" y="1536480"/>
            <a:ext cx="1990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15800" y="3915000"/>
            <a:ext cx="1990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625320" y="3915000"/>
            <a:ext cx="1990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34480" y="3915000"/>
            <a:ext cx="1990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618840" cy="455364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455364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455364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15800" y="593280"/>
            <a:ext cx="11359080" cy="353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455364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15800" y="391500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455364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32960" y="391500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32960" y="1536480"/>
            <a:ext cx="301680" cy="217188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15800" y="3915000"/>
            <a:ext cx="618840" cy="21718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15800" y="593280"/>
            <a:ext cx="11359080" cy="76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15800" y="1536480"/>
            <a:ext cx="618840" cy="45536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066320" y="1536480"/>
            <a:ext cx="618840" cy="45536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openaccess.thecvf.com/content_CVPR_2019/papers/Rezatofighi_Generalized_Intersection_Over_Union_A_Metric_and_a_Loss_for_CVPR_2019_paper.pdf" TargetMode="External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arxiv.org/pdf/1612.01105.pdf" TargetMode="External"/><Relationship Id="rId2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arxiv.org/pdf/1612.01105.pdf" TargetMode="External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qubvel/segmentation_models.pytorch#encoders" TargetMode="External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qubvel/segmentation_models.pytorch#models" TargetMode="External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arxiv.org/pdf/1411.4038.pdf" TargetMode="External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arxiv.org/pdf/1512.03385.pdf" TargetMode="External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arxiv.org/pdf/1512.03385.pdf" TargetMode="External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15800" y="307080"/>
            <a:ext cx="11359080" cy="27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6940" spc="-1" strike="noStrike">
                <a:solidFill>
                  <a:srgbClr val="000000"/>
                </a:solidFill>
                <a:latin typeface="Arial"/>
                <a:ea typeface="Arial"/>
              </a:rPr>
              <a:t>CS x476 Project 2</a:t>
            </a:r>
            <a:endParaRPr b="0" lang="en-IN" sz="694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15800" y="3093480"/>
            <a:ext cx="11359080" cy="23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740" spc="-1" strike="noStrike">
                <a:solidFill>
                  <a:srgbClr val="595959"/>
                </a:solidFill>
                <a:latin typeface="Arial"/>
                <a:ea typeface="Arial"/>
              </a:rPr>
              <a:t>&lt;name&gt;</a:t>
            </a:r>
            <a:endParaRPr b="0" lang="en-IN" sz="374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740" spc="-1" strike="noStrike">
                <a:solidFill>
                  <a:srgbClr val="595959"/>
                </a:solidFill>
                <a:latin typeface="Arial"/>
                <a:ea typeface="Arial"/>
              </a:rPr>
              <a:t>&lt;GT email&gt;</a:t>
            </a:r>
            <a:endParaRPr b="0" lang="en-IN" sz="374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740" spc="-1" strike="noStrike">
                <a:solidFill>
                  <a:srgbClr val="595959"/>
                </a:solidFill>
                <a:latin typeface="Arial"/>
                <a:ea typeface="Arial"/>
              </a:rPr>
              <a:t>&lt;GT username&gt;</a:t>
            </a:r>
            <a:endParaRPr b="0" lang="en-IN" sz="374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740" spc="-1" strike="noStrike">
                <a:solidFill>
                  <a:srgbClr val="595959"/>
                </a:solidFill>
                <a:latin typeface="Arial"/>
                <a:ea typeface="Arial"/>
              </a:rPr>
              <a:t>&lt;GTID&gt;</a:t>
            </a:r>
            <a:endParaRPr b="0" lang="en-IN" sz="374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740" spc="-1" strike="noStrike">
                <a:solidFill>
                  <a:srgbClr val="595959"/>
                </a:solidFill>
                <a:latin typeface="Arial"/>
                <a:ea typeface="Arial"/>
              </a:rPr>
              <a:t>&lt;Section (4476 or 6476)&gt;</a:t>
            </a:r>
            <a:endParaRPr b="0" lang="en-IN" sz="37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740" spc="-1" strike="noStrike">
                <a:solidFill>
                  <a:srgbClr val="000000"/>
                </a:solidFill>
                <a:latin typeface="Arial"/>
                <a:ea typeface="Arial"/>
              </a:rPr>
              <a:t>Part 2.4: Feature Map</a:t>
            </a:r>
            <a:endParaRPr b="0" lang="en-IN" sz="374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19480" y="1463040"/>
            <a:ext cx="5331600" cy="45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spcAft>
                <a:spcPts val="99"/>
              </a:spcAft>
              <a:tabLst>
                <a:tab algn="l" pos="0"/>
              </a:tabLst>
            </a:pPr>
            <a:r>
              <a:rPr b="0" lang="en-US" sz="1870" spc="-1" strike="noStrike">
                <a:solidFill>
                  <a:srgbClr val="595959"/>
                </a:solidFill>
                <a:latin typeface="Arial"/>
                <a:ea typeface="DejaVu Sans"/>
              </a:rPr>
              <a:t>What feature in the input image does the FCN-ResNet50 model appear to focus on:</a:t>
            </a:r>
            <a:endParaRPr b="0" lang="en-IN" sz="1870" spc="-1" strike="noStrike">
              <a:latin typeface="Arial"/>
            </a:endParaRPr>
          </a:p>
          <a:p>
            <a:pPr marL="343080" indent="-215280">
              <a:lnSpc>
                <a:spcPct val="100000"/>
              </a:lnSpc>
              <a:spcAft>
                <a:spcPts val="99"/>
              </a:spcAft>
              <a:buClr>
                <a:srgbClr val="595959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70" spc="-1" strike="noStrike">
                <a:solidFill>
                  <a:srgbClr val="595959"/>
                </a:solidFill>
                <a:latin typeface="Arial"/>
                <a:ea typeface="DejaVu Sans"/>
              </a:rPr>
              <a:t>In the first layer of its encoder, </a:t>
            </a:r>
            <a:endParaRPr b="0" lang="en-IN" sz="1870" spc="-1" strike="noStrike">
              <a:latin typeface="Arial"/>
            </a:endParaRPr>
          </a:p>
          <a:p>
            <a:pPr marL="343080" indent="-215280">
              <a:lnSpc>
                <a:spcPct val="100000"/>
              </a:lnSpc>
              <a:spcAft>
                <a:spcPts val="99"/>
              </a:spcAft>
              <a:buClr>
                <a:srgbClr val="595959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70" spc="-1" strike="noStrike">
                <a:solidFill>
                  <a:srgbClr val="595959"/>
                </a:solidFill>
                <a:latin typeface="Arial"/>
                <a:ea typeface="DejaVu Sans"/>
              </a:rPr>
              <a:t>In the last layer of its encoder</a:t>
            </a:r>
            <a:endParaRPr b="0" lang="en-IN" sz="1870" spc="-1" strike="noStrike">
              <a:latin typeface="Arial"/>
            </a:endParaRPr>
          </a:p>
          <a:p>
            <a:pPr marL="343080" indent="-215280">
              <a:lnSpc>
                <a:spcPct val="100000"/>
              </a:lnSpc>
              <a:spcAft>
                <a:spcPts val="99"/>
              </a:spcAft>
              <a:buClr>
                <a:srgbClr val="595959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70" spc="-1" strike="noStrike">
                <a:solidFill>
                  <a:srgbClr val="595959"/>
                </a:solidFill>
                <a:latin typeface="Arial"/>
                <a:ea typeface="DejaVu Sans"/>
              </a:rPr>
              <a:t>In the last layer of its decoder?</a:t>
            </a:r>
            <a:endParaRPr b="0" lang="en-IN" sz="187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99"/>
              </a:spcAft>
              <a:tabLst>
                <a:tab algn="l" pos="0"/>
              </a:tabLst>
            </a:pPr>
            <a:endParaRPr b="0" lang="en-IN" sz="187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339960" y="146304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1870" spc="-1" strike="noStrike">
                <a:solidFill>
                  <a:srgbClr val="595959"/>
                </a:solidFill>
                <a:latin typeface="Arial"/>
                <a:ea typeface="DejaVu Sans"/>
              </a:rPr>
              <a:t>What does this tell you about the learning process of the model?</a:t>
            </a:r>
            <a:endParaRPr b="0" lang="en-IN" sz="187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1850" spc="-1" strike="noStrike">
                <a:solidFill>
                  <a:srgbClr val="595959"/>
                </a:solidFill>
                <a:latin typeface="Arial"/>
                <a:ea typeface="Arial"/>
              </a:rPr>
              <a:t>IoU encodes the shape properties of the object into the region property with normalized measure focusing on the area.What is the benefit of such property of IoU? (Hint: Check out the section 1 of paper linked in the title)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1850" spc="-1" strike="noStrike">
                <a:solidFill>
                  <a:srgbClr val="595959"/>
                </a:solidFill>
                <a:latin typeface="Arial"/>
                <a:ea typeface="DejaVu Sans"/>
              </a:rPr>
              <a:t>Which prediction result would have higher IoU score? Please Explain the reason. (This is the question 3 is the Notebook)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Part 3.1: </a:t>
            </a:r>
            <a:r>
              <a:rPr b="0" lang="en" sz="37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IoU</a:t>
            </a:r>
            <a:endParaRPr b="0" lang="en-IN" sz="3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1850" spc="-1" strike="noStrike">
                <a:solidFill>
                  <a:srgbClr val="595959"/>
                </a:solidFill>
                <a:latin typeface="Arial"/>
                <a:ea typeface="Arial"/>
              </a:rPr>
              <a:t>What is the IoU score for VGG-19 and ResNet-50? (Output from your Jupyter Notebook)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1850" spc="-1" strike="noStrike">
                <a:solidFill>
                  <a:srgbClr val="595959"/>
                </a:solidFill>
                <a:latin typeface="Arial"/>
                <a:ea typeface="Arial"/>
              </a:rPr>
              <a:t>Which FCN backbone has better performance? Based on your understanding, why does one FCN backbone perform better than the other?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Part 3.2: Apply IoU</a:t>
            </a:r>
            <a:endParaRPr b="0" lang="en-IN" sz="3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15800" y="1536480"/>
            <a:ext cx="1116432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1850" spc="-1" strike="noStrike">
                <a:solidFill>
                  <a:srgbClr val="595959"/>
                </a:solidFill>
                <a:latin typeface="Arial"/>
                <a:ea typeface="Arial"/>
              </a:rPr>
              <a:t>W</a:t>
            </a:r>
            <a:r>
              <a:rPr b="0" lang="en-US" sz="1850" spc="-1" strike="noStrike">
                <a:solidFill>
                  <a:srgbClr val="595959"/>
                </a:solidFill>
                <a:latin typeface="Arial"/>
                <a:ea typeface="Arial"/>
              </a:rPr>
              <a:t>hat is the relationship between the number of parameter and the performance</a:t>
            </a:r>
            <a:r>
              <a:rPr b="0" lang="en" sz="1850" spc="-1" strike="noStrike">
                <a:solidFill>
                  <a:srgbClr val="595959"/>
                </a:solidFill>
                <a:latin typeface="Arial"/>
                <a:ea typeface="Arial"/>
              </a:rPr>
              <a:t>?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Part 3.3: Performance</a:t>
            </a:r>
            <a:endParaRPr b="0" lang="en-IN" sz="3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1850" spc="-1" strike="noStrike">
                <a:solidFill>
                  <a:srgbClr val="595959"/>
                </a:solidFill>
                <a:latin typeface="Arial"/>
                <a:ea typeface="Arial"/>
              </a:rPr>
              <a:t>What are some shortcoming of FCN mentioned in the PSPNet Paper? (Hint: Look into Paper Section 1)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1850" spc="-1" strike="noStrike">
                <a:solidFill>
                  <a:srgbClr val="595959"/>
                </a:solidFill>
                <a:latin typeface="Arial"/>
                <a:ea typeface="Arial"/>
              </a:rPr>
              <a:t>What is the main difference between FCN and PSPNet? </a:t>
            </a:r>
            <a:r>
              <a:rPr b="0" lang="en" sz="1850" spc="-1" strike="noStrike">
                <a:solidFill>
                  <a:srgbClr val="595959"/>
                </a:solidFill>
                <a:latin typeface="Arial"/>
                <a:ea typeface="Arial"/>
              </a:rPr>
              <a:t>(Hint: Look into Paper Section 1)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Calibri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Extra Credit 1: </a:t>
            </a:r>
            <a:r>
              <a:rPr b="0" lang="en" sz="37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PSPNet</a:t>
            </a:r>
            <a:endParaRPr b="0" lang="en-IN" sz="37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6095880" y="593280"/>
            <a:ext cx="4810680" cy="8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ctr">
            <a:noAutofit/>
          </a:bodyPr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DejaVu Sans"/>
              </a:rPr>
              <a:t>!! Please see the link in the title to help you answer the following questions. 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1850" spc="-1" strike="noStrike">
                <a:solidFill>
                  <a:srgbClr val="595959"/>
                </a:solidFill>
                <a:latin typeface="Arial"/>
                <a:ea typeface="Arial"/>
              </a:rPr>
              <a:t>What is the reason for using PPM based on the PSPNet Paper? (Hint: Look into Paper Section 3.2)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1850" spc="-1" strike="noStrike">
                <a:solidFill>
                  <a:srgbClr val="595959"/>
                </a:solidFill>
                <a:latin typeface="Arial"/>
                <a:ea typeface="Arial"/>
              </a:rPr>
              <a:t>What is your IoU score for PSPNet-ResNet50 and FPN-ResNet50? 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Extra Credit 2: </a:t>
            </a:r>
            <a:r>
              <a:rPr b="0" lang="en" sz="37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PSPNet</a:t>
            </a:r>
            <a:endParaRPr b="0" lang="en-IN" sz="37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6095880" y="593280"/>
            <a:ext cx="4810680" cy="8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ctr">
            <a:noAutofit/>
          </a:bodyPr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DejaVu Sans"/>
              </a:rPr>
              <a:t>!! Please see the link in the title to help you answer the following questions. 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DejaVu Sans"/>
              </a:rPr>
              <a:t>What is image segmentation? Why do we want to do image segmentation?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1850" spc="-1" strike="noStrike">
                <a:solidFill>
                  <a:srgbClr val="595959"/>
                </a:solidFill>
                <a:latin typeface="Arial"/>
                <a:ea typeface="Arial"/>
              </a:rPr>
              <a:t>What are some applications that use image segmentation? List at least 2.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Part 1.1: Image Segmentation</a:t>
            </a:r>
            <a:endParaRPr b="0" lang="en-IN" sz="3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15800" y="1615320"/>
            <a:ext cx="111150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DejaVu Sans"/>
              </a:rPr>
              <a:t>What is the difference between sigmoid and softmax in terms of how they are used? What is the similarity in terms of their output values?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Part 1.2: Sigmoid v. Softmax</a:t>
            </a:r>
            <a:endParaRPr b="0" lang="en-IN" sz="3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DejaVu Sans"/>
              </a:rPr>
              <a:t>&lt;Plot image here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DejaVu Sans"/>
              </a:rPr>
              <a:t>&gt;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Part 1.3: Apply Mask to Image</a:t>
            </a:r>
            <a:endParaRPr b="0" lang="en-IN" sz="3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15800" y="2116800"/>
            <a:ext cx="11182680" cy="41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DejaVu Sans"/>
              </a:rPr>
              <a:t>What are some other </a:t>
            </a:r>
            <a:r>
              <a:rPr b="1" lang="en" sz="2000" spc="-1" strike="noStrike">
                <a:solidFill>
                  <a:srgbClr val="595959"/>
                </a:solidFill>
                <a:latin typeface="Arial"/>
                <a:ea typeface="DejaVu Sans"/>
              </a:rPr>
              <a:t>available encoders</a:t>
            </a:r>
            <a:r>
              <a:rPr b="0" lang="en" sz="2000" spc="-1" strike="noStrike">
                <a:solidFill>
                  <a:srgbClr val="595959"/>
                </a:solidFill>
                <a:latin typeface="Arial"/>
                <a:ea typeface="DejaVu Sans"/>
              </a:rPr>
              <a:t> that are not used in the project 2? List 4.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Part 2.1a: </a:t>
            </a:r>
            <a:r>
              <a:rPr b="0" lang="en" sz="37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Pre-trained Models</a:t>
            </a:r>
            <a:endParaRPr b="0" lang="en-IN" sz="37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15800" y="1390320"/>
            <a:ext cx="1118268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DejaVu Sans"/>
              </a:rPr>
              <a:t>!! Please see the link in the title to help you answer the following questions. 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92200" y="2116800"/>
            <a:ext cx="11182680" cy="41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1850" spc="-1" strike="noStrike">
                <a:solidFill>
                  <a:srgbClr val="595959"/>
                </a:solidFill>
                <a:latin typeface="Arial"/>
                <a:ea typeface="Arial"/>
              </a:rPr>
              <a:t>What is the architecture of one of the </a:t>
            </a:r>
            <a:r>
              <a:rPr b="1" lang="en" sz="1850" spc="-1" strike="noStrike">
                <a:solidFill>
                  <a:srgbClr val="595959"/>
                </a:solidFill>
                <a:latin typeface="Arial"/>
                <a:ea typeface="Arial"/>
              </a:rPr>
              <a:t>segmentation models </a:t>
            </a:r>
            <a:r>
              <a:rPr b="0" lang="en" sz="1850" spc="-1" strike="noStrike">
                <a:solidFill>
                  <a:srgbClr val="595959"/>
                </a:solidFill>
                <a:latin typeface="Arial"/>
                <a:ea typeface="Arial"/>
              </a:rPr>
              <a:t>that you are interested in that's not covered in the project 2? Provide some details of this architecture from its associated paper.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Part 2.1b: </a:t>
            </a:r>
            <a:r>
              <a:rPr b="0" lang="en" sz="37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Pre-trained Models</a:t>
            </a:r>
            <a:endParaRPr b="0" lang="en-IN" sz="37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15800" y="1390320"/>
            <a:ext cx="1118268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DejaVu Sans"/>
              </a:rPr>
              <a:t>!! Please see the link in the title to help you answer the following questions.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1850" spc="-1" strike="noStrike">
                <a:solidFill>
                  <a:srgbClr val="595959"/>
                </a:solidFill>
                <a:latin typeface="Arial"/>
                <a:ea typeface="Arial"/>
              </a:rPr>
              <a:t>What is the result and reason of viewing fully connected layers as convolutions with kernels? (Hint: Look into Paper Section 3.1)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1850" spc="-1" strike="noStrike">
                <a:solidFill>
                  <a:srgbClr val="595959"/>
                </a:solidFill>
                <a:latin typeface="Arial"/>
                <a:ea typeface="Arial"/>
              </a:rPr>
              <a:t>What are the number of convolutional layers and parameters of the 3 models used for segmentations? (Hint: Look into Paper Table 1 and Section 4) 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740" spc="-1" strike="noStrike">
                <a:solidFill>
                  <a:srgbClr val="000000"/>
                </a:solidFill>
                <a:latin typeface="Arial"/>
                <a:ea typeface="Arial"/>
              </a:rPr>
              <a:t>Part 2.1c: </a:t>
            </a:r>
            <a:r>
              <a:rPr b="0" lang="en" sz="374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FCN Paper</a:t>
            </a:r>
            <a:endParaRPr b="0" lang="en-IN" sz="374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6091200" y="536400"/>
            <a:ext cx="4810680" cy="8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ctr">
            <a:noAutofit/>
          </a:bodyPr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DejaVu Sans"/>
              </a:rPr>
              <a:t>!! Please see the link in the title to help you answer the following questions.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1850" spc="-1" strike="noStrike">
                <a:solidFill>
                  <a:srgbClr val="595959"/>
                </a:solidFill>
                <a:latin typeface="Arial"/>
                <a:ea typeface="Arial"/>
              </a:rPr>
              <a:t>What is the total number of convolutional layers (Conv) in VGG-19? What is the total number of fully connected layers in VGG-19? (Hint: Look into Paper Figure 3)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50" spc="-1" strike="noStrike">
                <a:solidFill>
                  <a:srgbClr val="595959"/>
                </a:solidFill>
                <a:latin typeface="Arial"/>
                <a:ea typeface="Arial"/>
              </a:rPr>
              <a:t>What do you notice about the image height and image width as you go through the _encoder_ of the FPN+VGG-19? What about the _decoder_ of the FPN+VGG-19? (This is the question 1 is the Notebook)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Part 2.2: </a:t>
            </a:r>
            <a:r>
              <a:rPr b="0" lang="en" sz="37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VGG </a:t>
            </a:r>
            <a:endParaRPr b="0" lang="en-IN" sz="37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6091200" y="588960"/>
            <a:ext cx="4810680" cy="8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ctr">
            <a:noAutofit/>
          </a:bodyPr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DejaVu Sans"/>
              </a:rPr>
              <a:t>!! Please see the link in the title to help you answer the following questions. 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1580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1850" spc="-1" strike="noStrike">
                <a:solidFill>
                  <a:srgbClr val="595959"/>
                </a:solidFill>
                <a:latin typeface="Arial"/>
                <a:ea typeface="Arial"/>
              </a:rPr>
              <a:t>What is the total number of convolution layer (Conv) in ResNet-50? What is the total number of fully connected layers in ResNet 50? (Hint: Look into the Figure linked in notebook)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442920" y="1536480"/>
            <a:ext cx="5331600" cy="4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50" spc="-1" strike="noStrike">
                <a:solidFill>
                  <a:srgbClr val="595959"/>
                </a:solidFill>
                <a:latin typeface="Arial"/>
                <a:ea typeface="DejaVu Sans"/>
              </a:rPr>
              <a:t>What do you notice about the size of the FPN+ResNet-50 network/model in comparison with the FPN+VGG-19 network/model? What are other major differences that you notice between the two model architectures? (List at least 2.) (This is the question 2 is the Notebook)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5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Calibri"/>
              </a:rPr>
              <a:t>Answer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15800" y="593280"/>
            <a:ext cx="113590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Part 2.3: </a:t>
            </a:r>
            <a:r>
              <a:rPr b="0" lang="en" sz="37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Resnet</a:t>
            </a:r>
            <a:r>
              <a:rPr b="0" lang="en" sz="37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IN" sz="37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6091200" y="536400"/>
            <a:ext cx="4810680" cy="8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ctr">
            <a:noAutofit/>
          </a:bodyPr>
          <a:p>
            <a:pPr>
              <a:lnSpc>
                <a:spcPct val="114000"/>
              </a:lnSpc>
              <a:spcAft>
                <a:spcPts val="2132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DejaVu Sans"/>
              </a:rPr>
              <a:t>!! Please see the link in the title to help you answer the following questions. 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LibreOffice/6.4.7.2$Linux_X86_64 LibreOffice_project/40$Build-2</Application>
  <Words>827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2021-09-12T20:57:11Z</dcterms:created>
  <dc:creator>Yang, Tongshu</dc:creator>
  <dc:description/>
  <dc:language>en-IN</dc:language>
  <cp:lastModifiedBy/>
  <dcterms:modified xsi:type="dcterms:W3CDTF">2021-09-23T21:50:42Z</dcterms:modified>
  <cp:revision>110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