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0"/>
    <p:restoredTop sz="94829"/>
  </p:normalViewPr>
  <p:slideViewPr>
    <p:cSldViewPr snapToGrid="0" snapToObjects="1">
      <p:cViewPr varScale="1">
        <p:scale>
          <a:sx n="152" d="100"/>
          <a:sy n="152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532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48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580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2532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3448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15800" y="593280"/>
            <a:ext cx="11359080" cy="353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32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4480" y="153648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1580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2532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34480" y="3915000"/>
            <a:ext cx="1990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15800" y="593280"/>
            <a:ext cx="11359080" cy="353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tIns="0" rIns="0" bIns="0">
            <a:normAutofit fontScale="4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66320" y="1536480"/>
            <a:ext cx="618840" cy="455364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thecvf.com/content_CVPR_2019/papers/Rezatofighi_Generalized_Intersection_Over_Union_A_Metric_and_a_Loss_for_CVPR_2019_paper.pdf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12.01105.pdf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12.01105.pdf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bvel/segmentation_models.pytorch#encoders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bvel/segmentation_models.pytorch#models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11.4038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5800" y="307080"/>
            <a:ext cx="11359080" cy="27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940" b="0" strike="noStrike" spc="-1">
                <a:solidFill>
                  <a:srgbClr val="000000"/>
                </a:solidFill>
                <a:latin typeface="Arial"/>
                <a:ea typeface="Arial"/>
              </a:rPr>
              <a:t>CS x476 Project 2</a:t>
            </a:r>
            <a:endParaRPr lang="en-IN" sz="694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15800" y="3093480"/>
            <a:ext cx="11359080" cy="239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Aaron Lopes</a:t>
            </a:r>
            <a:endParaRPr lang="en-IN" sz="37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alopes7@gatech.edu</a:t>
            </a:r>
            <a:endParaRPr lang="en-IN" sz="37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alopes7</a:t>
            </a:r>
            <a:endParaRPr lang="en-IN" sz="37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595959"/>
                </a:solidFill>
                <a:latin typeface="Arial"/>
                <a:ea typeface="Arial"/>
              </a:rPr>
              <a:t>903407727</a:t>
            </a:r>
            <a:endParaRPr lang="en-IN" sz="37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Section 4476</a:t>
            </a:r>
            <a:endParaRPr lang="en-IN" sz="374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>
                <a:solidFill>
                  <a:srgbClr val="000000"/>
                </a:solidFill>
                <a:latin typeface="Arial"/>
                <a:ea typeface="Arial"/>
              </a:rPr>
              <a:t>Part 2.4: Feature Map</a:t>
            </a:r>
            <a:endParaRPr lang="en-IN" sz="374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9480" y="1463040"/>
            <a:ext cx="5331600" cy="45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spcAft>
                <a:spcPts val="99"/>
              </a:spcAft>
              <a:tabLst>
                <a:tab pos="0" algn="l"/>
              </a:tabLst>
            </a:pPr>
            <a:r>
              <a:rPr lang="en-US" sz="187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What feature in the input image does the FCN-ResNet50 model appear to focus on:</a:t>
            </a:r>
            <a:endParaRPr lang="en-IN" sz="1870" b="0" strike="noStrike" spc="-1" dirty="0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187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In the first layer of its encoder, </a:t>
            </a:r>
            <a:endParaRPr lang="en-IN" sz="1870" b="0" strike="noStrike" spc="-1" dirty="0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187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In the last layer of its encoder</a:t>
            </a:r>
            <a:endParaRPr lang="en-IN" sz="1870" b="0" strike="noStrike" spc="-1" dirty="0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187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In the last layer of its decoder?</a:t>
            </a:r>
            <a:endParaRPr lang="en-IN" sz="187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  <a:tabLst>
                <a:tab pos="0" algn="l"/>
              </a:tabLst>
            </a:pPr>
            <a:endParaRPr lang="en-IN" sz="187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339960" y="146304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70" b="0" strike="noStrike" spc="-1">
                <a:solidFill>
                  <a:srgbClr val="595959"/>
                </a:solidFill>
                <a:latin typeface="Arial"/>
                <a:ea typeface="DejaVu Sans"/>
              </a:rPr>
              <a:t>What does this tell you about the learning process of the model?</a:t>
            </a:r>
            <a:endParaRPr lang="en-IN" sz="187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IoU encodes the shape properties of the object into the region property with normalized measure focusing on the area.What is the benefit of such property of IoU? (Hint: Check out the section 1 of paper linked in the title)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DejaVu Sans"/>
              </a:rPr>
              <a:t>Which prediction result would have higher IoU score? Please Explain the reason. (This is the question 3 is the Notebook)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3.1: </a:t>
            </a:r>
            <a:r>
              <a:rPr lang="en" sz="37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IoU</a:t>
            </a:r>
            <a:endParaRPr lang="en-IN" sz="3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What is the IoU score for VGG-19 and ResNet-50? (Output from your Jupyter Notebook)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Which FCN backbone has better performance? Based on your understanding, why does one FCN backbone perform better than the other?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3.2: Apply IoU</a:t>
            </a:r>
            <a:endParaRPr lang="en-IN" sz="3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15800" y="1536480"/>
            <a:ext cx="1116432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W</a:t>
            </a:r>
            <a:r>
              <a:rPr lang="en-US" sz="1850" b="0" strike="noStrike" spc="-1">
                <a:solidFill>
                  <a:srgbClr val="595959"/>
                </a:solidFill>
                <a:latin typeface="Arial"/>
                <a:ea typeface="Arial"/>
              </a:rPr>
              <a:t>hat is the relationship between the number of parameter and the performance</a:t>
            </a: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?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3.3: Performance</a:t>
            </a:r>
            <a:endParaRPr lang="en-IN" sz="3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What are some shortcoming of FCN mentioned in the PSPNet Paper? (Hint: Look into Paper Section 1)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What is the main difference between FCN and PSPNet? </a:t>
            </a: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(Hint: Look into Paper Section 1)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 1: </a:t>
            </a:r>
            <a:r>
              <a:rPr lang="en" sz="37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PSPNet</a:t>
            </a:r>
            <a:endParaRPr lang="en-IN" sz="37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095880" y="59328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ctr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What is the reason for using PPM based on the PSPNet Paper? (Hint: Look into Paper Section 3.2)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1850" b="0" strike="noStrike" spc="-1">
                <a:solidFill>
                  <a:srgbClr val="595959"/>
                </a:solidFill>
                <a:latin typeface="Arial"/>
                <a:ea typeface="Arial"/>
              </a:rPr>
              <a:t>What is your IoU score for PSPNet-ResNet50 and FPN-ResNet50? </a:t>
            </a:r>
            <a:endParaRPr lang="en-IN" sz="18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 2: </a:t>
            </a:r>
            <a:r>
              <a:rPr lang="en" sz="37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PSPNet</a:t>
            </a:r>
            <a:endParaRPr lang="en-IN" sz="37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095880" y="59328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ctr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What is image segmentation? Why do we want to do image segmentation?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  <a:ea typeface="Calibri"/>
              </a:rPr>
              <a:t>The goal of image segmentation is to separate an imagine into distinguishable “objects”. By grouping together pixels of similar value, future image processing computations are sped up.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are some applications that use image segmentation? List at least 2.</a:t>
            </a: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IN" spc="-1" dirty="0"/>
              <a:t>Object detection for self driving cars and medical imaging to locate tumours are two exciting applications that involve image segmentation.</a:t>
            </a: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endParaRPr lang="en" sz="1850" spc="-1" dirty="0">
              <a:solidFill>
                <a:srgbClr val="595959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1.1: Image Segmentation</a:t>
            </a:r>
            <a:endParaRPr lang="en-IN" sz="37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8C1BA-2B0C-A646-BFB5-27D9CF11F7A2}"/>
              </a:ext>
            </a:extLst>
          </p:cNvPr>
          <p:cNvSpPr txBox="1"/>
          <p:nvPr/>
        </p:nvSpPr>
        <p:spPr>
          <a:xfrm>
            <a:off x="8278586" y="3012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5800" y="1615320"/>
            <a:ext cx="111150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What is the difference between sigmoid and </a:t>
            </a:r>
            <a:r>
              <a:rPr lang="en" sz="2000" b="0" strike="noStrike" spc="-1" dirty="0" err="1">
                <a:solidFill>
                  <a:srgbClr val="595959"/>
                </a:solidFill>
                <a:latin typeface="Arial"/>
                <a:ea typeface="DejaVu Sans"/>
              </a:rPr>
              <a:t>softmax</a:t>
            </a: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 in terms of how they are used? What is the similarity in terms of their output values?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IN" sz="2000" spc="-1" dirty="0">
                <a:latin typeface="Arial"/>
              </a:rPr>
              <a:t>When using image segmentation to detect one type of class, the sigmoid function can be used to convert a broad spectrum of values to range between 0 and 1. When segmenting into multiple classes, softmax can be used to output probability values that also range between 0 and 1. The range of their output values is the same, however softmax will output C values for C classes.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1.2: Sigmoid v. Softmax</a:t>
            </a:r>
            <a:endParaRPr lang="en-IN" sz="3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>
                <a:solidFill>
                  <a:srgbClr val="000000"/>
                </a:solidFill>
                <a:latin typeface="Arial"/>
                <a:ea typeface="Arial"/>
              </a:rPr>
              <a:t>Part 1.3: Apply Mask to Image</a:t>
            </a:r>
            <a:endParaRPr lang="en-IN" sz="3700" b="0" strike="noStrike" spc="-1">
              <a:latin typeface="Arial"/>
            </a:endParaRPr>
          </a:p>
        </p:txBody>
      </p:sp>
      <p:pic>
        <p:nvPicPr>
          <p:cNvPr id="3" name="Picture 2" descr="A picture containing text, red&#10;&#10;Description automatically generated">
            <a:extLst>
              <a:ext uri="{FF2B5EF4-FFF2-40B4-BE49-F238E27FC236}">
                <a16:creationId xmlns:a16="http://schemas.microsoft.com/office/drawing/2014/main" id="{9C865DE6-0B62-EC43-B847-B188942E2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20" y="1974850"/>
            <a:ext cx="3683000" cy="2908300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49EE5CE-A8BF-D44B-86C9-94EB6AD06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50" y="1974850"/>
            <a:ext cx="3771900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15800" y="2116800"/>
            <a:ext cx="11182680" cy="41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What are some other </a:t>
            </a:r>
            <a:r>
              <a:rPr lang="en" sz="2000" b="1" strike="noStrike" spc="-1" dirty="0">
                <a:solidFill>
                  <a:srgbClr val="595959"/>
                </a:solidFill>
                <a:latin typeface="Arial"/>
                <a:ea typeface="DejaVu Sans"/>
              </a:rPr>
              <a:t>available encoders</a:t>
            </a: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 that are not used in the project 2? List 4.</a:t>
            </a: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spc="-1" dirty="0">
                <a:solidFill>
                  <a:srgbClr val="595959"/>
                </a:solidFill>
                <a:latin typeface="Arial"/>
                <a:ea typeface="DejaVu Sans"/>
              </a:rPr>
              <a:t>From </a:t>
            </a:r>
            <a:r>
              <a:rPr lang="en" sz="2000" spc="-1" dirty="0" err="1">
                <a:solidFill>
                  <a:srgbClr val="595959"/>
                </a:solidFill>
                <a:latin typeface="Arial"/>
                <a:ea typeface="DejaVu Sans"/>
              </a:rPr>
              <a:t>ResNet</a:t>
            </a:r>
            <a:r>
              <a:rPr lang="en" sz="2000" spc="-1" dirty="0">
                <a:solidFill>
                  <a:srgbClr val="595959"/>
                </a:solidFill>
                <a:latin typeface="Arial"/>
                <a:ea typeface="DejaVu Sans"/>
              </a:rPr>
              <a:t>, the available encoders are ResNet18, ResNet34, ResNet101, ResNet152. </a:t>
            </a:r>
            <a:endParaRPr lang="en" sz="2000" b="0" strike="noStrike" spc="-1" dirty="0">
              <a:solidFill>
                <a:srgbClr val="595959"/>
              </a:solidFill>
              <a:latin typeface="Arial"/>
              <a:ea typeface="DejaVu Sans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endParaRPr lang="en" sz="2000" b="0" strike="noStrike" spc="-1" dirty="0">
              <a:solidFill>
                <a:srgbClr val="595959"/>
              </a:solidFill>
              <a:latin typeface="Arial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2.1a: </a:t>
            </a:r>
            <a:r>
              <a:rPr lang="en" sz="37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Pre-trained Models</a:t>
            </a:r>
            <a:endParaRPr lang="en-IN" sz="37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5800" y="1390320"/>
            <a:ext cx="1118268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92200" y="2116800"/>
            <a:ext cx="11182680" cy="41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is the architecture of one of the </a:t>
            </a:r>
            <a:r>
              <a:rPr lang="en" sz="1850" b="1" strike="noStrike" spc="-1" dirty="0">
                <a:solidFill>
                  <a:srgbClr val="595959"/>
                </a:solidFill>
                <a:latin typeface="Arial"/>
                <a:ea typeface="Arial"/>
              </a:rPr>
              <a:t>segmentation models </a:t>
            </a: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that you are interested in that's not covered in the project 2? Provide some details of this architecture from its associated paper.</a:t>
            </a:r>
            <a:endParaRPr lang="en-IN" sz="185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IN" sz="185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Unet</a:t>
            </a:r>
            <a:r>
              <a:rPr lang="en-IN" sz="1850" spc="-1" dirty="0">
                <a:solidFill>
                  <a:srgbClr val="595959"/>
                </a:solidFill>
                <a:latin typeface="Arial"/>
                <a:ea typeface="Arial"/>
              </a:rPr>
              <a:t>++ contains an encoder and decoder that are connected by a series of nested dense convolutional blocks. This is to bridge the semantic gaps within feature maps before fusion. There are a different number of up-sampling, down-sampling, and skip-convolutions done based on the location of the input. </a:t>
            </a:r>
            <a:endParaRPr lang="en-IN" sz="185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2.1b: </a:t>
            </a:r>
            <a:r>
              <a:rPr lang="en" sz="37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Pre-trained Models</a:t>
            </a:r>
            <a:endParaRPr lang="en-IN" sz="37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15800" y="1390320"/>
            <a:ext cx="1118268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 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is the result and reason of viewing fully connected layers as convolutions with kernels? (Hint: Look into Paper Section 3.1)</a:t>
            </a:r>
            <a:endParaRPr lang="en-IN" sz="185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IN" sz="2000" b="0" strike="noStrike" spc="-1" dirty="0">
                <a:latin typeface="Arial"/>
              </a:rPr>
              <a:t>It’s because the kernels cover the entire input region, casting them into fully convolutional networks that take input of any size and output classification maps. 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are the number of convolutional layers and parameters of the 3 models used for segmentations? (Hint: Look into Paper Table 1 and Section 4) </a:t>
            </a: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spc="-1" dirty="0">
                <a:solidFill>
                  <a:srgbClr val="595959"/>
                </a:solidFill>
                <a:latin typeface="Arial"/>
                <a:ea typeface="Arial"/>
              </a:rPr>
              <a:t>FCN-</a:t>
            </a:r>
            <a:r>
              <a:rPr lang="en" sz="1850" spc="-1" dirty="0" err="1">
                <a:solidFill>
                  <a:srgbClr val="595959"/>
                </a:solidFill>
                <a:latin typeface="Arial"/>
                <a:ea typeface="Arial"/>
              </a:rPr>
              <a:t>AlexNet</a:t>
            </a:r>
            <a:r>
              <a:rPr lang="en" sz="1850" spc="-1" dirty="0">
                <a:solidFill>
                  <a:srgbClr val="595959"/>
                </a:solidFill>
                <a:latin typeface="Arial"/>
                <a:ea typeface="Arial"/>
              </a:rPr>
              <a:t> has 8 convolution layers and 57M parameters, FCN-VGG16 has 16 convolution layers and 134M parameters, and FCN-</a:t>
            </a:r>
            <a:r>
              <a:rPr lang="en" sz="1850" spc="-1" dirty="0" err="1">
                <a:solidFill>
                  <a:srgbClr val="595959"/>
                </a:solidFill>
                <a:latin typeface="Arial"/>
                <a:ea typeface="Arial"/>
              </a:rPr>
              <a:t>GoogLeNet</a:t>
            </a:r>
            <a:r>
              <a:rPr lang="en" sz="1850" spc="-1" dirty="0">
                <a:solidFill>
                  <a:srgbClr val="595959"/>
                </a:solidFill>
                <a:latin typeface="Arial"/>
                <a:ea typeface="Arial"/>
              </a:rPr>
              <a:t> has 22 convolution layers and 6M parameters.</a:t>
            </a:r>
            <a:endParaRPr lang="en" sz="185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endParaRPr lang="en" sz="1850" spc="-1" dirty="0">
              <a:solidFill>
                <a:srgbClr val="595959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4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2.1c: </a:t>
            </a:r>
            <a:r>
              <a:rPr lang="en" sz="374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FCN Paper</a:t>
            </a:r>
            <a:endParaRPr lang="en-IN" sz="3740" b="0" strike="noStrike" spc="-1" dirty="0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091200" y="53640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ctr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is the total number of convolutional layers (Conv) in VGG-19? What is the total number of fully connected layers in VGG-19? (Hint: Look into Paper Figure 3)</a:t>
            </a:r>
            <a:endParaRPr lang="en-IN" sz="185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sz="2000" spc="-1" dirty="0">
                <a:ea typeface="Arial"/>
              </a:rPr>
              <a:t>There are 16 convolutional layers in VGG-19. There are 3 fully connected layers. </a:t>
            </a:r>
            <a:endParaRPr lang="en-IN" sz="2000" spc="-1" dirty="0"/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do you notice about the image height and image width as you go through the _encoder_ of the FPN+VGG-19? What about the _decoder_ of the FPN+VGG-19? (This is the question 1 is the Notebook)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" sz="185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50" spc="-1" dirty="0"/>
              <a:t>The image height and width while going through the encoder FPN+VGG-19 decreases. The image heigh and width while going through the decoder increases. </a:t>
            </a:r>
            <a:endParaRPr lang="en-IN" sz="18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2.2: </a:t>
            </a:r>
            <a:r>
              <a:rPr lang="en" sz="37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VGG </a:t>
            </a:r>
            <a:endParaRPr lang="en-IN" sz="3700" b="0" strike="noStrike" spc="-1" dirty="0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091200" y="58896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ctr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What is the total number of convolution layer (Conv) in ResNet-50? What is the total number of fully connected layers in </a:t>
            </a:r>
            <a:r>
              <a:rPr lang="en" sz="185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ResNet</a:t>
            </a: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50? (Hint: Look into the Figure linked in notebook)</a:t>
            </a:r>
            <a:endParaRPr lang="en-IN" sz="20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IN" sz="1850" spc="-1" dirty="0">
                <a:solidFill>
                  <a:srgbClr val="595959"/>
                </a:solidFill>
                <a:latin typeface="Arial"/>
              </a:rPr>
              <a:t>There are 48 convolution layers. There is one fully connected layer.</a:t>
            </a:r>
            <a:endParaRPr lang="en-IN" sz="2000" b="0" strike="noStrike" spc="-1" dirty="0">
              <a:solidFill>
                <a:srgbClr val="595959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50" b="0" strike="noStrike" spc="-1" dirty="0">
                <a:solidFill>
                  <a:srgbClr val="595959"/>
                </a:solidFill>
                <a:latin typeface="Arial"/>
                <a:ea typeface="DejaVu Sans"/>
              </a:rPr>
              <a:t>What do you notice about the size of the FPN+ResNet-50 network/model in comparison with the FPN+VGG-19 network/model? What are other major differences that you notice between the two model architectures? (List at least 2.) (This is the question 2 is the Notebook)</a:t>
            </a:r>
            <a:endParaRPr lang="en-IN" sz="18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5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-US" dirty="0"/>
              <a:t>ResNet50 has 26 million parameters while VGG-19 has 19 million. Other major differences are the series of Sequential layers in FPN and the image size decreasing faster in FPN.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2.3: </a:t>
            </a:r>
            <a:r>
              <a:rPr lang="en" sz="37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Resnet</a:t>
            </a:r>
            <a:r>
              <a:rPr lang="en" sz="3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IN" sz="3700" b="0" strike="noStrike" spc="-1" dirty="0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091200" y="53640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22040" rIns="90000" bIns="122040" anchor="ctr">
            <a:noAutofit/>
          </a:bodyPr>
          <a:lstStyle/>
          <a:p>
            <a:pPr>
              <a:lnSpc>
                <a:spcPct val="114000"/>
              </a:lnSpc>
              <a:spcAft>
                <a:spcPts val="2132"/>
              </a:spcAft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81002-DD0F-504A-AAC7-E9D654BEF018}"/>
              </a:ext>
            </a:extLst>
          </p:cNvPr>
          <p:cNvSpPr txBox="1"/>
          <p:nvPr/>
        </p:nvSpPr>
        <p:spPr>
          <a:xfrm>
            <a:off x="3800213" y="3775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</TotalTime>
  <Words>1125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StarSymbol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Yang, Tongshu</dc:creator>
  <dc:description/>
  <cp:lastModifiedBy>Lopes, Aaron R</cp:lastModifiedBy>
  <cp:revision>113</cp:revision>
  <dcterms:created xsi:type="dcterms:W3CDTF">2021-09-12T20:57:11Z</dcterms:created>
  <dcterms:modified xsi:type="dcterms:W3CDTF">2021-10-08T04:04:03Z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