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7" r:id="rId10"/>
    <p:sldId id="266" r:id="rId11"/>
    <p:sldId id="264" r:id="rId12"/>
    <p:sldId id="265"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31"/>
  </p:normalViewPr>
  <p:slideViewPr>
    <p:cSldViewPr snapToGrid="0">
      <p:cViewPr>
        <p:scale>
          <a:sx n="188" d="100"/>
          <a:sy n="188" d="100"/>
        </p:scale>
        <p:origin x="144" y="4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5f839a61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f5f839a610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5f839a61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5f839a61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5f839a61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5f839a61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8691" y="647333"/>
            <a:ext cx="8520600" cy="116053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x476 Project 3</a:t>
            </a:r>
            <a:endParaRPr dirty="0"/>
          </a:p>
        </p:txBody>
      </p:sp>
      <p:sp>
        <p:nvSpPr>
          <p:cNvPr id="55" name="Google Shape;55;p13"/>
          <p:cNvSpPr txBox="1">
            <a:spLocks noGrp="1"/>
          </p:cNvSpPr>
          <p:nvPr>
            <p:ph type="subTitle" idx="1"/>
          </p:nvPr>
        </p:nvSpPr>
        <p:spPr>
          <a:xfrm>
            <a:off x="159300" y="1980048"/>
            <a:ext cx="8520600" cy="2516119"/>
          </a:xfrm>
          <a:prstGeom prst="rect">
            <a:avLst/>
          </a:prstGeom>
          <a:noFill/>
          <a:ln>
            <a:noFill/>
          </a:ln>
        </p:spPr>
        <p:txBody>
          <a:bodyPr spcFirstLastPara="1" wrap="square" lIns="91425" tIns="91425" rIns="91425" bIns="91425" anchor="t" anchorCtr="0">
            <a:noAutofit/>
          </a:bodyPr>
          <a:lstStyle/>
          <a:p>
            <a:pPr algn="ctr">
              <a:tabLst>
                <a:tab pos="0" algn="l"/>
              </a:tabLst>
            </a:pPr>
            <a:r>
              <a:rPr lang="en-US" sz="2800" spc="-1" dirty="0">
                <a:solidFill>
                  <a:srgbClr val="595959"/>
                </a:solidFill>
                <a:latin typeface="Arial"/>
                <a:ea typeface="Arial"/>
              </a:rPr>
              <a:t>Aaron Lopes</a:t>
            </a:r>
            <a:endParaRPr lang="en-US" sz="2800" spc="-1" dirty="0">
              <a:latin typeface="Arial"/>
            </a:endParaRPr>
          </a:p>
          <a:p>
            <a:pPr algn="ctr">
              <a:tabLst>
                <a:tab pos="0" algn="l"/>
              </a:tabLst>
            </a:pPr>
            <a:r>
              <a:rPr lang="en" sz="2800" spc="-1" dirty="0" err="1">
                <a:solidFill>
                  <a:srgbClr val="595959"/>
                </a:solidFill>
                <a:latin typeface="Arial"/>
                <a:ea typeface="Arial"/>
              </a:rPr>
              <a:t>alopes@gatech.edu</a:t>
            </a:r>
            <a:endParaRPr lang="en-US" sz="2800" spc="-1" dirty="0">
              <a:latin typeface="Arial"/>
            </a:endParaRPr>
          </a:p>
          <a:p>
            <a:pPr algn="ctr">
              <a:tabLst>
                <a:tab pos="0" algn="l"/>
              </a:tabLst>
            </a:pPr>
            <a:r>
              <a:rPr lang="en" sz="2800" spc="-1" dirty="0">
                <a:solidFill>
                  <a:srgbClr val="595959"/>
                </a:solidFill>
                <a:latin typeface="Arial"/>
                <a:ea typeface="Arial"/>
              </a:rPr>
              <a:t>alopes7</a:t>
            </a:r>
            <a:endParaRPr lang="en-US" sz="2800" spc="-1" dirty="0">
              <a:latin typeface="Arial"/>
            </a:endParaRPr>
          </a:p>
          <a:p>
            <a:pPr algn="ctr">
              <a:tabLst>
                <a:tab pos="0" algn="l"/>
              </a:tabLst>
            </a:pPr>
            <a:r>
              <a:rPr lang="en" sz="2800" spc="-1" dirty="0">
                <a:solidFill>
                  <a:srgbClr val="595959"/>
                </a:solidFill>
                <a:latin typeface="Arial"/>
                <a:ea typeface="Arial"/>
              </a:rPr>
              <a:t>903407727</a:t>
            </a:r>
          </a:p>
          <a:p>
            <a:pPr algn="ctr">
              <a:tabLst>
                <a:tab pos="0" algn="l"/>
              </a:tabLst>
            </a:pPr>
            <a:r>
              <a:rPr lang="en" sz="2800" spc="-1" dirty="0">
                <a:solidFill>
                  <a:srgbClr val="595959"/>
                </a:solidFill>
                <a:latin typeface="Arial"/>
                <a:ea typeface="Arial"/>
              </a:rPr>
              <a:t>4476</a:t>
            </a:r>
          </a:p>
          <a:p>
            <a:pPr algn="ctr">
              <a:tabLst>
                <a:tab pos="0" algn="l"/>
              </a:tabLst>
            </a:pPr>
            <a:endParaRPr lang="en-US" sz="2800" spc="-1" dirty="0">
              <a:latin typeface="Arial"/>
            </a:endParaRPr>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6.3: Training AlexNet: what does fine-tuning a network mean? (1pt)</a:t>
            </a:r>
            <a:endParaRPr b="1" dirty="0"/>
          </a:p>
          <a:p>
            <a:pPr marL="0" lvl="0" indent="0" algn="l" rtl="0">
              <a:lnSpc>
                <a:spcPct val="115000"/>
              </a:lnSpc>
              <a:spcBef>
                <a:spcPts val="1600"/>
              </a:spcBef>
              <a:spcAft>
                <a:spcPts val="1600"/>
              </a:spcAft>
              <a:buSzPts val="1400"/>
              <a:buNone/>
            </a:pPr>
            <a:r>
              <a:rPr lang="en" dirty="0"/>
              <a:t>It means adjusting the hyperparameters; in this project’s case those are learning rate and weight decay.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1"/>
          <p:cNvSpPr txBox="1">
            <a:spLocks noGrp="1"/>
          </p:cNvSpPr>
          <p:nvPr>
            <p:ph type="body" idx="1"/>
          </p:nvPr>
        </p:nvSpPr>
        <p:spPr>
          <a:xfrm>
            <a:off x="311700" y="438800"/>
            <a:ext cx="8353500" cy="449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6.3 : Training Alexnet (5pts) – you need to get &gt;85% validation accuracy as stated in the notebook</a:t>
            </a:r>
            <a:endParaRPr b="1" dirty="0"/>
          </a:p>
          <a:p>
            <a:pPr marL="0" lvl="0" indent="0" algn="l" rtl="0">
              <a:lnSpc>
                <a:spcPct val="115000"/>
              </a:lnSpc>
              <a:spcBef>
                <a:spcPts val="1600"/>
              </a:spcBef>
              <a:spcAft>
                <a:spcPts val="0"/>
              </a:spcAft>
              <a:buSzPts val="1400"/>
              <a:buNone/>
            </a:pPr>
            <a:r>
              <a:rPr lang="en" dirty="0"/>
              <a:t>&lt;Loss plot here&gt;				      &lt;Accuracy plot here&gt;</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spcBef>
                <a:spcPts val="1600"/>
              </a:spcBef>
              <a:buNone/>
            </a:pPr>
            <a:r>
              <a:rPr lang="en" dirty="0"/>
              <a:t>Final training accuracy value: </a:t>
            </a:r>
            <a:r>
              <a:rPr lang="en-US" dirty="0"/>
              <a:t>0.9380</a:t>
            </a:r>
            <a:endParaRPr dirty="0"/>
          </a:p>
          <a:p>
            <a:pPr marL="0" lvl="0" indent="0">
              <a:lnSpc>
                <a:spcPct val="114999"/>
              </a:lnSpc>
              <a:spcBef>
                <a:spcPts val="1600"/>
              </a:spcBef>
              <a:buNone/>
            </a:pPr>
            <a:r>
              <a:rPr lang="en" dirty="0"/>
              <a:t>Final validation accuracy value: </a:t>
            </a:r>
            <a:r>
              <a:rPr lang="en-US" dirty="0"/>
              <a:t>0.8640</a:t>
            </a:r>
            <a:endParaRPr dirty="0"/>
          </a:p>
        </p:txBody>
      </p:sp>
      <p:pic>
        <p:nvPicPr>
          <p:cNvPr id="3" name="Picture 2" descr="Chart, line chart&#10;&#10;Description automatically generated">
            <a:extLst>
              <a:ext uri="{FF2B5EF4-FFF2-40B4-BE49-F238E27FC236}">
                <a16:creationId xmlns:a16="http://schemas.microsoft.com/office/drawing/2014/main" id="{6169C2BB-23E3-0442-B993-F8B8F3EF54CF}"/>
              </a:ext>
            </a:extLst>
          </p:cNvPr>
          <p:cNvPicPr>
            <a:picLocks noChangeAspect="1"/>
          </p:cNvPicPr>
          <p:nvPr/>
        </p:nvPicPr>
        <p:blipFill>
          <a:blip r:embed="rId3"/>
          <a:stretch>
            <a:fillRect/>
          </a:stretch>
        </p:blipFill>
        <p:spPr>
          <a:xfrm>
            <a:off x="311701" y="1207348"/>
            <a:ext cx="3305260" cy="2227286"/>
          </a:xfrm>
          <a:prstGeom prst="rect">
            <a:avLst/>
          </a:prstGeom>
        </p:spPr>
      </p:pic>
      <p:pic>
        <p:nvPicPr>
          <p:cNvPr id="5" name="Picture 4" descr="Chart, line chart&#10;&#10;Description automatically generated">
            <a:extLst>
              <a:ext uri="{FF2B5EF4-FFF2-40B4-BE49-F238E27FC236}">
                <a16:creationId xmlns:a16="http://schemas.microsoft.com/office/drawing/2014/main" id="{03CE3493-DA94-2143-8260-919B32703F21}"/>
              </a:ext>
            </a:extLst>
          </p:cNvPr>
          <p:cNvPicPr>
            <a:picLocks noChangeAspect="1"/>
          </p:cNvPicPr>
          <p:nvPr/>
        </p:nvPicPr>
        <p:blipFill>
          <a:blip r:embed="rId4"/>
          <a:stretch>
            <a:fillRect/>
          </a:stretch>
        </p:blipFill>
        <p:spPr>
          <a:xfrm>
            <a:off x="4839547" y="1207348"/>
            <a:ext cx="3475198" cy="22272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2"/>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6.3: Training AlexNet (3pts)</a:t>
            </a:r>
            <a:endParaRPr lang="en-US" b="1" dirty="0"/>
          </a:p>
          <a:p>
            <a:r>
              <a:rPr lang="en-US" dirty="0"/>
              <a:t>"</a:t>
            </a:r>
            <a:r>
              <a:rPr lang="en-US" dirty="0" err="1"/>
              <a:t>lr</a:t>
            </a:r>
            <a:r>
              <a:rPr lang="en-US" dirty="0"/>
              <a:t>": 1e-2,</a:t>
            </a:r>
          </a:p>
          <a:p>
            <a:r>
              <a:rPr lang="en-US" dirty="0"/>
              <a:t>"</a:t>
            </a:r>
            <a:r>
              <a:rPr lang="en-US" dirty="0" err="1"/>
              <a:t>weight_decay</a:t>
            </a:r>
            <a:r>
              <a:rPr lang="en-US" dirty="0"/>
              <a:t>": 5e-3</a:t>
            </a:r>
          </a:p>
          <a:p>
            <a:pPr marL="0" lvl="0" indent="0" algn="l" rtl="0">
              <a:lnSpc>
                <a:spcPct val="114999"/>
              </a:lnSpc>
              <a:spcBef>
                <a:spcPts val="1600"/>
              </a:spcBef>
              <a:spcAft>
                <a:spcPts val="0"/>
              </a:spcAft>
              <a:buSzPts val="1400"/>
              <a:buNone/>
            </a:pPr>
            <a:r>
              <a:rPr lang="en" dirty="0"/>
              <a: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body" idx="1"/>
          </p:nvPr>
        </p:nvSpPr>
        <p:spPr>
          <a:xfrm>
            <a:off x="311700" y="438800"/>
            <a:ext cx="8395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Conclusion: briefly discuss what you have learned from this project. (3pts)</a:t>
            </a:r>
            <a:endParaRPr b="1" dirty="0"/>
          </a:p>
          <a:p>
            <a:pPr marL="0" lvl="0" indent="0" algn="l" rtl="0">
              <a:lnSpc>
                <a:spcPct val="115000"/>
              </a:lnSpc>
              <a:spcBef>
                <a:spcPts val="1600"/>
              </a:spcBef>
              <a:spcAft>
                <a:spcPts val="1600"/>
              </a:spcAft>
              <a:buSzPts val="1400"/>
              <a:buNone/>
            </a:pPr>
            <a:r>
              <a:rPr lang="en-US" dirty="0"/>
              <a:t>How learning rate and weight decay can significantly affect model accuracy. Training neural networks takes a lot of patience. How to align tensor shape as it flows through deeply connected and fully connected layers.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6"/>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EC1: SimpleNetDropout: How do dropout and data-augmentation help? (1pt)</a:t>
            </a:r>
            <a:endParaRPr b="1" dirty="0"/>
          </a:p>
          <a:p>
            <a:pPr marL="0" lvl="0" indent="0" algn="l" rtl="0">
              <a:lnSpc>
                <a:spcPct val="115000"/>
              </a:lnSpc>
              <a:spcBef>
                <a:spcPts val="1600"/>
              </a:spcBef>
              <a:spcAft>
                <a:spcPts val="1600"/>
              </a:spcAft>
              <a:buSzPts val="1400"/>
              <a:buNone/>
            </a:pPr>
            <a:r>
              <a:rPr lang="en" dirty="0"/>
              <a:t>&lt;Text solution here&gt;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body" idx="4294967295"/>
          </p:nvPr>
        </p:nvSpPr>
        <p:spPr>
          <a:xfrm>
            <a:off x="311700" y="445024"/>
            <a:ext cx="8520600" cy="46065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400"/>
              <a:buFont typeface="Arial"/>
              <a:buNone/>
            </a:pPr>
            <a:r>
              <a:rPr lang="en" sz="1400" b="1" dirty="0">
                <a:solidFill>
                  <a:srgbClr val="000000"/>
                </a:solidFill>
              </a:rPr>
              <a:t>EC1: Training SimpleNetDropout (3pts) – you need to get &gt;52% validation accuracy as stated in the notebook.</a:t>
            </a:r>
            <a:endParaRPr sz="1400" b="1"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r>
              <a:rPr lang="en" sz="1400" dirty="0">
                <a:solidFill>
                  <a:srgbClr val="000000"/>
                </a:solidFill>
              </a:rPr>
              <a:t>&lt;Loss plot here&gt;				                        &lt;Accuracy plot here&gt;</a:t>
            </a: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r>
              <a:rPr lang="en" sz="1400" dirty="0">
                <a:solidFill>
                  <a:srgbClr val="000000"/>
                </a:solidFill>
              </a:rPr>
              <a:t>Final training accuracy value:</a:t>
            </a:r>
            <a:endParaRPr sz="1400" dirty="0">
              <a:solidFill>
                <a:srgbClr val="000000"/>
              </a:solidFill>
            </a:endParaRPr>
          </a:p>
          <a:p>
            <a:pPr marL="0" lvl="0" indent="0" algn="l" rtl="0">
              <a:lnSpc>
                <a:spcPct val="114999"/>
              </a:lnSpc>
              <a:spcBef>
                <a:spcPts val="1600"/>
              </a:spcBef>
              <a:spcAft>
                <a:spcPts val="0"/>
              </a:spcAft>
              <a:buClr>
                <a:srgbClr val="000000"/>
              </a:buClr>
              <a:buSzPts val="1400"/>
              <a:buFont typeface="Arial"/>
              <a:buNone/>
            </a:pPr>
            <a:r>
              <a:rPr lang="en" sz="1400" dirty="0">
                <a:solidFill>
                  <a:srgbClr val="000000"/>
                </a:solidFill>
              </a:rPr>
              <a:t>Final validation accuracy value:</a:t>
            </a:r>
            <a:endParaRPr sz="1400" dirty="0">
              <a:solidFill>
                <a:srgbClr val="000000"/>
              </a:solidFill>
            </a:endParaRPr>
          </a:p>
          <a:p>
            <a:pPr marL="0" lvl="0" indent="0" algn="l" rtl="0">
              <a:lnSpc>
                <a:spcPct val="115000"/>
              </a:lnSpc>
              <a:spcBef>
                <a:spcPts val="0"/>
              </a:spcBef>
              <a:spcAft>
                <a:spcPts val="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EC1: Training SimpleNetDropout (1pt)</a:t>
            </a:r>
            <a:endParaRPr b="1" dirty="0"/>
          </a:p>
          <a:p>
            <a:pPr marL="0" lvl="0" indent="0" algn="l" rtl="0">
              <a:lnSpc>
                <a:spcPct val="114999"/>
              </a:lnSpc>
              <a:spcBef>
                <a:spcPts val="1600"/>
              </a:spcBef>
              <a:spcAft>
                <a:spcPts val="0"/>
              </a:spcAft>
              <a:buSzPts val="1400"/>
              <a:buNone/>
            </a:pPr>
            <a:r>
              <a:rPr lang="en" dirty="0"/>
              <a:t>&lt;Paste final hyperparameters here&gt;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EC1: SimpleNetDropout: compare the loss and accuracy for training and testing set, how does the result compare with that of SimpleNet without Dropout? How to interpret this result? (1pt)</a:t>
            </a:r>
            <a:endParaRPr b="1" dirty="0"/>
          </a:p>
          <a:p>
            <a:pPr marL="0" lvl="0" indent="0" algn="l" rtl="0">
              <a:lnSpc>
                <a:spcPct val="115000"/>
              </a:lnSpc>
              <a:spcBef>
                <a:spcPts val="1600"/>
              </a:spcBef>
              <a:spcAft>
                <a:spcPts val="1600"/>
              </a:spcAft>
              <a:buSzPts val="1400"/>
              <a:buNone/>
            </a:pPr>
            <a:r>
              <a:rPr lang="en" dirty="0"/>
              <a:t>&lt;Text solution here&gt;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EC2: Quantization. Paste the code of the quantize function here. (3pts)</a:t>
            </a:r>
            <a:endParaRPr dirty="0"/>
          </a:p>
          <a:p>
            <a:pPr marL="0" lvl="0" indent="0" algn="l" rtl="0">
              <a:lnSpc>
                <a:spcPct val="114999"/>
              </a:lnSpc>
              <a:spcBef>
                <a:spcPts val="0"/>
              </a:spcBef>
              <a:spcAft>
                <a:spcPts val="0"/>
              </a:spcAft>
              <a:buSzPts val="1400"/>
              <a:buNone/>
            </a:pPr>
            <a:r>
              <a:rPr lang="en" dirty="0"/>
              <a:t>&lt;Screenshot here&gt;</a:t>
            </a:r>
            <a:endParaRP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EC2: Quantization. Briefly discuss the steps you followed. You cannot use code and should describe the intuition behind each step. (3pts)</a:t>
            </a:r>
            <a:endParaRPr dirty="0"/>
          </a:p>
          <a:p>
            <a:pPr marL="0" lvl="0" indent="0" algn="l" rtl="0">
              <a:lnSpc>
                <a:spcPct val="114999"/>
              </a:lnSpc>
              <a:spcBef>
                <a:spcPts val="0"/>
              </a:spcBef>
              <a:spcAft>
                <a:spcPts val="0"/>
              </a:spcAft>
              <a:buSzPts val="1400"/>
              <a:buNone/>
            </a:pPr>
            <a:r>
              <a:rPr lang="en" dirty="0"/>
              <a:t>&lt;text answer here&gt;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42459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1: Dataloader</a:t>
            </a:r>
            <a:endParaRPr b="1" dirty="0"/>
          </a:p>
          <a:p>
            <a:pPr marL="0" lvl="0" indent="0" algn="l" rtl="0">
              <a:lnSpc>
                <a:spcPct val="115000"/>
              </a:lnSpc>
              <a:spcBef>
                <a:spcPts val="0"/>
              </a:spcBef>
              <a:spcAft>
                <a:spcPts val="0"/>
              </a:spcAft>
              <a:buSzPts val="1400"/>
              <a:buNone/>
            </a:pPr>
            <a:endParaRPr b="1" dirty="0"/>
          </a:p>
          <a:p>
            <a:pPr marL="0" lvl="0" indent="0" algn="l" rtl="0">
              <a:lnSpc>
                <a:spcPct val="115000"/>
              </a:lnSpc>
              <a:spcBef>
                <a:spcPts val="0"/>
              </a:spcBef>
              <a:spcAft>
                <a:spcPts val="0"/>
              </a:spcAft>
              <a:buSzPts val="1400"/>
              <a:buNone/>
            </a:pPr>
            <a:r>
              <a:rPr lang="en" b="1" dirty="0"/>
              <a:t>Report the classes and the number of instances in the dataset, both train and test. (1pt)</a:t>
            </a:r>
            <a:endParaRPr b="1" dirty="0"/>
          </a:p>
          <a:p>
            <a:pPr marL="0" lvl="0" indent="0" algn="l" rtl="0">
              <a:lnSpc>
                <a:spcPct val="115000"/>
              </a:lnSpc>
              <a:spcBef>
                <a:spcPts val="1600"/>
              </a:spcBef>
              <a:spcAft>
                <a:spcPts val="0"/>
              </a:spcAft>
              <a:buSzPts val="1400"/>
              <a:buNone/>
            </a:pPr>
            <a:r>
              <a:rPr lang="en-US" dirty="0"/>
              <a:t>There are 15 classes for both train and test. There are 2985 instances for train and 1500 instances in the dataset for test.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
        <p:nvSpPr>
          <p:cNvPr id="61" name="Google Shape;61;p14"/>
          <p:cNvSpPr txBox="1"/>
          <p:nvPr/>
        </p:nvSpPr>
        <p:spPr>
          <a:xfrm>
            <a:off x="4571853" y="439718"/>
            <a:ext cx="4252500" cy="4130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1" i="0" u="none" strike="noStrike" cap="none" dirty="0">
                <a:solidFill>
                  <a:schemeClr val="dk2"/>
                </a:solidFill>
                <a:latin typeface="Arial"/>
                <a:ea typeface="Arial"/>
                <a:cs typeface="Arial"/>
                <a:sym typeface="Arial"/>
              </a:rPr>
              <a:t>Part </a:t>
            </a:r>
            <a:r>
              <a:rPr lang="en" b="1" dirty="0">
                <a:solidFill>
                  <a:schemeClr val="dk2"/>
                </a:solidFill>
              </a:rPr>
              <a:t>1</a:t>
            </a:r>
            <a:r>
              <a:rPr lang="en" sz="1400" b="1" i="0" u="none" strike="noStrike" cap="none" dirty="0">
                <a:solidFill>
                  <a:schemeClr val="dk2"/>
                </a:solidFill>
                <a:latin typeface="Arial"/>
                <a:ea typeface="Arial"/>
                <a:cs typeface="Arial"/>
                <a:sym typeface="Arial"/>
              </a:rPr>
              <a:t>:</a:t>
            </a:r>
            <a:r>
              <a:rPr lang="en" b="1" dirty="0">
                <a:solidFill>
                  <a:schemeClr val="dk2"/>
                </a:solidFill>
              </a:rPr>
              <a:t>  Please briefly explain the structure of ImageLoader class and how it works (how to use it to load data)? (2pts)</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r>
              <a:rPr lang="en-US" dirty="0">
                <a:solidFill>
                  <a:schemeClr val="dk2"/>
                </a:solidFill>
              </a:rPr>
              <a:t>The ImageLoader class takes in a base filepath for a given dataset, the split folder to parse, and a fundamental transform function to preprocess the dataset before feeding it to the model.</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2"/>
          <p:cNvSpPr txBox="1">
            <a:spLocks noGrp="1"/>
          </p:cNvSpPr>
          <p:nvPr>
            <p:ph type="body" idx="1"/>
          </p:nvPr>
        </p:nvSpPr>
        <p:spPr>
          <a:xfrm>
            <a:off x="311700" y="438800"/>
            <a:ext cx="8353500" cy="43187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EC2: Quantization. Paste your results here (3pts) – If you satisfy the below limits.</a:t>
            </a:r>
            <a:endParaRPr dirty="0"/>
          </a:p>
          <a:p>
            <a:pPr marL="0" lvl="0" indent="0" algn="l" rtl="0">
              <a:lnSpc>
                <a:spcPct val="114999"/>
              </a:lnSpc>
              <a:spcBef>
                <a:spcPts val="0"/>
              </a:spcBef>
              <a:spcAft>
                <a:spcPts val="0"/>
              </a:spcAft>
              <a:buSzPts val="1400"/>
              <a:buNone/>
            </a:pPr>
            <a:endParaRPr b="1" dirty="0"/>
          </a:p>
          <a:p>
            <a:pPr marL="0" lvl="0" indent="0" algn="l" rtl="0">
              <a:lnSpc>
                <a:spcPct val="114999"/>
              </a:lnSpc>
              <a:spcBef>
                <a:spcPts val="0"/>
              </a:spcBef>
              <a:spcAft>
                <a:spcPts val="0"/>
              </a:spcAft>
              <a:buSzPts val="1400"/>
              <a:buNone/>
            </a:pPr>
            <a:r>
              <a:rPr lang="en" dirty="0"/>
              <a:t>Size comparison: &lt;text answer here&gt; { should be &gt;50% reduction}</a:t>
            </a: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indent="0">
              <a:lnSpc>
                <a:spcPct val="114999"/>
              </a:lnSpc>
              <a:buNone/>
            </a:pPr>
            <a:r>
              <a:rPr lang="en" dirty="0"/>
              <a:t>Processing Time comparison: &lt;text answer here&gt; </a:t>
            </a:r>
            <a:r>
              <a:rPr lang="en-US" dirty="0"/>
              <a:t>{ should be &gt;10% reduction}</a:t>
            </a:r>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indent="0">
              <a:lnSpc>
                <a:spcPct val="114999"/>
              </a:lnSpc>
              <a:buNone/>
            </a:pPr>
            <a:r>
              <a:rPr lang="en" dirty="0"/>
              <a:t>Accuracy comparison: &lt;text answer here&gt; </a:t>
            </a:r>
            <a:r>
              <a:rPr lang="en-US" dirty="0"/>
              <a:t>{ should be &lt;5% reduction}</a:t>
            </a:r>
          </a:p>
          <a:p>
            <a:pPr marL="0" lvl="0" indent="0" algn="l" rtl="0">
              <a:lnSpc>
                <a:spcPct val="114999"/>
              </a:lnSpc>
              <a:spcBef>
                <a:spcPts val="0"/>
              </a:spcBef>
              <a:spcAft>
                <a:spcPts val="0"/>
              </a:spcAft>
              <a:buSzPts val="1400"/>
              <a:buNone/>
            </a:pP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699" y="445100"/>
            <a:ext cx="8251054" cy="41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a:t>
            </a:r>
            <a:endParaRPr dirty="0"/>
          </a:p>
          <a:p>
            <a:pPr marL="0" lvl="0" indent="0" algn="l" rtl="0">
              <a:spcBef>
                <a:spcPts val="0"/>
              </a:spcBef>
              <a:spcAft>
                <a:spcPts val="0"/>
              </a:spcAft>
              <a:buNone/>
            </a:pPr>
            <a:r>
              <a:rPr lang="en" b="1" dirty="0"/>
              <a:t>Report the dimensions of the input that is passed to and the output you obtain the SimpleNet you created. Express the answer in variables and clearly mention what each variable specifies. (1pt)</a:t>
            </a:r>
            <a:endParaRPr b="1" dirty="0"/>
          </a:p>
          <a:p>
            <a:pPr marL="0" lvl="0" indent="0" algn="l" rtl="0">
              <a:spcBef>
                <a:spcPts val="0"/>
              </a:spcBef>
              <a:spcAft>
                <a:spcPts val="0"/>
              </a:spcAft>
              <a:buNone/>
            </a:pPr>
            <a:endParaRPr lang="en-US" b="1" dirty="0"/>
          </a:p>
          <a:p>
            <a:pPr marL="0" lvl="0" indent="0">
              <a:buNone/>
            </a:pPr>
            <a:r>
              <a:rPr lang="en-US" dirty="0"/>
              <a:t>The input dimensions are [N, C, 64, 64] and the obtained output is tensor([[ 0.0757, -0.0358, -0.0265, 0.0288, -0.0046, 0.0410, 0.0711, -0.1041, -0.0040, -0.0742, -0.1032, -0.0071, -0.0169, -0.0947, 0.0376]]), a [1, 15] tensor of which the </a:t>
            </a:r>
            <a:r>
              <a:rPr lang="en-US" dirty="0" err="1"/>
              <a:t>ith</a:t>
            </a:r>
            <a:r>
              <a:rPr lang="en-US" dirty="0"/>
              <a:t> value corresponds to the probability of its belonging to the </a:t>
            </a:r>
            <a:r>
              <a:rPr lang="en-US" dirty="0" err="1"/>
              <a:t>ith</a:t>
            </a:r>
            <a:r>
              <a:rPr lang="en-US" dirty="0"/>
              <a:t> class.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body" idx="1"/>
          </p:nvPr>
        </p:nvSpPr>
        <p:spPr>
          <a:xfrm>
            <a:off x="311700" y="438800"/>
            <a:ext cx="4245909"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3: Loss function. Why do we need a loss function? (1pt)</a:t>
            </a:r>
            <a:endParaRPr dirty="0"/>
          </a:p>
          <a:p>
            <a:pPr marL="0" lvl="0" indent="0" algn="l" rtl="0">
              <a:lnSpc>
                <a:spcPct val="114999"/>
              </a:lnSpc>
              <a:spcBef>
                <a:spcPts val="1600"/>
              </a:spcBef>
              <a:spcAft>
                <a:spcPts val="0"/>
              </a:spcAft>
              <a:buSzPts val="1400"/>
              <a:buNone/>
            </a:pPr>
            <a:r>
              <a:rPr lang="en-US" dirty="0"/>
              <a:t>A loss function is needed to measure model performance.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
        <p:nvSpPr>
          <p:cNvPr id="72" name="Google Shape;72;p16"/>
          <p:cNvSpPr txBox="1"/>
          <p:nvPr/>
        </p:nvSpPr>
        <p:spPr>
          <a:xfrm>
            <a:off x="4571853" y="439718"/>
            <a:ext cx="4252633" cy="4130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1" i="0" u="none" strike="noStrike" cap="none" dirty="0">
                <a:solidFill>
                  <a:schemeClr val="dk2"/>
                </a:solidFill>
                <a:latin typeface="Arial"/>
                <a:ea typeface="Arial"/>
                <a:cs typeface="Arial"/>
                <a:sym typeface="Arial"/>
              </a:rPr>
              <a:t>Part 3: Explain the reasoning behind the loss function used. (1pt)</a:t>
            </a:r>
            <a:endParaRPr sz="1400" b="0" i="0" u="none" strike="noStrike" cap="none" dirty="0">
              <a:solidFill>
                <a:srgbClr val="000000"/>
              </a:solidFill>
              <a:latin typeface="Arial"/>
              <a:ea typeface="Arial"/>
              <a:cs typeface="Arial"/>
              <a:sym typeface="Arial"/>
            </a:endParaRPr>
          </a:p>
          <a:p>
            <a:pPr marL="0" marR="0" lvl="0" indent="0" algn="l" rtl="0">
              <a:lnSpc>
                <a:spcPct val="114999"/>
              </a:lnSpc>
              <a:spcBef>
                <a:spcPts val="160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Cross entropy is used because we are measuring performance between two probability distribution models. Also, because it is independent of model and activation functions used.</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699" y="577000"/>
            <a:ext cx="7144177" cy="399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Part4: Optimizer. </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b="1" dirty="0"/>
              <a:t>Please briefly explain how an optimizer works? (2pts)</a:t>
            </a:r>
            <a:endParaRPr b="1" dirty="0"/>
          </a:p>
          <a:p>
            <a:pPr marL="0" lvl="0" indent="0" algn="l" rtl="0">
              <a:spcBef>
                <a:spcPts val="0"/>
              </a:spcBef>
              <a:spcAft>
                <a:spcPts val="0"/>
              </a:spcAft>
              <a:buNone/>
            </a:pPr>
            <a:endParaRPr b="1" dirty="0"/>
          </a:p>
          <a:p>
            <a:pPr marL="0" lvl="0" indent="0" algn="l" rtl="0">
              <a:lnSpc>
                <a:spcPct val="114999"/>
              </a:lnSpc>
              <a:spcBef>
                <a:spcPts val="1600"/>
              </a:spcBef>
              <a:spcAft>
                <a:spcPts val="0"/>
              </a:spcAft>
              <a:buClr>
                <a:schemeClr val="dk1"/>
              </a:buClr>
              <a:buSzPts val="1400"/>
              <a:buFont typeface="Arial"/>
              <a:buNone/>
            </a:pPr>
            <a:r>
              <a:rPr lang="en" dirty="0"/>
              <a:t>An optimizer uses computed gradients of the objective/loss function of a neural network to adjust the output layer weights and obtain better performance.</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body" idx="1"/>
          </p:nvPr>
        </p:nvSpPr>
        <p:spPr>
          <a:xfrm>
            <a:off x="311700" y="438799"/>
            <a:ext cx="8353500" cy="446635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5: Training SimpleNet (5pts) – You need to get &gt;45% validation accuracy as stated in notebook</a:t>
            </a:r>
            <a:endParaRPr b="1" dirty="0"/>
          </a:p>
          <a:p>
            <a:pPr marL="0" lvl="0" indent="0" algn="l" rtl="0">
              <a:lnSpc>
                <a:spcPct val="114999"/>
              </a:lnSpc>
              <a:spcBef>
                <a:spcPts val="1600"/>
              </a:spcBef>
              <a:spcAft>
                <a:spcPts val="0"/>
              </a:spcAft>
              <a:buSzPts val="1400"/>
              <a:buNone/>
            </a:pPr>
            <a:r>
              <a:rPr lang="en" dirty="0"/>
              <a:t>&lt;Loss plot here&gt;				    	&lt;Accuracy plot here&gt;</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spcBef>
                <a:spcPts val="1600"/>
              </a:spcBef>
              <a:buNone/>
            </a:pPr>
            <a:r>
              <a:rPr lang="en" dirty="0"/>
              <a:t>Final training accuracy value: </a:t>
            </a:r>
            <a:r>
              <a:rPr lang="en-US" dirty="0"/>
              <a:t>0.9812 (98.12%)</a:t>
            </a:r>
            <a:endParaRPr dirty="0"/>
          </a:p>
          <a:p>
            <a:pPr marL="0" lvl="0" indent="0">
              <a:lnSpc>
                <a:spcPct val="114999"/>
              </a:lnSpc>
              <a:spcBef>
                <a:spcPts val="1600"/>
              </a:spcBef>
              <a:buNone/>
            </a:pPr>
            <a:r>
              <a:rPr lang="en" dirty="0"/>
              <a:t>Final validation accuracy value: </a:t>
            </a:r>
            <a:r>
              <a:rPr lang="en-US" dirty="0"/>
              <a:t>0.4887 (48.87%)</a:t>
            </a:r>
            <a:endParaRPr dirty="0"/>
          </a:p>
        </p:txBody>
      </p:sp>
      <p:pic>
        <p:nvPicPr>
          <p:cNvPr id="3" name="Picture 2" descr="Chart, line chart&#10;&#10;Description automatically generated">
            <a:extLst>
              <a:ext uri="{FF2B5EF4-FFF2-40B4-BE49-F238E27FC236}">
                <a16:creationId xmlns:a16="http://schemas.microsoft.com/office/drawing/2014/main" id="{F83C55A8-FD8B-8F45-AB9D-92F9B702DC6F}"/>
              </a:ext>
            </a:extLst>
          </p:cNvPr>
          <p:cNvPicPr>
            <a:picLocks noChangeAspect="1"/>
          </p:cNvPicPr>
          <p:nvPr/>
        </p:nvPicPr>
        <p:blipFill>
          <a:blip r:embed="rId3"/>
          <a:stretch>
            <a:fillRect/>
          </a:stretch>
        </p:blipFill>
        <p:spPr>
          <a:xfrm>
            <a:off x="311700" y="1134110"/>
            <a:ext cx="2990427" cy="2003022"/>
          </a:xfrm>
          <a:prstGeom prst="rect">
            <a:avLst/>
          </a:prstGeom>
        </p:spPr>
      </p:pic>
      <p:pic>
        <p:nvPicPr>
          <p:cNvPr id="5" name="Picture 4" descr="Chart, line chart&#10;&#10;Description automatically generated">
            <a:extLst>
              <a:ext uri="{FF2B5EF4-FFF2-40B4-BE49-F238E27FC236}">
                <a16:creationId xmlns:a16="http://schemas.microsoft.com/office/drawing/2014/main" id="{6B90BF5F-DB50-1D43-B1F6-D183060CC6D0}"/>
              </a:ext>
            </a:extLst>
          </p:cNvPr>
          <p:cNvPicPr>
            <a:picLocks noChangeAspect="1"/>
          </p:cNvPicPr>
          <p:nvPr/>
        </p:nvPicPr>
        <p:blipFill>
          <a:blip r:embed="rId4"/>
          <a:stretch>
            <a:fillRect/>
          </a:stretch>
        </p:blipFill>
        <p:spPr>
          <a:xfrm>
            <a:off x="5167630" y="1134110"/>
            <a:ext cx="2940050" cy="20049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395250" y="389182"/>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5: Training SimpleNet (3pts)</a:t>
            </a:r>
            <a:endParaRPr b="1" dirty="0"/>
          </a:p>
          <a:p>
            <a:r>
              <a:rPr lang="en-US" dirty="0"/>
              <a:t>"</a:t>
            </a:r>
            <a:r>
              <a:rPr lang="en-US" dirty="0" err="1"/>
              <a:t>lr</a:t>
            </a:r>
            <a:r>
              <a:rPr lang="en-US" dirty="0"/>
              <a:t>": 5e-4,</a:t>
            </a:r>
          </a:p>
          <a:p>
            <a:r>
              <a:rPr lang="en-US" dirty="0"/>
              <a:t>"</a:t>
            </a:r>
            <a:r>
              <a:rPr lang="en-US" dirty="0" err="1"/>
              <a:t>weight_decay</a:t>
            </a:r>
            <a:r>
              <a:rPr lang="en-US" dirty="0"/>
              <a:t>": 5e-4</a:t>
            </a:r>
          </a:p>
          <a:p>
            <a:pPr marL="0" lvl="0" indent="0" algn="l" rtl="0">
              <a:lnSpc>
                <a:spcPct val="114999"/>
              </a:lnSpc>
              <a:spcBef>
                <a:spcPts val="1600"/>
              </a:spcBef>
              <a:spcAft>
                <a:spcPts val="0"/>
              </a:spcAft>
              <a:buSzPts val="1400"/>
              <a:buNone/>
            </a:pPr>
            <a:r>
              <a:rPr lang="en" dirty="0"/>
              <a: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6.1 : Screenshot of the functions you used in get_data_augmentation_transforms() (3pts)</a:t>
            </a:r>
            <a:endParaRPr b="1" dirty="0"/>
          </a:p>
          <a:p>
            <a:pPr marL="0" lvl="0" indent="0" algn="l" rtl="0">
              <a:lnSpc>
                <a:spcPct val="115000"/>
              </a:lnSpc>
              <a:spcBef>
                <a:spcPts val="1600"/>
              </a:spcBef>
              <a:spcAft>
                <a:spcPts val="0"/>
              </a:spcAft>
              <a:buSzPts val="1400"/>
              <a:buNone/>
            </a:pPr>
            <a:r>
              <a:rPr lang="en" dirty="0"/>
              <a:t>&lt;Screenshot here&gt;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1600"/>
              </a:spcAft>
              <a:buSzPts val="1400"/>
              <a:buNone/>
            </a:pPr>
            <a:endParaRPr dirty="0"/>
          </a:p>
        </p:txBody>
      </p:sp>
      <p:pic>
        <p:nvPicPr>
          <p:cNvPr id="3" name="Picture 2" descr="Text&#10;&#10;Description automatically generated">
            <a:extLst>
              <a:ext uri="{FF2B5EF4-FFF2-40B4-BE49-F238E27FC236}">
                <a16:creationId xmlns:a16="http://schemas.microsoft.com/office/drawing/2014/main" id="{5F323683-EFB1-F644-BB7E-D79AFB50F6A0}"/>
              </a:ext>
            </a:extLst>
          </p:cNvPr>
          <p:cNvPicPr>
            <a:picLocks noChangeAspect="1"/>
          </p:cNvPicPr>
          <p:nvPr/>
        </p:nvPicPr>
        <p:blipFill>
          <a:blip r:embed="rId3"/>
          <a:stretch>
            <a:fillRect/>
          </a:stretch>
        </p:blipFill>
        <p:spPr>
          <a:xfrm>
            <a:off x="311700" y="929080"/>
            <a:ext cx="3538513" cy="3639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body" idx="1"/>
          </p:nvPr>
        </p:nvSpPr>
        <p:spPr>
          <a:xfrm>
            <a:off x="311700" y="438800"/>
            <a:ext cx="4359537"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6.2: Building AlexNet: why do we want to “freeze” the conv layers and some of the linear layers in pretrained AlexNet? Why CAN we do this? (0.5pt)</a:t>
            </a:r>
            <a:endParaRPr b="1" dirty="0"/>
          </a:p>
          <a:p>
            <a:pPr marL="0" lvl="0" indent="0" algn="l" rtl="0">
              <a:lnSpc>
                <a:spcPct val="115000"/>
              </a:lnSpc>
              <a:spcBef>
                <a:spcPts val="1600"/>
              </a:spcBef>
              <a:spcAft>
                <a:spcPts val="1600"/>
              </a:spcAft>
              <a:buSzPts val="1400"/>
              <a:buNone/>
            </a:pPr>
            <a:r>
              <a:rPr lang="en" dirty="0"/>
              <a:t>To prevent the weights from being retrained. We can do this because we are using a pretrained network.</a:t>
            </a:r>
            <a:endParaRPr dirty="0"/>
          </a:p>
        </p:txBody>
      </p:sp>
      <p:sp>
        <p:nvSpPr>
          <p:cNvPr id="4" name="Google Shape;112;p24">
            <a:extLst>
              <a:ext uri="{FF2B5EF4-FFF2-40B4-BE49-F238E27FC236}">
                <a16:creationId xmlns:a16="http://schemas.microsoft.com/office/drawing/2014/main" id="{67315D71-041E-4233-98FB-C93C44F326E6}"/>
              </a:ext>
            </a:extLst>
          </p:cNvPr>
          <p:cNvSpPr txBox="1">
            <a:spLocks/>
          </p:cNvSpPr>
          <p:nvPr/>
        </p:nvSpPr>
        <p:spPr>
          <a:xfrm>
            <a:off x="4671237" y="438800"/>
            <a:ext cx="4359537" cy="413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b="1" dirty="0"/>
              <a:t>Part 6.2: Building </a:t>
            </a:r>
            <a:r>
              <a:rPr lang="en-US" b="1" dirty="0" err="1"/>
              <a:t>AlexNet</a:t>
            </a:r>
            <a:r>
              <a:rPr lang="en-US" b="1" dirty="0"/>
              <a:t>: Why don’t we have to freeze </a:t>
            </a:r>
            <a:r>
              <a:rPr lang="en-US" b="1" dirty="0" err="1"/>
              <a:t>MaxPool</a:t>
            </a:r>
            <a:r>
              <a:rPr lang="en-US" b="1" dirty="0"/>
              <a:t> and RELU layers? (0.5pt)</a:t>
            </a:r>
          </a:p>
          <a:p>
            <a:pPr marL="0" indent="0">
              <a:buFont typeface="Arial"/>
              <a:buNone/>
            </a:pPr>
            <a:endParaRPr lang="en-US" b="1" dirty="0"/>
          </a:p>
          <a:p>
            <a:pPr marL="0" indent="0">
              <a:buFont typeface="Arial"/>
              <a:buNone/>
            </a:pPr>
            <a:r>
              <a:rPr lang="en-US" dirty="0"/>
              <a:t>Because those are functions not associated with weights.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8693</TotalTime>
  <Words>958</Words>
  <Application>Microsoft Macintosh PowerPoint</Application>
  <PresentationFormat>On-screen Show (16:9)</PresentationFormat>
  <Paragraphs>116</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CS x476 Project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Project 3</dc:title>
  <cp:lastModifiedBy>Lopes, Aaron R</cp:lastModifiedBy>
  <cp:revision>97</cp:revision>
  <dcterms:modified xsi:type="dcterms:W3CDTF">2021-10-27T18:46:06Z</dcterms:modified>
</cp:coreProperties>
</file>