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0"/>
    <p:restoredTop sz="94829"/>
  </p:normalViewPr>
  <p:slideViewPr>
    <p:cSldViewPr snapToGrid="0" snapToObjects="1">
      <p:cViewPr varScale="1">
        <p:scale>
          <a:sx n="152" d="100"/>
          <a:sy n="152"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15800" y="1536480"/>
            <a:ext cx="618840" cy="2171880"/>
          </a:xfrm>
          <a:prstGeom prst="rect">
            <a:avLst/>
          </a:prstGeom>
        </p:spPr>
        <p:txBody>
          <a:bodyPr lIns="0" tIns="0" rIns="0" bIns="0">
            <a:normAutofit fontScale="15000"/>
          </a:bodyPr>
          <a:lstStyle/>
          <a:p>
            <a:endParaRPr lang="en-IN" sz="3200" b="0" strike="noStrike" spc="-1">
              <a:latin typeface="Arial"/>
            </a:endParaRPr>
          </a:p>
        </p:txBody>
      </p:sp>
      <p:sp>
        <p:nvSpPr>
          <p:cNvPr id="25" name="PlaceHolder 3"/>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8"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9"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30" name="PlaceHolder 5"/>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1580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3" name="PlaceHolder 3"/>
          <p:cNvSpPr>
            <a:spLocks noGrp="1"/>
          </p:cNvSpPr>
          <p:nvPr>
            <p:ph type="body"/>
          </p:nvPr>
        </p:nvSpPr>
        <p:spPr>
          <a:xfrm>
            <a:off x="62532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4" name="PlaceHolder 4"/>
          <p:cNvSpPr>
            <a:spLocks noGrp="1"/>
          </p:cNvSpPr>
          <p:nvPr>
            <p:ph type="body"/>
          </p:nvPr>
        </p:nvSpPr>
        <p:spPr>
          <a:xfrm>
            <a:off x="83448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5" name="PlaceHolder 5"/>
          <p:cNvSpPr>
            <a:spLocks noGrp="1"/>
          </p:cNvSpPr>
          <p:nvPr>
            <p:ph type="body"/>
          </p:nvPr>
        </p:nvSpPr>
        <p:spPr>
          <a:xfrm>
            <a:off x="41580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6" name="PlaceHolder 6"/>
          <p:cNvSpPr>
            <a:spLocks noGrp="1"/>
          </p:cNvSpPr>
          <p:nvPr>
            <p:ph type="body"/>
          </p:nvPr>
        </p:nvSpPr>
        <p:spPr>
          <a:xfrm>
            <a:off x="62532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37" name="PlaceHolder 7"/>
          <p:cNvSpPr>
            <a:spLocks noGrp="1"/>
          </p:cNvSpPr>
          <p:nvPr>
            <p:ph type="body"/>
          </p:nvPr>
        </p:nvSpPr>
        <p:spPr>
          <a:xfrm>
            <a:off x="834480" y="3915000"/>
            <a:ext cx="1990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subTitle"/>
          </p:nvPr>
        </p:nvSpPr>
        <p:spPr>
          <a:xfrm>
            <a:off x="415800" y="1536480"/>
            <a:ext cx="618840" cy="4553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body"/>
          </p:nvPr>
        </p:nvSpPr>
        <p:spPr>
          <a:xfrm>
            <a:off x="415800" y="1536480"/>
            <a:ext cx="618840" cy="4553640"/>
          </a:xfrm>
          <a:prstGeom prst="rect">
            <a:avLst/>
          </a:prstGeom>
        </p:spPr>
        <p:txBody>
          <a:bodyPr lIns="0" tIns="0" rIns="0" bIns="0">
            <a:normAutofit fontScale="49000"/>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47"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15800" y="593280"/>
            <a:ext cx="11359080" cy="353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52"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53"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15800" y="1536480"/>
            <a:ext cx="618840" cy="4553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56"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57" name="PlaceHolder 4"/>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0"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1" name="PlaceHolder 4"/>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15800" y="1536480"/>
            <a:ext cx="618840" cy="2171880"/>
          </a:xfrm>
          <a:prstGeom prst="rect">
            <a:avLst/>
          </a:prstGeom>
        </p:spPr>
        <p:txBody>
          <a:bodyPr lIns="0" tIns="0" rIns="0" bIns="0">
            <a:normAutofit fontScale="15000"/>
          </a:bodyPr>
          <a:lstStyle/>
          <a:p>
            <a:endParaRPr lang="en-IN" sz="3200" b="0" strike="noStrike" spc="-1">
              <a:latin typeface="Arial"/>
            </a:endParaRPr>
          </a:p>
        </p:txBody>
      </p:sp>
      <p:sp>
        <p:nvSpPr>
          <p:cNvPr id="64" name="PlaceHolder 3"/>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7"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8"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69" name="PlaceHolder 5"/>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1580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2" name="PlaceHolder 3"/>
          <p:cNvSpPr>
            <a:spLocks noGrp="1"/>
          </p:cNvSpPr>
          <p:nvPr>
            <p:ph type="body"/>
          </p:nvPr>
        </p:nvSpPr>
        <p:spPr>
          <a:xfrm>
            <a:off x="62532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3" name="PlaceHolder 4"/>
          <p:cNvSpPr>
            <a:spLocks noGrp="1"/>
          </p:cNvSpPr>
          <p:nvPr>
            <p:ph type="body"/>
          </p:nvPr>
        </p:nvSpPr>
        <p:spPr>
          <a:xfrm>
            <a:off x="834480" y="153648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4" name="PlaceHolder 5"/>
          <p:cNvSpPr>
            <a:spLocks noGrp="1"/>
          </p:cNvSpPr>
          <p:nvPr>
            <p:ph type="body"/>
          </p:nvPr>
        </p:nvSpPr>
        <p:spPr>
          <a:xfrm>
            <a:off x="41580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5" name="PlaceHolder 6"/>
          <p:cNvSpPr>
            <a:spLocks noGrp="1"/>
          </p:cNvSpPr>
          <p:nvPr>
            <p:ph type="body"/>
          </p:nvPr>
        </p:nvSpPr>
        <p:spPr>
          <a:xfrm>
            <a:off x="625320" y="3915000"/>
            <a:ext cx="199080" cy="2171880"/>
          </a:xfrm>
          <a:prstGeom prst="rect">
            <a:avLst/>
          </a:prstGeom>
        </p:spPr>
        <p:txBody>
          <a:bodyPr lIns="0" tIns="0" rIns="0" bIns="0">
            <a:normAutofit fontScale="14000"/>
          </a:bodyPr>
          <a:lstStyle/>
          <a:p>
            <a:endParaRPr lang="en-IN" sz="3200" b="0" strike="noStrike" spc="-1">
              <a:latin typeface="Arial"/>
            </a:endParaRPr>
          </a:p>
        </p:txBody>
      </p:sp>
      <p:sp>
        <p:nvSpPr>
          <p:cNvPr id="76" name="PlaceHolder 7"/>
          <p:cNvSpPr>
            <a:spLocks noGrp="1"/>
          </p:cNvSpPr>
          <p:nvPr>
            <p:ph type="body"/>
          </p:nvPr>
        </p:nvSpPr>
        <p:spPr>
          <a:xfrm>
            <a:off x="834480" y="3915000"/>
            <a:ext cx="1990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15800" y="1536480"/>
            <a:ext cx="618840" cy="4553640"/>
          </a:xfrm>
          <a:prstGeom prst="rect">
            <a:avLst/>
          </a:prstGeom>
        </p:spPr>
        <p:txBody>
          <a:bodyPr lIns="0" tIns="0" rIns="0" bIns="0">
            <a:normAutofit fontScale="49000"/>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8"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5800" y="593280"/>
            <a:ext cx="11359080" cy="353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13" name="PlaceHolder 3"/>
          <p:cNvSpPr>
            <a:spLocks noGrp="1"/>
          </p:cNvSpPr>
          <p:nvPr>
            <p:ph type="body"/>
          </p:nvPr>
        </p:nvSpPr>
        <p:spPr>
          <a:xfrm>
            <a:off x="73296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14" name="PlaceHolder 4"/>
          <p:cNvSpPr>
            <a:spLocks noGrp="1"/>
          </p:cNvSpPr>
          <p:nvPr>
            <p:ph type="body"/>
          </p:nvPr>
        </p:nvSpPr>
        <p:spPr>
          <a:xfrm>
            <a:off x="41580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15800" y="1536480"/>
            <a:ext cx="301680" cy="4553640"/>
          </a:xfrm>
          <a:prstGeom prst="rect">
            <a:avLst/>
          </a:prstGeom>
        </p:spPr>
        <p:txBody>
          <a:bodyPr lIns="0" tIns="0" rIns="0" bIns="0">
            <a:normAutofit fontScale="44000"/>
          </a:bodyPr>
          <a:lstStyle/>
          <a:p>
            <a:endParaRPr lang="en-IN" sz="3200" b="0" strike="noStrike" spc="-1">
              <a:latin typeface="Arial"/>
            </a:endParaRPr>
          </a:p>
        </p:txBody>
      </p:sp>
      <p:sp>
        <p:nvSpPr>
          <p:cNvPr id="17"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18" name="PlaceHolder 4"/>
          <p:cNvSpPr>
            <a:spLocks noGrp="1"/>
          </p:cNvSpPr>
          <p:nvPr>
            <p:ph type="body"/>
          </p:nvPr>
        </p:nvSpPr>
        <p:spPr>
          <a:xfrm>
            <a:off x="732960" y="3915000"/>
            <a:ext cx="301680" cy="2171880"/>
          </a:xfrm>
          <a:prstGeom prst="rect">
            <a:avLst/>
          </a:prstGeom>
        </p:spPr>
        <p:txBody>
          <a:bodyPr lIns="0" tIns="0" rIns="0" bIns="0">
            <a:normAutofit fontScale="14000"/>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5800" y="593280"/>
            <a:ext cx="11359080" cy="76212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1580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1" name="PlaceHolder 3"/>
          <p:cNvSpPr>
            <a:spLocks noGrp="1"/>
          </p:cNvSpPr>
          <p:nvPr>
            <p:ph type="body"/>
          </p:nvPr>
        </p:nvSpPr>
        <p:spPr>
          <a:xfrm>
            <a:off x="732960" y="1536480"/>
            <a:ext cx="301680" cy="2171880"/>
          </a:xfrm>
          <a:prstGeom prst="rect">
            <a:avLst/>
          </a:prstGeom>
        </p:spPr>
        <p:txBody>
          <a:bodyPr lIns="0" tIns="0" rIns="0" bIns="0">
            <a:normAutofit fontScale="14000"/>
          </a:bodyPr>
          <a:lstStyle/>
          <a:p>
            <a:endParaRPr lang="en-IN" sz="3200" b="0" strike="noStrike" spc="-1">
              <a:latin typeface="Arial"/>
            </a:endParaRPr>
          </a:p>
        </p:txBody>
      </p:sp>
      <p:sp>
        <p:nvSpPr>
          <p:cNvPr id="22" name="PlaceHolder 4"/>
          <p:cNvSpPr>
            <a:spLocks noGrp="1"/>
          </p:cNvSpPr>
          <p:nvPr>
            <p:ph type="body"/>
          </p:nvPr>
        </p:nvSpPr>
        <p:spPr>
          <a:xfrm>
            <a:off x="415800" y="3915000"/>
            <a:ext cx="618840" cy="2171880"/>
          </a:xfrm>
          <a:prstGeom prst="rect">
            <a:avLst/>
          </a:prstGeom>
        </p:spPr>
        <p:txBody>
          <a:bodyPr lIns="0" tIns="0" rIns="0" bIns="0">
            <a:normAutofit fontScale="15000"/>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15800" y="593280"/>
            <a:ext cx="11359080" cy="76212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9" name="PlaceHolder 2"/>
          <p:cNvSpPr>
            <a:spLocks noGrp="1"/>
          </p:cNvSpPr>
          <p:nvPr>
            <p:ph type="body"/>
          </p:nvPr>
        </p:nvSpPr>
        <p:spPr>
          <a:xfrm>
            <a:off x="415800" y="1536480"/>
            <a:ext cx="618840" cy="4553640"/>
          </a:xfrm>
          <a:prstGeom prst="rect">
            <a:avLst/>
          </a:prstGeom>
        </p:spPr>
        <p:txBody>
          <a:bodyPr lIns="0" tIns="0" rIns="0" bIns="0">
            <a:normAutofit fontScale="3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0" name="PlaceHolder 3"/>
          <p:cNvSpPr>
            <a:spLocks noGrp="1"/>
          </p:cNvSpPr>
          <p:nvPr>
            <p:ph type="body"/>
          </p:nvPr>
        </p:nvSpPr>
        <p:spPr>
          <a:xfrm>
            <a:off x="1066320" y="1536480"/>
            <a:ext cx="618840" cy="4553640"/>
          </a:xfrm>
          <a:prstGeom prst="rect">
            <a:avLst/>
          </a:prstGeom>
        </p:spPr>
        <p:txBody>
          <a:bodyPr lIns="0" tIns="0" rIns="0" bIns="0">
            <a:normAutofit fontScale="3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hyperlink" Target="https://openaccess.thecvf.com/content_CVPR_2019/papers/Rezatofighi_Generalized_Intersection_Over_Union_A_Metric_and_a_Loss_for_CVPR_2019_paper.pdf"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hyperlink" Target="https://arxiv.org/pdf/1612.01105.pdf"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1612.01105.pdf"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qubvel/segmentation_models.pytorch#encoders" TargetMode="Externa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qubvel/segmentation_models.pytorch#models"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pdf/1411.4038.pdf"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pdf/1512.03385.pdf" TargetMode="Externa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512.03385.pdf"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415800" y="307080"/>
            <a:ext cx="11359080" cy="273528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b">
            <a:noAutofit/>
          </a:bodyPr>
          <a:lstStyle/>
          <a:p>
            <a:pPr algn="ctr">
              <a:lnSpc>
                <a:spcPct val="100000"/>
              </a:lnSpc>
              <a:tabLst>
                <a:tab pos="0" algn="l"/>
              </a:tabLst>
            </a:pPr>
            <a:r>
              <a:rPr lang="en" sz="6940" b="0" strike="noStrike" spc="-1">
                <a:solidFill>
                  <a:srgbClr val="000000"/>
                </a:solidFill>
                <a:latin typeface="Arial"/>
                <a:ea typeface="Arial"/>
              </a:rPr>
              <a:t>CS x476 Project 2</a:t>
            </a:r>
            <a:endParaRPr lang="en-IN" sz="6940" b="0" strike="noStrike" spc="-1">
              <a:latin typeface="Arial"/>
            </a:endParaRPr>
          </a:p>
        </p:txBody>
      </p:sp>
      <p:sp>
        <p:nvSpPr>
          <p:cNvPr id="78" name="CustomShape 2"/>
          <p:cNvSpPr/>
          <p:nvPr/>
        </p:nvSpPr>
        <p:spPr>
          <a:xfrm>
            <a:off x="415800" y="3093480"/>
            <a:ext cx="11359080" cy="239508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gn="ctr">
              <a:lnSpc>
                <a:spcPct val="100000"/>
              </a:lnSpc>
              <a:tabLst>
                <a:tab pos="0" algn="l"/>
              </a:tabLst>
            </a:pPr>
            <a:r>
              <a:rPr lang="en" sz="3740" b="0" strike="noStrike" spc="-1" dirty="0">
                <a:solidFill>
                  <a:srgbClr val="595959"/>
                </a:solidFill>
                <a:latin typeface="Arial"/>
                <a:ea typeface="Arial"/>
              </a:rPr>
              <a:t>Aaron Lopes</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alopes7@gatech.edu</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alopes7</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903407727</a:t>
            </a:r>
            <a:endParaRPr lang="en-IN" sz="3740" b="0" strike="noStrike" spc="-1" dirty="0">
              <a:latin typeface="Arial"/>
            </a:endParaRPr>
          </a:p>
          <a:p>
            <a:pPr algn="ctr">
              <a:lnSpc>
                <a:spcPct val="100000"/>
              </a:lnSpc>
              <a:tabLst>
                <a:tab pos="0" algn="l"/>
              </a:tabLst>
            </a:pPr>
            <a:r>
              <a:rPr lang="en" sz="3740" b="0" strike="noStrike" spc="-1" dirty="0">
                <a:solidFill>
                  <a:srgbClr val="595959"/>
                </a:solidFill>
                <a:latin typeface="Arial"/>
                <a:ea typeface="Arial"/>
              </a:rPr>
              <a:t>Section 4476</a:t>
            </a:r>
            <a:endParaRPr lang="en-IN" sz="374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40" b="0" strike="noStrike" spc="-1">
                <a:solidFill>
                  <a:srgbClr val="000000"/>
                </a:solidFill>
                <a:latin typeface="Arial"/>
                <a:ea typeface="Arial"/>
              </a:rPr>
              <a:t>Part 2.4: Feature Map</a:t>
            </a:r>
            <a:endParaRPr lang="en-IN" sz="3740" b="0" strike="noStrike" spc="-1">
              <a:latin typeface="Arial"/>
            </a:endParaRPr>
          </a:p>
        </p:txBody>
      </p:sp>
      <p:sp>
        <p:nvSpPr>
          <p:cNvPr id="106" name="CustomShape 2"/>
          <p:cNvSpPr/>
          <p:nvPr/>
        </p:nvSpPr>
        <p:spPr>
          <a:xfrm>
            <a:off x="519480" y="1463040"/>
            <a:ext cx="5331600" cy="45536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spcAft>
                <a:spcPts val="99"/>
              </a:spcAft>
              <a:tabLst>
                <a:tab pos="0" algn="l"/>
              </a:tabLst>
            </a:pPr>
            <a:r>
              <a:rPr lang="en-US" sz="1870" b="0" strike="noStrike" spc="-1" dirty="0">
                <a:solidFill>
                  <a:srgbClr val="595959"/>
                </a:solidFill>
                <a:latin typeface="Arial"/>
                <a:ea typeface="DejaVu Sans"/>
              </a:rPr>
              <a:t>What feature in the input image does the FCN-ResNet50 model appear to focus on:</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first layer of its encoder, </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last layer of its encoder</a:t>
            </a:r>
            <a:endParaRPr lang="en-IN" sz="1870" b="0" strike="noStrike" spc="-1" dirty="0">
              <a:latin typeface="Arial"/>
            </a:endParaRPr>
          </a:p>
          <a:p>
            <a:pPr marL="343080" indent="-215280">
              <a:lnSpc>
                <a:spcPct val="100000"/>
              </a:lnSpc>
              <a:spcAft>
                <a:spcPts val="99"/>
              </a:spcAft>
              <a:buClr>
                <a:srgbClr val="595959"/>
              </a:buClr>
              <a:buFont typeface="StarSymbol"/>
              <a:buChar char="-"/>
              <a:tabLst>
                <a:tab pos="0" algn="l"/>
              </a:tabLst>
            </a:pPr>
            <a:r>
              <a:rPr lang="en-US" sz="1870" b="0" strike="noStrike" spc="-1" dirty="0">
                <a:solidFill>
                  <a:srgbClr val="595959"/>
                </a:solidFill>
                <a:latin typeface="Arial"/>
                <a:ea typeface="DejaVu Sans"/>
              </a:rPr>
              <a:t>In the last layer of its decoder?</a:t>
            </a:r>
          </a:p>
          <a:p>
            <a:pPr marL="343080" indent="-215280">
              <a:lnSpc>
                <a:spcPct val="100000"/>
              </a:lnSpc>
              <a:spcAft>
                <a:spcPts val="99"/>
              </a:spcAft>
              <a:buClr>
                <a:srgbClr val="595959"/>
              </a:buClr>
              <a:buFont typeface="StarSymbol"/>
              <a:buChar char="-"/>
              <a:tabLst>
                <a:tab pos="0" algn="l"/>
              </a:tabLst>
            </a:pPr>
            <a:endParaRPr lang="en-IN" sz="1870" spc="-1" dirty="0">
              <a:solidFill>
                <a:srgbClr val="595959"/>
              </a:solidFill>
              <a:latin typeface="Arial"/>
            </a:endParaRPr>
          </a:p>
          <a:p>
            <a:pPr marL="127800">
              <a:lnSpc>
                <a:spcPct val="100000"/>
              </a:lnSpc>
              <a:spcAft>
                <a:spcPts val="99"/>
              </a:spcAft>
              <a:buClr>
                <a:srgbClr val="595959"/>
              </a:buClr>
              <a:tabLst>
                <a:tab pos="0" algn="l"/>
              </a:tabLst>
            </a:pPr>
            <a:r>
              <a:rPr lang="en-IN" sz="1870" spc="-1" dirty="0">
                <a:solidFill>
                  <a:srgbClr val="595959"/>
                </a:solidFill>
                <a:latin typeface="Arial"/>
              </a:rPr>
              <a:t>The first layer of the encoder seems to focus on segmenting the sky. The last layer of the encoder seems to focus on the variety of edges that segment the distinct objects. The last layer of the decoder seems to focus on the various shadows cast by the objects.</a:t>
            </a:r>
          </a:p>
          <a:p>
            <a:pPr marL="127800">
              <a:lnSpc>
                <a:spcPct val="100000"/>
              </a:lnSpc>
              <a:spcAft>
                <a:spcPts val="99"/>
              </a:spcAft>
              <a:buClr>
                <a:srgbClr val="595959"/>
              </a:buClr>
              <a:tabLst>
                <a:tab pos="0" algn="l"/>
              </a:tabLst>
            </a:pPr>
            <a:endParaRPr lang="en-IN" sz="1870" spc="-1" dirty="0">
              <a:solidFill>
                <a:srgbClr val="595959"/>
              </a:solidFill>
              <a:latin typeface="Arial"/>
            </a:endParaRPr>
          </a:p>
        </p:txBody>
      </p:sp>
      <p:sp>
        <p:nvSpPr>
          <p:cNvPr id="107" name="CustomShape 3"/>
          <p:cNvSpPr/>
          <p:nvPr/>
        </p:nvSpPr>
        <p:spPr>
          <a:xfrm>
            <a:off x="6339960" y="146304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70" b="0" strike="noStrike" spc="-1" dirty="0">
                <a:solidFill>
                  <a:srgbClr val="595959"/>
                </a:solidFill>
                <a:latin typeface="Arial"/>
                <a:ea typeface="DejaVu Sans"/>
              </a:rPr>
              <a:t>What does this tell you about the learning process of the model?</a:t>
            </a:r>
            <a:endParaRPr lang="en-IN" sz="1870" b="0" strike="noStrike" spc="-1" dirty="0">
              <a:latin typeface="Arial"/>
            </a:endParaRPr>
          </a:p>
          <a:p>
            <a:pPr>
              <a:lnSpc>
                <a:spcPct val="115000"/>
              </a:lnSpc>
              <a:spcAft>
                <a:spcPts val="2132"/>
              </a:spcAft>
              <a:tabLst>
                <a:tab pos="0" algn="l"/>
              </a:tabLst>
            </a:pPr>
            <a:r>
              <a:rPr lang="en-IN" sz="2000" b="0" strike="noStrike" spc="-1" dirty="0">
                <a:latin typeface="Arial"/>
              </a:rPr>
              <a:t>The learning process of the model follows the order of distribution of light, from its source to the shadow.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err="1">
                <a:solidFill>
                  <a:srgbClr val="595959"/>
                </a:solidFill>
                <a:latin typeface="Arial"/>
                <a:ea typeface="Arial"/>
              </a:rPr>
              <a:t>IoU</a:t>
            </a:r>
            <a:r>
              <a:rPr lang="en" sz="1850" b="0" strike="noStrike" spc="-1" dirty="0">
                <a:solidFill>
                  <a:srgbClr val="595959"/>
                </a:solidFill>
                <a:latin typeface="Arial"/>
                <a:ea typeface="Arial"/>
              </a:rPr>
              <a:t> encodes the shape properties of the object into the region property with normalized measure focusing on the area. What is the benefit of such property of </a:t>
            </a:r>
            <a:r>
              <a:rPr lang="en" sz="1850" b="0" strike="noStrike" spc="-1" dirty="0" err="1">
                <a:solidFill>
                  <a:srgbClr val="595959"/>
                </a:solidFill>
                <a:latin typeface="Arial"/>
                <a:ea typeface="Arial"/>
              </a:rPr>
              <a:t>IoU</a:t>
            </a:r>
            <a:r>
              <a:rPr lang="en" sz="1850" b="0" strike="noStrike" spc="-1" dirty="0">
                <a:solidFill>
                  <a:srgbClr val="595959"/>
                </a:solidFill>
                <a:latin typeface="Arial"/>
                <a:ea typeface="Arial"/>
              </a:rPr>
              <a:t>? (Hint: Check out the section 1 of paper linked in the title)</a:t>
            </a:r>
            <a:endParaRPr lang="en-IN" sz="1850" b="0" strike="noStrike" spc="-1" dirty="0">
              <a:latin typeface="Arial"/>
            </a:endParaRPr>
          </a:p>
          <a:p>
            <a:pPr>
              <a:lnSpc>
                <a:spcPct val="115000"/>
              </a:lnSpc>
              <a:spcAft>
                <a:spcPts val="2132"/>
              </a:spcAft>
              <a:tabLst>
                <a:tab pos="0" algn="l"/>
              </a:tabLst>
            </a:pPr>
            <a:r>
              <a:rPr lang="en-IN" sz="1800" b="0" strike="noStrike" spc="-1" dirty="0">
                <a:latin typeface="Arial"/>
              </a:rPr>
              <a:t>According to the paper, this property makes </a:t>
            </a:r>
            <a:r>
              <a:rPr lang="en-IN" sz="1800" b="0" strike="noStrike" spc="-1" dirty="0" err="1">
                <a:latin typeface="Arial"/>
              </a:rPr>
              <a:t>IoU</a:t>
            </a:r>
            <a:r>
              <a:rPr lang="en-IN" sz="1800" b="0" strike="noStrike" spc="-1" dirty="0">
                <a:latin typeface="Arial"/>
              </a:rPr>
              <a:t> invariant to the scale of the problem under consideration. Essentially stating that th</a:t>
            </a:r>
            <a:r>
              <a:rPr lang="en-IN" spc="-1" dirty="0">
                <a:latin typeface="Arial"/>
              </a:rPr>
              <a:t>e images and bounding box can be of any size.</a:t>
            </a:r>
            <a:endParaRPr lang="en-IN" sz="1800" b="0" strike="noStrike" spc="-1" dirty="0">
              <a:latin typeface="Arial"/>
            </a:endParaRPr>
          </a:p>
        </p:txBody>
      </p:sp>
      <p:sp>
        <p:nvSpPr>
          <p:cNvPr id="109"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DejaVu Sans"/>
              </a:rPr>
              <a:t>Which prediction result would have higher </a:t>
            </a:r>
            <a:r>
              <a:rPr lang="en" sz="1850" b="0" strike="noStrike" spc="-1" dirty="0" err="1">
                <a:solidFill>
                  <a:srgbClr val="595959"/>
                </a:solidFill>
                <a:latin typeface="Arial"/>
                <a:ea typeface="DejaVu Sans"/>
              </a:rPr>
              <a:t>IoU</a:t>
            </a:r>
            <a:r>
              <a:rPr lang="en" sz="1850" b="0" strike="noStrike" spc="-1" dirty="0">
                <a:solidFill>
                  <a:srgbClr val="595959"/>
                </a:solidFill>
                <a:latin typeface="Arial"/>
                <a:ea typeface="DejaVu Sans"/>
              </a:rPr>
              <a:t> score? Please Explain the reason. (This is the question 3 is the Notebook)</a:t>
            </a:r>
            <a:endParaRPr lang="en-IN" sz="1850" b="0" strike="noStrike" spc="-1" dirty="0">
              <a:latin typeface="Arial"/>
            </a:endParaRPr>
          </a:p>
          <a:p>
            <a:pPr>
              <a:lnSpc>
                <a:spcPct val="114000"/>
              </a:lnSpc>
              <a:spcAft>
                <a:spcPts val="2132"/>
              </a:spcAft>
              <a:tabLst>
                <a:tab pos="0" algn="l"/>
              </a:tabLst>
            </a:pPr>
            <a:r>
              <a:rPr lang="en-IN" spc="-1" dirty="0" err="1"/>
              <a:t>Pred</a:t>
            </a:r>
            <a:r>
              <a:rPr lang="en-IN" spc="-1" dirty="0"/>
              <a:t> Mask1 would have the higher </a:t>
            </a:r>
            <a:r>
              <a:rPr lang="en-IN" spc="-1" dirty="0" err="1"/>
              <a:t>IoU</a:t>
            </a:r>
            <a:r>
              <a:rPr lang="en-IN" spc="-1" dirty="0"/>
              <a:t> score, since the Union of the bounding box and image </a:t>
            </a:r>
            <a:r>
              <a:rPr lang="en-IN" spc="-1" dirty="0" err="1"/>
              <a:t>Pred</a:t>
            </a:r>
            <a:r>
              <a:rPr lang="en-IN" spc="-1" dirty="0"/>
              <a:t> Mask2 cover a larger area than that of </a:t>
            </a:r>
            <a:r>
              <a:rPr lang="en-IN" spc="-1" dirty="0" err="1"/>
              <a:t>Pred</a:t>
            </a:r>
            <a:r>
              <a:rPr lang="en-IN" spc="-1" dirty="0"/>
              <a:t> Mask2.</a:t>
            </a:r>
          </a:p>
          <a:p>
            <a:pPr>
              <a:lnSpc>
                <a:spcPct val="114000"/>
              </a:lnSpc>
              <a:spcAft>
                <a:spcPts val="2132"/>
              </a:spcAft>
              <a:tabLst>
                <a:tab pos="0" algn="l"/>
              </a:tabLst>
            </a:pPr>
            <a:endParaRPr lang="en-IN" spc="-1" dirty="0"/>
          </a:p>
          <a:p>
            <a:pPr>
              <a:lnSpc>
                <a:spcPct val="114000"/>
              </a:lnSpc>
              <a:spcAft>
                <a:spcPts val="2132"/>
              </a:spcAft>
              <a:tabLst>
                <a:tab pos="0" algn="l"/>
              </a:tabLst>
            </a:pPr>
            <a:endParaRPr lang="en-IN" sz="1800" b="0" strike="noStrike" spc="-1" dirty="0">
              <a:latin typeface="Arial"/>
            </a:endParaRPr>
          </a:p>
        </p:txBody>
      </p:sp>
      <p:sp>
        <p:nvSpPr>
          <p:cNvPr id="110"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3.1: </a:t>
            </a:r>
            <a:r>
              <a:rPr lang="en" sz="3700" b="0" u="sng" strike="noStrike" spc="-1" dirty="0">
                <a:solidFill>
                  <a:srgbClr val="0563C1"/>
                </a:solidFill>
                <a:uFillTx/>
                <a:latin typeface="Arial"/>
                <a:ea typeface="Arial"/>
                <a:hlinkClick r:id="rId2"/>
              </a:rPr>
              <a:t>IoU</a:t>
            </a:r>
            <a:endParaRPr lang="en-IN" sz="37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a:t>
            </a:r>
            <a:r>
              <a:rPr lang="en" sz="1850" b="0" strike="noStrike" spc="-1" dirty="0" err="1">
                <a:solidFill>
                  <a:srgbClr val="595959"/>
                </a:solidFill>
                <a:latin typeface="Arial"/>
                <a:ea typeface="Arial"/>
              </a:rPr>
              <a:t>IoU</a:t>
            </a:r>
            <a:r>
              <a:rPr lang="en" sz="1850" b="0" strike="noStrike" spc="-1" dirty="0">
                <a:solidFill>
                  <a:srgbClr val="595959"/>
                </a:solidFill>
                <a:latin typeface="Arial"/>
                <a:ea typeface="Arial"/>
              </a:rPr>
              <a:t> score for VGG-19 and ResNet-50? (Output from your </a:t>
            </a:r>
            <a:r>
              <a:rPr lang="en" sz="1850" b="0" strike="noStrike" spc="-1" dirty="0" err="1">
                <a:solidFill>
                  <a:srgbClr val="595959"/>
                </a:solidFill>
                <a:latin typeface="Arial"/>
                <a:ea typeface="Arial"/>
              </a:rPr>
              <a:t>Jupyter</a:t>
            </a:r>
            <a:r>
              <a:rPr lang="en" sz="1850" b="0" strike="noStrike" spc="-1" dirty="0">
                <a:solidFill>
                  <a:srgbClr val="595959"/>
                </a:solidFill>
                <a:latin typeface="Arial"/>
                <a:ea typeface="Arial"/>
              </a:rPr>
              <a:t> Notebook)</a:t>
            </a:r>
            <a:endParaRPr lang="en-IN" sz="1850" b="0" strike="noStrike" spc="-1" dirty="0">
              <a:latin typeface="Arial"/>
            </a:endParaRPr>
          </a:p>
          <a:p>
            <a:pPr>
              <a:lnSpc>
                <a:spcPct val="115000"/>
              </a:lnSpc>
              <a:spcAft>
                <a:spcPts val="2132"/>
              </a:spcAft>
              <a:tabLst>
                <a:tab pos="0" algn="l"/>
              </a:tabLst>
            </a:pPr>
            <a:r>
              <a:rPr lang="en-US" dirty="0"/>
              <a:t>vgg19 </a:t>
            </a:r>
            <a:r>
              <a:rPr lang="en-US" dirty="0" err="1"/>
              <a:t>IoU</a:t>
            </a:r>
            <a:r>
              <a:rPr lang="en-US" dirty="0"/>
              <a:t> score is: [0.8623824, 0.85832924, 0.8974035] </a:t>
            </a:r>
          </a:p>
          <a:p>
            <a:pPr>
              <a:lnSpc>
                <a:spcPct val="115000"/>
              </a:lnSpc>
              <a:spcAft>
                <a:spcPts val="2132"/>
              </a:spcAft>
              <a:tabLst>
                <a:tab pos="0" algn="l"/>
              </a:tabLst>
            </a:pPr>
            <a:r>
              <a:rPr lang="en-US" dirty="0"/>
              <a:t>ResNet50 </a:t>
            </a:r>
            <a:r>
              <a:rPr lang="en-US" dirty="0" err="1"/>
              <a:t>IoU</a:t>
            </a:r>
            <a:r>
              <a:rPr lang="en-US" dirty="0"/>
              <a:t> score is: [0.8536674, 0.8288056, 0.85655344]</a:t>
            </a:r>
            <a:endParaRPr lang="en-IN" sz="1800" b="0" strike="noStrike" spc="-1" dirty="0">
              <a:latin typeface="Arial"/>
            </a:endParaRPr>
          </a:p>
        </p:txBody>
      </p:sp>
      <p:sp>
        <p:nvSpPr>
          <p:cNvPr id="112"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Which FCN backbone has better performance? Based on your understanding, why does one FCN backbone perform better than the other?</a:t>
            </a:r>
            <a:endParaRPr lang="en-IN" spc="-1" dirty="0">
              <a:solidFill>
                <a:srgbClr val="595959"/>
              </a:solidFill>
              <a:latin typeface="Arial"/>
              <a:ea typeface="Arial"/>
            </a:endParaRPr>
          </a:p>
          <a:p>
            <a:pPr>
              <a:lnSpc>
                <a:spcPct val="115000"/>
              </a:lnSpc>
              <a:spcAft>
                <a:spcPts val="2132"/>
              </a:spcAft>
              <a:tabLst>
                <a:tab pos="0" algn="l"/>
              </a:tabLst>
            </a:pPr>
            <a:r>
              <a:rPr lang="en-IN" sz="1850" b="0" strike="noStrike" spc="-1" dirty="0">
                <a:solidFill>
                  <a:srgbClr val="595959"/>
                </a:solidFill>
                <a:latin typeface="Arial"/>
              </a:rPr>
              <a:t>VGG19 performs better than ResNet50, presumably because the bounding boxes generated by VGG19 are tighter.</a:t>
            </a:r>
            <a:endParaRPr lang="en-IN" sz="1850" b="0" strike="noStrike" spc="-1" dirty="0">
              <a:latin typeface="Arial"/>
            </a:endParaRPr>
          </a:p>
        </p:txBody>
      </p:sp>
      <p:sp>
        <p:nvSpPr>
          <p:cNvPr id="113"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3.2: Apply IoU</a:t>
            </a:r>
            <a:endParaRPr lang="en-IN" sz="37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15800" y="1536480"/>
            <a:ext cx="1116432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a:t>
            </a:r>
            <a:r>
              <a:rPr lang="en-US" sz="1850" b="0" strike="noStrike" spc="-1" dirty="0">
                <a:solidFill>
                  <a:srgbClr val="595959"/>
                </a:solidFill>
                <a:latin typeface="Arial"/>
                <a:ea typeface="Arial"/>
              </a:rPr>
              <a:t>hat is the relationship between the number of parameter and the performance</a:t>
            </a:r>
            <a:r>
              <a:rPr lang="en" sz="1850" b="0" strike="noStrike" spc="-1" dirty="0">
                <a:solidFill>
                  <a:srgbClr val="595959"/>
                </a:solidFill>
                <a:latin typeface="Arial"/>
                <a:ea typeface="Arial"/>
              </a:rPr>
              <a:t>?</a:t>
            </a:r>
          </a:p>
          <a:p>
            <a:pPr>
              <a:lnSpc>
                <a:spcPct val="115000"/>
              </a:lnSpc>
              <a:spcAft>
                <a:spcPts val="2132"/>
              </a:spcAft>
              <a:tabLst>
                <a:tab pos="0" algn="l"/>
              </a:tabLst>
            </a:pPr>
            <a:r>
              <a:rPr lang="en" sz="1850" b="0" strike="noStrike" spc="-1" dirty="0">
                <a:latin typeface="Arial"/>
                <a:ea typeface="Arial"/>
              </a:rPr>
              <a:t>More parameters can lead to overfitting the training data, resulting in worse performance.</a:t>
            </a:r>
          </a:p>
          <a:p>
            <a:pPr>
              <a:lnSpc>
                <a:spcPct val="115000"/>
              </a:lnSpc>
              <a:spcAft>
                <a:spcPts val="2132"/>
              </a:spcAft>
              <a:tabLst>
                <a:tab pos="0" algn="l"/>
              </a:tabLst>
            </a:pPr>
            <a:endParaRPr lang="en-IN" sz="2000" spc="-1" dirty="0">
              <a:solidFill>
                <a:srgbClr val="595959"/>
              </a:solidFill>
              <a:latin typeface="Arial"/>
              <a:ea typeface="Arial"/>
            </a:endParaRPr>
          </a:p>
          <a:p>
            <a:pPr>
              <a:lnSpc>
                <a:spcPct val="115000"/>
              </a:lnSpc>
              <a:spcAft>
                <a:spcPts val="2132"/>
              </a:spcAft>
              <a:tabLst>
                <a:tab pos="0" algn="l"/>
              </a:tabLst>
            </a:pPr>
            <a:endParaRPr lang="en-IN" sz="1850" b="0" strike="noStrike" spc="-1" dirty="0">
              <a:latin typeface="Arial"/>
            </a:endParaRPr>
          </a:p>
        </p:txBody>
      </p:sp>
      <p:sp>
        <p:nvSpPr>
          <p:cNvPr id="115"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3.3: Performance</a:t>
            </a:r>
            <a:endParaRPr lang="en-IN" sz="37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some shortcoming of FCN mentioned in the </a:t>
            </a:r>
            <a:r>
              <a:rPr lang="en" sz="1850" b="0" strike="noStrike" spc="-1" dirty="0" err="1">
                <a:solidFill>
                  <a:srgbClr val="595959"/>
                </a:solidFill>
                <a:latin typeface="Arial"/>
                <a:ea typeface="Arial"/>
              </a:rPr>
              <a:t>PSPNet</a:t>
            </a:r>
            <a:r>
              <a:rPr lang="en" sz="1850" b="0" strike="noStrike" spc="-1" dirty="0">
                <a:solidFill>
                  <a:srgbClr val="595959"/>
                </a:solidFill>
                <a:latin typeface="Arial"/>
                <a:ea typeface="Arial"/>
              </a:rPr>
              <a:t> Paper? (Hint: Look into Paper Section 1)</a:t>
            </a:r>
            <a:endParaRPr lang="en-IN" sz="2000" spc="-1" dirty="0">
              <a:solidFill>
                <a:srgbClr val="595959"/>
              </a:solidFill>
              <a:latin typeface="Arial"/>
              <a:ea typeface="Arial"/>
            </a:endParaRPr>
          </a:p>
          <a:p>
            <a:pPr>
              <a:lnSpc>
                <a:spcPct val="115000"/>
              </a:lnSpc>
              <a:spcAft>
                <a:spcPts val="2132"/>
              </a:spcAft>
              <a:tabLst>
                <a:tab pos="0" algn="l"/>
              </a:tabLst>
            </a:pPr>
            <a:r>
              <a:rPr lang="en-IN" sz="2000" b="0" strike="noStrike" spc="-1" dirty="0">
                <a:latin typeface="Arial"/>
              </a:rPr>
              <a:t>A major issue with FCN based models is a “lack of suitable strategy to utilize global scene category clues”. In other words, FCN does not consider enough of the image context before </a:t>
            </a:r>
            <a:r>
              <a:rPr lang="en-IN" sz="2000" spc="-1" dirty="0">
                <a:latin typeface="Arial"/>
              </a:rPr>
              <a:t>classification.</a:t>
            </a:r>
            <a:endParaRPr lang="en-IN" sz="1850" b="0" strike="noStrike" spc="-1" dirty="0">
              <a:latin typeface="Arial"/>
            </a:endParaRPr>
          </a:p>
        </p:txBody>
      </p:sp>
      <p:sp>
        <p:nvSpPr>
          <p:cNvPr id="117"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What is the main difference between FCN and </a:t>
            </a:r>
            <a:r>
              <a:rPr lang="en-US" sz="1850" b="0" strike="noStrike" spc="-1" dirty="0" err="1">
                <a:solidFill>
                  <a:srgbClr val="595959"/>
                </a:solidFill>
                <a:latin typeface="Arial"/>
                <a:ea typeface="Arial"/>
              </a:rPr>
              <a:t>PSPNet</a:t>
            </a:r>
            <a:r>
              <a:rPr lang="en-US" sz="1850" b="0" strike="noStrike" spc="-1" dirty="0">
                <a:solidFill>
                  <a:srgbClr val="595959"/>
                </a:solidFill>
                <a:latin typeface="Arial"/>
                <a:ea typeface="Arial"/>
              </a:rPr>
              <a:t>? </a:t>
            </a:r>
            <a:r>
              <a:rPr lang="en" sz="1850" b="0" strike="noStrike" spc="-1" dirty="0">
                <a:solidFill>
                  <a:srgbClr val="595959"/>
                </a:solidFill>
                <a:latin typeface="Arial"/>
                <a:ea typeface="Arial"/>
              </a:rPr>
              <a:t>(Hint: Look into Paper Section 1)</a:t>
            </a:r>
            <a:r>
              <a:rPr lang="en-US" sz="1800" b="0" strike="noStrike" spc="-1" dirty="0">
                <a:solidFill>
                  <a:srgbClr val="FF0000"/>
                </a:solidFill>
                <a:latin typeface="Arial"/>
                <a:ea typeface="Calibri"/>
              </a:rPr>
              <a:t> </a:t>
            </a:r>
          </a:p>
          <a:p>
            <a:pPr>
              <a:lnSpc>
                <a:spcPct val="115000"/>
              </a:lnSpc>
              <a:spcAft>
                <a:spcPts val="2132"/>
              </a:spcAft>
              <a:tabLst>
                <a:tab pos="0" algn="l"/>
              </a:tabLst>
            </a:pPr>
            <a:r>
              <a:rPr lang="en-US" sz="1800" b="0" strike="noStrike" spc="-1" dirty="0">
                <a:latin typeface="Arial"/>
                <a:ea typeface="Calibri"/>
              </a:rPr>
              <a:t>The </a:t>
            </a:r>
            <a:r>
              <a:rPr lang="en-US" spc="-1" dirty="0">
                <a:latin typeface="Arial"/>
                <a:ea typeface="Calibri"/>
              </a:rPr>
              <a:t>main difference between </a:t>
            </a:r>
            <a:r>
              <a:rPr lang="en-US" spc="-1" dirty="0" err="1">
                <a:latin typeface="Arial"/>
                <a:ea typeface="Calibri"/>
              </a:rPr>
              <a:t>PSPNet</a:t>
            </a:r>
            <a:r>
              <a:rPr lang="en-US" spc="-1" dirty="0">
                <a:latin typeface="Arial"/>
                <a:ea typeface="Calibri"/>
              </a:rPr>
              <a:t> and FCN is that in addition to traditional pixel prediction, global features are included pre-fusion. “The local and global cues together make the final prediction more reliable.”</a:t>
            </a:r>
            <a:endParaRPr lang="en-US" sz="1800" b="0" strike="noStrike" spc="-1" dirty="0">
              <a:latin typeface="Arial"/>
              <a:ea typeface="Calibri"/>
            </a:endParaRPr>
          </a:p>
          <a:p>
            <a:pPr>
              <a:lnSpc>
                <a:spcPct val="115000"/>
              </a:lnSpc>
              <a:spcAft>
                <a:spcPts val="2132"/>
              </a:spcAft>
              <a:tabLst>
                <a:tab pos="0" algn="l"/>
              </a:tabLst>
            </a:pPr>
            <a:endParaRPr lang="en-US" sz="1800" b="0" strike="noStrike" spc="-1" dirty="0">
              <a:solidFill>
                <a:srgbClr val="FF0000"/>
              </a:solidFill>
              <a:latin typeface="Arial"/>
              <a:ea typeface="Calibri"/>
            </a:endParaRPr>
          </a:p>
        </p:txBody>
      </p:sp>
      <p:sp>
        <p:nvSpPr>
          <p:cNvPr id="118"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Extra Credit 1: </a:t>
            </a:r>
            <a:r>
              <a:rPr lang="en" sz="3700" b="0" u="sng" strike="noStrike" spc="-1">
                <a:solidFill>
                  <a:srgbClr val="0563C1"/>
                </a:solidFill>
                <a:uFillTx/>
                <a:latin typeface="Arial"/>
                <a:ea typeface="Arial"/>
                <a:hlinkClick r:id="rId2"/>
              </a:rPr>
              <a:t>PSPNet</a:t>
            </a:r>
            <a:endParaRPr lang="en-IN" sz="3700" b="0" strike="noStrike" spc="-1">
              <a:latin typeface="Arial"/>
            </a:endParaRPr>
          </a:p>
        </p:txBody>
      </p:sp>
      <p:sp>
        <p:nvSpPr>
          <p:cNvPr id="119" name="CustomShape 4"/>
          <p:cNvSpPr/>
          <p:nvPr/>
        </p:nvSpPr>
        <p:spPr>
          <a:xfrm>
            <a:off x="6095880" y="59328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reason for using PPM based on the </a:t>
            </a:r>
            <a:r>
              <a:rPr lang="en" sz="1850" b="0" strike="noStrike" spc="-1" dirty="0" err="1">
                <a:solidFill>
                  <a:srgbClr val="595959"/>
                </a:solidFill>
                <a:latin typeface="Arial"/>
                <a:ea typeface="Arial"/>
              </a:rPr>
              <a:t>PSPNet</a:t>
            </a:r>
            <a:r>
              <a:rPr lang="en" sz="1850" b="0" strike="noStrike" spc="-1" dirty="0">
                <a:solidFill>
                  <a:srgbClr val="595959"/>
                </a:solidFill>
                <a:latin typeface="Arial"/>
                <a:ea typeface="Arial"/>
              </a:rPr>
              <a:t> Paper? (Hint: Look into Paper Section 3.2)</a:t>
            </a:r>
            <a:endParaRPr lang="en-IN" sz="1850" b="0" strike="noStrike" spc="-1" dirty="0">
              <a:latin typeface="Arial"/>
            </a:endParaRPr>
          </a:p>
          <a:p>
            <a:pPr>
              <a:lnSpc>
                <a:spcPct val="114000"/>
              </a:lnSpc>
              <a:spcAft>
                <a:spcPts val="2132"/>
              </a:spcAft>
              <a:tabLst>
                <a:tab pos="0" algn="l"/>
              </a:tabLst>
            </a:pPr>
            <a:r>
              <a:rPr lang="en-IN" sz="1800" b="0" strike="noStrike" spc="-1" dirty="0">
                <a:latin typeface="Arial"/>
              </a:rPr>
              <a:t>Using a PPM incorporates global context information, helpful with multi classification problems. By taking these features into account, the boundaries between multiple objects are more prominent.</a:t>
            </a:r>
          </a:p>
        </p:txBody>
      </p:sp>
      <p:sp>
        <p:nvSpPr>
          <p:cNvPr id="121"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US" sz="1850" b="0" strike="noStrike" spc="-1" dirty="0">
                <a:solidFill>
                  <a:srgbClr val="595959"/>
                </a:solidFill>
                <a:latin typeface="Arial"/>
                <a:ea typeface="Arial"/>
              </a:rPr>
              <a:t>What is your </a:t>
            </a:r>
            <a:r>
              <a:rPr lang="en-US" sz="1850" b="0" strike="noStrike" spc="-1" dirty="0" err="1">
                <a:solidFill>
                  <a:srgbClr val="595959"/>
                </a:solidFill>
                <a:latin typeface="Arial"/>
                <a:ea typeface="Arial"/>
              </a:rPr>
              <a:t>IoU</a:t>
            </a:r>
            <a:r>
              <a:rPr lang="en-US" sz="1850" b="0" strike="noStrike" spc="-1" dirty="0">
                <a:solidFill>
                  <a:srgbClr val="595959"/>
                </a:solidFill>
                <a:latin typeface="Arial"/>
                <a:ea typeface="Arial"/>
              </a:rPr>
              <a:t> score for PSPNet-ResNet50 and FPN-ResNet50? </a:t>
            </a:r>
            <a:endParaRPr lang="en-IN" sz="1850" b="0" strike="noStrike" spc="-1" dirty="0">
              <a:latin typeface="Arial"/>
            </a:endParaRPr>
          </a:p>
          <a:p>
            <a:pPr>
              <a:lnSpc>
                <a:spcPct val="100000"/>
              </a:lnSpc>
              <a:tabLst>
                <a:tab pos="0" algn="l"/>
              </a:tabLst>
            </a:pPr>
            <a:r>
              <a:rPr lang="en-US" dirty="0"/>
              <a:t>PSPNet-ResNet50 </a:t>
            </a:r>
            <a:r>
              <a:rPr lang="en-US" dirty="0" err="1"/>
              <a:t>IoU</a:t>
            </a:r>
            <a:r>
              <a:rPr lang="en-US" dirty="0"/>
              <a:t> score is: [0.72816944, 0.7978466, 0.77717984] </a:t>
            </a:r>
          </a:p>
          <a:p>
            <a:pPr>
              <a:lnSpc>
                <a:spcPct val="100000"/>
              </a:lnSpc>
              <a:tabLst>
                <a:tab pos="0" algn="l"/>
              </a:tabLst>
            </a:pPr>
            <a:r>
              <a:rPr lang="en-US" dirty="0"/>
              <a:t>FPN-ResNet50 </a:t>
            </a:r>
            <a:r>
              <a:rPr lang="en-US" dirty="0" err="1"/>
              <a:t>IoU</a:t>
            </a:r>
            <a:r>
              <a:rPr lang="en-US" dirty="0"/>
              <a:t> score is: [0.8536674, 0.8288056, 0.85655344]</a:t>
            </a:r>
            <a:endParaRPr lang="en-IN" sz="1800" b="0" strike="noStrike" spc="-1" dirty="0">
              <a:latin typeface="Arial"/>
            </a:endParaRPr>
          </a:p>
        </p:txBody>
      </p:sp>
      <p:sp>
        <p:nvSpPr>
          <p:cNvPr id="122"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Extra Credit 2: </a:t>
            </a:r>
            <a:r>
              <a:rPr lang="en" sz="3700" b="0" u="sng" strike="noStrike" spc="-1" dirty="0">
                <a:solidFill>
                  <a:srgbClr val="0563C1"/>
                </a:solidFill>
                <a:uFillTx/>
                <a:latin typeface="Arial"/>
                <a:ea typeface="Arial"/>
                <a:hlinkClick r:id="rId2"/>
              </a:rPr>
              <a:t>PSPNet</a:t>
            </a:r>
            <a:endParaRPr lang="en-IN" sz="3700" b="0" strike="noStrike" spc="-1" dirty="0">
              <a:latin typeface="Arial"/>
            </a:endParaRPr>
          </a:p>
        </p:txBody>
      </p:sp>
      <p:sp>
        <p:nvSpPr>
          <p:cNvPr id="123" name="CustomShape 4"/>
          <p:cNvSpPr/>
          <p:nvPr/>
        </p:nvSpPr>
        <p:spPr>
          <a:xfrm>
            <a:off x="6095880" y="59328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is image segmentation? Why do we want to do image segmentation?</a:t>
            </a:r>
            <a:endParaRPr lang="en-IN" sz="2000" b="0" strike="noStrike" spc="-1" dirty="0">
              <a:latin typeface="Arial"/>
            </a:endParaRPr>
          </a:p>
          <a:p>
            <a:pPr>
              <a:lnSpc>
                <a:spcPct val="114000"/>
              </a:lnSpc>
              <a:spcAft>
                <a:spcPts val="2132"/>
              </a:spcAft>
              <a:tabLst>
                <a:tab pos="0" algn="l"/>
              </a:tabLst>
            </a:pPr>
            <a:r>
              <a:rPr lang="en-US" sz="2000" b="0" strike="noStrike" spc="-1" dirty="0">
                <a:latin typeface="Arial"/>
                <a:ea typeface="Calibri"/>
              </a:rPr>
              <a:t>The goal of image segmentation is to separate an imagine into distinguishable “objects”. By grouping together pixels of similar value, future image processing computations are sped up.</a:t>
            </a:r>
            <a:endParaRPr lang="en-IN" sz="2000" b="0" strike="noStrike" spc="-1" dirty="0">
              <a:latin typeface="Arial"/>
            </a:endParaRPr>
          </a:p>
        </p:txBody>
      </p:sp>
      <p:sp>
        <p:nvSpPr>
          <p:cNvPr id="80"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some applications that use image segmentation? List at least 2.</a:t>
            </a:r>
          </a:p>
          <a:p>
            <a:pPr>
              <a:lnSpc>
                <a:spcPct val="115000"/>
              </a:lnSpc>
              <a:spcAft>
                <a:spcPts val="2132"/>
              </a:spcAft>
              <a:tabLst>
                <a:tab pos="0" algn="l"/>
              </a:tabLst>
            </a:pPr>
            <a:r>
              <a:rPr lang="en-IN" spc="-1" dirty="0"/>
              <a:t>Object detection for self driving cars and medical imaging to locate tumours are two exciting applications that involve image segmentation.</a:t>
            </a:r>
          </a:p>
          <a:p>
            <a:pPr>
              <a:lnSpc>
                <a:spcPct val="115000"/>
              </a:lnSpc>
              <a:spcAft>
                <a:spcPts val="2132"/>
              </a:spcAft>
              <a:tabLst>
                <a:tab pos="0" algn="l"/>
              </a:tabLst>
            </a:pPr>
            <a:endParaRPr lang="en" sz="1850" spc="-1" dirty="0">
              <a:solidFill>
                <a:srgbClr val="595959"/>
              </a:solidFill>
              <a:latin typeface="Arial"/>
            </a:endParaRPr>
          </a:p>
        </p:txBody>
      </p:sp>
      <p:sp>
        <p:nvSpPr>
          <p:cNvPr id="81"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1.1: Image Segmentation</a:t>
            </a:r>
            <a:endParaRPr lang="en-IN" sz="3700" b="0" strike="noStrike" spc="-1">
              <a:latin typeface="Arial"/>
            </a:endParaRPr>
          </a:p>
        </p:txBody>
      </p:sp>
      <p:sp>
        <p:nvSpPr>
          <p:cNvPr id="3" name="TextBox 2">
            <a:extLst>
              <a:ext uri="{FF2B5EF4-FFF2-40B4-BE49-F238E27FC236}">
                <a16:creationId xmlns:a16="http://schemas.microsoft.com/office/drawing/2014/main" id="{3C08C1BA-2B0C-A646-BFB5-27D9CF11F7A2}"/>
              </a:ext>
            </a:extLst>
          </p:cNvPr>
          <p:cNvSpPr txBox="1"/>
          <p:nvPr/>
        </p:nvSpPr>
        <p:spPr>
          <a:xfrm>
            <a:off x="8278586" y="3012621"/>
            <a:ext cx="184731" cy="369332"/>
          </a:xfrm>
          <a:prstGeom prst="rect">
            <a:avLst/>
          </a:prstGeom>
          <a:noFill/>
        </p:spPr>
        <p:txBody>
          <a:bodyPr wrap="non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15800" y="1615320"/>
            <a:ext cx="111150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is the difference between sigmoid and </a:t>
            </a:r>
            <a:r>
              <a:rPr lang="en" sz="2000" b="0" strike="noStrike" spc="-1" dirty="0" err="1">
                <a:solidFill>
                  <a:srgbClr val="595959"/>
                </a:solidFill>
                <a:latin typeface="Arial"/>
                <a:ea typeface="DejaVu Sans"/>
              </a:rPr>
              <a:t>softmax</a:t>
            </a:r>
            <a:r>
              <a:rPr lang="en" sz="2000" b="0" strike="noStrike" spc="-1" dirty="0">
                <a:solidFill>
                  <a:srgbClr val="595959"/>
                </a:solidFill>
                <a:latin typeface="Arial"/>
                <a:ea typeface="DejaVu Sans"/>
              </a:rPr>
              <a:t> in terms of how they are used? What is the similarity in terms of their output values?</a:t>
            </a:r>
            <a:endParaRPr lang="en-IN" sz="2000" b="0" strike="noStrike" spc="-1" dirty="0">
              <a:latin typeface="Arial"/>
            </a:endParaRPr>
          </a:p>
          <a:p>
            <a:pPr>
              <a:lnSpc>
                <a:spcPct val="114000"/>
              </a:lnSpc>
              <a:spcAft>
                <a:spcPts val="2132"/>
              </a:spcAft>
              <a:tabLst>
                <a:tab pos="0" algn="l"/>
              </a:tabLst>
            </a:pPr>
            <a:r>
              <a:rPr lang="en-IN" sz="2000" spc="-1" dirty="0">
                <a:latin typeface="Arial"/>
              </a:rPr>
              <a:t>When using image segmentation to detect one type of class, the sigmoid function can be used to convert a broad spectrum of values to range between 0 and 1. When segmenting into multiple classes, softmax can be used to output probability values that also range between 0 and 1. The range of their output values is the same, however softmax will output C values for C classes.</a:t>
            </a:r>
            <a:endParaRPr lang="en-IN" sz="2000" b="0" strike="noStrike" spc="-1" dirty="0">
              <a:latin typeface="Arial"/>
            </a:endParaRPr>
          </a:p>
        </p:txBody>
      </p:sp>
      <p:sp>
        <p:nvSpPr>
          <p:cNvPr id="83"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1.2: Sigmoid v. Softmax</a:t>
            </a:r>
            <a:endParaRPr lang="en-IN" sz="37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endParaRPr lang="en-IN" sz="2000" b="0" strike="noStrike" spc="-1" dirty="0">
              <a:latin typeface="Arial"/>
            </a:endParaRPr>
          </a:p>
        </p:txBody>
      </p:sp>
      <p:sp>
        <p:nvSpPr>
          <p:cNvPr id="85"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sp>
      <p:sp>
        <p:nvSpPr>
          <p:cNvPr id="86"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a:solidFill>
                  <a:srgbClr val="000000"/>
                </a:solidFill>
                <a:latin typeface="Arial"/>
                <a:ea typeface="Arial"/>
              </a:rPr>
              <a:t>Part 1.3: Apply Mask to Image</a:t>
            </a:r>
            <a:endParaRPr lang="en-IN" sz="3700" b="0" strike="noStrike" spc="-1">
              <a:latin typeface="Arial"/>
            </a:endParaRPr>
          </a:p>
        </p:txBody>
      </p:sp>
      <p:pic>
        <p:nvPicPr>
          <p:cNvPr id="3" name="Picture 2" descr="A picture containing text, red&#10;&#10;Description automatically generated">
            <a:extLst>
              <a:ext uri="{FF2B5EF4-FFF2-40B4-BE49-F238E27FC236}">
                <a16:creationId xmlns:a16="http://schemas.microsoft.com/office/drawing/2014/main" id="{9C865DE6-0B62-EC43-B847-B188942E2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920" y="1974850"/>
            <a:ext cx="3683000" cy="2908300"/>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E49EE5CE-A8BF-D44B-86C9-94EB6AD06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650" y="1974850"/>
            <a:ext cx="3771900" cy="287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415800" y="2116800"/>
            <a:ext cx="11182680" cy="414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What are some other </a:t>
            </a:r>
            <a:r>
              <a:rPr lang="en" sz="2000" b="1" strike="noStrike" spc="-1" dirty="0">
                <a:solidFill>
                  <a:srgbClr val="595959"/>
                </a:solidFill>
                <a:latin typeface="Arial"/>
                <a:ea typeface="DejaVu Sans"/>
              </a:rPr>
              <a:t>available encoders</a:t>
            </a:r>
            <a:r>
              <a:rPr lang="en" sz="2000" b="0" strike="noStrike" spc="-1" dirty="0">
                <a:solidFill>
                  <a:srgbClr val="595959"/>
                </a:solidFill>
                <a:latin typeface="Arial"/>
                <a:ea typeface="DejaVu Sans"/>
              </a:rPr>
              <a:t> that are not used in the project 2? List 4.</a:t>
            </a:r>
          </a:p>
          <a:p>
            <a:pPr>
              <a:lnSpc>
                <a:spcPct val="114000"/>
              </a:lnSpc>
              <a:spcAft>
                <a:spcPts val="2132"/>
              </a:spcAft>
              <a:tabLst>
                <a:tab pos="0" algn="l"/>
              </a:tabLst>
            </a:pPr>
            <a:r>
              <a:rPr lang="en" sz="2000" spc="-1" dirty="0">
                <a:solidFill>
                  <a:srgbClr val="595959"/>
                </a:solidFill>
                <a:latin typeface="Arial"/>
                <a:ea typeface="DejaVu Sans"/>
              </a:rPr>
              <a:t>From </a:t>
            </a:r>
            <a:r>
              <a:rPr lang="en" sz="2000" spc="-1" dirty="0" err="1">
                <a:solidFill>
                  <a:srgbClr val="595959"/>
                </a:solidFill>
                <a:latin typeface="Arial"/>
                <a:ea typeface="DejaVu Sans"/>
              </a:rPr>
              <a:t>ResNet</a:t>
            </a:r>
            <a:r>
              <a:rPr lang="en" sz="2000" spc="-1" dirty="0">
                <a:solidFill>
                  <a:srgbClr val="595959"/>
                </a:solidFill>
                <a:latin typeface="Arial"/>
                <a:ea typeface="DejaVu Sans"/>
              </a:rPr>
              <a:t>, the available encoders are ResNet18, ResNet34, ResNet101, ResNet152. </a:t>
            </a:r>
            <a:endParaRPr lang="en" sz="2000" b="0" strike="noStrike" spc="-1" dirty="0">
              <a:solidFill>
                <a:srgbClr val="595959"/>
              </a:solidFill>
              <a:latin typeface="Arial"/>
              <a:ea typeface="DejaVu Sans"/>
            </a:endParaRPr>
          </a:p>
          <a:p>
            <a:pPr>
              <a:lnSpc>
                <a:spcPct val="114000"/>
              </a:lnSpc>
              <a:spcAft>
                <a:spcPts val="2132"/>
              </a:spcAft>
              <a:tabLst>
                <a:tab pos="0" algn="l"/>
              </a:tabLst>
            </a:pPr>
            <a:endParaRPr lang="en" sz="2000" b="0" strike="noStrike" spc="-1" dirty="0">
              <a:solidFill>
                <a:srgbClr val="595959"/>
              </a:solidFill>
              <a:latin typeface="Arial"/>
              <a:ea typeface="DejaVu Sans"/>
            </a:endParaRPr>
          </a:p>
        </p:txBody>
      </p:sp>
      <p:sp>
        <p:nvSpPr>
          <p:cNvPr id="88"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2.1a: </a:t>
            </a:r>
            <a:r>
              <a:rPr lang="en" sz="3700" b="0" u="sng" strike="noStrike" spc="-1" dirty="0">
                <a:solidFill>
                  <a:srgbClr val="0563C1"/>
                </a:solidFill>
                <a:uFillTx/>
                <a:latin typeface="Arial"/>
                <a:ea typeface="Arial"/>
                <a:hlinkClick r:id="rId2"/>
              </a:rPr>
              <a:t>Pre-trained Models</a:t>
            </a:r>
            <a:endParaRPr lang="en-IN" sz="3700" b="0" strike="noStrike" spc="-1" dirty="0">
              <a:latin typeface="Arial"/>
            </a:endParaRPr>
          </a:p>
        </p:txBody>
      </p:sp>
      <p:sp>
        <p:nvSpPr>
          <p:cNvPr id="89" name="CustomShape 3"/>
          <p:cNvSpPr/>
          <p:nvPr/>
        </p:nvSpPr>
        <p:spPr>
          <a:xfrm>
            <a:off x="415800" y="1390320"/>
            <a:ext cx="11182680" cy="60660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592200" y="2116800"/>
            <a:ext cx="11182680" cy="414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architecture of one of the </a:t>
            </a:r>
            <a:r>
              <a:rPr lang="en" sz="1850" b="1" strike="noStrike" spc="-1" dirty="0">
                <a:solidFill>
                  <a:srgbClr val="595959"/>
                </a:solidFill>
                <a:latin typeface="Arial"/>
                <a:ea typeface="Arial"/>
              </a:rPr>
              <a:t>segmentation models </a:t>
            </a:r>
            <a:r>
              <a:rPr lang="en" sz="1850" b="0" strike="noStrike" spc="-1" dirty="0">
                <a:solidFill>
                  <a:srgbClr val="595959"/>
                </a:solidFill>
                <a:latin typeface="Arial"/>
                <a:ea typeface="Arial"/>
              </a:rPr>
              <a:t>that you are interested in that's not covered in the project 2? Provide some details of this architecture from its associated paper.</a:t>
            </a:r>
            <a:endParaRPr lang="en-IN" sz="1850" spc="-1" dirty="0">
              <a:solidFill>
                <a:srgbClr val="595959"/>
              </a:solidFill>
              <a:latin typeface="Arial"/>
              <a:ea typeface="Arial"/>
            </a:endParaRPr>
          </a:p>
          <a:p>
            <a:pPr>
              <a:lnSpc>
                <a:spcPct val="115000"/>
              </a:lnSpc>
              <a:spcAft>
                <a:spcPts val="2132"/>
              </a:spcAft>
              <a:tabLst>
                <a:tab pos="0" algn="l"/>
              </a:tabLst>
            </a:pPr>
            <a:r>
              <a:rPr lang="en-IN" sz="1850" b="0" strike="noStrike" spc="-1" dirty="0" err="1">
                <a:solidFill>
                  <a:srgbClr val="595959"/>
                </a:solidFill>
                <a:latin typeface="Arial"/>
                <a:ea typeface="Arial"/>
              </a:rPr>
              <a:t>Unet</a:t>
            </a:r>
            <a:r>
              <a:rPr lang="en-IN" sz="1850" spc="-1" dirty="0">
                <a:solidFill>
                  <a:srgbClr val="595959"/>
                </a:solidFill>
                <a:latin typeface="Arial"/>
                <a:ea typeface="Arial"/>
              </a:rPr>
              <a:t>++ contains an encoder and decoder that are connected by a series of nested dense convolutional blocks. This is to bridge the semantic gaps within feature maps before fusion. There are a different number of up-sampling, down-sampling, and skip-convolutions done based on the location of the input. </a:t>
            </a:r>
            <a:endParaRPr lang="en-IN" sz="1850" b="0" strike="noStrike" spc="-1" dirty="0">
              <a:solidFill>
                <a:srgbClr val="595959"/>
              </a:solidFill>
              <a:latin typeface="Arial"/>
              <a:ea typeface="Arial"/>
            </a:endParaRPr>
          </a:p>
        </p:txBody>
      </p:sp>
      <p:sp>
        <p:nvSpPr>
          <p:cNvPr id="91" name="CustomShape 2"/>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2.1b: </a:t>
            </a:r>
            <a:r>
              <a:rPr lang="en" sz="3700" b="0" u="sng" strike="noStrike" spc="-1" dirty="0">
                <a:solidFill>
                  <a:srgbClr val="0563C1"/>
                </a:solidFill>
                <a:uFillTx/>
                <a:latin typeface="Arial"/>
                <a:ea typeface="Arial"/>
                <a:hlinkClick r:id="rId2"/>
              </a:rPr>
              <a:t>Pre-trained Models</a:t>
            </a:r>
            <a:endParaRPr lang="en-IN" sz="3700" b="0" strike="noStrike" spc="-1" dirty="0">
              <a:latin typeface="Arial"/>
            </a:endParaRPr>
          </a:p>
        </p:txBody>
      </p:sp>
      <p:sp>
        <p:nvSpPr>
          <p:cNvPr id="92" name="CustomShape 3"/>
          <p:cNvSpPr/>
          <p:nvPr/>
        </p:nvSpPr>
        <p:spPr>
          <a:xfrm>
            <a:off x="415800" y="1390320"/>
            <a:ext cx="11182680" cy="60660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4000"/>
              </a:lnSpc>
              <a:spcAft>
                <a:spcPts val="2132"/>
              </a:spcAft>
              <a:tabLst>
                <a:tab pos="0" algn="l"/>
              </a:tabLst>
            </a:pPr>
            <a:r>
              <a:rPr lang="en" sz="2000" b="0" strike="noStrike" spc="-1" dirty="0">
                <a:solidFill>
                  <a:srgbClr val="595959"/>
                </a:solidFill>
                <a:latin typeface="Arial"/>
                <a:ea typeface="DejaVu Sans"/>
              </a:rPr>
              <a:t>!! Please see the link in the title to help you answer the following questions. </a:t>
            </a:r>
            <a:endParaRPr lang="en-IN" sz="2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result and reason of viewing fully connected layers as convolutions with kernels? (Hint: Look into Paper Section 3.1)</a:t>
            </a:r>
            <a:endParaRPr lang="en-IN" sz="1850" b="0" strike="noStrike" spc="-1" dirty="0">
              <a:latin typeface="Arial"/>
            </a:endParaRPr>
          </a:p>
          <a:p>
            <a:pPr>
              <a:lnSpc>
                <a:spcPct val="115000"/>
              </a:lnSpc>
              <a:spcAft>
                <a:spcPts val="2132"/>
              </a:spcAft>
              <a:tabLst>
                <a:tab pos="0" algn="l"/>
              </a:tabLst>
            </a:pPr>
            <a:r>
              <a:rPr lang="en-IN" sz="2000" b="0" strike="noStrike" spc="-1" dirty="0">
                <a:latin typeface="Arial"/>
              </a:rPr>
              <a:t>It’s because the kernels cover the entire input region, casting them into fully convolutional networks that take input of any size and output classification maps. </a:t>
            </a:r>
          </a:p>
        </p:txBody>
      </p:sp>
      <p:sp>
        <p:nvSpPr>
          <p:cNvPr id="94"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are the number of convolutional layers and parameters of the 3 models used for segmentations? (Hint: Look into Paper Table 1 and Section 4) </a:t>
            </a:r>
          </a:p>
          <a:p>
            <a:pPr>
              <a:lnSpc>
                <a:spcPct val="115000"/>
              </a:lnSpc>
              <a:spcAft>
                <a:spcPts val="2132"/>
              </a:spcAft>
              <a:tabLst>
                <a:tab pos="0" algn="l"/>
              </a:tabLst>
            </a:pPr>
            <a:r>
              <a:rPr lang="en" sz="1850" spc="-1" dirty="0">
                <a:solidFill>
                  <a:srgbClr val="595959"/>
                </a:solidFill>
                <a:latin typeface="Arial"/>
                <a:ea typeface="Arial"/>
              </a:rPr>
              <a:t>FCN-</a:t>
            </a:r>
            <a:r>
              <a:rPr lang="en" sz="1850" spc="-1" dirty="0" err="1">
                <a:solidFill>
                  <a:srgbClr val="595959"/>
                </a:solidFill>
                <a:latin typeface="Arial"/>
                <a:ea typeface="Arial"/>
              </a:rPr>
              <a:t>AlexNet</a:t>
            </a:r>
            <a:r>
              <a:rPr lang="en" sz="1850" spc="-1" dirty="0">
                <a:solidFill>
                  <a:srgbClr val="595959"/>
                </a:solidFill>
                <a:latin typeface="Arial"/>
                <a:ea typeface="Arial"/>
              </a:rPr>
              <a:t> has 8 convolution layers and 57M parameters, FCN-VGG16 has 16 convolution layers and 134M parameters, and FCN-</a:t>
            </a:r>
            <a:r>
              <a:rPr lang="en" sz="1850" spc="-1" dirty="0" err="1">
                <a:solidFill>
                  <a:srgbClr val="595959"/>
                </a:solidFill>
                <a:latin typeface="Arial"/>
                <a:ea typeface="Arial"/>
              </a:rPr>
              <a:t>GoogLeNet</a:t>
            </a:r>
            <a:r>
              <a:rPr lang="en" sz="1850" spc="-1" dirty="0">
                <a:solidFill>
                  <a:srgbClr val="595959"/>
                </a:solidFill>
                <a:latin typeface="Arial"/>
                <a:ea typeface="Arial"/>
              </a:rPr>
              <a:t> has 22 convolution layers and 6M parameters.</a:t>
            </a:r>
            <a:endParaRPr lang="en" sz="1850" b="0" strike="noStrike" spc="-1" dirty="0">
              <a:solidFill>
                <a:srgbClr val="595959"/>
              </a:solidFill>
              <a:latin typeface="Arial"/>
              <a:ea typeface="Arial"/>
            </a:endParaRPr>
          </a:p>
          <a:p>
            <a:pPr>
              <a:lnSpc>
                <a:spcPct val="115000"/>
              </a:lnSpc>
              <a:spcAft>
                <a:spcPts val="2132"/>
              </a:spcAft>
              <a:tabLst>
                <a:tab pos="0" algn="l"/>
              </a:tabLst>
            </a:pPr>
            <a:endParaRPr lang="en" sz="1850" spc="-1" dirty="0">
              <a:solidFill>
                <a:srgbClr val="595959"/>
              </a:solidFill>
              <a:latin typeface="Arial"/>
            </a:endParaRPr>
          </a:p>
        </p:txBody>
      </p:sp>
      <p:sp>
        <p:nvSpPr>
          <p:cNvPr id="95"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40" b="0" strike="noStrike" spc="-1" dirty="0">
                <a:solidFill>
                  <a:srgbClr val="000000"/>
                </a:solidFill>
                <a:latin typeface="Arial"/>
                <a:ea typeface="Arial"/>
              </a:rPr>
              <a:t>Part 2.1c: </a:t>
            </a:r>
            <a:r>
              <a:rPr lang="en" sz="3740" b="0" u="sng" strike="noStrike" spc="-1" dirty="0">
                <a:solidFill>
                  <a:srgbClr val="0563C1"/>
                </a:solidFill>
                <a:uFillTx/>
                <a:latin typeface="Arial"/>
                <a:ea typeface="Arial"/>
                <a:hlinkClick r:id="rId2"/>
              </a:rPr>
              <a:t>FCN Paper</a:t>
            </a:r>
            <a:endParaRPr lang="en-IN" sz="3740" b="0" strike="noStrike" spc="-1" dirty="0">
              <a:latin typeface="Arial"/>
            </a:endParaRPr>
          </a:p>
        </p:txBody>
      </p:sp>
      <p:sp>
        <p:nvSpPr>
          <p:cNvPr id="96" name="CustomShape 4"/>
          <p:cNvSpPr/>
          <p:nvPr/>
        </p:nvSpPr>
        <p:spPr>
          <a:xfrm>
            <a:off x="6091200" y="53640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total number of convolutional layers (Conv) in VGG-19? What is the total number of fully connected layers in VGG-19? (Hint: Look into Paper Figure 3)</a:t>
            </a:r>
            <a:endParaRPr lang="en-IN" sz="1850" b="0" strike="noStrike" spc="-1" dirty="0">
              <a:latin typeface="Arial"/>
            </a:endParaRPr>
          </a:p>
          <a:p>
            <a:pPr>
              <a:lnSpc>
                <a:spcPct val="115000"/>
              </a:lnSpc>
              <a:spcAft>
                <a:spcPts val="2132"/>
              </a:spcAft>
              <a:tabLst>
                <a:tab pos="0" algn="l"/>
              </a:tabLst>
            </a:pPr>
            <a:r>
              <a:rPr lang="en-US" sz="2000" spc="-1" dirty="0">
                <a:ea typeface="Arial"/>
              </a:rPr>
              <a:t>There are 16 convolutional layers in VGG-19. There are 3 fully connected layers. </a:t>
            </a:r>
            <a:endParaRPr lang="en-IN" sz="2000" spc="-1" dirty="0"/>
          </a:p>
          <a:p>
            <a:pPr>
              <a:lnSpc>
                <a:spcPct val="115000"/>
              </a:lnSpc>
              <a:spcAft>
                <a:spcPts val="2132"/>
              </a:spcAft>
              <a:tabLst>
                <a:tab pos="0" algn="l"/>
              </a:tabLst>
            </a:pPr>
            <a:endParaRPr lang="en-IN" sz="2000" b="0" strike="noStrike" spc="-1" dirty="0">
              <a:latin typeface="Arial"/>
            </a:endParaRPr>
          </a:p>
        </p:txBody>
      </p:sp>
      <p:sp>
        <p:nvSpPr>
          <p:cNvPr id="98"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1850" b="0" strike="noStrike" spc="-1" dirty="0">
                <a:solidFill>
                  <a:srgbClr val="595959"/>
                </a:solidFill>
                <a:latin typeface="Arial"/>
                <a:ea typeface="Arial"/>
              </a:rPr>
              <a:t>What do you notice about the image height and image width as you go through the _encoder_ of the FPN+VGG-19? What about the _decoder_ of the FPN+VGG-19? (This is the question 1 is the Notebook)</a:t>
            </a:r>
          </a:p>
          <a:p>
            <a:pPr>
              <a:lnSpc>
                <a:spcPct val="100000"/>
              </a:lnSpc>
              <a:tabLst>
                <a:tab pos="0" algn="l"/>
              </a:tabLst>
            </a:pPr>
            <a:endParaRPr lang="en" sz="1850" spc="-1" dirty="0">
              <a:solidFill>
                <a:srgbClr val="595959"/>
              </a:solidFill>
              <a:latin typeface="Arial"/>
            </a:endParaRPr>
          </a:p>
          <a:p>
            <a:pPr>
              <a:lnSpc>
                <a:spcPct val="100000"/>
              </a:lnSpc>
              <a:tabLst>
                <a:tab pos="0" algn="l"/>
              </a:tabLst>
            </a:pPr>
            <a:r>
              <a:rPr lang="en-IN" sz="1850" spc="-1" dirty="0"/>
              <a:t>The image height and width while going through the encoder FPN+VGG-19 decreases. The image heigh and width while going through the decoder increases. </a:t>
            </a:r>
            <a:endParaRPr lang="en-IN" sz="1850" b="0" strike="noStrike" spc="-1" dirty="0">
              <a:latin typeface="Arial"/>
            </a:endParaRPr>
          </a:p>
          <a:p>
            <a:pPr>
              <a:lnSpc>
                <a:spcPct val="100000"/>
              </a:lnSpc>
              <a:tabLst>
                <a:tab pos="0" algn="l"/>
              </a:tabLst>
            </a:pPr>
            <a:endParaRPr lang="en-IN" sz="1850" b="0" strike="noStrike" spc="-1" dirty="0">
              <a:latin typeface="Arial"/>
            </a:endParaRPr>
          </a:p>
          <a:p>
            <a:pPr>
              <a:lnSpc>
                <a:spcPct val="100000"/>
              </a:lnSpc>
              <a:tabLst>
                <a:tab pos="0" algn="l"/>
              </a:tabLst>
            </a:pPr>
            <a:endParaRPr lang="en-IN" sz="1800" b="0" strike="noStrike" spc="-1" dirty="0">
              <a:latin typeface="Arial"/>
            </a:endParaRPr>
          </a:p>
          <a:p>
            <a:pPr>
              <a:lnSpc>
                <a:spcPct val="100000"/>
              </a:lnSpc>
              <a:tabLst>
                <a:tab pos="0" algn="l"/>
              </a:tabLst>
            </a:pPr>
            <a:endParaRPr lang="en-IN" sz="1800" b="0" strike="noStrike" spc="-1" dirty="0">
              <a:latin typeface="Arial"/>
            </a:endParaRPr>
          </a:p>
        </p:txBody>
      </p:sp>
      <p:sp>
        <p:nvSpPr>
          <p:cNvPr id="99"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2.2: </a:t>
            </a:r>
            <a:r>
              <a:rPr lang="en" sz="3700" b="0" u="sng" strike="noStrike" spc="-1" dirty="0">
                <a:solidFill>
                  <a:srgbClr val="0563C1"/>
                </a:solidFill>
                <a:uFillTx/>
                <a:latin typeface="Arial"/>
                <a:ea typeface="Arial"/>
                <a:hlinkClick r:id="rId2"/>
              </a:rPr>
              <a:t>VGG </a:t>
            </a:r>
            <a:endParaRPr lang="en-IN" sz="3700" b="0" strike="noStrike" spc="-1" dirty="0">
              <a:latin typeface="Arial"/>
            </a:endParaRPr>
          </a:p>
        </p:txBody>
      </p:sp>
      <p:sp>
        <p:nvSpPr>
          <p:cNvPr id="100" name="CustomShape 4"/>
          <p:cNvSpPr/>
          <p:nvPr/>
        </p:nvSpPr>
        <p:spPr>
          <a:xfrm>
            <a:off x="6091200" y="58896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1580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15000"/>
              </a:lnSpc>
              <a:spcAft>
                <a:spcPts val="2132"/>
              </a:spcAft>
              <a:tabLst>
                <a:tab pos="0" algn="l"/>
              </a:tabLst>
            </a:pPr>
            <a:r>
              <a:rPr lang="en" sz="1850" b="0" strike="noStrike" spc="-1" dirty="0">
                <a:solidFill>
                  <a:srgbClr val="595959"/>
                </a:solidFill>
                <a:latin typeface="Arial"/>
                <a:ea typeface="Arial"/>
              </a:rPr>
              <a:t>What is the total number of convolution layer (Conv) in ResNet-50? What is the total number of fully connected layers in </a:t>
            </a:r>
            <a:r>
              <a:rPr lang="en" sz="1850" b="0" strike="noStrike" spc="-1" dirty="0" err="1">
                <a:solidFill>
                  <a:srgbClr val="595959"/>
                </a:solidFill>
                <a:latin typeface="Arial"/>
                <a:ea typeface="Arial"/>
              </a:rPr>
              <a:t>ResNet</a:t>
            </a:r>
            <a:r>
              <a:rPr lang="en" sz="1850" b="0" strike="noStrike" spc="-1" dirty="0">
                <a:solidFill>
                  <a:srgbClr val="595959"/>
                </a:solidFill>
                <a:latin typeface="Arial"/>
                <a:ea typeface="Arial"/>
              </a:rPr>
              <a:t> 50? (Hint: Look into the Figure linked in notebook)</a:t>
            </a:r>
            <a:endParaRPr lang="en-IN" sz="2000" spc="-1" dirty="0">
              <a:solidFill>
                <a:srgbClr val="595959"/>
              </a:solidFill>
              <a:latin typeface="Arial"/>
              <a:ea typeface="Arial"/>
            </a:endParaRPr>
          </a:p>
          <a:p>
            <a:pPr>
              <a:lnSpc>
                <a:spcPct val="115000"/>
              </a:lnSpc>
              <a:spcAft>
                <a:spcPts val="2132"/>
              </a:spcAft>
              <a:tabLst>
                <a:tab pos="0" algn="l"/>
              </a:tabLst>
            </a:pPr>
            <a:r>
              <a:rPr lang="en-IN" sz="1850" spc="-1" dirty="0">
                <a:solidFill>
                  <a:srgbClr val="595959"/>
                </a:solidFill>
                <a:latin typeface="Arial"/>
              </a:rPr>
              <a:t>There are 48 convolution layers. There is one fully connected layer.</a:t>
            </a:r>
            <a:endParaRPr lang="en-IN" sz="2000" b="0" strike="noStrike" spc="-1" dirty="0">
              <a:solidFill>
                <a:srgbClr val="595959"/>
              </a:solidFill>
              <a:latin typeface="Arial"/>
            </a:endParaRPr>
          </a:p>
        </p:txBody>
      </p:sp>
      <p:sp>
        <p:nvSpPr>
          <p:cNvPr id="102" name="CustomShape 2"/>
          <p:cNvSpPr/>
          <p:nvPr/>
        </p:nvSpPr>
        <p:spPr>
          <a:xfrm>
            <a:off x="6442920" y="1536480"/>
            <a:ext cx="5331600" cy="472716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1850" b="0" strike="noStrike" spc="-1" dirty="0">
                <a:solidFill>
                  <a:srgbClr val="595959"/>
                </a:solidFill>
                <a:latin typeface="Arial"/>
                <a:ea typeface="DejaVu Sans"/>
              </a:rPr>
              <a:t>What do you notice about the size of the FPN+ResNet-50 network/model in comparison with the FPN+VGG-19 network/model? What are other major differences that you notice between the two model architectures? (List at least 2.) (This is the question 2 is the Notebook)</a:t>
            </a:r>
            <a:endParaRPr lang="en-IN" sz="1850" b="0" strike="noStrike" spc="-1" dirty="0">
              <a:latin typeface="Arial"/>
            </a:endParaRPr>
          </a:p>
          <a:p>
            <a:pPr>
              <a:lnSpc>
                <a:spcPct val="100000"/>
              </a:lnSpc>
              <a:tabLst>
                <a:tab pos="0" algn="l"/>
              </a:tabLst>
            </a:pPr>
            <a:endParaRPr lang="en-IN" sz="1850" b="0" strike="noStrike" spc="-1" dirty="0">
              <a:latin typeface="Arial"/>
            </a:endParaRPr>
          </a:p>
          <a:p>
            <a:pPr>
              <a:lnSpc>
                <a:spcPct val="115000"/>
              </a:lnSpc>
              <a:spcAft>
                <a:spcPts val="2132"/>
              </a:spcAft>
              <a:tabLst>
                <a:tab pos="0" algn="l"/>
              </a:tabLst>
            </a:pPr>
            <a:r>
              <a:rPr lang="en-US" dirty="0"/>
              <a:t>ResNet50 has 26 million parameters while VGG-19 has 19 million. Other major differences are the series of Sequential layers in FPN and the image size decreasing faster in FPN.</a:t>
            </a:r>
            <a:endParaRPr lang="en-IN" sz="1800" b="0" strike="noStrike" spc="-1" dirty="0">
              <a:latin typeface="Arial"/>
            </a:endParaRPr>
          </a:p>
          <a:p>
            <a:pPr>
              <a:lnSpc>
                <a:spcPct val="114000"/>
              </a:lnSpc>
              <a:spcAft>
                <a:spcPts val="2132"/>
              </a:spcAft>
              <a:tabLst>
                <a:tab pos="0" algn="l"/>
              </a:tabLst>
            </a:pPr>
            <a:endParaRPr lang="en-IN" sz="1800" b="0" strike="noStrike" spc="-1" dirty="0">
              <a:latin typeface="Arial"/>
            </a:endParaRPr>
          </a:p>
        </p:txBody>
      </p:sp>
      <p:sp>
        <p:nvSpPr>
          <p:cNvPr id="103" name="CustomShape 3"/>
          <p:cNvSpPr/>
          <p:nvPr/>
        </p:nvSpPr>
        <p:spPr>
          <a:xfrm>
            <a:off x="415800" y="593280"/>
            <a:ext cx="11359080" cy="76212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oAutofit/>
          </a:bodyPr>
          <a:lstStyle/>
          <a:p>
            <a:pPr>
              <a:lnSpc>
                <a:spcPct val="100000"/>
              </a:lnSpc>
              <a:tabLst>
                <a:tab pos="0" algn="l"/>
              </a:tabLst>
            </a:pPr>
            <a:r>
              <a:rPr lang="en" sz="3700" b="0" strike="noStrike" spc="-1" dirty="0">
                <a:solidFill>
                  <a:srgbClr val="000000"/>
                </a:solidFill>
                <a:latin typeface="Arial"/>
                <a:ea typeface="Arial"/>
              </a:rPr>
              <a:t>Part 2.3: </a:t>
            </a:r>
            <a:r>
              <a:rPr lang="en" sz="3700" b="0" u="sng" strike="noStrike" spc="-1" dirty="0">
                <a:solidFill>
                  <a:srgbClr val="0563C1"/>
                </a:solidFill>
                <a:uFillTx/>
                <a:latin typeface="Arial"/>
                <a:ea typeface="Arial"/>
                <a:hlinkClick r:id="rId2"/>
              </a:rPr>
              <a:t>Resnet</a:t>
            </a:r>
            <a:r>
              <a:rPr lang="en" sz="3700" b="0" strike="noStrike" spc="-1" dirty="0">
                <a:solidFill>
                  <a:srgbClr val="000000"/>
                </a:solidFill>
                <a:latin typeface="Arial"/>
                <a:ea typeface="Arial"/>
              </a:rPr>
              <a:t> </a:t>
            </a:r>
            <a:endParaRPr lang="en-IN" sz="3700" b="0" strike="noStrike" spc="-1" dirty="0">
              <a:latin typeface="Arial"/>
            </a:endParaRPr>
          </a:p>
        </p:txBody>
      </p:sp>
      <p:sp>
        <p:nvSpPr>
          <p:cNvPr id="104" name="CustomShape 4"/>
          <p:cNvSpPr/>
          <p:nvPr/>
        </p:nvSpPr>
        <p:spPr>
          <a:xfrm>
            <a:off x="6091200" y="536400"/>
            <a:ext cx="4810680" cy="816840"/>
          </a:xfrm>
          <a:prstGeom prst="rect">
            <a:avLst/>
          </a:prstGeom>
          <a:noFill/>
          <a:ln>
            <a:noFill/>
          </a:ln>
        </p:spPr>
        <p:style>
          <a:lnRef idx="0">
            <a:scrgbClr r="0" g="0" b="0"/>
          </a:lnRef>
          <a:fillRef idx="0">
            <a:scrgbClr r="0" g="0" b="0"/>
          </a:fillRef>
          <a:effectRef idx="0">
            <a:scrgbClr r="0" g="0" b="0"/>
          </a:effectRef>
          <a:fontRef idx="minor"/>
        </p:style>
        <p:txBody>
          <a:bodyPr lIns="90000" tIns="122040" rIns="90000" bIns="122040" anchor="ctr">
            <a:noAutofit/>
          </a:bodyPr>
          <a:lstStyle/>
          <a:p>
            <a:pPr>
              <a:lnSpc>
                <a:spcPct val="114000"/>
              </a:lnSpc>
              <a:spcAft>
                <a:spcPts val="2132"/>
              </a:spcAft>
              <a:tabLst>
                <a:tab pos="0" algn="l"/>
              </a:tabLst>
            </a:pPr>
            <a:r>
              <a:rPr lang="en" sz="2000" b="0" strike="noStrike" spc="-1">
                <a:solidFill>
                  <a:srgbClr val="595959"/>
                </a:solidFill>
                <a:latin typeface="Arial"/>
                <a:ea typeface="DejaVu Sans"/>
              </a:rPr>
              <a:t>!! Please see the link in the title to help you answer the following questions. </a:t>
            </a:r>
            <a:endParaRPr lang="en-IN"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4580</TotalTime>
  <Words>1433</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StarSymbol</vt:lpstr>
      <vt:lpstr>Arial</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Yang, Tongshu</dc:creator>
  <dc:description/>
  <cp:lastModifiedBy>Lopes, Aaron R</cp:lastModifiedBy>
  <cp:revision>116</cp:revision>
  <dcterms:created xsi:type="dcterms:W3CDTF">2021-09-12T20:57:11Z</dcterms:created>
  <dcterms:modified xsi:type="dcterms:W3CDTF">2021-10-08T08:59:50Z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