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0" r:id="rId4"/>
    <p:sldId id="258" r:id="rId5"/>
    <p:sldId id="266" r:id="rId6"/>
    <p:sldId id="259" r:id="rId7"/>
    <p:sldId id="261" r:id="rId8"/>
    <p:sldId id="267" r:id="rId9"/>
    <p:sldId id="268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2BC29F-F04B-C000-0EDF-E5222AF4A13D}" v="1679" dt="2021-04-27T00:21:00.266"/>
    <p1510:client id="{A0997DBC-D984-4F2C-B33B-28B4E1EAEEFD}" v="298" dt="2021-04-25T23:22:33.198"/>
    <p1510:client id="{A4C54122-1B61-8FED-1CB6-2CC8F179B097}" v="8" dt="2021-04-27T01:08:40.670"/>
    <p1510:client id="{C8EFDC56-DC72-A59F-8C79-DDCF7AAD446F}" v="513" dt="2021-04-25T23:30:22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79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7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0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1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1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5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46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3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13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5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33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6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noobiedatascientist/lichess-september-2020-data?select=Sept_20_analysis.cs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Wait, How Many Blunders?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Aaron Bone and Molly Rovinski</a:t>
            </a:r>
          </a:p>
          <a:p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DS-160-01 Final Exam</a:t>
            </a:r>
          </a:p>
          <a:p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Dr. Kelley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C5973-344B-4EEF-836F-3F9CCB7F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261137"/>
            <a:ext cx="8959893" cy="888360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C4A86-5180-4C9A-89FA-6B1B97338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201939"/>
            <a:ext cx="8959892" cy="3169482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Problems: 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914400" lvl="2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1. None of these models were great fits for the dataset as all the scores were significantly low.</a:t>
            </a:r>
          </a:p>
          <a:p>
            <a:pPr marL="914400" lvl="2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2. Dealing with draws within the results 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Limitations:</a:t>
            </a:r>
          </a:p>
          <a:p>
            <a:pPr lvl="1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1. Results column was changed to dates or obscure numbers within Excel </a:t>
            </a:r>
          </a:p>
          <a:p>
            <a:pPr lvl="1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2. Lost some data due to draws 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Future:</a:t>
            </a:r>
          </a:p>
          <a:p>
            <a:pPr marL="914400" lvl="2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1. Better ways to manage draws so more data isn't lost </a:t>
            </a:r>
          </a:p>
          <a:p>
            <a:pPr marL="914400" lvl="2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2. Figure out a way to incorporate openings to predict the win</a:t>
            </a:r>
          </a:p>
          <a:p>
            <a:pPr marL="0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Overall: Not the best model for the dataset.</a:t>
            </a:r>
          </a:p>
        </p:txBody>
      </p:sp>
    </p:spTree>
    <p:extLst>
      <p:ext uri="{BB962C8B-B14F-4D97-AF65-F5344CB8AC3E}">
        <p14:creationId xmlns:p14="http://schemas.microsoft.com/office/powerpoint/2010/main" val="2582111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A8B19-6847-47D9-9DF3-B67C01A72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261137"/>
            <a:ext cx="8959893" cy="888360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C1BE2-F04A-4939-AC0F-45F4B36A0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427383"/>
            <a:ext cx="8959892" cy="3169482"/>
          </a:xfrm>
        </p:spPr>
        <p:txBody>
          <a:bodyPr anchor="t">
            <a:normAutofit/>
          </a:bodyPr>
          <a:lstStyle/>
          <a:p>
            <a:r>
              <a:rPr lang="en" sz="2000" dirty="0">
                <a:latin typeface="Times New Roman"/>
                <a:ea typeface="+mn-lt"/>
                <a:cs typeface="Times New Roman"/>
              </a:rPr>
              <a:t>K, George. “</a:t>
            </a:r>
            <a:r>
              <a:rPr lang="en" sz="2000" dirty="0" err="1">
                <a:latin typeface="Times New Roman"/>
                <a:ea typeface="+mn-lt"/>
                <a:cs typeface="Times New Roman"/>
              </a:rPr>
              <a:t>Lichess</a:t>
            </a:r>
            <a:r>
              <a:rPr lang="en" sz="2000" dirty="0">
                <a:latin typeface="Times New Roman"/>
                <a:ea typeface="+mn-lt"/>
                <a:cs typeface="Times New Roman"/>
              </a:rPr>
              <a:t> September 2020 Data.” </a:t>
            </a:r>
            <a:r>
              <a:rPr lang="en" sz="2000" i="1" dirty="0">
                <a:latin typeface="Times New Roman"/>
                <a:ea typeface="+mn-lt"/>
                <a:cs typeface="Times New Roman"/>
              </a:rPr>
              <a:t>Kaggle</a:t>
            </a:r>
            <a:r>
              <a:rPr lang="en" sz="2000" dirty="0">
                <a:latin typeface="Times New Roman"/>
                <a:ea typeface="+mn-lt"/>
                <a:cs typeface="Times New Roman"/>
              </a:rPr>
              <a:t>, 2 Mar. 2021, </a:t>
            </a:r>
            <a:r>
              <a:rPr lang="en" sz="2000" dirty="0">
                <a:latin typeface="Times New Roman"/>
                <a:ea typeface="+mn-lt"/>
                <a:cs typeface="Times New Roman"/>
                <a:hlinkClick r:id="rId2"/>
              </a:rPr>
              <a:t>www.kaggle.com/noobiedatascientist/lichess-september-2020-data?select=Sept_20_analysis.csv</a:t>
            </a:r>
            <a:r>
              <a:rPr lang="en" sz="2000" dirty="0">
                <a:latin typeface="Times New Roman"/>
                <a:ea typeface="+mn-lt"/>
                <a:cs typeface="Times New Roman"/>
              </a:rPr>
              <a:t>.</a:t>
            </a:r>
            <a:endParaRPr lang="en-US" sz="2000" dirty="0">
              <a:latin typeface="Times New Roman"/>
              <a:ea typeface="+mn-lt"/>
              <a:cs typeface="Times New Roman"/>
            </a:endParaRPr>
          </a:p>
          <a:p>
            <a:endParaRPr lang="en" sz="2000" dirty="0">
              <a:latin typeface="Times New Roman"/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866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2B4B7-3F01-4893-BF48-23D3949D4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Dataset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71FC4-C332-4FC1-B946-6BFC41209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359410" indent="-359410"/>
            <a:r>
              <a:rPr lang="en-US" sz="2000">
                <a:latin typeface="Times New Roman"/>
                <a:cs typeface="Times New Roman"/>
              </a:rPr>
              <a:t>Chess Games played on Lichess.org from September 1 – 9, 2020</a:t>
            </a:r>
          </a:p>
          <a:p>
            <a:pPr marL="359410" indent="-359410">
              <a:buClr>
                <a:srgbClr val="ED82AA"/>
              </a:buClr>
            </a:pPr>
            <a:r>
              <a:rPr lang="en-US" sz="2000">
                <a:latin typeface="Times New Roman"/>
                <a:cs typeface="Times New Roman"/>
              </a:rPr>
              <a:t>40 columns of various datatypes</a:t>
            </a:r>
          </a:p>
          <a:p>
            <a:pPr marL="359410" indent="-359410">
              <a:buClr>
                <a:srgbClr val="ED82AA"/>
              </a:buClr>
            </a:pPr>
            <a:r>
              <a:rPr lang="en-US" sz="2000">
                <a:latin typeface="Times New Roman"/>
                <a:cs typeface="Times New Roman"/>
              </a:rPr>
              <a:t>Over millions of games</a:t>
            </a:r>
          </a:p>
          <a:p>
            <a:pPr marL="359410" indent="-359410">
              <a:buClr>
                <a:srgbClr val="ED82AA"/>
              </a:buClr>
            </a:pPr>
            <a:r>
              <a:rPr lang="en-US" sz="2000">
                <a:latin typeface="Times New Roman"/>
                <a:cs typeface="Times New Roman"/>
              </a:rPr>
              <a:t>Contains various levels of game difficulty, the variety of openings, the move types, and the miscalculations</a:t>
            </a:r>
          </a:p>
          <a:p>
            <a:pPr marL="359410" indent="-359410">
              <a:buClr>
                <a:srgbClr val="ED82AA"/>
              </a:buClr>
            </a:pPr>
            <a:endParaRPr lang="en-US" sz="2000">
              <a:latin typeface="Times New Roman"/>
              <a:cs typeface="Times New Roman"/>
            </a:endParaRPr>
          </a:p>
        </p:txBody>
      </p:sp>
      <p:pic>
        <p:nvPicPr>
          <p:cNvPr id="24" name="Picture 23" descr="Checkmate in a chess game">
            <a:extLst>
              <a:ext uri="{FF2B5EF4-FFF2-40B4-BE49-F238E27FC236}">
                <a16:creationId xmlns:a16="http://schemas.microsoft.com/office/drawing/2014/main" id="{B234DC6C-5714-420A-B8E8-456A818AB7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03" r="28446" b="1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AB1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24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3">
            <a:extLst>
              <a:ext uri="{FF2B5EF4-FFF2-40B4-BE49-F238E27FC236}">
                <a16:creationId xmlns:a16="http://schemas.microsoft.com/office/drawing/2014/main" id="{9CE0A68D-28EF-49D9-B84B-5DAB38714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6AC10078-AD23-44C7-9942-A254B5F502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9" r="14448" b="-1"/>
          <a:stretch/>
        </p:blipFill>
        <p:spPr>
          <a:xfrm>
            <a:off x="476946" y="348337"/>
            <a:ext cx="6556389" cy="5895552"/>
          </a:xfrm>
          <a:prstGeom prst="rect">
            <a:avLst/>
          </a:prstGeom>
        </p:spPr>
      </p:pic>
      <p:sp>
        <p:nvSpPr>
          <p:cNvPr id="52" name="Rectangle 55">
            <a:extLst>
              <a:ext uri="{FF2B5EF4-FFF2-40B4-BE49-F238E27FC236}">
                <a16:creationId xmlns:a16="http://schemas.microsoft.com/office/drawing/2014/main" id="{1FA0C3DC-24DE-44E3-9D41-CAA5F3B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16208" y="0"/>
            <a:ext cx="4775791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7E895C7-D532-4B0F-B8E4-3BF136BD6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6814" y="818707"/>
            <a:ext cx="3131288" cy="5310963"/>
          </a:xfrm>
        </p:spPr>
        <p:txBody>
          <a:bodyPr anchor="ctr">
            <a:normAutofit/>
          </a:bodyPr>
          <a:lstStyle/>
          <a:p>
            <a:pPr marL="359410" indent="-359410"/>
            <a:r>
              <a:rPr lang="en-US" sz="2000">
                <a:solidFill>
                  <a:srgbClr val="595959"/>
                </a:solidFill>
                <a:latin typeface="Times New Roman"/>
                <a:cs typeface="Times New Roman"/>
              </a:rPr>
              <a:t>High correlation between WhiteElo and BlackElo</a:t>
            </a:r>
          </a:p>
          <a:p>
            <a:pPr marL="359410" indent="-359410">
              <a:buClr>
                <a:srgbClr val="ED82AA"/>
              </a:buClr>
            </a:pPr>
            <a:r>
              <a:rPr lang="en-US" sz="2000">
                <a:solidFill>
                  <a:srgbClr val="595959"/>
                </a:solidFill>
                <a:latin typeface="Times New Roman"/>
                <a:cs typeface="Times New Roman"/>
              </a:rPr>
              <a:t>No correlation between White_Result and Black_Result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2E50F-8ABB-41A9-A2CB-30CB3AAD2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5463" y="1764060"/>
            <a:ext cx="4786138" cy="1663995"/>
          </a:xfrm>
        </p:spPr>
        <p:txBody>
          <a:bodyPr anchor="t">
            <a:normAutofit/>
          </a:bodyPr>
          <a:lstStyle/>
          <a:p>
            <a:pPr algn="ctr"/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Correlation Heatmap </a:t>
            </a:r>
          </a:p>
        </p:txBody>
      </p:sp>
    </p:spTree>
    <p:extLst>
      <p:ext uri="{BB962C8B-B14F-4D97-AF65-F5344CB8AC3E}">
        <p14:creationId xmlns:p14="http://schemas.microsoft.com/office/powerpoint/2010/main" val="45006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FF9A21-A082-4D42-9D24-D33F2F03A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4"/>
            <a:ext cx="5243394" cy="913826"/>
          </a:xfrm>
        </p:spPr>
        <p:txBody>
          <a:bodyPr anchor="t">
            <a:normAutofit fontScale="90000"/>
          </a:bodyPr>
          <a:lstStyle/>
          <a:p>
            <a:r>
              <a:rPr lang="en-US" sz="4800" dirty="0" err="1">
                <a:latin typeface="Times New Roman"/>
                <a:cs typeface="Times New Roman"/>
              </a:rPr>
              <a:t>DescriptiveVariables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0504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5E61915-5CEC-49BC-A41C-4DC6BB613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0408" y="740316"/>
            <a:ext cx="465458" cy="872153"/>
            <a:chOff x="6110408" y="740316"/>
            <a:chExt cx="465458" cy="872153"/>
          </a:xfrm>
          <a:solidFill>
            <a:schemeClr val="accent2"/>
          </a:solidFill>
        </p:grpSpPr>
        <p:sp>
          <p:nvSpPr>
            <p:cNvPr id="5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5948" y="74031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5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84728" y="969611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5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0408" y="1484755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</p:grp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7FB65893-3000-4279-98D0-F0DFDA9A48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82" r="3938" b="-1"/>
          <a:stretch/>
        </p:blipFill>
        <p:spPr>
          <a:xfrm>
            <a:off x="838205" y="1809514"/>
            <a:ext cx="5287743" cy="1938886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2CC250C2-BA67-4ABE-916B-F223C18F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8" y="1809514"/>
            <a:ext cx="5287737" cy="1938886"/>
          </a:xfrm>
          <a:prstGeom prst="rect">
            <a:avLst/>
          </a:prstGeom>
          <a:gradFill flip="none" rotWithShape="1">
            <a:gsLst>
              <a:gs pos="100000">
                <a:schemeClr val="accent2">
                  <a:alpha val="20000"/>
                </a:schemeClr>
              </a:gs>
              <a:gs pos="0">
                <a:schemeClr val="accent1"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1C7F140F-9F0C-4EF1-9D36-BF905B637B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19" r="5146" b="1"/>
          <a:stretch/>
        </p:blipFill>
        <p:spPr>
          <a:xfrm>
            <a:off x="838201" y="4032173"/>
            <a:ext cx="5287747" cy="1965851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2CA8D992-BB3F-47CD-BA18-71D545392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036000"/>
            <a:ext cx="5287737" cy="1962024"/>
          </a:xfrm>
          <a:prstGeom prst="rect">
            <a:avLst/>
          </a:prstGeom>
          <a:gradFill flip="none" rotWithShape="1">
            <a:gsLst>
              <a:gs pos="100000">
                <a:schemeClr val="accent2">
                  <a:alpha val="20000"/>
                </a:schemeClr>
              </a:gs>
              <a:gs pos="0">
                <a:schemeClr val="accent1">
                  <a:alpha val="5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CA4EEDB2-E5D4-42D0-9D26-C9E079B9A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879355"/>
            <a:ext cx="4124758" cy="5120755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Most common game type: Blitz</a:t>
            </a:r>
          </a:p>
          <a:p>
            <a:r>
              <a:rPr lang="en-US" sz="2000" dirty="0">
                <a:latin typeface="Times New Roman"/>
                <a:cs typeface="Times New Roman"/>
              </a:rPr>
              <a:t>Most common game termination: normal</a:t>
            </a:r>
          </a:p>
        </p:txBody>
      </p:sp>
    </p:spTree>
    <p:extLst>
      <p:ext uri="{BB962C8B-B14F-4D97-AF65-F5344CB8AC3E}">
        <p14:creationId xmlns:p14="http://schemas.microsoft.com/office/powerpoint/2010/main" val="2738597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D6162C0-3EDD-40FA-A73C-1F0CAE1D2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C7F140F-9F0C-4EF1-9D36-BF905B637B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9" t="3058" r="-2859" b="1596"/>
          <a:stretch/>
        </p:blipFill>
        <p:spPr>
          <a:xfrm>
            <a:off x="681291" y="234920"/>
            <a:ext cx="3398692" cy="3234036"/>
          </a:xfrm>
          <a:prstGeom prst="rect">
            <a:avLst/>
          </a:prstGeom>
        </p:spPr>
      </p:pic>
      <p:pic>
        <p:nvPicPr>
          <p:cNvPr id="4" name="Picture 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7FB65893-3000-4279-98D0-F0DFDA9A48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91" t="-9960" r="-3590" b="-69"/>
          <a:stretch/>
        </p:blipFill>
        <p:spPr>
          <a:xfrm>
            <a:off x="688054" y="3061338"/>
            <a:ext cx="3398661" cy="373211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2C1D9676-D68F-46A6-913B-4F3218503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8702" y="0"/>
            <a:ext cx="7423298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E69AA0E-5F7C-4693-8968-D405B880A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1401" y="685800"/>
            <a:ext cx="6057900" cy="5486400"/>
          </a:xfrm>
          <a:prstGeom prst="rect">
            <a:avLst/>
          </a:pr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FF9A21-A082-4D42-9D24-D33F2F03A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788" y="1254643"/>
            <a:ext cx="4221126" cy="24870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Important</a:t>
            </a:r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Variables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CA4EEDB2-E5D4-42D0-9D26-C9E079B9A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9788" y="4046452"/>
            <a:ext cx="4221127" cy="14632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1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Most wins: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White</a:t>
            </a:r>
            <a:r>
              <a:rPr lang="en-US" sz="1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Result</a:t>
            </a:r>
          </a:p>
        </p:txBody>
      </p:sp>
    </p:spTree>
    <p:extLst>
      <p:ext uri="{BB962C8B-B14F-4D97-AF65-F5344CB8AC3E}">
        <p14:creationId xmlns:p14="http://schemas.microsoft.com/office/powerpoint/2010/main" val="357939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813F6E-55EA-44E3-99CF-2309110C8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261137"/>
            <a:ext cx="8959893" cy="888360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Machine Learning Analysis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6B36F-2310-4609-9EE6-07BE5C863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427383"/>
            <a:ext cx="8959892" cy="3169482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K-Nearest Neighbor model</a:t>
            </a:r>
          </a:p>
          <a:p>
            <a:pPr lvl="1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Used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SKLearn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 package within Python</a:t>
            </a:r>
          </a:p>
          <a:p>
            <a:pPr lvl="2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Metric package for accuracy, precision, recall, and f1 scores</a:t>
            </a:r>
          </a:p>
          <a:p>
            <a:pPr lvl="2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Logistic Regression package 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Model and predict future variables for the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Black_Result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 </a:t>
            </a:r>
          </a:p>
          <a:p>
            <a:pPr lvl="1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All move variables, the black and white rating variables, and the game flip variable to predict</a:t>
            </a:r>
          </a:p>
          <a:p>
            <a:pPr lvl="2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392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7D162-228A-45DE-BBB0-1E603EF5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070149"/>
            <a:ext cx="8959893" cy="1004836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rgbClr val="595959"/>
                </a:solidFill>
                <a:latin typeface="Times New Roman"/>
                <a:cs typeface="Times New Roman"/>
              </a:rPr>
              <a:t>Experiment 1: 80/10/10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9ED80-7781-4FDF-914C-ED1906268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768321"/>
            <a:ext cx="8959892" cy="2828543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Accuracy: 0.529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Precision: 0.489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Recall: 0.419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F1: 0.451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FA93E55-F486-4BA7-90CE-7261145B2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360" y="3429945"/>
            <a:ext cx="7548880" cy="249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7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7D162-228A-45DE-BBB0-1E603EF5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070149"/>
            <a:ext cx="8959893" cy="1004836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rgbClr val="595959"/>
                </a:solidFill>
                <a:latin typeface="Times New Roman"/>
                <a:cs typeface="Times New Roman"/>
              </a:rPr>
              <a:t>Experiment 2: 70/15/15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9ED80-7781-4FDF-914C-ED1906268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768321"/>
            <a:ext cx="8959892" cy="2828543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Accuracy: 0.521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Precision: 0.484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Recall: 0.425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F1: 0.453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7AF7BAA-EA8D-4944-B9CC-4ED90C7A0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240" y="3429178"/>
            <a:ext cx="7670800" cy="253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8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7D162-228A-45DE-BBB0-1E603EF5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070149"/>
            <a:ext cx="8959893" cy="1004836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rgbClr val="595959"/>
                </a:solidFill>
                <a:latin typeface="Times New Roman"/>
                <a:cs typeface="Times New Roman"/>
              </a:rPr>
              <a:t>Experiment 3: 60/20/20</a:t>
            </a:r>
            <a:br>
              <a:rPr lang="en-US" sz="3200" dirty="0">
                <a:solidFill>
                  <a:srgbClr val="595959"/>
                </a:solidFill>
                <a:latin typeface="Times New Roman"/>
                <a:cs typeface="Times New Roman"/>
              </a:rPr>
            </a:br>
            <a:r>
              <a:rPr lang="en-US" sz="3200" dirty="0">
                <a:solidFill>
                  <a:srgbClr val="595959"/>
                </a:solidFill>
                <a:latin typeface="Times New Roman"/>
                <a:cs typeface="Times New Roman"/>
              </a:rPr>
              <a:t>(Best Model)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9ED80-7781-4FDF-914C-ED1906268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768321"/>
            <a:ext cx="8959892" cy="2828543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Accuracy: 0.531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Precision: 0.511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Recall: 0.438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F1: 0.472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4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905F025-A00B-46BA-BD05-5EB7FF382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560" y="3429945"/>
            <a:ext cx="7680960" cy="253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42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Wait, How Many Blunders?</vt:lpstr>
      <vt:lpstr>Dataset Introduction</vt:lpstr>
      <vt:lpstr>Correlation Heatmap </vt:lpstr>
      <vt:lpstr>DescriptiveVariables</vt:lpstr>
      <vt:lpstr>Important Variables</vt:lpstr>
      <vt:lpstr>Machine Learning Analysis</vt:lpstr>
      <vt:lpstr>Experiment 1: 80/10/10</vt:lpstr>
      <vt:lpstr>Experiment 2: 70/15/15</vt:lpstr>
      <vt:lpstr>Experiment 3: 60/20/20 (Best Model)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180</cp:revision>
  <dcterms:created xsi:type="dcterms:W3CDTF">2021-04-25T23:14:48Z</dcterms:created>
  <dcterms:modified xsi:type="dcterms:W3CDTF">2021-04-27T01:09:34Z</dcterms:modified>
</cp:coreProperties>
</file>