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0" r:id="rId2"/>
    <p:sldId id="261" r:id="rId3"/>
    <p:sldId id="262" r:id="rId4"/>
    <p:sldId id="263" r:id="rId5"/>
    <p:sldId id="264" r:id="rId6"/>
    <p:sldId id="266" r:id="rId7"/>
    <p:sldId id="265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FF"/>
    <a:srgbClr val="FF00FF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3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E04FC43A-6ECD-44CF-A1C9-8E08A2D06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2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882828DF-5D3D-4F0F-BE01-5D1213AB9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2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1D92D2-C0F6-4AA4-9C3B-3C49F6CF1EE1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7CE907-4495-4BC2-849D-D4E2E3BA368F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9F5D75-8A04-43C8-A309-C47ADEC98D5C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83AE32-28A4-4CCC-95D8-83C140CE498D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317AF3-D5F0-4D82-B0B4-662BCE470459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654483-2311-4DC2-B58D-E49C85FA1C96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6E7081-BB88-4ED8-A895-D95893ABF696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D9F153-6265-4189-983C-323B70E96E7B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1EE3E4-F071-4A89-9E39-5442583191C4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FFF0BA-9B97-42C0-922F-8D07102E280C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44476F-7250-4F97-9854-27913BF4264A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3960A4-F342-4690-92CD-3AA577AD9B5B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68E8FB-543E-470E-AF80-6A203EB1FF61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799D80-0821-4DF2-A68D-952B2308D524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954BD5-C487-456F-88A7-6660137FF298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6FAA41-762F-40FA-92BB-495652B83691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00C-A72F-4A27-BB78-3AED162EC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1578F-C076-4958-9F69-277227F68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024A7-F853-482A-A306-069393A88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9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C52D9-599E-4ACA-9ACA-8BD3C1113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CBF3C-79F2-418C-8443-B1C3BF78B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8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69E3D-8528-450A-9F1D-94FE11273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18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8F4B9-BA05-4A60-99F5-5F183372F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6A750-5B4A-4C98-A2F0-6C5083F9E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E2C35-4A45-4E57-A765-FD76C1E60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5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C26E3-3A16-428E-AE3F-198DC53F7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1782B-028A-40D3-9C1D-18939F3FE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02C6-2C80-47EE-B340-1138A92AC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5D58A-B429-4049-AC28-EE09962CF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A6E3B-2D69-49E2-9D19-43BEAEB74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04C5-FAB3-4647-9AEA-817852481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FB3A26B-3882-43D8-B231-D57F15A64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7C80"/>
                </a:solidFill>
              </a:rPr>
              <a:t>Product Inhibition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FF99"/>
                </a:solidFill>
              </a:rPr>
              <a:t>	General enzymology: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FF99"/>
                </a:solidFill>
              </a:rPr>
              <a:t>	- Structure of the product resembles that of the substrate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FF99"/>
                </a:solidFill>
              </a:rPr>
              <a:t>	- If substrate binds tightly, product likely binds tightly as well.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FF99"/>
                </a:solidFill>
              </a:rPr>
              <a:t>      - Build-up of the product results in competition with substrate for the active site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68363"/>
          </a:xfrm>
          <a:noFill/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7C80"/>
                </a:solidFill>
              </a:rPr>
              <a:t>Hexokinase is inhibited by its </a:t>
            </a:r>
            <a:br>
              <a:rPr lang="en-US" sz="3600" smtClean="0">
                <a:solidFill>
                  <a:srgbClr val="FF7C80"/>
                </a:solidFill>
              </a:rPr>
            </a:br>
            <a:r>
              <a:rPr lang="en-US" sz="3600" smtClean="0">
                <a:solidFill>
                  <a:srgbClr val="FF7C80"/>
                </a:solidFill>
              </a:rPr>
              <a:t>product G6P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733800" y="609600"/>
            <a:ext cx="186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9999"/>
                </a:solidFill>
              </a:rPr>
              <a:t>Autonomic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219200" y="1600200"/>
            <a:ext cx="214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Sympathetic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715000" y="1600200"/>
            <a:ext cx="2836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Parasympathetic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133600" y="2286000"/>
            <a:ext cx="0" cy="3810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133600" y="3276600"/>
            <a:ext cx="0" cy="21336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7086600" y="2209800"/>
            <a:ext cx="0" cy="28956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086600" y="5715000"/>
            <a:ext cx="0" cy="3810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371600" y="2743200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acetylcholine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248400" y="5181600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acetylcholine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324600" y="6172200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acetylcholine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295400" y="56388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Norepinephrine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2514600" y="1143000"/>
            <a:ext cx="1676400" cy="3810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5105400" y="1143000"/>
            <a:ext cx="1905000" cy="4572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51b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88"/>
            <a:ext cx="7162800" cy="68564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905000" y="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Pancreas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2895600" y="381000"/>
            <a:ext cx="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09800" y="914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Glucagon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1676400" y="1295400"/>
            <a:ext cx="76200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u="sng">
                <a:solidFill>
                  <a:srgbClr val="FFFF00"/>
                </a:solidFill>
              </a:rPr>
              <a:t>Liver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600200" y="4876800"/>
            <a:ext cx="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4584" name="Picture 8" descr="$$$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505200"/>
            <a:ext cx="2209800" cy="457200"/>
          </a:xfrm>
          <a:noFill/>
        </p:spPr>
      </p:pic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33400" y="22860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Glycogen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600200" y="2667000"/>
            <a:ext cx="0" cy="914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914400" y="3505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1600200" y="38862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295400" y="4495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F6P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066800" y="5334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F1,6BP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1600200" y="57150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066800" y="62484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Pyruvate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66800" y="5791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PK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362200" y="4495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F2,6BP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838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PFK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4343400" y="3352800"/>
            <a:ext cx="1143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(Blood)</a:t>
            </a:r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5562600" y="3733800"/>
            <a:ext cx="1143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V="1">
            <a:off x="5029200" y="2438400"/>
            <a:ext cx="22860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5029200" y="1981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u="sng">
                <a:solidFill>
                  <a:srgbClr val="FFFF00"/>
                </a:solidFill>
              </a:rPr>
              <a:t>Brain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6172200" y="9906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Epinephrine</a:t>
            </a: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6934200" y="381000"/>
            <a:ext cx="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867400" y="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Adrenal Medulla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H="1">
            <a:off x="2133600" y="1371600"/>
            <a:ext cx="411480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 flipV="1">
            <a:off x="3124200" y="685800"/>
            <a:ext cx="304800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6781800" y="3505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7391400" y="2438400"/>
            <a:ext cx="0" cy="1066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6553200" y="16002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u="sng">
                <a:solidFill>
                  <a:srgbClr val="FFFF00"/>
                </a:solidFill>
              </a:rPr>
              <a:t>Muscle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6400800" y="19812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Glycogen</a:t>
            </a:r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7391400" y="38862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086600" y="4495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F6P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8077200" y="4495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F2,6BP</a:t>
            </a:r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7391400" y="48768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66294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PFK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6934200" y="5486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F1,6BP</a:t>
            </a:r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7391400" y="5867400"/>
            <a:ext cx="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781800" y="623252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Pyruvate</a:t>
            </a:r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6781800" y="586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PK</a:t>
            </a:r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7086600" y="1371600"/>
            <a:ext cx="30480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19" name="Arc 43"/>
          <p:cNvSpPr>
            <a:spLocks/>
          </p:cNvSpPr>
          <p:nvPr/>
        </p:nvSpPr>
        <p:spPr bwMode="auto">
          <a:xfrm rot="10800000">
            <a:off x="7543800" y="4114800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Freeform 44"/>
          <p:cNvSpPr>
            <a:spLocks/>
          </p:cNvSpPr>
          <p:nvPr/>
        </p:nvSpPr>
        <p:spPr bwMode="auto">
          <a:xfrm rot="8494915">
            <a:off x="8553450" y="439420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1" name="Arc 45"/>
          <p:cNvSpPr>
            <a:spLocks/>
          </p:cNvSpPr>
          <p:nvPr/>
        </p:nvSpPr>
        <p:spPr bwMode="auto">
          <a:xfrm rot="-354368">
            <a:off x="7593013" y="4391025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Freeform 46"/>
          <p:cNvSpPr>
            <a:spLocks/>
          </p:cNvSpPr>
          <p:nvPr/>
        </p:nvSpPr>
        <p:spPr bwMode="auto">
          <a:xfrm rot="-2659453">
            <a:off x="7567613" y="489585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3" name="Arc 47"/>
          <p:cNvSpPr>
            <a:spLocks/>
          </p:cNvSpPr>
          <p:nvPr/>
        </p:nvSpPr>
        <p:spPr bwMode="auto">
          <a:xfrm rot="10800000">
            <a:off x="1739900" y="4140200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Freeform 48"/>
          <p:cNvSpPr>
            <a:spLocks/>
          </p:cNvSpPr>
          <p:nvPr/>
        </p:nvSpPr>
        <p:spPr bwMode="auto">
          <a:xfrm rot="8494915">
            <a:off x="2749550" y="441960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5" name="Arc 49"/>
          <p:cNvSpPr>
            <a:spLocks/>
          </p:cNvSpPr>
          <p:nvPr/>
        </p:nvSpPr>
        <p:spPr bwMode="auto">
          <a:xfrm rot="-354368">
            <a:off x="1789113" y="4416425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Freeform 50"/>
          <p:cNvSpPr>
            <a:spLocks/>
          </p:cNvSpPr>
          <p:nvPr/>
        </p:nvSpPr>
        <p:spPr bwMode="auto">
          <a:xfrm rot="-2659453">
            <a:off x="1763713" y="492125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1905000" y="4724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+</a:t>
            </a:r>
          </a:p>
        </p:txBody>
      </p:sp>
      <p:sp>
        <p:nvSpPr>
          <p:cNvPr id="24628" name="Oval 52"/>
          <p:cNvSpPr>
            <a:spLocks noChangeArrowheads="1"/>
          </p:cNvSpPr>
          <p:nvPr/>
        </p:nvSpPr>
        <p:spPr bwMode="auto">
          <a:xfrm>
            <a:off x="1955800" y="4862513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>
            <a:off x="685800" y="50292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30" name="Oval 54"/>
          <p:cNvSpPr>
            <a:spLocks noChangeArrowheads="1"/>
          </p:cNvSpPr>
          <p:nvPr/>
        </p:nvSpPr>
        <p:spPr bwMode="auto">
          <a:xfrm>
            <a:off x="609600" y="48768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8229600" y="37338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4632" name="Oval 56"/>
          <p:cNvSpPr>
            <a:spLocks noChangeArrowheads="1"/>
          </p:cNvSpPr>
          <p:nvPr/>
        </p:nvSpPr>
        <p:spPr bwMode="auto">
          <a:xfrm>
            <a:off x="8280400" y="3871913"/>
            <a:ext cx="304800" cy="3048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33" name="Text Box 57"/>
          <p:cNvSpPr txBox="1">
            <a:spLocks noChangeArrowheads="1"/>
          </p:cNvSpPr>
          <p:nvPr/>
        </p:nvSpPr>
        <p:spPr bwMode="auto">
          <a:xfrm>
            <a:off x="1600200" y="2668588"/>
            <a:ext cx="392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+</a:t>
            </a:r>
          </a:p>
        </p:txBody>
      </p:sp>
      <p:sp>
        <p:nvSpPr>
          <p:cNvPr id="24634" name="Oval 58"/>
          <p:cNvSpPr>
            <a:spLocks noChangeArrowheads="1"/>
          </p:cNvSpPr>
          <p:nvPr/>
        </p:nvSpPr>
        <p:spPr bwMode="auto">
          <a:xfrm>
            <a:off x="1651000" y="28067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35" name="Text Box 59"/>
          <p:cNvSpPr txBox="1">
            <a:spLocks noChangeArrowheads="1"/>
          </p:cNvSpPr>
          <p:nvPr/>
        </p:nvSpPr>
        <p:spPr bwMode="auto">
          <a:xfrm>
            <a:off x="1600200" y="30480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4636" name="Oval 60"/>
          <p:cNvSpPr>
            <a:spLocks noChangeArrowheads="1"/>
          </p:cNvSpPr>
          <p:nvPr/>
        </p:nvSpPr>
        <p:spPr bwMode="auto">
          <a:xfrm>
            <a:off x="1651000" y="31861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6934200" y="2819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4638" name="Oval 62"/>
          <p:cNvSpPr>
            <a:spLocks noChangeArrowheads="1"/>
          </p:cNvSpPr>
          <p:nvPr/>
        </p:nvSpPr>
        <p:spPr bwMode="auto">
          <a:xfrm>
            <a:off x="6985000" y="2957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934200" y="2438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4640" name="Oval 64"/>
          <p:cNvSpPr>
            <a:spLocks noChangeArrowheads="1"/>
          </p:cNvSpPr>
          <p:nvPr/>
        </p:nvSpPr>
        <p:spPr bwMode="auto">
          <a:xfrm>
            <a:off x="6985000" y="2576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41" name="Line 65"/>
          <p:cNvSpPr>
            <a:spLocks noChangeShapeType="1"/>
          </p:cNvSpPr>
          <p:nvPr/>
        </p:nvSpPr>
        <p:spPr bwMode="auto">
          <a:xfrm>
            <a:off x="6172200" y="3505200"/>
            <a:ext cx="152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42" name="Oval 66"/>
          <p:cNvSpPr>
            <a:spLocks noChangeArrowheads="1"/>
          </p:cNvSpPr>
          <p:nvPr/>
        </p:nvSpPr>
        <p:spPr bwMode="auto">
          <a:xfrm>
            <a:off x="6096000" y="3352800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838200" y="59436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44" name="Oval 68"/>
          <p:cNvSpPr>
            <a:spLocks noChangeArrowheads="1"/>
          </p:cNvSpPr>
          <p:nvPr/>
        </p:nvSpPr>
        <p:spPr bwMode="auto">
          <a:xfrm>
            <a:off x="762000" y="57912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45" name="Text Box 69"/>
          <p:cNvSpPr txBox="1">
            <a:spLocks noChangeArrowheads="1"/>
          </p:cNvSpPr>
          <p:nvPr/>
        </p:nvSpPr>
        <p:spPr bwMode="auto">
          <a:xfrm>
            <a:off x="6324600" y="4724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00"/>
                </a:solidFill>
              </a:rPr>
              <a:t>+</a:t>
            </a:r>
          </a:p>
        </p:txBody>
      </p:sp>
      <p:sp>
        <p:nvSpPr>
          <p:cNvPr id="24646" name="Oval 70"/>
          <p:cNvSpPr>
            <a:spLocks noChangeArrowheads="1"/>
          </p:cNvSpPr>
          <p:nvPr/>
        </p:nvSpPr>
        <p:spPr bwMode="auto">
          <a:xfrm>
            <a:off x="6375400" y="4862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47" name="Text Box 71"/>
          <p:cNvSpPr txBox="1">
            <a:spLocks noChangeArrowheads="1"/>
          </p:cNvSpPr>
          <p:nvPr/>
        </p:nvSpPr>
        <p:spPr bwMode="auto">
          <a:xfrm>
            <a:off x="3581400" y="2286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4648" name="Oval 72"/>
          <p:cNvSpPr>
            <a:spLocks noChangeArrowheads="1"/>
          </p:cNvSpPr>
          <p:nvPr/>
        </p:nvSpPr>
        <p:spPr bwMode="auto">
          <a:xfrm>
            <a:off x="3632200" y="366713"/>
            <a:ext cx="304800" cy="3048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49" name="Line 73"/>
          <p:cNvSpPr>
            <a:spLocks noChangeShapeType="1"/>
          </p:cNvSpPr>
          <p:nvPr/>
        </p:nvSpPr>
        <p:spPr bwMode="auto">
          <a:xfrm>
            <a:off x="2895600" y="43434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50" name="Oval 74"/>
          <p:cNvSpPr>
            <a:spLocks noChangeArrowheads="1"/>
          </p:cNvSpPr>
          <p:nvPr/>
        </p:nvSpPr>
        <p:spPr bwMode="auto">
          <a:xfrm>
            <a:off x="2819400" y="41910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rgbClr val="FF9999"/>
                </a:solidFill>
              </a:rPr>
              <a:t>Metabolic Profile of the Major Organs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2400" u="sng" smtClean="0">
                <a:solidFill>
                  <a:srgbClr val="FFFF99"/>
                </a:solidFill>
              </a:rPr>
              <a:t>Tissue Fuels</a:t>
            </a:r>
          </a:p>
          <a:p>
            <a:pPr marL="609600" indent="-609600" eaLnBrk="1" hangingPunct="1">
              <a:buFontTx/>
              <a:buNone/>
            </a:pPr>
            <a:r>
              <a:rPr lang="en-US" sz="2400" u="sng" smtClean="0">
                <a:solidFill>
                  <a:srgbClr val="FFFF99"/>
                </a:solidFill>
              </a:rPr>
              <a:t>Brain</a:t>
            </a:r>
          </a:p>
          <a:p>
            <a:pPr marL="609600" indent="-609600" eaLnBrk="1" hangingPunct="1"/>
            <a:r>
              <a:rPr lang="en-US" sz="2400" smtClean="0">
                <a:solidFill>
                  <a:srgbClr val="FFFF99"/>
                </a:solidFill>
              </a:rPr>
              <a:t>Sole fuel source is glucose: cannot use FFA’s directly.</a:t>
            </a:r>
          </a:p>
          <a:p>
            <a:pPr marL="609600" indent="-609600" eaLnBrk="1" hangingPunct="1"/>
            <a:r>
              <a:rPr lang="en-US" sz="2400" smtClean="0">
                <a:solidFill>
                  <a:srgbClr val="FFFF99"/>
                </a:solidFill>
              </a:rPr>
              <a:t>No glycogen storage</a:t>
            </a:r>
          </a:p>
          <a:p>
            <a:pPr marL="609600" indent="-609600" eaLnBrk="1" hangingPunct="1"/>
            <a:r>
              <a:rPr lang="en-US" sz="2400" smtClean="0">
                <a:solidFill>
                  <a:srgbClr val="FFFF99"/>
                </a:solidFill>
              </a:rPr>
              <a:t>During starvation – uses “ketone bodies” derived from FFA’s</a:t>
            </a:r>
          </a:p>
          <a:p>
            <a:pPr marL="609600" indent="-609600" eaLnBrk="1" hangingPunct="1"/>
            <a:r>
              <a:rPr lang="en-US" sz="2400" smtClean="0">
                <a:solidFill>
                  <a:srgbClr val="FFFF99"/>
                </a:solidFill>
              </a:rPr>
              <a:t>K</a:t>
            </a:r>
            <a:r>
              <a:rPr lang="en-US" sz="2400" baseline="-25000" smtClean="0">
                <a:solidFill>
                  <a:srgbClr val="FFFF99"/>
                </a:solidFill>
              </a:rPr>
              <a:t>m</a:t>
            </a:r>
            <a:r>
              <a:rPr lang="en-US" sz="2400" baseline="30000" smtClean="0">
                <a:solidFill>
                  <a:srgbClr val="FFFF99"/>
                </a:solidFill>
              </a:rPr>
              <a:t>glucose</a:t>
            </a:r>
            <a:r>
              <a:rPr lang="en-US" sz="2400" smtClean="0">
                <a:solidFill>
                  <a:srgbClr val="FFFF99"/>
                </a:solidFill>
              </a:rPr>
              <a:t> of hexokinase is very low (50 uM).</a:t>
            </a:r>
          </a:p>
          <a:p>
            <a:pPr marL="609600" indent="-609600" eaLnBrk="1" hangingPunct="1">
              <a:buFontTx/>
              <a:buNone/>
            </a:pPr>
            <a:r>
              <a:rPr lang="en-US" sz="2400" u="sng" smtClean="0">
                <a:solidFill>
                  <a:srgbClr val="FFFF99"/>
                </a:solidFill>
              </a:rPr>
              <a:t>RBC’s</a:t>
            </a:r>
            <a:endParaRPr lang="en-US" sz="2400" smtClean="0">
              <a:solidFill>
                <a:srgbClr val="FFFF99"/>
              </a:solidFill>
            </a:endParaRPr>
          </a:p>
          <a:p>
            <a:pPr marL="609600" indent="-609600" eaLnBrk="1" hangingPunct="1"/>
            <a:r>
              <a:rPr lang="en-US" sz="2400" smtClean="0">
                <a:solidFill>
                  <a:srgbClr val="FFFF99"/>
                </a:solidFill>
              </a:rPr>
              <a:t>Sole fuel source is glucose</a:t>
            </a:r>
          </a:p>
          <a:p>
            <a:pPr marL="609600" indent="-609600" eaLnBrk="1" hangingPunct="1"/>
            <a:r>
              <a:rPr lang="en-US" sz="2400" smtClean="0">
                <a:solidFill>
                  <a:srgbClr val="FFFF99"/>
                </a:solidFill>
              </a:rPr>
              <a:t>No glycogen storage</a:t>
            </a:r>
          </a:p>
          <a:p>
            <a:pPr marL="609600" indent="-609600" eaLnBrk="1" hangingPunct="1"/>
            <a:r>
              <a:rPr lang="en-US" sz="2400" smtClean="0">
                <a:solidFill>
                  <a:srgbClr val="FFFF99"/>
                </a:solidFill>
              </a:rPr>
              <a:t>No Mitochondria and no FFA metabolism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u="sng" smtClean="0">
                <a:solidFill>
                  <a:srgbClr val="FFFF99"/>
                </a:solidFill>
              </a:rPr>
              <a:t>Muscle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FF99"/>
                </a:solidFill>
              </a:rPr>
              <a:t>Major fuels are: glucose during exercise &amp;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		                   FFA’s at rest.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FF99"/>
                </a:solidFill>
              </a:rPr>
              <a:t>Large Glycogen Stores.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FF99"/>
                </a:solidFill>
              </a:rPr>
              <a:t>Ratio of glucose:FFA utilization depends on mitochondrial density and exercise intensity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FFFF99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u="sng" smtClean="0">
                <a:solidFill>
                  <a:srgbClr val="FFFF99"/>
                </a:solidFill>
              </a:rPr>
              <a:t>Adipose Tissue</a:t>
            </a:r>
            <a:endParaRPr lang="en-US" sz="2400" smtClean="0">
              <a:solidFill>
                <a:srgbClr val="FFFF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FF99"/>
                </a:solidFill>
              </a:rPr>
              <a:t>Glucose is required for synthesis TAG’s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FF99"/>
                </a:solidFill>
              </a:rPr>
              <a:t>Glucose </a:t>
            </a:r>
            <a:r>
              <a:rPr lang="en-US" sz="2400" smtClean="0">
                <a:solidFill>
                  <a:srgbClr val="FFFF99"/>
                </a:solidFill>
                <a:sym typeface="Wingdings" pitchFamily="2" charset="2"/>
              </a:rPr>
              <a:t> DHAP  glycerol-3-P   +   FFA (from liver)</a:t>
            </a:r>
            <a:endParaRPr lang="en-US" sz="2400" smtClean="0">
              <a:solidFill>
                <a:srgbClr val="FFFF99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FFFF99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257800" y="55626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TAG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5030788" y="4619625"/>
            <a:ext cx="676275" cy="657225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5715000" y="4572000"/>
            <a:ext cx="685800" cy="685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715000" y="5257800"/>
            <a:ext cx="0" cy="2286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u="sng" smtClean="0">
                <a:solidFill>
                  <a:srgbClr val="FFFF99"/>
                </a:solidFill>
              </a:rPr>
              <a:t>Liver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FF99"/>
                </a:solidFill>
              </a:rPr>
              <a:t>Primary function is glucose storage and release.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FF99"/>
                </a:solidFill>
              </a:rPr>
              <a:t>Principal organ which RELEASES glucose into blood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FF99"/>
                </a:solidFill>
              </a:rPr>
              <a:t>Large glycogen storage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FF99"/>
                </a:solidFill>
              </a:rPr>
              <a:t>Principal purpose of glycolysis in this tissue is for synthesis of macromolecules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447800" y="3429000"/>
            <a:ext cx="6553200" cy="2271713"/>
            <a:chOff x="1488" y="3024"/>
            <a:chExt cx="3888" cy="1164"/>
          </a:xfrm>
        </p:grpSpPr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1488" y="3024"/>
              <a:ext cx="110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Glucose</a:t>
              </a:r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2016" y="3264"/>
              <a:ext cx="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1680" y="3552"/>
              <a:ext cx="76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Pyruvate</a:t>
              </a:r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2256" y="3792"/>
              <a:ext cx="480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784" y="3744"/>
              <a:ext cx="110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Acetyl-CoA</a:t>
              </a: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696" y="3936"/>
              <a:ext cx="480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4272" y="3984"/>
              <a:ext cx="11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TCA Cycle</a:t>
              </a:r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V="1">
              <a:off x="3648" y="3408"/>
              <a:ext cx="384" cy="43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4032" y="3264"/>
              <a:ext cx="100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FFA’s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0" y="2590800"/>
            <a:ext cx="38100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FFFF99"/>
                </a:solidFill>
              </a:rPr>
              <a:t>End of Glycolysis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5181600" y="2209800"/>
            <a:ext cx="2362200" cy="2514600"/>
            <a:chOff x="2400" y="1488"/>
            <a:chExt cx="1488" cy="1584"/>
          </a:xfrm>
        </p:grpSpPr>
        <p:grpSp>
          <p:nvGrpSpPr>
            <p:cNvPr id="14349" name="Group 3"/>
            <p:cNvGrpSpPr>
              <a:grpSpLocks/>
            </p:cNvGrpSpPr>
            <p:nvPr/>
          </p:nvGrpSpPr>
          <p:grpSpPr bwMode="auto">
            <a:xfrm>
              <a:off x="2400" y="1488"/>
              <a:ext cx="1488" cy="1584"/>
              <a:chOff x="2400" y="1488"/>
              <a:chExt cx="1488" cy="1584"/>
            </a:xfrm>
          </p:grpSpPr>
          <p:sp>
            <p:nvSpPr>
              <p:cNvPr id="14352" name="Oval 4"/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1488" cy="1536"/>
              </a:xfrm>
              <a:prstGeom prst="ellipse">
                <a:avLst/>
              </a:prstGeom>
              <a:noFill/>
              <a:ln w="28575" algn="ctr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3" name="Line 5"/>
              <p:cNvSpPr>
                <a:spLocks noChangeShapeType="1"/>
              </p:cNvSpPr>
              <p:nvPr/>
            </p:nvSpPr>
            <p:spPr bwMode="auto">
              <a:xfrm>
                <a:off x="2784" y="1632"/>
                <a:ext cx="1" cy="624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4" name="Line 6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1" cy="624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5" name="Line 7"/>
              <p:cNvSpPr>
                <a:spLocks noChangeShapeType="1"/>
              </p:cNvSpPr>
              <p:nvPr/>
            </p:nvSpPr>
            <p:spPr bwMode="auto">
              <a:xfrm>
                <a:off x="2784" y="2256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6" name="Line 8"/>
              <p:cNvSpPr>
                <a:spLocks noChangeShapeType="1"/>
              </p:cNvSpPr>
              <p:nvPr/>
            </p:nvSpPr>
            <p:spPr bwMode="auto">
              <a:xfrm flipH="1">
                <a:off x="3120" y="2256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2784" y="1488"/>
                <a:ext cx="672" cy="2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2857" y="1639"/>
              <a:ext cx="528" cy="576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51" name="Text Box 11"/>
            <p:cNvSpPr txBox="1">
              <a:spLocks noChangeArrowheads="1"/>
            </p:cNvSpPr>
            <p:nvPr/>
          </p:nvSpPr>
          <p:spPr bwMode="auto">
            <a:xfrm>
              <a:off x="2976" y="2160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rgbClr val="FF0000"/>
                  </a:solidFill>
                </a:rPr>
                <a:t>P</a:t>
              </a:r>
            </a:p>
          </p:txBody>
        </p:sp>
      </p:grpSp>
      <p:grpSp>
        <p:nvGrpSpPr>
          <p:cNvPr id="14339" name="Group 12"/>
          <p:cNvGrpSpPr>
            <a:grpSpLocks/>
          </p:cNvGrpSpPr>
          <p:nvPr/>
        </p:nvGrpSpPr>
        <p:grpSpPr bwMode="auto">
          <a:xfrm>
            <a:off x="2057400" y="2286000"/>
            <a:ext cx="2362200" cy="2514600"/>
            <a:chOff x="720" y="1488"/>
            <a:chExt cx="1488" cy="1584"/>
          </a:xfrm>
        </p:grpSpPr>
        <p:grpSp>
          <p:nvGrpSpPr>
            <p:cNvPr id="14341" name="Group 13"/>
            <p:cNvGrpSpPr>
              <a:grpSpLocks/>
            </p:cNvGrpSpPr>
            <p:nvPr/>
          </p:nvGrpSpPr>
          <p:grpSpPr bwMode="auto">
            <a:xfrm>
              <a:off x="720" y="1488"/>
              <a:ext cx="1488" cy="1584"/>
              <a:chOff x="2400" y="1488"/>
              <a:chExt cx="1488" cy="1584"/>
            </a:xfrm>
          </p:grpSpPr>
          <p:sp>
            <p:nvSpPr>
              <p:cNvPr id="14343" name="Oval 14"/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1488" cy="1536"/>
              </a:xfrm>
              <a:prstGeom prst="ellipse">
                <a:avLst/>
              </a:prstGeom>
              <a:noFill/>
              <a:ln w="28575" algn="ctr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44" name="Line 15"/>
              <p:cNvSpPr>
                <a:spLocks noChangeShapeType="1"/>
              </p:cNvSpPr>
              <p:nvPr/>
            </p:nvSpPr>
            <p:spPr bwMode="auto">
              <a:xfrm>
                <a:off x="2784" y="1632"/>
                <a:ext cx="1" cy="624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45" name="Line 16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1" cy="624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46" name="Line 17"/>
              <p:cNvSpPr>
                <a:spLocks noChangeShapeType="1"/>
              </p:cNvSpPr>
              <p:nvPr/>
            </p:nvSpPr>
            <p:spPr bwMode="auto">
              <a:xfrm>
                <a:off x="2784" y="2256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47" name="Line 18"/>
              <p:cNvSpPr>
                <a:spLocks noChangeShapeType="1"/>
              </p:cNvSpPr>
              <p:nvPr/>
            </p:nvSpPr>
            <p:spPr bwMode="auto">
              <a:xfrm flipH="1">
                <a:off x="3120" y="2256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48" name="Oval 19"/>
              <p:cNvSpPr>
                <a:spLocks noChangeArrowheads="1"/>
              </p:cNvSpPr>
              <p:nvPr/>
            </p:nvSpPr>
            <p:spPr bwMode="auto">
              <a:xfrm>
                <a:off x="2784" y="1488"/>
                <a:ext cx="672" cy="2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42" name="Rectangle 20"/>
            <p:cNvSpPr>
              <a:spLocks noChangeArrowheads="1"/>
            </p:cNvSpPr>
            <p:nvPr/>
          </p:nvSpPr>
          <p:spPr bwMode="auto">
            <a:xfrm>
              <a:off x="1177" y="1639"/>
              <a:ext cx="528" cy="576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340" name="Text Box 21"/>
          <p:cNvSpPr txBox="1">
            <a:spLocks noChangeArrowheads="1"/>
          </p:cNvSpPr>
          <p:nvPr/>
        </p:nvSpPr>
        <p:spPr bwMode="auto">
          <a:xfrm>
            <a:off x="304800" y="38100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eg. G6P is structurally similar to glucose, and competes with glucose for active site of hexokinase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9999"/>
                </a:solidFill>
              </a:rPr>
              <a:t>Hexokinase (Glucose </a:t>
            </a:r>
            <a:r>
              <a:rPr lang="en-US" sz="3600" smtClean="0">
                <a:solidFill>
                  <a:srgbClr val="FF9999"/>
                </a:solidFill>
                <a:sym typeface="Wingdings" pitchFamily="2" charset="2"/>
              </a:rPr>
              <a:t> G6P)</a:t>
            </a:r>
            <a:endParaRPr lang="en-US" sz="3600" smtClean="0">
              <a:solidFill>
                <a:srgbClr val="FF9999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1981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99"/>
                </a:solidFill>
              </a:rPr>
              <a:t>K</a:t>
            </a:r>
            <a:r>
              <a:rPr lang="en-US" baseline="-25000" smtClean="0">
                <a:solidFill>
                  <a:srgbClr val="FFFF99"/>
                </a:solidFill>
              </a:rPr>
              <a:t>m</a:t>
            </a:r>
            <a:r>
              <a:rPr lang="en-US" baseline="30000" smtClean="0">
                <a:solidFill>
                  <a:srgbClr val="FFFF99"/>
                </a:solidFill>
              </a:rPr>
              <a:t>Glucose</a:t>
            </a:r>
            <a:r>
              <a:rPr lang="en-US" smtClean="0">
                <a:solidFill>
                  <a:srgbClr val="FFFF99"/>
                </a:solidFill>
              </a:rPr>
              <a:t> ~ 0.1 mM</a:t>
            </a:r>
          </a:p>
          <a:p>
            <a:pPr eaLnBrk="1" hangingPunct="1"/>
            <a:r>
              <a:rPr lang="en-US" smtClean="0">
                <a:solidFill>
                  <a:srgbClr val="FFFF99"/>
                </a:solidFill>
              </a:rPr>
              <a:t>Potently inhibited by product, G6P</a:t>
            </a:r>
          </a:p>
          <a:p>
            <a:pPr eaLnBrk="1" hangingPunct="1"/>
            <a:r>
              <a:rPr lang="en-US" smtClean="0">
                <a:solidFill>
                  <a:srgbClr val="FFFF99"/>
                </a:solidFill>
              </a:rPr>
              <a:t>  PFK </a:t>
            </a:r>
            <a:r>
              <a:rPr lang="en-US" smtClean="0">
                <a:solidFill>
                  <a:srgbClr val="FFFF99"/>
                </a:solidFill>
                <a:sym typeface="Wingdings" pitchFamily="2" charset="2"/>
              </a:rPr>
              <a:t> </a:t>
            </a:r>
            <a:r>
              <a:rPr lang="en-US" smtClean="0">
                <a:solidFill>
                  <a:srgbClr val="FFFF99"/>
                </a:solidFill>
                <a:cs typeface="Arial" charset="0"/>
                <a:sym typeface="Wingdings" pitchFamily="2" charset="2"/>
              </a:rPr>
              <a:t>↑</a:t>
            </a:r>
            <a:r>
              <a:rPr lang="en-US" smtClean="0">
                <a:solidFill>
                  <a:srgbClr val="FFFF99"/>
                </a:solidFill>
                <a:sym typeface="Wingdings" pitchFamily="2" charset="2"/>
              </a:rPr>
              <a:t>F6P  </a:t>
            </a:r>
            <a:r>
              <a:rPr lang="en-US" smtClean="0">
                <a:solidFill>
                  <a:srgbClr val="FFFF99"/>
                </a:solidFill>
                <a:cs typeface="Arial" charset="0"/>
                <a:sym typeface="Wingdings" pitchFamily="2" charset="2"/>
              </a:rPr>
              <a:t>↑</a:t>
            </a:r>
            <a:r>
              <a:rPr lang="en-US" smtClean="0">
                <a:solidFill>
                  <a:srgbClr val="FFFF99"/>
                </a:solidFill>
                <a:sym typeface="Wingdings" pitchFamily="2" charset="2"/>
              </a:rPr>
              <a:t>G6P     Hexokinase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029200" y="4572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  <a:cs typeface="Arial" charset="0"/>
              </a:rPr>
              <a:t>∆G= +0.6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6172200" y="3429000"/>
            <a:ext cx="1752600" cy="396875"/>
            <a:chOff x="3863" y="1824"/>
            <a:chExt cx="1680" cy="250"/>
          </a:xfrm>
        </p:grpSpPr>
        <p:sp>
          <p:nvSpPr>
            <p:cNvPr id="15410" name="Text Box 6"/>
            <p:cNvSpPr txBox="1">
              <a:spLocks noChangeArrowheads="1"/>
            </p:cNvSpPr>
            <p:nvPr/>
          </p:nvSpPr>
          <p:spPr bwMode="auto">
            <a:xfrm>
              <a:off x="3863" y="1824"/>
              <a:ext cx="1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    ATP,    </a:t>
              </a:r>
              <a:r>
                <a:rPr lang="en-US" sz="2000" dirty="0" smtClean="0">
                  <a:solidFill>
                    <a:srgbClr val="FF0000"/>
                  </a:solidFill>
                </a:rPr>
                <a:t>pH  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412" name="Line 8"/>
            <p:cNvSpPr>
              <a:spLocks noChangeShapeType="1"/>
            </p:cNvSpPr>
            <p:nvPr/>
          </p:nvSpPr>
          <p:spPr bwMode="auto">
            <a:xfrm flipV="1">
              <a:off x="4032" y="1872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13" name="Line 9"/>
            <p:cNvSpPr>
              <a:spLocks noChangeShapeType="1"/>
            </p:cNvSpPr>
            <p:nvPr/>
          </p:nvSpPr>
          <p:spPr bwMode="auto">
            <a:xfrm>
              <a:off x="4886" y="1872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5366" name="Line 10"/>
          <p:cNvSpPr>
            <a:spLocks noChangeShapeType="1"/>
          </p:cNvSpPr>
          <p:nvPr/>
        </p:nvSpPr>
        <p:spPr bwMode="auto">
          <a:xfrm flipV="1">
            <a:off x="1066800" y="3733800"/>
            <a:ext cx="1295400" cy="1981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 flipV="1">
            <a:off x="1219200" y="3886200"/>
            <a:ext cx="1295400" cy="1981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8" name="AutoShape 12"/>
          <p:cNvSpPr>
            <a:spLocks noChangeArrowheads="1"/>
          </p:cNvSpPr>
          <p:nvPr/>
        </p:nvSpPr>
        <p:spPr bwMode="auto">
          <a:xfrm rot="18000000" flipH="1">
            <a:off x="1622425" y="4286250"/>
            <a:ext cx="533400" cy="1066800"/>
          </a:xfrm>
          <a:prstGeom prst="flowChartMagneticDisk">
            <a:avLst/>
          </a:prstGeom>
          <a:solidFill>
            <a:srgbClr val="FFFF00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>
            <a:off x="2362200" y="5105400"/>
            <a:ext cx="533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 flipH="1" flipV="1">
            <a:off x="1066800" y="4267200"/>
            <a:ext cx="457200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1" name="Text Box 15"/>
          <p:cNvSpPr txBox="1">
            <a:spLocks noChangeArrowheads="1"/>
          </p:cNvSpPr>
          <p:nvPr/>
        </p:nvSpPr>
        <p:spPr bwMode="auto">
          <a:xfrm>
            <a:off x="0" y="38862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15372" name="Rectangle 16"/>
          <p:cNvSpPr>
            <a:spLocks noChangeArrowheads="1"/>
          </p:cNvSpPr>
          <p:nvPr/>
        </p:nvSpPr>
        <p:spPr bwMode="auto">
          <a:xfrm>
            <a:off x="2895600" y="4876800"/>
            <a:ext cx="1116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15373" name="Line 17"/>
          <p:cNvSpPr>
            <a:spLocks noChangeShapeType="1"/>
          </p:cNvSpPr>
          <p:nvPr/>
        </p:nvSpPr>
        <p:spPr bwMode="auto">
          <a:xfrm>
            <a:off x="4038600" y="5105400"/>
            <a:ext cx="685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4724400" y="4876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G6P</a:t>
            </a:r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>
            <a:off x="5410200" y="5105400"/>
            <a:ext cx="609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6" name="Text Box 20"/>
          <p:cNvSpPr txBox="1">
            <a:spLocks noChangeArrowheads="1"/>
          </p:cNvSpPr>
          <p:nvPr/>
        </p:nvSpPr>
        <p:spPr bwMode="auto">
          <a:xfrm>
            <a:off x="6019800" y="4876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F6P</a:t>
            </a:r>
          </a:p>
        </p:txBody>
      </p:sp>
      <p:sp>
        <p:nvSpPr>
          <p:cNvPr id="15377" name="Line 21"/>
          <p:cNvSpPr>
            <a:spLocks noChangeShapeType="1"/>
          </p:cNvSpPr>
          <p:nvPr/>
        </p:nvSpPr>
        <p:spPr bwMode="auto">
          <a:xfrm flipH="1">
            <a:off x="6705600" y="4876800"/>
            <a:ext cx="7620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8" name="Line 22"/>
          <p:cNvSpPr>
            <a:spLocks noChangeShapeType="1"/>
          </p:cNvSpPr>
          <p:nvPr/>
        </p:nvSpPr>
        <p:spPr bwMode="auto">
          <a:xfrm flipH="1">
            <a:off x="6781800" y="4876800"/>
            <a:ext cx="7620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6629400" y="5105400"/>
            <a:ext cx="533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0" name="Text Box 24"/>
          <p:cNvSpPr txBox="1">
            <a:spLocks noChangeArrowheads="1"/>
          </p:cNvSpPr>
          <p:nvPr/>
        </p:nvSpPr>
        <p:spPr bwMode="auto">
          <a:xfrm>
            <a:off x="7162800" y="4876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 1,6 BP</a:t>
            </a:r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6477000" y="4495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PFK</a:t>
            </a:r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6705600" y="4419600"/>
            <a:ext cx="30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 flipV="1">
            <a:off x="6858000" y="39624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5384" name="Group 28"/>
          <p:cNvGrpSpPr>
            <a:grpSpLocks/>
          </p:cNvGrpSpPr>
          <p:nvPr/>
        </p:nvGrpSpPr>
        <p:grpSpPr bwMode="auto">
          <a:xfrm>
            <a:off x="914400" y="2743200"/>
            <a:ext cx="304800" cy="304800"/>
            <a:chOff x="3984" y="2496"/>
            <a:chExt cx="192" cy="192"/>
          </a:xfrm>
        </p:grpSpPr>
        <p:sp>
          <p:nvSpPr>
            <p:cNvPr id="15408" name="Line 29"/>
            <p:cNvSpPr>
              <a:spLocks noChangeShapeType="1"/>
            </p:cNvSpPr>
            <p:nvPr/>
          </p:nvSpPr>
          <p:spPr bwMode="auto">
            <a:xfrm>
              <a:off x="4032" y="2592"/>
              <a:ext cx="96" cy="0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09" name="Oval 30"/>
            <p:cNvSpPr>
              <a:spLocks noChangeArrowheads="1"/>
            </p:cNvSpPr>
            <p:nvPr/>
          </p:nvSpPr>
          <p:spPr bwMode="auto">
            <a:xfrm>
              <a:off x="3984" y="2496"/>
              <a:ext cx="192" cy="192"/>
            </a:xfrm>
            <a:prstGeom prst="ellipse">
              <a:avLst/>
            </a:prstGeom>
            <a:noFill/>
            <a:ln w="28575" algn="ctr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85" name="Text Box 31"/>
          <p:cNvSpPr txBox="1">
            <a:spLocks noChangeArrowheads="1"/>
          </p:cNvSpPr>
          <p:nvPr/>
        </p:nvSpPr>
        <p:spPr bwMode="auto">
          <a:xfrm>
            <a:off x="4038600" y="4648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HK</a:t>
            </a:r>
          </a:p>
        </p:txBody>
      </p:sp>
      <p:sp>
        <p:nvSpPr>
          <p:cNvPr id="15386" name="Line 32"/>
          <p:cNvSpPr>
            <a:spLocks noChangeShapeType="1"/>
          </p:cNvSpPr>
          <p:nvPr/>
        </p:nvSpPr>
        <p:spPr bwMode="auto">
          <a:xfrm>
            <a:off x="5029200" y="5257800"/>
            <a:ext cx="0" cy="91440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7" name="Text Box 33"/>
          <p:cNvSpPr txBox="1">
            <a:spLocks noChangeArrowheads="1"/>
          </p:cNvSpPr>
          <p:nvPr/>
        </p:nvSpPr>
        <p:spPr bwMode="auto">
          <a:xfrm>
            <a:off x="5181600" y="5486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>
                    <a:lumMod val="90000"/>
                  </a:schemeClr>
                </a:solidFill>
              </a:rPr>
              <a:t>In Liver</a:t>
            </a:r>
          </a:p>
        </p:txBody>
      </p:sp>
      <p:sp>
        <p:nvSpPr>
          <p:cNvPr id="15388" name="Text Box 34"/>
          <p:cNvSpPr txBox="1">
            <a:spLocks noChangeArrowheads="1"/>
          </p:cNvSpPr>
          <p:nvPr/>
        </p:nvSpPr>
        <p:spPr bwMode="auto">
          <a:xfrm>
            <a:off x="4419600" y="6172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>
                    <a:lumMod val="90000"/>
                  </a:schemeClr>
                </a:solidFill>
              </a:rPr>
              <a:t>Glycogen</a:t>
            </a:r>
          </a:p>
        </p:txBody>
      </p:sp>
      <p:sp>
        <p:nvSpPr>
          <p:cNvPr id="15389" name="Text Box 35"/>
          <p:cNvSpPr txBox="1">
            <a:spLocks noChangeArrowheads="1"/>
          </p:cNvSpPr>
          <p:nvPr/>
        </p:nvSpPr>
        <p:spPr bwMode="auto">
          <a:xfrm>
            <a:off x="457200" y="10668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7C80"/>
                </a:solidFill>
              </a:rPr>
              <a:t>In Muscle:</a:t>
            </a:r>
          </a:p>
        </p:txBody>
      </p:sp>
      <p:grpSp>
        <p:nvGrpSpPr>
          <p:cNvPr id="15390" name="Group 36"/>
          <p:cNvGrpSpPr>
            <a:grpSpLocks/>
          </p:cNvGrpSpPr>
          <p:nvPr/>
        </p:nvGrpSpPr>
        <p:grpSpPr bwMode="auto">
          <a:xfrm rot="325856">
            <a:off x="4343400" y="4267200"/>
            <a:ext cx="828675" cy="381000"/>
            <a:chOff x="2766" y="2617"/>
            <a:chExt cx="522" cy="240"/>
          </a:xfrm>
        </p:grpSpPr>
        <p:sp>
          <p:nvSpPr>
            <p:cNvPr id="15406" name="Arc 37"/>
            <p:cNvSpPr>
              <a:spLocks/>
            </p:cNvSpPr>
            <p:nvPr/>
          </p:nvSpPr>
          <p:spPr bwMode="auto">
            <a:xfrm rot="5800920" flipH="1" flipV="1">
              <a:off x="2928" y="2497"/>
              <a:ext cx="240" cy="480"/>
            </a:xfrm>
            <a:custGeom>
              <a:avLst/>
              <a:gdLst>
                <a:gd name="T0" fmla="*/ 0 w 21600"/>
                <a:gd name="T1" fmla="*/ 0 h 43161"/>
                <a:gd name="T2" fmla="*/ 14 w 21600"/>
                <a:gd name="T3" fmla="*/ 480 h 43161"/>
                <a:gd name="T4" fmla="*/ 0 w 21600"/>
                <a:gd name="T5" fmla="*/ 240 h 4316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61"/>
                <a:gd name="T11" fmla="*/ 21600 w 21600"/>
                <a:gd name="T12" fmla="*/ 43161 h 43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6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26"/>
                    <a:pt x="12701" y="42475"/>
                    <a:pt x="1296" y="43161"/>
                  </a:cubicBezTo>
                </a:path>
                <a:path w="21600" h="4316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26"/>
                    <a:pt x="12701" y="42475"/>
                    <a:pt x="1296" y="431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7C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407" name="Line 38"/>
            <p:cNvSpPr>
              <a:spLocks noChangeShapeType="1"/>
            </p:cNvSpPr>
            <p:nvPr/>
          </p:nvSpPr>
          <p:spPr bwMode="auto">
            <a:xfrm>
              <a:off x="2766" y="2820"/>
              <a:ext cx="60" cy="12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5391" name="Group 39"/>
          <p:cNvGrpSpPr>
            <a:grpSpLocks/>
          </p:cNvGrpSpPr>
          <p:nvPr/>
        </p:nvGrpSpPr>
        <p:grpSpPr bwMode="auto">
          <a:xfrm>
            <a:off x="5867400" y="2743200"/>
            <a:ext cx="304800" cy="304800"/>
            <a:chOff x="3984" y="2496"/>
            <a:chExt cx="192" cy="192"/>
          </a:xfrm>
        </p:grpSpPr>
        <p:sp>
          <p:nvSpPr>
            <p:cNvPr id="15404" name="Line 40"/>
            <p:cNvSpPr>
              <a:spLocks noChangeShapeType="1"/>
            </p:cNvSpPr>
            <p:nvPr/>
          </p:nvSpPr>
          <p:spPr bwMode="auto">
            <a:xfrm>
              <a:off x="4032" y="2592"/>
              <a:ext cx="96" cy="0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05" name="Oval 41"/>
            <p:cNvSpPr>
              <a:spLocks noChangeArrowheads="1"/>
            </p:cNvSpPr>
            <p:nvPr/>
          </p:nvSpPr>
          <p:spPr bwMode="auto">
            <a:xfrm>
              <a:off x="3984" y="2496"/>
              <a:ext cx="192" cy="192"/>
            </a:xfrm>
            <a:prstGeom prst="ellipse">
              <a:avLst/>
            </a:prstGeom>
            <a:noFill/>
            <a:ln w="28575" algn="ctr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392" name="Group 42"/>
          <p:cNvGrpSpPr>
            <a:grpSpLocks/>
          </p:cNvGrpSpPr>
          <p:nvPr/>
        </p:nvGrpSpPr>
        <p:grpSpPr bwMode="auto">
          <a:xfrm>
            <a:off x="6934200" y="4038600"/>
            <a:ext cx="304800" cy="304800"/>
            <a:chOff x="3984" y="2496"/>
            <a:chExt cx="192" cy="192"/>
          </a:xfrm>
        </p:grpSpPr>
        <p:sp>
          <p:nvSpPr>
            <p:cNvPr id="15402" name="Line 43"/>
            <p:cNvSpPr>
              <a:spLocks noChangeShapeType="1"/>
            </p:cNvSpPr>
            <p:nvPr/>
          </p:nvSpPr>
          <p:spPr bwMode="auto">
            <a:xfrm>
              <a:off x="4032" y="2592"/>
              <a:ext cx="96" cy="0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03" name="Oval 44"/>
            <p:cNvSpPr>
              <a:spLocks noChangeArrowheads="1"/>
            </p:cNvSpPr>
            <p:nvPr/>
          </p:nvSpPr>
          <p:spPr bwMode="auto">
            <a:xfrm>
              <a:off x="3984" y="2496"/>
              <a:ext cx="192" cy="192"/>
            </a:xfrm>
            <a:prstGeom prst="ellipse">
              <a:avLst/>
            </a:prstGeom>
            <a:noFill/>
            <a:ln w="28575" algn="ctr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93" name="Arc 45"/>
          <p:cNvSpPr>
            <a:spLocks/>
          </p:cNvSpPr>
          <p:nvPr/>
        </p:nvSpPr>
        <p:spPr bwMode="auto">
          <a:xfrm rot="5264127" flipH="1" flipV="1">
            <a:off x="3245644" y="2848769"/>
            <a:ext cx="936625" cy="2801937"/>
          </a:xfrm>
          <a:custGeom>
            <a:avLst/>
            <a:gdLst>
              <a:gd name="T0" fmla="*/ 227869 w 21600"/>
              <a:gd name="T1" fmla="*/ 0 h 42512"/>
              <a:gd name="T2" fmla="*/ 56198 w 21600"/>
              <a:gd name="T3" fmla="*/ 2801937 h 42512"/>
              <a:gd name="T4" fmla="*/ 0 w 21600"/>
              <a:gd name="T5" fmla="*/ 1380866 h 42512"/>
              <a:gd name="T6" fmla="*/ 0 60000 65536"/>
              <a:gd name="T7" fmla="*/ 0 60000 65536"/>
              <a:gd name="T8" fmla="*/ 0 60000 65536"/>
              <a:gd name="T9" fmla="*/ 0 w 21600"/>
              <a:gd name="T10" fmla="*/ 0 h 42512"/>
              <a:gd name="T11" fmla="*/ 21600 w 21600"/>
              <a:gd name="T12" fmla="*/ 42512 h 42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512" fill="none" extrusionOk="0">
                <a:moveTo>
                  <a:pt x="5255" y="-1"/>
                </a:moveTo>
                <a:cubicBezTo>
                  <a:pt x="14862" y="2409"/>
                  <a:pt x="21600" y="11045"/>
                  <a:pt x="21600" y="20951"/>
                </a:cubicBezTo>
                <a:cubicBezTo>
                  <a:pt x="21600" y="32377"/>
                  <a:pt x="12701" y="41826"/>
                  <a:pt x="1296" y="42512"/>
                </a:cubicBezTo>
              </a:path>
              <a:path w="21600" h="42512" stroke="0" extrusionOk="0">
                <a:moveTo>
                  <a:pt x="5255" y="-1"/>
                </a:moveTo>
                <a:cubicBezTo>
                  <a:pt x="14862" y="2409"/>
                  <a:pt x="21600" y="11045"/>
                  <a:pt x="21600" y="20951"/>
                </a:cubicBezTo>
                <a:cubicBezTo>
                  <a:pt x="21600" y="32377"/>
                  <a:pt x="12701" y="41826"/>
                  <a:pt x="1296" y="42512"/>
                </a:cubicBezTo>
                <a:lnTo>
                  <a:pt x="0" y="20951"/>
                </a:lnTo>
                <a:close/>
              </a:path>
            </a:pathLst>
          </a:custGeom>
          <a:noFill/>
          <a:ln w="28575">
            <a:solidFill>
              <a:srgbClr val="FF7C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94" name="Line 46"/>
          <p:cNvSpPr>
            <a:spLocks noChangeShapeType="1"/>
          </p:cNvSpPr>
          <p:nvPr/>
        </p:nvSpPr>
        <p:spPr bwMode="auto">
          <a:xfrm rot="325856" flipV="1">
            <a:off x="2211388" y="4545013"/>
            <a:ext cx="201612" cy="20637"/>
          </a:xfrm>
          <a:prstGeom prst="line">
            <a:avLst/>
          </a:prstGeom>
          <a:noFill/>
          <a:ln w="28575">
            <a:solidFill>
              <a:srgbClr val="FF7C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5395" name="Group 47"/>
          <p:cNvGrpSpPr>
            <a:grpSpLocks/>
          </p:cNvGrpSpPr>
          <p:nvPr/>
        </p:nvGrpSpPr>
        <p:grpSpPr bwMode="auto">
          <a:xfrm>
            <a:off x="4041775" y="4252913"/>
            <a:ext cx="304800" cy="304800"/>
            <a:chOff x="3984" y="2496"/>
            <a:chExt cx="192" cy="192"/>
          </a:xfrm>
        </p:grpSpPr>
        <p:sp>
          <p:nvSpPr>
            <p:cNvPr id="15400" name="Line 48"/>
            <p:cNvSpPr>
              <a:spLocks noChangeShapeType="1"/>
            </p:cNvSpPr>
            <p:nvPr/>
          </p:nvSpPr>
          <p:spPr bwMode="auto">
            <a:xfrm>
              <a:off x="4032" y="2592"/>
              <a:ext cx="96" cy="0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01" name="Oval 49"/>
            <p:cNvSpPr>
              <a:spLocks noChangeArrowheads="1"/>
            </p:cNvSpPr>
            <p:nvPr/>
          </p:nvSpPr>
          <p:spPr bwMode="auto">
            <a:xfrm>
              <a:off x="3984" y="2496"/>
              <a:ext cx="192" cy="192"/>
            </a:xfrm>
            <a:prstGeom prst="ellipse">
              <a:avLst/>
            </a:prstGeom>
            <a:noFill/>
            <a:ln w="28575" algn="ctr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396" name="Group 50"/>
          <p:cNvGrpSpPr>
            <a:grpSpLocks/>
          </p:cNvGrpSpPr>
          <p:nvPr/>
        </p:nvGrpSpPr>
        <p:grpSpPr bwMode="auto">
          <a:xfrm>
            <a:off x="2505075" y="4292600"/>
            <a:ext cx="304800" cy="304800"/>
            <a:chOff x="3984" y="2496"/>
            <a:chExt cx="192" cy="192"/>
          </a:xfrm>
        </p:grpSpPr>
        <p:sp>
          <p:nvSpPr>
            <p:cNvPr id="15398" name="Line 51"/>
            <p:cNvSpPr>
              <a:spLocks noChangeShapeType="1"/>
            </p:cNvSpPr>
            <p:nvPr/>
          </p:nvSpPr>
          <p:spPr bwMode="auto">
            <a:xfrm>
              <a:off x="4032" y="2592"/>
              <a:ext cx="96" cy="0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99" name="Oval 52"/>
            <p:cNvSpPr>
              <a:spLocks noChangeArrowheads="1"/>
            </p:cNvSpPr>
            <p:nvPr/>
          </p:nvSpPr>
          <p:spPr bwMode="auto">
            <a:xfrm>
              <a:off x="3984" y="2496"/>
              <a:ext cx="192" cy="192"/>
            </a:xfrm>
            <a:prstGeom prst="ellipse">
              <a:avLst/>
            </a:prstGeom>
            <a:noFill/>
            <a:ln w="28575" algn="ctr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97" name="Text Box 53"/>
          <p:cNvSpPr txBox="1">
            <a:spLocks noChangeArrowheads="1"/>
          </p:cNvSpPr>
          <p:nvPr/>
        </p:nvSpPr>
        <p:spPr bwMode="auto">
          <a:xfrm>
            <a:off x="3048000" y="3810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7C80"/>
                </a:solidFill>
              </a:rPr>
              <a:t>In Muscle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839200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7C80"/>
                </a:solidFill>
              </a:rPr>
              <a:t>In Liver: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Glucokinase is not inhibited by G6P (K</a:t>
            </a:r>
            <a:r>
              <a:rPr lang="en-US" sz="2800" baseline="-25000">
                <a:solidFill>
                  <a:srgbClr val="FFFF99"/>
                </a:solidFill>
              </a:rPr>
              <a:t>m</a:t>
            </a:r>
            <a:r>
              <a:rPr lang="en-US" sz="2800" baseline="30000">
                <a:solidFill>
                  <a:srgbClr val="FFFF99"/>
                </a:solidFill>
              </a:rPr>
              <a:t>Glucose </a:t>
            </a:r>
            <a:r>
              <a:rPr lang="en-US" sz="2800">
                <a:solidFill>
                  <a:srgbClr val="FFFF99"/>
                </a:solidFill>
              </a:rPr>
              <a:t>= 5mM).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↑Km of glucokinase gives brain and muscle first dibs on fuel.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Reason:  - Liver is a glucose buffer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	     - When blood glucose is high, liver continues to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	       convert glucose </a:t>
            </a:r>
            <a:r>
              <a:rPr lang="en-US" sz="2400">
                <a:solidFill>
                  <a:srgbClr val="FFFF99"/>
                </a:solidFill>
                <a:sym typeface="Wingdings" pitchFamily="2" charset="2"/>
              </a:rPr>
              <a:t> G6P to make glycogen.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838200"/>
            <a:ext cx="41910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9999"/>
                </a:solidFill>
              </a:rPr>
              <a:t>Pyruvate Kinase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3057525" y="2651125"/>
            <a:ext cx="0" cy="31908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057525" y="2970213"/>
            <a:ext cx="0" cy="3190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933700" y="3332163"/>
            <a:ext cx="346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CH</a:t>
            </a:r>
            <a:r>
              <a:rPr lang="en-US" sz="1500" baseline="-25000">
                <a:solidFill>
                  <a:srgbClr val="FFFF00"/>
                </a:solidFill>
              </a:rPr>
              <a:t>2</a:t>
            </a:r>
            <a:endParaRPr lang="en-US" sz="2800" baseline="-25000">
              <a:solidFill>
                <a:srgbClr val="FFFF00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302000" y="2873375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454400" y="287337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P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584575" y="2873375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735388" y="29940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3057525" y="2970213"/>
            <a:ext cx="222250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705100" y="2395538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 flipV="1">
            <a:off x="2892425" y="2522538"/>
            <a:ext cx="185738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2863850" y="2571750"/>
            <a:ext cx="185738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3057525" y="2490788"/>
            <a:ext cx="277813" cy="16033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4041775" y="3284538"/>
            <a:ext cx="1031875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5073650" y="3243263"/>
            <a:ext cx="180975" cy="82550"/>
          </a:xfrm>
          <a:custGeom>
            <a:avLst/>
            <a:gdLst>
              <a:gd name="T0" fmla="*/ 0 w 114"/>
              <a:gd name="T1" fmla="*/ 26 h 52"/>
              <a:gd name="T2" fmla="*/ 35 w 114"/>
              <a:gd name="T3" fmla="*/ 26 h 52"/>
              <a:gd name="T4" fmla="*/ 0 w 114"/>
              <a:gd name="T5" fmla="*/ 0 h 52"/>
              <a:gd name="T6" fmla="*/ 114 w 114"/>
              <a:gd name="T7" fmla="*/ 26 h 52"/>
              <a:gd name="T8" fmla="*/ 0 w 114"/>
              <a:gd name="T9" fmla="*/ 52 h 52"/>
              <a:gd name="T10" fmla="*/ 35 w 114"/>
              <a:gd name="T11" fmla="*/ 26 h 52"/>
              <a:gd name="T12" fmla="*/ 0 w 114"/>
              <a:gd name="T13" fmla="*/ 26 h 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52"/>
              <a:gd name="T23" fmla="*/ 114 w 114"/>
              <a:gd name="T24" fmla="*/ 52 h 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52">
                <a:moveTo>
                  <a:pt x="0" y="26"/>
                </a:moveTo>
                <a:lnTo>
                  <a:pt x="35" y="26"/>
                </a:lnTo>
                <a:lnTo>
                  <a:pt x="0" y="0"/>
                </a:lnTo>
                <a:lnTo>
                  <a:pt x="114" y="26"/>
                </a:lnTo>
                <a:lnTo>
                  <a:pt x="0" y="52"/>
                </a:lnTo>
                <a:lnTo>
                  <a:pt x="35" y="26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5764213" y="2743200"/>
            <a:ext cx="0" cy="31908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5764213" y="3062288"/>
            <a:ext cx="0" cy="3190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008688" y="2963863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5773738" y="3089275"/>
            <a:ext cx="212725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5773738" y="3032125"/>
            <a:ext cx="212725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5848350" y="2419350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5764213" y="2606675"/>
            <a:ext cx="133350" cy="13652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5411788" y="2486025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H="1" flipV="1">
            <a:off x="5599113" y="2614613"/>
            <a:ext cx="176212" cy="1031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 flipV="1">
            <a:off x="5570538" y="2662238"/>
            <a:ext cx="185737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35" name="Group 27"/>
          <p:cNvGrpSpPr>
            <a:grpSpLocks/>
          </p:cNvGrpSpPr>
          <p:nvPr/>
        </p:nvGrpSpPr>
        <p:grpSpPr bwMode="auto">
          <a:xfrm>
            <a:off x="4240213" y="2971800"/>
            <a:ext cx="849312" cy="301625"/>
            <a:chOff x="4320" y="1204"/>
            <a:chExt cx="535" cy="282"/>
          </a:xfrm>
        </p:grpSpPr>
        <p:sp>
          <p:nvSpPr>
            <p:cNvPr id="17443" name="Arc 28"/>
            <p:cNvSpPr>
              <a:spLocks/>
            </p:cNvSpPr>
            <p:nvPr/>
          </p:nvSpPr>
          <p:spPr bwMode="auto">
            <a:xfrm>
              <a:off x="4320" y="1232"/>
              <a:ext cx="509" cy="254"/>
            </a:xfrm>
            <a:custGeom>
              <a:avLst/>
              <a:gdLst>
                <a:gd name="T0" fmla="*/ 509 w 43028"/>
                <a:gd name="T1" fmla="*/ 31 h 21600"/>
                <a:gd name="T2" fmla="*/ 0 w 43028"/>
                <a:gd name="T3" fmla="*/ 9 h 21600"/>
                <a:gd name="T4" fmla="*/ 255 w 43028"/>
                <a:gd name="T5" fmla="*/ 0 h 21600"/>
                <a:gd name="T6" fmla="*/ 0 60000 65536"/>
                <a:gd name="T7" fmla="*/ 0 60000 65536"/>
                <a:gd name="T8" fmla="*/ 0 60000 65536"/>
                <a:gd name="T9" fmla="*/ 0 w 43028"/>
                <a:gd name="T10" fmla="*/ 0 h 21600"/>
                <a:gd name="T11" fmla="*/ 43028 w 430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28" h="21600" fill="none" extrusionOk="0">
                  <a:moveTo>
                    <a:pt x="43028" y="2616"/>
                  </a:moveTo>
                  <a:cubicBezTo>
                    <a:pt x="41705" y="13453"/>
                    <a:pt x="32504" y="21599"/>
                    <a:pt x="21587" y="21600"/>
                  </a:cubicBezTo>
                  <a:cubicBezTo>
                    <a:pt x="9953" y="21600"/>
                    <a:pt x="409" y="12386"/>
                    <a:pt x="0" y="759"/>
                  </a:cubicBezTo>
                </a:path>
                <a:path w="43028" h="21600" stroke="0" extrusionOk="0">
                  <a:moveTo>
                    <a:pt x="43028" y="2616"/>
                  </a:moveTo>
                  <a:cubicBezTo>
                    <a:pt x="41705" y="13453"/>
                    <a:pt x="32504" y="21599"/>
                    <a:pt x="21587" y="21600"/>
                  </a:cubicBezTo>
                  <a:cubicBezTo>
                    <a:pt x="9953" y="21600"/>
                    <a:pt x="409" y="12386"/>
                    <a:pt x="0" y="759"/>
                  </a:cubicBezTo>
                  <a:lnTo>
                    <a:pt x="21587" y="0"/>
                  </a:lnTo>
                  <a:close/>
                </a:path>
              </a:pathLst>
            </a:custGeom>
            <a:noFill/>
            <a:ln w="1111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Freeform 29"/>
            <p:cNvSpPr>
              <a:spLocks/>
            </p:cNvSpPr>
            <p:nvPr/>
          </p:nvSpPr>
          <p:spPr bwMode="auto">
            <a:xfrm rot="-1043328">
              <a:off x="4801" y="1204"/>
              <a:ext cx="54" cy="75"/>
            </a:xfrm>
            <a:custGeom>
              <a:avLst/>
              <a:gdLst>
                <a:gd name="T0" fmla="*/ 0 w 54"/>
                <a:gd name="T1" fmla="*/ 56 h 75"/>
                <a:gd name="T2" fmla="*/ 54 w 54"/>
                <a:gd name="T3" fmla="*/ 0 h 75"/>
                <a:gd name="T4" fmla="*/ 30 w 54"/>
                <a:gd name="T5" fmla="*/ 75 h 75"/>
                <a:gd name="T6" fmla="*/ 26 w 54"/>
                <a:gd name="T7" fmla="*/ 46 h 75"/>
                <a:gd name="T8" fmla="*/ 0 w 54"/>
                <a:gd name="T9" fmla="*/ 5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5"/>
                <a:gd name="T17" fmla="*/ 54 w 54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5">
                  <a:moveTo>
                    <a:pt x="0" y="56"/>
                  </a:moveTo>
                  <a:lnTo>
                    <a:pt x="54" y="0"/>
                  </a:lnTo>
                  <a:lnTo>
                    <a:pt x="30" y="75"/>
                  </a:lnTo>
                  <a:lnTo>
                    <a:pt x="26" y="4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36" name="Rectangle 30"/>
          <p:cNvSpPr>
            <a:spLocks noChangeArrowheads="1"/>
          </p:cNvSpPr>
          <p:nvPr/>
        </p:nvSpPr>
        <p:spPr bwMode="auto">
          <a:xfrm>
            <a:off x="4087813" y="2743200"/>
            <a:ext cx="444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3300"/>
                </a:solidFill>
              </a:rPr>
              <a:t>ADP</a:t>
            </a:r>
            <a:r>
              <a:rPr lang="en-US" sz="1500">
                <a:solidFill>
                  <a:srgbClr val="FFFF00"/>
                </a:solidFill>
              </a:rPr>
              <a:t> 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7437" name="Rectangle 31"/>
          <p:cNvSpPr>
            <a:spLocks noChangeArrowheads="1"/>
          </p:cNvSpPr>
          <p:nvPr/>
        </p:nvSpPr>
        <p:spPr bwMode="auto">
          <a:xfrm>
            <a:off x="4926013" y="2743200"/>
            <a:ext cx="3698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3300"/>
                </a:solidFill>
              </a:rPr>
              <a:t>ATP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17438" name="Rectangle 32"/>
          <p:cNvSpPr>
            <a:spLocks noChangeArrowheads="1"/>
          </p:cNvSpPr>
          <p:nvPr/>
        </p:nvSpPr>
        <p:spPr bwMode="auto">
          <a:xfrm>
            <a:off x="5334000" y="4038600"/>
            <a:ext cx="16017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>
                <a:solidFill>
                  <a:srgbClr val="FF9999"/>
                </a:solidFill>
              </a:rPr>
              <a:t>Pyruvate</a:t>
            </a:r>
          </a:p>
        </p:txBody>
      </p:sp>
      <p:sp>
        <p:nvSpPr>
          <p:cNvPr id="17439" name="Rectangle 33"/>
          <p:cNvSpPr>
            <a:spLocks noChangeArrowheads="1"/>
          </p:cNvSpPr>
          <p:nvPr/>
        </p:nvSpPr>
        <p:spPr bwMode="auto">
          <a:xfrm>
            <a:off x="3289300" y="2339975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17440" name="Line 34"/>
          <p:cNvSpPr>
            <a:spLocks noChangeShapeType="1"/>
          </p:cNvSpPr>
          <p:nvPr/>
        </p:nvSpPr>
        <p:spPr bwMode="auto">
          <a:xfrm>
            <a:off x="3003550" y="2992438"/>
            <a:ext cx="0" cy="3190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Rectangle 35"/>
          <p:cNvSpPr>
            <a:spLocks noChangeArrowheads="1"/>
          </p:cNvSpPr>
          <p:nvPr/>
        </p:nvSpPr>
        <p:spPr bwMode="auto">
          <a:xfrm>
            <a:off x="5688013" y="3352800"/>
            <a:ext cx="346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CH</a:t>
            </a:r>
            <a:r>
              <a:rPr lang="en-US" sz="1500" baseline="-25000">
                <a:solidFill>
                  <a:srgbClr val="FFFF00"/>
                </a:solidFill>
              </a:rPr>
              <a:t>2</a:t>
            </a:r>
            <a:endParaRPr lang="en-US" sz="2800" baseline="-25000">
              <a:solidFill>
                <a:srgbClr val="FFFF00"/>
              </a:solidFill>
            </a:endParaRPr>
          </a:p>
        </p:txBody>
      </p:sp>
      <p:sp>
        <p:nvSpPr>
          <p:cNvPr id="17442" name="Rectangle 36"/>
          <p:cNvSpPr>
            <a:spLocks noChangeArrowheads="1"/>
          </p:cNvSpPr>
          <p:nvPr/>
        </p:nvSpPr>
        <p:spPr bwMode="auto">
          <a:xfrm>
            <a:off x="2590800" y="4038600"/>
            <a:ext cx="8143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>
                <a:solidFill>
                  <a:srgbClr val="FF9999"/>
                </a:solidFill>
              </a:rPr>
              <a:t>PEP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7C80"/>
                </a:solidFill>
              </a:rPr>
              <a:t>Regulation of Pyruvate Kinase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0" y="16764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5105400" y="2133600"/>
            <a:ext cx="0" cy="990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2209800"/>
            <a:ext cx="152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FFFF"/>
                </a:solidFill>
              </a:rPr>
              <a:t>HK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FFFF"/>
                </a:solidFill>
              </a:rPr>
              <a:t>PFK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419600" y="3200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F1,6 BP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105400" y="36576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343400" y="4191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PEP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5105400" y="4648200"/>
            <a:ext cx="0" cy="685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105400" y="4800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FFFF"/>
                </a:solidFill>
              </a:rPr>
              <a:t>PK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419600" y="5257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Pyruvate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5867400" y="5562600"/>
            <a:ext cx="12192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086600" y="5334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Alanine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 flipV="1">
            <a:off x="5638800" y="5029200"/>
            <a:ext cx="13716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5562600" y="3733800"/>
            <a:ext cx="1447800" cy="1143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6705600" y="3276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ATP</a:t>
            </a:r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7086600" y="3352800"/>
            <a:ext cx="76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 flipV="1">
            <a:off x="2057400" y="5105400"/>
            <a:ext cx="2971800" cy="762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8451" name="Group 20"/>
          <p:cNvGrpSpPr>
            <a:grpSpLocks/>
          </p:cNvGrpSpPr>
          <p:nvPr/>
        </p:nvGrpSpPr>
        <p:grpSpPr bwMode="auto">
          <a:xfrm>
            <a:off x="381000" y="5715000"/>
            <a:ext cx="1600200" cy="457200"/>
            <a:chOff x="336" y="3072"/>
            <a:chExt cx="1008" cy="288"/>
          </a:xfrm>
        </p:grpSpPr>
        <p:sp>
          <p:nvSpPr>
            <p:cNvPr id="18471" name="Text Box 21"/>
            <p:cNvSpPr txBox="1">
              <a:spLocks noChangeArrowheads="1"/>
            </p:cNvSpPr>
            <p:nvPr/>
          </p:nvSpPr>
          <p:spPr bwMode="auto">
            <a:xfrm>
              <a:off x="384" y="307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Glucagon</a:t>
              </a:r>
            </a:p>
          </p:txBody>
        </p:sp>
        <p:sp>
          <p:nvSpPr>
            <p:cNvPr id="18472" name="Line 22"/>
            <p:cNvSpPr>
              <a:spLocks noChangeShapeType="1"/>
            </p:cNvSpPr>
            <p:nvPr/>
          </p:nvSpPr>
          <p:spPr bwMode="auto">
            <a:xfrm flipV="1">
              <a:off x="336" y="3120"/>
              <a:ext cx="0" cy="19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8452" name="Line 23"/>
          <p:cNvSpPr>
            <a:spLocks noChangeShapeType="1"/>
          </p:cNvSpPr>
          <p:nvPr/>
        </p:nvSpPr>
        <p:spPr bwMode="auto">
          <a:xfrm>
            <a:off x="1143000" y="50292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8453" name="Group 24"/>
          <p:cNvGrpSpPr>
            <a:grpSpLocks/>
          </p:cNvGrpSpPr>
          <p:nvPr/>
        </p:nvGrpSpPr>
        <p:grpSpPr bwMode="auto">
          <a:xfrm>
            <a:off x="228600" y="4495800"/>
            <a:ext cx="2590800" cy="457200"/>
            <a:chOff x="96" y="2352"/>
            <a:chExt cx="1632" cy="288"/>
          </a:xfrm>
        </p:grpSpPr>
        <p:sp>
          <p:nvSpPr>
            <p:cNvPr id="18469" name="Text Box 25"/>
            <p:cNvSpPr txBox="1">
              <a:spLocks noChangeArrowheads="1"/>
            </p:cNvSpPr>
            <p:nvPr/>
          </p:nvSpPr>
          <p:spPr bwMode="auto">
            <a:xfrm>
              <a:off x="96" y="2352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Blood Glucose</a:t>
              </a:r>
            </a:p>
          </p:txBody>
        </p:sp>
        <p:sp>
          <p:nvSpPr>
            <p:cNvPr id="18470" name="Line 26"/>
            <p:cNvSpPr>
              <a:spLocks noChangeShapeType="1"/>
            </p:cNvSpPr>
            <p:nvPr/>
          </p:nvSpPr>
          <p:spPr bwMode="auto">
            <a:xfrm>
              <a:off x="192" y="2400"/>
              <a:ext cx="0" cy="19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8454" name="Text Box 27"/>
          <p:cNvSpPr txBox="1">
            <a:spLocks noChangeArrowheads="1"/>
          </p:cNvSpPr>
          <p:nvPr/>
        </p:nvSpPr>
        <p:spPr bwMode="auto">
          <a:xfrm>
            <a:off x="2514600" y="5791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(Liver only)</a:t>
            </a:r>
          </a:p>
        </p:txBody>
      </p:sp>
      <p:grpSp>
        <p:nvGrpSpPr>
          <p:cNvPr id="18455" name="Group 29"/>
          <p:cNvGrpSpPr>
            <a:grpSpLocks/>
          </p:cNvGrpSpPr>
          <p:nvPr/>
        </p:nvGrpSpPr>
        <p:grpSpPr bwMode="auto">
          <a:xfrm>
            <a:off x="3505200" y="5029200"/>
            <a:ext cx="304800" cy="304800"/>
            <a:chOff x="3984" y="2496"/>
            <a:chExt cx="192" cy="192"/>
          </a:xfrm>
        </p:grpSpPr>
        <p:sp>
          <p:nvSpPr>
            <p:cNvPr id="18467" name="Line 30"/>
            <p:cNvSpPr>
              <a:spLocks noChangeShapeType="1"/>
            </p:cNvSpPr>
            <p:nvPr/>
          </p:nvSpPr>
          <p:spPr bwMode="auto">
            <a:xfrm>
              <a:off x="4032" y="2592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68" name="Oval 31"/>
            <p:cNvSpPr>
              <a:spLocks noChangeArrowheads="1"/>
            </p:cNvSpPr>
            <p:nvPr/>
          </p:nvSpPr>
          <p:spPr bwMode="auto">
            <a:xfrm>
              <a:off x="3984" y="2496"/>
              <a:ext cx="192" cy="19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56" name="Group 32"/>
          <p:cNvGrpSpPr>
            <a:grpSpLocks/>
          </p:cNvGrpSpPr>
          <p:nvPr/>
        </p:nvGrpSpPr>
        <p:grpSpPr bwMode="auto">
          <a:xfrm>
            <a:off x="6248400" y="4876800"/>
            <a:ext cx="304800" cy="304800"/>
            <a:chOff x="3984" y="2496"/>
            <a:chExt cx="192" cy="192"/>
          </a:xfrm>
        </p:grpSpPr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>
              <a:off x="4032" y="2592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3984" y="2496"/>
              <a:ext cx="192" cy="19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57" name="Group 35"/>
          <p:cNvGrpSpPr>
            <a:grpSpLocks/>
          </p:cNvGrpSpPr>
          <p:nvPr/>
        </p:nvGrpSpPr>
        <p:grpSpPr bwMode="auto">
          <a:xfrm>
            <a:off x="5867400" y="4038600"/>
            <a:ext cx="304800" cy="304800"/>
            <a:chOff x="3984" y="2496"/>
            <a:chExt cx="192" cy="192"/>
          </a:xfrm>
        </p:grpSpPr>
        <p:sp>
          <p:nvSpPr>
            <p:cNvPr id="18463" name="Line 36"/>
            <p:cNvSpPr>
              <a:spLocks noChangeShapeType="1"/>
            </p:cNvSpPr>
            <p:nvPr/>
          </p:nvSpPr>
          <p:spPr bwMode="auto">
            <a:xfrm>
              <a:off x="4032" y="2592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64" name="Oval 37"/>
            <p:cNvSpPr>
              <a:spLocks noChangeArrowheads="1"/>
            </p:cNvSpPr>
            <p:nvPr/>
          </p:nvSpPr>
          <p:spPr bwMode="auto">
            <a:xfrm>
              <a:off x="3984" y="2496"/>
              <a:ext cx="192" cy="19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58" name="Group 38"/>
          <p:cNvGrpSpPr>
            <a:grpSpLocks/>
          </p:cNvGrpSpPr>
          <p:nvPr/>
        </p:nvGrpSpPr>
        <p:grpSpPr bwMode="auto">
          <a:xfrm>
            <a:off x="3810000" y="3886200"/>
            <a:ext cx="392113" cy="519113"/>
            <a:chOff x="560" y="1656"/>
            <a:chExt cx="247" cy="327"/>
          </a:xfrm>
        </p:grpSpPr>
        <p:sp>
          <p:nvSpPr>
            <p:cNvPr id="18461" name="Text Box 39"/>
            <p:cNvSpPr txBox="1">
              <a:spLocks noChangeArrowheads="1"/>
            </p:cNvSpPr>
            <p:nvPr/>
          </p:nvSpPr>
          <p:spPr bwMode="auto">
            <a:xfrm>
              <a:off x="560" y="1656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>
                  <a:solidFill>
                    <a:srgbClr val="00FF00"/>
                  </a:solidFill>
                </a:rPr>
                <a:t>+</a:t>
              </a:r>
            </a:p>
          </p:txBody>
        </p:sp>
        <p:sp>
          <p:nvSpPr>
            <p:cNvPr id="18462" name="Oval 40"/>
            <p:cNvSpPr>
              <a:spLocks noChangeArrowheads="1"/>
            </p:cNvSpPr>
            <p:nvPr/>
          </p:nvSpPr>
          <p:spPr bwMode="auto">
            <a:xfrm>
              <a:off x="592" y="1743"/>
              <a:ext cx="192" cy="192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459" name="Arc 41"/>
          <p:cNvSpPr>
            <a:spLocks/>
          </p:cNvSpPr>
          <p:nvPr/>
        </p:nvSpPr>
        <p:spPr bwMode="auto">
          <a:xfrm flipH="1">
            <a:off x="3733800" y="3451225"/>
            <a:ext cx="1143000" cy="1503363"/>
          </a:xfrm>
          <a:custGeom>
            <a:avLst/>
            <a:gdLst>
              <a:gd name="T0" fmla="*/ 264213 w 21600"/>
              <a:gd name="T1" fmla="*/ 0 h 42600"/>
              <a:gd name="T2" fmla="*/ 43021 w 21600"/>
              <a:gd name="T3" fmla="*/ 1503363 h 42600"/>
              <a:gd name="T4" fmla="*/ 0 w 21600"/>
              <a:gd name="T5" fmla="*/ 741624 h 42600"/>
              <a:gd name="T6" fmla="*/ 0 60000 65536"/>
              <a:gd name="T7" fmla="*/ 0 60000 65536"/>
              <a:gd name="T8" fmla="*/ 0 60000 65536"/>
              <a:gd name="T9" fmla="*/ 0 w 21600"/>
              <a:gd name="T10" fmla="*/ 0 h 42600"/>
              <a:gd name="T11" fmla="*/ 21600 w 21600"/>
              <a:gd name="T12" fmla="*/ 42600 h 42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600" fill="none" extrusionOk="0">
                <a:moveTo>
                  <a:pt x="4992" y="0"/>
                </a:moveTo>
                <a:cubicBezTo>
                  <a:pt x="14727" y="2312"/>
                  <a:pt x="21600" y="11009"/>
                  <a:pt x="21600" y="21015"/>
                </a:cubicBezTo>
                <a:cubicBezTo>
                  <a:pt x="21600" y="32628"/>
                  <a:pt x="12417" y="42162"/>
                  <a:pt x="812" y="42599"/>
                </a:cubicBezTo>
              </a:path>
              <a:path w="21600" h="42600" stroke="0" extrusionOk="0">
                <a:moveTo>
                  <a:pt x="4992" y="0"/>
                </a:moveTo>
                <a:cubicBezTo>
                  <a:pt x="14727" y="2312"/>
                  <a:pt x="21600" y="11009"/>
                  <a:pt x="21600" y="21015"/>
                </a:cubicBezTo>
                <a:cubicBezTo>
                  <a:pt x="21600" y="32628"/>
                  <a:pt x="12417" y="42162"/>
                  <a:pt x="812" y="42599"/>
                </a:cubicBezTo>
                <a:lnTo>
                  <a:pt x="0" y="21015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43"/>
          <p:cNvSpPr>
            <a:spLocks noChangeShapeType="1"/>
          </p:cNvSpPr>
          <p:nvPr/>
        </p:nvSpPr>
        <p:spPr bwMode="auto">
          <a:xfrm flipV="1">
            <a:off x="4800600" y="4953000"/>
            <a:ext cx="152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567363" y="5791200"/>
            <a:ext cx="1090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[PEP]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09600" y="2819400"/>
            <a:ext cx="1447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PK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Activity</a:t>
            </a:r>
          </a:p>
        </p:txBody>
      </p:sp>
      <p:sp>
        <p:nvSpPr>
          <p:cNvPr id="19460" name="Arc 5"/>
          <p:cNvSpPr>
            <a:spLocks/>
          </p:cNvSpPr>
          <p:nvPr/>
        </p:nvSpPr>
        <p:spPr bwMode="auto">
          <a:xfrm rot="5770613">
            <a:off x="1872456" y="3817144"/>
            <a:ext cx="2281238" cy="1492250"/>
          </a:xfrm>
          <a:custGeom>
            <a:avLst/>
            <a:gdLst>
              <a:gd name="T0" fmla="*/ 877643 w 21600"/>
              <a:gd name="T1" fmla="*/ 0 h 19938"/>
              <a:gd name="T2" fmla="*/ 2281238 w 21600"/>
              <a:gd name="T3" fmla="*/ 1492250 h 19938"/>
              <a:gd name="T4" fmla="*/ 0 w 21600"/>
              <a:gd name="T5" fmla="*/ 1492250 h 19938"/>
              <a:gd name="T6" fmla="*/ 0 60000 65536"/>
              <a:gd name="T7" fmla="*/ 0 60000 65536"/>
              <a:gd name="T8" fmla="*/ 0 60000 65536"/>
              <a:gd name="T9" fmla="*/ 0 w 21600"/>
              <a:gd name="T10" fmla="*/ 0 h 19938"/>
              <a:gd name="T11" fmla="*/ 21600 w 21600"/>
              <a:gd name="T12" fmla="*/ 19938 h 199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938" fill="none" extrusionOk="0">
                <a:moveTo>
                  <a:pt x="8309" y="0"/>
                </a:moveTo>
                <a:cubicBezTo>
                  <a:pt x="16357" y="3354"/>
                  <a:pt x="21600" y="11218"/>
                  <a:pt x="21600" y="19938"/>
                </a:cubicBezTo>
              </a:path>
              <a:path w="21600" h="19938" stroke="0" extrusionOk="0">
                <a:moveTo>
                  <a:pt x="8309" y="0"/>
                </a:moveTo>
                <a:cubicBezTo>
                  <a:pt x="16357" y="3354"/>
                  <a:pt x="21600" y="11218"/>
                  <a:pt x="21600" y="19938"/>
                </a:cubicBezTo>
                <a:lnTo>
                  <a:pt x="0" y="19938"/>
                </a:lnTo>
                <a:close/>
              </a:path>
            </a:pathLst>
          </a:custGeom>
          <a:noFill/>
          <a:ln w="28575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Arc 6"/>
          <p:cNvSpPr>
            <a:spLocks/>
          </p:cNvSpPr>
          <p:nvPr/>
        </p:nvSpPr>
        <p:spPr bwMode="auto">
          <a:xfrm rot="-4108500">
            <a:off x="3790950" y="2943225"/>
            <a:ext cx="2211388" cy="1614488"/>
          </a:xfrm>
          <a:custGeom>
            <a:avLst/>
            <a:gdLst>
              <a:gd name="T0" fmla="*/ 0 w 20948"/>
              <a:gd name="T1" fmla="*/ 0 h 21600"/>
              <a:gd name="T2" fmla="*/ 2211388 w 20948"/>
              <a:gd name="T3" fmla="*/ 1220807 h 21600"/>
              <a:gd name="T4" fmla="*/ 0 w 20948"/>
              <a:gd name="T5" fmla="*/ 1614488 h 21600"/>
              <a:gd name="T6" fmla="*/ 0 60000 65536"/>
              <a:gd name="T7" fmla="*/ 0 60000 65536"/>
              <a:gd name="T8" fmla="*/ 0 60000 65536"/>
              <a:gd name="T9" fmla="*/ 0 w 20948"/>
              <a:gd name="T10" fmla="*/ 0 h 21600"/>
              <a:gd name="T11" fmla="*/ 20948 w 2094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48" h="21600" fill="none" extrusionOk="0">
                <a:moveTo>
                  <a:pt x="-1" y="0"/>
                </a:moveTo>
                <a:cubicBezTo>
                  <a:pt x="9900" y="0"/>
                  <a:pt x="18533" y="6731"/>
                  <a:pt x="20948" y="16332"/>
                </a:cubicBezTo>
              </a:path>
              <a:path w="20948" h="21600" stroke="0" extrusionOk="0">
                <a:moveTo>
                  <a:pt x="-1" y="0"/>
                </a:moveTo>
                <a:cubicBezTo>
                  <a:pt x="9900" y="0"/>
                  <a:pt x="18533" y="6731"/>
                  <a:pt x="20948" y="16332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Freeform 7"/>
          <p:cNvSpPr>
            <a:spLocks/>
          </p:cNvSpPr>
          <p:nvPr/>
        </p:nvSpPr>
        <p:spPr bwMode="auto">
          <a:xfrm rot="1939141">
            <a:off x="2651125" y="2286000"/>
            <a:ext cx="1227138" cy="3573463"/>
          </a:xfrm>
          <a:custGeom>
            <a:avLst/>
            <a:gdLst>
              <a:gd name="T0" fmla="*/ 150 w 330"/>
              <a:gd name="T1" fmla="*/ 1620 h 1620"/>
              <a:gd name="T2" fmla="*/ 330 w 330"/>
              <a:gd name="T3" fmla="*/ 0 h 1620"/>
              <a:gd name="T4" fmla="*/ 0 60000 65536"/>
              <a:gd name="T5" fmla="*/ 0 60000 65536"/>
              <a:gd name="T6" fmla="*/ 0 w 330"/>
              <a:gd name="T7" fmla="*/ 0 h 1620"/>
              <a:gd name="T8" fmla="*/ 330 w 330"/>
              <a:gd name="T9" fmla="*/ 1620 h 1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0" h="1620">
                <a:moveTo>
                  <a:pt x="150" y="1620"/>
                </a:moveTo>
                <a:cubicBezTo>
                  <a:pt x="75" y="1005"/>
                  <a:pt x="0" y="390"/>
                  <a:pt x="330" y="0"/>
                </a:cubicBezTo>
              </a:path>
            </a:pathLst>
          </a:custGeom>
          <a:noFill/>
          <a:ln w="28575" cmpd="sng">
            <a:solidFill>
              <a:srgbClr val="CC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 flipV="1">
            <a:off x="2209800" y="2890838"/>
            <a:ext cx="0" cy="2740025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 flipV="1">
            <a:off x="2243138" y="5634038"/>
            <a:ext cx="4462462" cy="1587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Arc 10"/>
          <p:cNvSpPr>
            <a:spLocks/>
          </p:cNvSpPr>
          <p:nvPr/>
        </p:nvSpPr>
        <p:spPr bwMode="auto">
          <a:xfrm rot="5603295">
            <a:off x="2255044" y="3459956"/>
            <a:ext cx="2281238" cy="2219325"/>
          </a:xfrm>
          <a:custGeom>
            <a:avLst/>
            <a:gdLst>
              <a:gd name="T0" fmla="*/ 877643 w 21600"/>
              <a:gd name="T1" fmla="*/ 0 h 19938"/>
              <a:gd name="T2" fmla="*/ 2281238 w 21600"/>
              <a:gd name="T3" fmla="*/ 2219325 h 19938"/>
              <a:gd name="T4" fmla="*/ 0 w 21600"/>
              <a:gd name="T5" fmla="*/ 2219325 h 19938"/>
              <a:gd name="T6" fmla="*/ 0 60000 65536"/>
              <a:gd name="T7" fmla="*/ 0 60000 65536"/>
              <a:gd name="T8" fmla="*/ 0 60000 65536"/>
              <a:gd name="T9" fmla="*/ 0 w 21600"/>
              <a:gd name="T10" fmla="*/ 0 h 19938"/>
              <a:gd name="T11" fmla="*/ 21600 w 21600"/>
              <a:gd name="T12" fmla="*/ 19938 h 199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938" fill="none" extrusionOk="0">
                <a:moveTo>
                  <a:pt x="8309" y="0"/>
                </a:moveTo>
                <a:cubicBezTo>
                  <a:pt x="16357" y="3354"/>
                  <a:pt x="21600" y="11218"/>
                  <a:pt x="21600" y="19938"/>
                </a:cubicBezTo>
              </a:path>
              <a:path w="21600" h="19938" stroke="0" extrusionOk="0">
                <a:moveTo>
                  <a:pt x="8309" y="0"/>
                </a:moveTo>
                <a:cubicBezTo>
                  <a:pt x="16357" y="3354"/>
                  <a:pt x="21600" y="11218"/>
                  <a:pt x="21600" y="19938"/>
                </a:cubicBezTo>
                <a:lnTo>
                  <a:pt x="0" y="19938"/>
                </a:lnTo>
                <a:close/>
              </a:path>
            </a:pathLst>
          </a:custGeom>
          <a:noFill/>
          <a:ln w="28575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Arc 11"/>
          <p:cNvSpPr>
            <a:spLocks/>
          </p:cNvSpPr>
          <p:nvPr/>
        </p:nvSpPr>
        <p:spPr bwMode="auto">
          <a:xfrm rot="-3947032">
            <a:off x="5003006" y="2742407"/>
            <a:ext cx="2054225" cy="2401888"/>
          </a:xfrm>
          <a:custGeom>
            <a:avLst/>
            <a:gdLst>
              <a:gd name="T0" fmla="*/ 0 w 18298"/>
              <a:gd name="T1" fmla="*/ 0 h 21600"/>
              <a:gd name="T2" fmla="*/ 2054225 w 18298"/>
              <a:gd name="T3" fmla="*/ 1125663 h 21600"/>
              <a:gd name="T4" fmla="*/ 0 w 18298"/>
              <a:gd name="T5" fmla="*/ 2401888 h 21600"/>
              <a:gd name="T6" fmla="*/ 0 60000 65536"/>
              <a:gd name="T7" fmla="*/ 0 60000 65536"/>
              <a:gd name="T8" fmla="*/ 0 60000 65536"/>
              <a:gd name="T9" fmla="*/ 0 w 18298"/>
              <a:gd name="T10" fmla="*/ 0 h 21600"/>
              <a:gd name="T11" fmla="*/ 18298 w 182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98" h="21600" fill="none" extrusionOk="0">
                <a:moveTo>
                  <a:pt x="-1" y="0"/>
                </a:moveTo>
                <a:cubicBezTo>
                  <a:pt x="7435" y="0"/>
                  <a:pt x="14347" y="3824"/>
                  <a:pt x="18298" y="10122"/>
                </a:cubicBezTo>
              </a:path>
              <a:path w="18298" h="21600" stroke="0" extrusionOk="0">
                <a:moveTo>
                  <a:pt x="-1" y="0"/>
                </a:moveTo>
                <a:cubicBezTo>
                  <a:pt x="7435" y="0"/>
                  <a:pt x="14347" y="3824"/>
                  <a:pt x="18298" y="10122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3886200" y="1219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 F1,6BP</a:t>
            </a:r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3898900" y="1704975"/>
            <a:ext cx="273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 ATP (or Alanine)</a:t>
            </a: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 flipH="1">
            <a:off x="2743200" y="1447800"/>
            <a:ext cx="1066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6629400" y="1981200"/>
            <a:ext cx="10668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 flipV="1">
            <a:off x="3951288" y="1820863"/>
            <a:ext cx="0" cy="2301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 flipV="1">
            <a:off x="3944938" y="1330325"/>
            <a:ext cx="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05000" y="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Pancreas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2895600" y="381000"/>
            <a:ext cx="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09800" y="914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Glucagon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1676400" y="1295400"/>
            <a:ext cx="76200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u="sng">
                <a:solidFill>
                  <a:srgbClr val="FFFF00"/>
                </a:solidFill>
              </a:rPr>
              <a:t>Liver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600200" y="4876800"/>
            <a:ext cx="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488" name="Picture 8" descr="$$$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505200"/>
            <a:ext cx="2209800" cy="457200"/>
          </a:xfrm>
          <a:noFill/>
        </p:spPr>
      </p:pic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33400" y="22860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Glycogen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600200" y="2667000"/>
            <a:ext cx="0" cy="914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914400" y="3505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1600200" y="38862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295400" y="4495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F6P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066800" y="5334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F1,6BP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1600200" y="57150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066800" y="62484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Pyruvate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66800" y="5791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PK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362200" y="4495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F2,6BP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8382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PFK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4343400" y="3352800"/>
            <a:ext cx="1143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(Blood)</a:t>
            </a: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562600" y="3733800"/>
            <a:ext cx="1143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V="1">
            <a:off x="5029200" y="2438400"/>
            <a:ext cx="22860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5029200" y="1981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u="sng">
                <a:solidFill>
                  <a:srgbClr val="FFFF00"/>
                </a:solidFill>
              </a:rPr>
              <a:t>Brain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6172200" y="9906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Epinephrine</a:t>
            </a: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6934200" y="381000"/>
            <a:ext cx="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867400" y="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Adrenal Medulla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H="1">
            <a:off x="2133600" y="1371600"/>
            <a:ext cx="411480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 flipV="1">
            <a:off x="3124200" y="685800"/>
            <a:ext cx="304800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6781800" y="3505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7391400" y="2438400"/>
            <a:ext cx="0" cy="1066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6553200" y="16002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u="sng">
                <a:solidFill>
                  <a:srgbClr val="FFFF00"/>
                </a:solidFill>
              </a:rPr>
              <a:t>Muscle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6400800" y="19812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Glycogen</a:t>
            </a:r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7391400" y="38862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7086600" y="4495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F6P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8077200" y="4495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F2,6BP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7391400" y="48768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6629400" y="4876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PFK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6934200" y="5486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F1,6BP</a:t>
            </a:r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7391400" y="5867400"/>
            <a:ext cx="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6781800" y="623252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Pyruvate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6781800" y="586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PK</a:t>
            </a:r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>
            <a:off x="7086600" y="1371600"/>
            <a:ext cx="30480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23" name="Arc 43"/>
          <p:cNvSpPr>
            <a:spLocks/>
          </p:cNvSpPr>
          <p:nvPr/>
        </p:nvSpPr>
        <p:spPr bwMode="auto">
          <a:xfrm rot="10800000">
            <a:off x="7543800" y="4114800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Freeform 44"/>
          <p:cNvSpPr>
            <a:spLocks/>
          </p:cNvSpPr>
          <p:nvPr/>
        </p:nvSpPr>
        <p:spPr bwMode="auto">
          <a:xfrm rot="8494915">
            <a:off x="8553450" y="439420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Arc 45"/>
          <p:cNvSpPr>
            <a:spLocks/>
          </p:cNvSpPr>
          <p:nvPr/>
        </p:nvSpPr>
        <p:spPr bwMode="auto">
          <a:xfrm rot="-354368">
            <a:off x="7593013" y="4391025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6" name="Freeform 46"/>
          <p:cNvSpPr>
            <a:spLocks/>
          </p:cNvSpPr>
          <p:nvPr/>
        </p:nvSpPr>
        <p:spPr bwMode="auto">
          <a:xfrm rot="-2659453">
            <a:off x="7567613" y="489585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Arc 47"/>
          <p:cNvSpPr>
            <a:spLocks/>
          </p:cNvSpPr>
          <p:nvPr/>
        </p:nvSpPr>
        <p:spPr bwMode="auto">
          <a:xfrm rot="10800000">
            <a:off x="1739900" y="4140200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8" name="Freeform 48"/>
          <p:cNvSpPr>
            <a:spLocks/>
          </p:cNvSpPr>
          <p:nvPr/>
        </p:nvSpPr>
        <p:spPr bwMode="auto">
          <a:xfrm rot="8494915">
            <a:off x="2749550" y="441960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Arc 49"/>
          <p:cNvSpPr>
            <a:spLocks/>
          </p:cNvSpPr>
          <p:nvPr/>
        </p:nvSpPr>
        <p:spPr bwMode="auto">
          <a:xfrm rot="-354368">
            <a:off x="1789113" y="4416425"/>
            <a:ext cx="1019175" cy="833438"/>
          </a:xfrm>
          <a:custGeom>
            <a:avLst/>
            <a:gdLst>
              <a:gd name="T0" fmla="*/ 1019175 w 33813"/>
              <a:gd name="T1" fmla="*/ 518622 h 21600"/>
              <a:gd name="T2" fmla="*/ 0 w 33813"/>
              <a:gd name="T3" fmla="*/ 518777 h 21600"/>
              <a:gd name="T4" fmla="*/ 509542 w 33813"/>
              <a:gd name="T5" fmla="*/ 0 h 21600"/>
              <a:gd name="T6" fmla="*/ 0 60000 65536"/>
              <a:gd name="T7" fmla="*/ 0 60000 65536"/>
              <a:gd name="T8" fmla="*/ 0 60000 65536"/>
              <a:gd name="T9" fmla="*/ 0 w 33813"/>
              <a:gd name="T10" fmla="*/ 0 h 21600"/>
              <a:gd name="T11" fmla="*/ 33813 w 338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Freeform 50"/>
          <p:cNvSpPr>
            <a:spLocks/>
          </p:cNvSpPr>
          <p:nvPr/>
        </p:nvSpPr>
        <p:spPr bwMode="auto">
          <a:xfrm rot="-2659453">
            <a:off x="1763713" y="492125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1905000" y="4724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+</a:t>
            </a:r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1955800" y="4862513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685800" y="50292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34" name="Oval 54"/>
          <p:cNvSpPr>
            <a:spLocks noChangeArrowheads="1"/>
          </p:cNvSpPr>
          <p:nvPr/>
        </p:nvSpPr>
        <p:spPr bwMode="auto">
          <a:xfrm>
            <a:off x="609600" y="48768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8229600" y="37338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8280400" y="3871913"/>
            <a:ext cx="304800" cy="3048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1600200" y="2668588"/>
            <a:ext cx="392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+</a:t>
            </a:r>
          </a:p>
        </p:txBody>
      </p:sp>
      <p:sp>
        <p:nvSpPr>
          <p:cNvPr id="20538" name="Oval 58"/>
          <p:cNvSpPr>
            <a:spLocks noChangeArrowheads="1"/>
          </p:cNvSpPr>
          <p:nvPr/>
        </p:nvSpPr>
        <p:spPr bwMode="auto">
          <a:xfrm>
            <a:off x="1651000" y="28067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1600200" y="30480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>
            <a:off x="1651000" y="31861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6934200" y="2819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42" name="Oval 62"/>
          <p:cNvSpPr>
            <a:spLocks noChangeArrowheads="1"/>
          </p:cNvSpPr>
          <p:nvPr/>
        </p:nvSpPr>
        <p:spPr bwMode="auto">
          <a:xfrm>
            <a:off x="6985000" y="2957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3" name="Text Box 63"/>
          <p:cNvSpPr txBox="1">
            <a:spLocks noChangeArrowheads="1"/>
          </p:cNvSpPr>
          <p:nvPr/>
        </p:nvSpPr>
        <p:spPr bwMode="auto">
          <a:xfrm>
            <a:off x="6934200" y="2438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44" name="Oval 64"/>
          <p:cNvSpPr>
            <a:spLocks noChangeArrowheads="1"/>
          </p:cNvSpPr>
          <p:nvPr/>
        </p:nvSpPr>
        <p:spPr bwMode="auto">
          <a:xfrm>
            <a:off x="6985000" y="2576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5" name="Line 65"/>
          <p:cNvSpPr>
            <a:spLocks noChangeShapeType="1"/>
          </p:cNvSpPr>
          <p:nvPr/>
        </p:nvSpPr>
        <p:spPr bwMode="auto">
          <a:xfrm>
            <a:off x="6172200" y="3505200"/>
            <a:ext cx="152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46" name="Oval 66"/>
          <p:cNvSpPr>
            <a:spLocks noChangeArrowheads="1"/>
          </p:cNvSpPr>
          <p:nvPr/>
        </p:nvSpPr>
        <p:spPr bwMode="auto">
          <a:xfrm>
            <a:off x="6096000" y="3352800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7" name="Line 67"/>
          <p:cNvSpPr>
            <a:spLocks noChangeShapeType="1"/>
          </p:cNvSpPr>
          <p:nvPr/>
        </p:nvSpPr>
        <p:spPr bwMode="auto">
          <a:xfrm>
            <a:off x="838200" y="59436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48" name="Oval 68"/>
          <p:cNvSpPr>
            <a:spLocks noChangeArrowheads="1"/>
          </p:cNvSpPr>
          <p:nvPr/>
        </p:nvSpPr>
        <p:spPr bwMode="auto">
          <a:xfrm>
            <a:off x="762000" y="57912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9" name="Text Box 69"/>
          <p:cNvSpPr txBox="1">
            <a:spLocks noChangeArrowheads="1"/>
          </p:cNvSpPr>
          <p:nvPr/>
        </p:nvSpPr>
        <p:spPr bwMode="auto">
          <a:xfrm>
            <a:off x="6324600" y="47244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00"/>
                </a:solidFill>
              </a:rPr>
              <a:t>+</a:t>
            </a:r>
          </a:p>
        </p:txBody>
      </p:sp>
      <p:sp>
        <p:nvSpPr>
          <p:cNvPr id="20550" name="Oval 70"/>
          <p:cNvSpPr>
            <a:spLocks noChangeArrowheads="1"/>
          </p:cNvSpPr>
          <p:nvPr/>
        </p:nvSpPr>
        <p:spPr bwMode="auto">
          <a:xfrm>
            <a:off x="6375400" y="4862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3581400" y="2286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52" name="Oval 72"/>
          <p:cNvSpPr>
            <a:spLocks noChangeArrowheads="1"/>
          </p:cNvSpPr>
          <p:nvPr/>
        </p:nvSpPr>
        <p:spPr bwMode="auto">
          <a:xfrm>
            <a:off x="3629025" y="339725"/>
            <a:ext cx="304800" cy="3048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3" name="Line 73"/>
          <p:cNvSpPr>
            <a:spLocks noChangeShapeType="1"/>
          </p:cNvSpPr>
          <p:nvPr/>
        </p:nvSpPr>
        <p:spPr bwMode="auto">
          <a:xfrm>
            <a:off x="2895600" y="43434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54" name="Oval 74"/>
          <p:cNvSpPr>
            <a:spLocks noChangeArrowheads="1"/>
          </p:cNvSpPr>
          <p:nvPr/>
        </p:nvSpPr>
        <p:spPr bwMode="auto">
          <a:xfrm>
            <a:off x="2819400" y="41910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2357438" cy="831850"/>
          </a:xfrm>
          <a:prstGeom prst="rect">
            <a:avLst/>
          </a:prstGeom>
          <a:noFill/>
          <a:ln w="9525" algn="ctr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Joints, skin, skeletal muscle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676400" y="4648200"/>
            <a:ext cx="1214438" cy="466725"/>
          </a:xfrm>
          <a:prstGeom prst="rect">
            <a:avLst/>
          </a:prstGeom>
          <a:noFill/>
          <a:ln w="9525" algn="ctr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Viscera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867400" y="1905000"/>
            <a:ext cx="2357438" cy="466725"/>
          </a:xfrm>
          <a:prstGeom prst="rect">
            <a:avLst/>
          </a:prstGeom>
          <a:noFill/>
          <a:ln w="9525" algn="ctr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Skeletal muscle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943600" y="4495800"/>
            <a:ext cx="2357438" cy="831850"/>
          </a:xfrm>
          <a:prstGeom prst="rect">
            <a:avLst/>
          </a:prstGeom>
          <a:noFill/>
          <a:ln w="9525" algn="ctr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Glands, smooth muscle, cardiac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038600" y="3276600"/>
            <a:ext cx="838200" cy="466725"/>
          </a:xfrm>
          <a:prstGeom prst="rect">
            <a:avLst/>
          </a:prstGeom>
          <a:noFill/>
          <a:ln w="9525" algn="ctr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9999"/>
                </a:solidFill>
              </a:rPr>
              <a:t>CNS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752600" y="228600"/>
            <a:ext cx="5864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rgbClr val="FF9999"/>
                </a:solidFill>
              </a:rPr>
              <a:t>Classification of the nervous system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3048000" y="3886200"/>
            <a:ext cx="838200" cy="685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4953000" y="2438400"/>
            <a:ext cx="838200" cy="685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124200" y="2438400"/>
            <a:ext cx="838200" cy="685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4953000" y="3810000"/>
            <a:ext cx="838200" cy="685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429000" y="24384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somatic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438400" y="3962400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visceral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334000" y="26670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motor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4267200" y="4191000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9999"/>
                </a:solidFill>
              </a:rPr>
              <a:t>autonomic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394</Words>
  <Application>Microsoft Office PowerPoint</Application>
  <PresentationFormat>On-screen Show (4:3)</PresentationFormat>
  <Paragraphs>197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Hexokinase is inhibited by its  product G6P</vt:lpstr>
      <vt:lpstr>PowerPoint Presentation</vt:lpstr>
      <vt:lpstr>Hexokinase (Glucose  G6P)</vt:lpstr>
      <vt:lpstr>PowerPoint Presentation</vt:lpstr>
      <vt:lpstr>Pyruvate Kinase</vt:lpstr>
      <vt:lpstr>Regulation of Pyruvate Kinase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Metabolic Profile of the Major Organs</vt:lpstr>
      <vt:lpstr>PowerPoint Presentation</vt:lpstr>
      <vt:lpstr>PowerPoint Presentation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PFK</dc:title>
  <dc:creator>John Lew</dc:creator>
  <cp:lastModifiedBy>John Lew</cp:lastModifiedBy>
  <cp:revision>28</cp:revision>
  <dcterms:created xsi:type="dcterms:W3CDTF">2010-01-28T23:52:18Z</dcterms:created>
  <dcterms:modified xsi:type="dcterms:W3CDTF">2013-01-31T23:38:42Z</dcterms:modified>
</cp:coreProperties>
</file>