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840F49B-E093-4E68-BB1E-FF8FAD7CC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4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D22E392-E882-4C2A-8468-44D2DC316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0A614-3D2A-41EA-8BF4-26C6F74A4B1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D6EC9-D608-47E2-9EBA-5D04D1C9E6AB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A652D-7B1C-4565-BC20-2F4E933B31AA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B49EC-C716-42DB-B892-03B91634166A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0C1B0-A4A7-4B80-8818-B7916B5DF687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4FFFF-2B83-4E7F-8B81-45D000586AB4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17124-9771-4D49-832A-DDBE4E409268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172B2-AF5F-42FC-A897-51FE6DDD8B71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FB11D-E98D-4783-BEF4-F32899FEF210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C431-3C13-4705-96B5-524B3C1B09D5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22667-65F8-41DB-B2F9-5C8224F8E3B1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16615-2FD1-4663-A2A5-2061B4C9B8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F8522-4041-4F88-80E7-EA2D83454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439B3-1411-4BBD-BB4A-FC3E2342B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BE134-B5ED-4504-A778-4688B029E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BD3A3B-E4EA-4A21-ABC2-B8656B07A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75CED-48FD-4F5E-BC79-D7E1BA35E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4EBB4-B744-4647-8815-94E6C859C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E1ACD-64AA-474A-9F39-FEDF41595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18183-E87C-43E7-8610-1DB8BAAC2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88E40-03F8-48A9-853A-D7E6E18BA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A924F-EABE-41C6-AA81-32CEAB680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5FF31-8462-4B8D-80AD-D85E6A1F85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3E60-C3D6-4D05-86FD-C5CEF15A1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B9DBA2-B2B4-49B9-B689-8F898E2EB3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2819400"/>
            <a:ext cx="7131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Metabolic Consequences of Starvation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19200" y="1143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Starvation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057400" y="1676400"/>
            <a:ext cx="6096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0" y="2209800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Lipolysis (from adipose tissue)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334000" y="2514600"/>
            <a:ext cx="1066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629400" y="2286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Ketosis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553200" y="23622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334000" y="2971800"/>
            <a:ext cx="9906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553200" y="3124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5334000" y="1676400"/>
            <a:ext cx="91440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477000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TAG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638800" y="1828800"/>
            <a:ext cx="304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562600" y="1905000"/>
            <a:ext cx="304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914400" y="4114800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Protein degradation (from muscle)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819400" y="4648200"/>
            <a:ext cx="838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876800" y="4953000"/>
            <a:ext cx="762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791200" y="4419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Liver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657600" y="4419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Alanine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4876800" y="4648200"/>
            <a:ext cx="838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705600" y="4648200"/>
            <a:ext cx="838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7620000" y="4419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715000" y="5029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Muscle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6956425" y="5280025"/>
            <a:ext cx="609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7620000" y="5029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1752600" y="1676400"/>
            <a:ext cx="0" cy="2286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Utilization of Ketone Bodies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Acetoacetate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438400" y="2209800"/>
            <a:ext cx="76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352800" y="1981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Acetoacetyl-CoA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3000" y="1371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Succinyl CoA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95600" y="1371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Succinate</a:t>
            </a:r>
          </a:p>
        </p:txBody>
      </p:sp>
      <p:cxnSp>
        <p:nvCxnSpPr>
          <p:cNvPr id="25608" name="AutoShape 8"/>
          <p:cNvCxnSpPr>
            <a:cxnSpLocks noChangeShapeType="1"/>
            <a:stCxn id="25606" idx="2"/>
            <a:endCxn id="25607" idx="2"/>
          </p:cNvCxnSpPr>
          <p:nvPr/>
        </p:nvCxnSpPr>
        <p:spPr bwMode="auto">
          <a:xfrm rot="16200000" flipH="1">
            <a:off x="2875756" y="912019"/>
            <a:ext cx="1588" cy="1714500"/>
          </a:xfrm>
          <a:prstGeom prst="curvedConnector3">
            <a:avLst>
              <a:gd name="adj1" fmla="val 26800000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057400" y="3352800"/>
            <a:ext cx="4953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Sources of Oxaloacetate: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Brain – blood glucose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Heart – blood glucose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Muscle – endogenous glycogen, protein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934200" y="1981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2 Acetyl-CoA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943600" y="2209800"/>
            <a:ext cx="76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638800" y="1371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CoA</a:t>
            </a:r>
          </a:p>
        </p:txBody>
      </p:sp>
      <p:cxnSp>
        <p:nvCxnSpPr>
          <p:cNvPr id="25613" name="AutoShape 13"/>
          <p:cNvCxnSpPr>
            <a:cxnSpLocks noChangeShapeType="1"/>
            <a:stCxn id="25612" idx="2"/>
          </p:cNvCxnSpPr>
          <p:nvPr/>
        </p:nvCxnSpPr>
        <p:spPr bwMode="auto">
          <a:xfrm rot="16200000" flipH="1">
            <a:off x="6084887" y="1665288"/>
            <a:ext cx="365125" cy="571500"/>
          </a:xfrm>
          <a:prstGeom prst="curvedConnector2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Ketones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3754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7181" name="AutoShape 13"/>
          <p:cNvCxnSpPr>
            <a:cxnSpLocks noChangeShapeType="1"/>
            <a:endCxn id="7171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</a:rPr>
              <a:t>Alanine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7185" name="AutoShape 17"/>
          <p:cNvCxnSpPr>
            <a:cxnSpLocks noChangeShapeType="1"/>
            <a:stCxn id="7174" idx="3"/>
            <a:endCxn id="7184" idx="1"/>
          </p:cNvCxnSpPr>
          <p:nvPr/>
        </p:nvCxnSpPr>
        <p:spPr bwMode="auto">
          <a:xfrm flipV="1">
            <a:off x="6094413" y="2511425"/>
            <a:ext cx="1447800" cy="18748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781800" y="5591175"/>
            <a:ext cx="1233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liver</a:t>
            </a:r>
          </a:p>
        </p:txBody>
      </p:sp>
      <p:sp>
        <p:nvSpPr>
          <p:cNvPr id="7187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FF99"/>
                </a:solidFill>
              </a:rPr>
              <a:t> 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7194" name="AutoShape 26"/>
          <p:cNvCxnSpPr>
            <a:cxnSpLocks noChangeShapeType="1"/>
            <a:stCxn id="7171" idx="3"/>
            <a:endCxn id="7193" idx="1"/>
          </p:cNvCxnSpPr>
          <p:nvPr/>
        </p:nvCxnSpPr>
        <p:spPr bwMode="auto">
          <a:xfrm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5" name="AutoShape 27"/>
          <p:cNvCxnSpPr>
            <a:cxnSpLocks noChangeShapeType="1"/>
            <a:stCxn id="7171" idx="2"/>
            <a:endCxn id="7170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3429000" y="1524000"/>
            <a:ext cx="228600" cy="119063"/>
            <a:chOff x="384" y="2112"/>
            <a:chExt cx="144" cy="75"/>
          </a:xfrm>
        </p:grpSpPr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9229" name="AutoShape 13"/>
          <p:cNvCxnSpPr>
            <a:cxnSpLocks noChangeShapeType="1"/>
            <a:endCxn id="9219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Alanine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9233" name="AutoShape 17"/>
          <p:cNvCxnSpPr>
            <a:cxnSpLocks noChangeShapeType="1"/>
            <a:stCxn id="9232" idx="1"/>
            <a:endCxn id="9222" idx="3"/>
          </p:cNvCxnSpPr>
          <p:nvPr/>
        </p:nvCxnSpPr>
        <p:spPr bwMode="auto">
          <a:xfrm rot="10800000" flipV="1">
            <a:off x="6094413" y="2511425"/>
            <a:ext cx="1447800" cy="1874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781800" y="5591175"/>
            <a:ext cx="141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Brain</a:t>
            </a:r>
          </a:p>
        </p:txBody>
      </p:sp>
      <p:sp>
        <p:nvSpPr>
          <p:cNvPr id="9235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9242" name="AutoShape 26"/>
          <p:cNvCxnSpPr>
            <a:cxnSpLocks noChangeShapeType="1"/>
            <a:stCxn id="9241" idx="1"/>
            <a:endCxn id="9219" idx="3"/>
          </p:cNvCxnSpPr>
          <p:nvPr/>
        </p:nvCxnSpPr>
        <p:spPr bwMode="auto">
          <a:xfrm flipH="1"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7"/>
          <p:cNvCxnSpPr>
            <a:cxnSpLocks noChangeShapeType="1"/>
            <a:stCxn id="9219" idx="2"/>
            <a:endCxn id="9218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44" name="Group 28"/>
          <p:cNvGrpSpPr>
            <a:grpSpLocks/>
          </p:cNvGrpSpPr>
          <p:nvPr/>
        </p:nvGrpSpPr>
        <p:grpSpPr bwMode="auto">
          <a:xfrm rot="14784738">
            <a:off x="4364832" y="1883568"/>
            <a:ext cx="228600" cy="119063"/>
            <a:chOff x="384" y="2112"/>
            <a:chExt cx="144" cy="75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" name="Group 31"/>
          <p:cNvGrpSpPr>
            <a:grpSpLocks/>
          </p:cNvGrpSpPr>
          <p:nvPr/>
        </p:nvGrpSpPr>
        <p:grpSpPr bwMode="auto">
          <a:xfrm rot="14784738">
            <a:off x="6031707" y="2690018"/>
            <a:ext cx="228600" cy="119063"/>
            <a:chOff x="384" y="2112"/>
            <a:chExt cx="144" cy="75"/>
          </a:xfrm>
        </p:grpSpPr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50" name="Group 34"/>
          <p:cNvGrpSpPr>
            <a:grpSpLocks/>
          </p:cNvGrpSpPr>
          <p:nvPr/>
        </p:nvGrpSpPr>
        <p:grpSpPr bwMode="auto">
          <a:xfrm rot="12610721">
            <a:off x="1774825" y="2339975"/>
            <a:ext cx="228600" cy="119063"/>
            <a:chOff x="384" y="2112"/>
            <a:chExt cx="144" cy="75"/>
          </a:xfrm>
        </p:grpSpPr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11277" name="AutoShape 13"/>
          <p:cNvCxnSpPr>
            <a:cxnSpLocks noChangeShapeType="1"/>
            <a:endCxn id="11267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</a:rPr>
              <a:t>Alanine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11281" name="AutoShape 17"/>
          <p:cNvCxnSpPr>
            <a:cxnSpLocks noChangeShapeType="1"/>
            <a:stCxn id="11280" idx="1"/>
            <a:endCxn id="11270" idx="3"/>
          </p:cNvCxnSpPr>
          <p:nvPr/>
        </p:nvCxnSpPr>
        <p:spPr bwMode="auto">
          <a:xfrm rot="10800000" flipV="1">
            <a:off x="6094413" y="2511425"/>
            <a:ext cx="1447800" cy="1874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715000" y="5562600"/>
            <a:ext cx="307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Skeletal Muscle</a:t>
            </a:r>
          </a:p>
        </p:txBody>
      </p:sp>
      <p:sp>
        <p:nvSpPr>
          <p:cNvPr id="11283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2CO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11290" name="AutoShape 26"/>
          <p:cNvCxnSpPr>
            <a:cxnSpLocks noChangeShapeType="1"/>
            <a:stCxn id="11289" idx="1"/>
            <a:endCxn id="11267" idx="3"/>
          </p:cNvCxnSpPr>
          <p:nvPr/>
        </p:nvCxnSpPr>
        <p:spPr bwMode="auto">
          <a:xfrm flipH="1"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AutoShape 27"/>
          <p:cNvCxnSpPr>
            <a:cxnSpLocks noChangeShapeType="1"/>
            <a:stCxn id="11267" idx="2"/>
            <a:endCxn id="11266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2" name="Group 28"/>
          <p:cNvGrpSpPr>
            <a:grpSpLocks/>
          </p:cNvGrpSpPr>
          <p:nvPr/>
        </p:nvGrpSpPr>
        <p:grpSpPr bwMode="auto">
          <a:xfrm rot="12610721">
            <a:off x="1774825" y="2339975"/>
            <a:ext cx="228600" cy="119063"/>
            <a:chOff x="384" y="2112"/>
            <a:chExt cx="144" cy="75"/>
          </a:xfrm>
        </p:grpSpPr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5" name="Group 31"/>
          <p:cNvGrpSpPr>
            <a:grpSpLocks/>
          </p:cNvGrpSpPr>
          <p:nvPr/>
        </p:nvGrpSpPr>
        <p:grpSpPr bwMode="auto">
          <a:xfrm rot="14784738">
            <a:off x="5584032" y="751681"/>
            <a:ext cx="228600" cy="119063"/>
            <a:chOff x="384" y="2112"/>
            <a:chExt cx="144" cy="75"/>
          </a:xfrm>
        </p:grpSpPr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90600" y="1676400"/>
            <a:ext cx="73914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Oxidation of Fuels by Peripheral tissues (Skeletal Muscle &amp; Heart) in order of preference: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Ketone Bodies 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FFA’s 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Glucose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52"/>
          <p:cNvPicPr>
            <a:picLocks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457200"/>
            <a:ext cx="4926013" cy="579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9999"/>
                </a:solidFill>
              </a:rPr>
              <a:t>Major Ketone Bodies</a:t>
            </a:r>
          </a:p>
        </p:txBody>
      </p:sp>
      <p:sp>
        <p:nvSpPr>
          <p:cNvPr id="17411" name="AutoShape 3"/>
          <p:cNvSpPr>
            <a:spLocks noChangeAspect="1" noChangeArrowheads="1" noTextEdit="1"/>
          </p:cNvSpPr>
          <p:nvPr/>
        </p:nvSpPr>
        <p:spPr bwMode="auto">
          <a:xfrm>
            <a:off x="0" y="2514600"/>
            <a:ext cx="9144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0675" y="3101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-36513" y="3101975"/>
            <a:ext cx="23812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23838" y="33051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66750" y="3263900"/>
            <a:ext cx="392113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912813" y="25431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106488" y="2892425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1009650" y="2892425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408113" y="3101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408113" y="3392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666875" y="35972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058863" y="3263900"/>
            <a:ext cx="387350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754188" y="3263900"/>
            <a:ext cx="392112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000250" y="25431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2193925" y="2892425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2097088" y="2892425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486025" y="31019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743200" y="3200400"/>
            <a:ext cx="119063" cy="0"/>
          </a:xfrm>
          <a:prstGeom prst="line">
            <a:avLst/>
          </a:prstGeom>
          <a:noFill/>
          <a:ln w="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146300" y="3263900"/>
            <a:ext cx="379413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713163" y="30591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357563" y="30591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616325" y="3262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4060825" y="3221038"/>
            <a:ext cx="392113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306888" y="2500313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4498975" y="2849563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4403725" y="2849563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800600" y="30591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5037138" y="30591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5295900" y="3262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4452938" y="3221038"/>
            <a:ext cx="387350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6408738" y="309880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6053138" y="309880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6311900" y="33035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6756400" y="3262313"/>
            <a:ext cx="392113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7002463" y="254000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7258050" y="254000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V="1">
            <a:off x="7148513" y="2889250"/>
            <a:ext cx="0" cy="373063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7496175" y="309880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7496175" y="33893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7756525" y="35941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148513" y="3262313"/>
            <a:ext cx="387350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7842250" y="3262313"/>
            <a:ext cx="393700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8089900" y="254000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 flipV="1">
            <a:off x="8281988" y="2889250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 flipV="1">
            <a:off x="8186738" y="2889250"/>
            <a:ext cx="0" cy="3556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8574088" y="309880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57" name="Line 49"/>
          <p:cNvSpPr>
            <a:spLocks noChangeShapeType="1"/>
          </p:cNvSpPr>
          <p:nvPr/>
        </p:nvSpPr>
        <p:spPr bwMode="auto">
          <a:xfrm>
            <a:off x="8832850" y="3197225"/>
            <a:ext cx="117475" cy="0"/>
          </a:xfrm>
          <a:prstGeom prst="line">
            <a:avLst/>
          </a:prstGeom>
          <a:noFill/>
          <a:ln w="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8235950" y="3262313"/>
            <a:ext cx="377825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676275" y="3981450"/>
            <a:ext cx="193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Acetoacetate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3867150" y="3960813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Acetone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6705600" y="3962400"/>
            <a:ext cx="220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B- OH butyrate</a:t>
            </a:r>
            <a:endParaRPr lang="en-US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Ketones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9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Ketone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54600"/>
            <a:ext cx="4191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43600" y="1371600"/>
            <a:ext cx="2911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Enzymatic Pathway for Formation of Ketones in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228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>
                <a:solidFill>
                  <a:srgbClr val="FF9999"/>
                </a:solidFill>
              </a:rPr>
              <a:t>In the Fed State: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</a:rPr>
              <a:t> </a:t>
            </a: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↑ </a:t>
            </a:r>
            <a:r>
              <a:rPr lang="en-US" sz="2000">
                <a:solidFill>
                  <a:srgbClr val="FF9999"/>
                </a:solidFill>
              </a:rPr>
              <a:t>blood glucose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FF9999"/>
                </a:solidFill>
              </a:rPr>
              <a:t> ↑ </a:t>
            </a:r>
            <a:r>
              <a:rPr lang="en-US" sz="2000">
                <a:solidFill>
                  <a:srgbClr val="FF9999"/>
                </a:solidFill>
              </a:rPr>
              <a:t>insulin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28600" y="1436688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↓</a:t>
            </a:r>
            <a:r>
              <a:rPr lang="en-US" sz="2000">
                <a:solidFill>
                  <a:srgbClr val="FF9999"/>
                </a:solidFill>
              </a:rPr>
              <a:t>lipolysis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ATP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819400" y="2362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76600" y="2057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cAMP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876800" y="2133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5’ AMP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267200" y="1905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PDE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514600" y="1828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Ad Cyc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3810000" y="2514600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4290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HSL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810000" y="33528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514600" y="3733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TAG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276600" y="3962400"/>
            <a:ext cx="1219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495800" y="3733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FFA’s + glycerol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391400" y="3657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protein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400800" y="4343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4953000" y="4191000"/>
            <a:ext cx="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038600" y="49847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Acetyl-CoA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2286000" y="5213350"/>
            <a:ext cx="1828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914400" y="49085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Ketones</a:t>
            </a: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1447800" y="4648200"/>
            <a:ext cx="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914400" y="5365750"/>
            <a:ext cx="1524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1752600" y="5365750"/>
            <a:ext cx="762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066800" y="414655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Brain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304800" y="556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Heart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447800" y="556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Muscle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7162800" y="4800600"/>
            <a:ext cx="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324600" y="4953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548640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TCA</a:t>
            </a: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5867400" y="6019800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5029200" y="5486400"/>
            <a:ext cx="827088" cy="544513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 flipH="1">
            <a:off x="5867400" y="5410200"/>
            <a:ext cx="838200" cy="609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7315200" y="5410200"/>
            <a:ext cx="30480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7696200" y="548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H="1">
            <a:off x="8153400" y="5867400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7772400" y="6156325"/>
            <a:ext cx="99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Brain,RBCs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096000" y="228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>
                <a:solidFill>
                  <a:srgbClr val="FF9999"/>
                </a:solidFill>
              </a:rPr>
              <a:t>12-24 hrs fasting: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6248400" y="685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</a:rPr>
              <a:t> </a:t>
            </a: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↓</a:t>
            </a:r>
            <a:r>
              <a:rPr lang="en-US" sz="2000">
                <a:solidFill>
                  <a:srgbClr val="FF9999"/>
                </a:solidFill>
              </a:rPr>
              <a:t>Blood Glucose</a:t>
            </a: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248400" y="990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</a:rPr>
              <a:t> </a:t>
            </a: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↑</a:t>
            </a:r>
            <a:r>
              <a:rPr lang="en-US" sz="2000">
                <a:solidFill>
                  <a:srgbClr val="FF9999"/>
                </a:solidFill>
              </a:rPr>
              <a:t>Glucagon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6248400" y="1371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</a:rPr>
              <a:t> </a:t>
            </a: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↑</a:t>
            </a:r>
            <a:r>
              <a:rPr lang="en-US" sz="2000">
                <a:solidFill>
                  <a:srgbClr val="FF9999"/>
                </a:solidFill>
              </a:rPr>
              <a:t>Lipolysis</a:t>
            </a: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6259513" y="1774825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9999"/>
                </a:solidFill>
              </a:rPr>
              <a:t> </a:t>
            </a:r>
            <a:r>
              <a:rPr lang="en-US" sz="2000">
                <a:solidFill>
                  <a:srgbClr val="FF9999"/>
                </a:solidFill>
                <a:cs typeface="Arial" pitchFamily="34" charset="0"/>
              </a:rPr>
              <a:t>↓</a:t>
            </a:r>
            <a:r>
              <a:rPr lang="en-US" sz="2000">
                <a:solidFill>
                  <a:srgbClr val="FF9999"/>
                </a:solidFill>
              </a:rPr>
              <a:t>Glycogen</a:t>
            </a:r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 flipH="1">
            <a:off x="3657600" y="1219200"/>
            <a:ext cx="259080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1551" name="Group 47"/>
          <p:cNvGrpSpPr>
            <a:grpSpLocks/>
          </p:cNvGrpSpPr>
          <p:nvPr/>
        </p:nvGrpSpPr>
        <p:grpSpPr bwMode="auto">
          <a:xfrm>
            <a:off x="4857750" y="1200150"/>
            <a:ext cx="381000" cy="396875"/>
            <a:chOff x="2784" y="1104"/>
            <a:chExt cx="240" cy="250"/>
          </a:xfrm>
        </p:grpSpPr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2784" y="11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>
              <a:off x="2820" y="1160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1447800" y="1295400"/>
            <a:ext cx="2895600" cy="609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 flipV="1">
            <a:off x="2559050" y="1784350"/>
            <a:ext cx="69850" cy="101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6" name="Line 52"/>
          <p:cNvSpPr>
            <a:spLocks noChangeShapeType="1"/>
          </p:cNvSpPr>
          <p:nvPr/>
        </p:nvSpPr>
        <p:spPr bwMode="auto">
          <a:xfrm>
            <a:off x="1447800" y="1371600"/>
            <a:ext cx="1143000" cy="4572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2895600" y="1295400"/>
            <a:ext cx="381000" cy="396875"/>
            <a:chOff x="2784" y="1104"/>
            <a:chExt cx="240" cy="250"/>
          </a:xfrm>
        </p:grpSpPr>
        <p:sp>
          <p:nvSpPr>
            <p:cNvPr id="21558" name="Text Box 54"/>
            <p:cNvSpPr txBox="1">
              <a:spLocks noChangeArrowheads="1"/>
            </p:cNvSpPr>
            <p:nvPr/>
          </p:nvSpPr>
          <p:spPr bwMode="auto">
            <a:xfrm>
              <a:off x="2784" y="11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21559" name="Oval 55"/>
            <p:cNvSpPr>
              <a:spLocks noChangeArrowheads="1"/>
            </p:cNvSpPr>
            <p:nvPr/>
          </p:nvSpPr>
          <p:spPr bwMode="auto">
            <a:xfrm>
              <a:off x="2820" y="1160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1981200" y="1600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61" name="Oval 57"/>
          <p:cNvSpPr>
            <a:spLocks noChangeArrowheads="1"/>
          </p:cNvSpPr>
          <p:nvPr/>
        </p:nvSpPr>
        <p:spPr bwMode="auto">
          <a:xfrm>
            <a:off x="2032000" y="1708150"/>
            <a:ext cx="222250" cy="215900"/>
          </a:xfrm>
          <a:prstGeom prst="ellipse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>
            <a:off x="6673850" y="4157663"/>
            <a:ext cx="2286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 flipH="1">
            <a:off x="7566025" y="4114800"/>
            <a:ext cx="1524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237</Words>
  <Application>Microsoft Office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Ketone Bodies</vt:lpstr>
      <vt:lpstr>PowerPoint Presentation</vt:lpstr>
      <vt:lpstr>PowerPoint Presentation</vt:lpstr>
      <vt:lpstr>PowerPoint Presentation</vt:lpstr>
      <vt:lpstr>Utilization of Ketone Bodies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5</cp:revision>
  <dcterms:created xsi:type="dcterms:W3CDTF">2010-03-03T00:38:53Z</dcterms:created>
  <dcterms:modified xsi:type="dcterms:W3CDTF">2013-02-27T00:37:57Z</dcterms:modified>
</cp:coreProperties>
</file>