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5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1" r:id="rId14"/>
    <p:sldId id="280" r:id="rId15"/>
    <p:sldId id="282" r:id="rId16"/>
    <p:sldId id="289" r:id="rId17"/>
    <p:sldId id="290" r:id="rId18"/>
    <p:sldId id="283" r:id="rId19"/>
    <p:sldId id="284" r:id="rId20"/>
    <p:sldId id="285" r:id="rId21"/>
    <p:sldId id="286" r:id="rId22"/>
    <p:sldId id="287" r:id="rId23"/>
    <p:sldId id="288" r:id="rId24"/>
    <p:sldId id="291" r:id="rId25"/>
    <p:sldId id="292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7C80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7046" autoAdjust="0"/>
  </p:normalViewPr>
  <p:slideViewPr>
    <p:cSldViewPr>
      <p:cViewPr varScale="1">
        <p:scale>
          <a:sx n="95" d="100"/>
          <a:sy n="95" d="100"/>
        </p:scale>
        <p:origin x="-11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12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D5D888B-6D57-46DD-A15A-6B0B82851F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95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CFB6FBB-0698-4508-A181-0671616ADB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22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9387C6-719A-4611-AA5B-5BB983917658}" type="slidenum">
              <a:rPr lang="en-US"/>
              <a:pPr/>
              <a:t>2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FDE23-202A-485F-9F1F-F1DCBFB86912}" type="slidenum">
              <a:rPr lang="en-US"/>
              <a:pPr/>
              <a:t>11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5BD5B-75BF-4CE0-BEAF-6627A4DCC414}" type="slidenum">
              <a:rPr lang="en-US"/>
              <a:pPr/>
              <a:t>12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64F1E-CDFA-40B9-A565-37DD177990DB}" type="slidenum">
              <a:rPr lang="en-US"/>
              <a:pPr/>
              <a:t>13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0D177-8553-4211-9129-D216794A9DBB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9AB6B7-23B3-49AF-ACA2-CBC4A5FB7633}" type="slidenum">
              <a:rPr lang="en-US"/>
              <a:pPr/>
              <a:t>15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F3B76-DC31-405E-9F75-438B64DC030A}" type="slidenum">
              <a:rPr lang="en-US"/>
              <a:pPr/>
              <a:t>16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C9CD0-562B-4B85-900D-9B6FD9ED3D6A}" type="slidenum">
              <a:rPr lang="en-US"/>
              <a:pPr/>
              <a:t>17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A8DA5-E1C0-4138-9472-AD2BC3B082A7}" type="slidenum">
              <a:rPr lang="en-US"/>
              <a:pPr/>
              <a:t>18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A224D-F454-40F5-9B70-A48AAA1CF510}" type="slidenum">
              <a:rPr lang="en-US"/>
              <a:pPr/>
              <a:t>19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C2A30-BB08-4DAB-8095-3AF877860C96}" type="slidenum">
              <a:rPr lang="en-US"/>
              <a:pPr/>
              <a:t>20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072E8-C252-4274-AC2B-FF9537BE94AD}" type="slidenum">
              <a:rPr lang="en-US"/>
              <a:pPr/>
              <a:t>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76E1D-43C3-4062-A9A6-EA08FAB4B43F}" type="slidenum">
              <a:rPr lang="en-US"/>
              <a:pPr/>
              <a:t>21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511A7-DB0F-4F63-91E3-03CB55B63BFC}" type="slidenum">
              <a:rPr lang="en-US"/>
              <a:pPr/>
              <a:t>22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B65F78-FFAB-4234-9E38-D960DA3A2C85}" type="slidenum">
              <a:rPr lang="en-US"/>
              <a:pPr/>
              <a:t>23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91CD8-22E5-478F-9F89-935CB497435D}" type="slidenum">
              <a:rPr lang="en-US"/>
              <a:pPr/>
              <a:t>24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A4294-737E-4D7F-99A4-DCDB48D9D3AB}" type="slidenum">
              <a:rPr lang="en-US"/>
              <a:pPr/>
              <a:t>25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95F26-B88B-488E-BC57-A5DBC5E7EC57}" type="slidenum">
              <a:rPr lang="en-US"/>
              <a:pPr/>
              <a:t>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D0820-7375-467D-945E-A024AD4EE360}" type="slidenum">
              <a:rPr lang="en-US"/>
              <a:pPr/>
              <a:t>5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2C89F5-E138-465B-AC61-DBFDC6198DB7}" type="slidenum">
              <a:rPr lang="en-US"/>
              <a:pPr/>
              <a:t>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B3908-4A38-4DD3-A529-5DA2AB5AC8C5}" type="slidenum">
              <a:rPr lang="en-US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2731D-EB7E-4D18-B26B-8E38B270F613}" type="slidenum">
              <a:rPr lang="en-US"/>
              <a:pPr/>
              <a:t>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92B07-92C3-4615-9592-3B343EAEA3BF}" type="slidenum">
              <a:rPr lang="en-US"/>
              <a:pPr/>
              <a:t>9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the</a:t>
            </a:r>
            <a:r>
              <a:rPr lang="en-US" baseline="0" dirty="0" smtClean="0"/>
              <a:t> malate shuttle and not an oxaloacetate shuttle?  Its b/c we want gluconeogenesis only if mitochondrial NADH levels are high.  This signals no need for the TCA cycle.  Under these conditions, its malate that predominates, not oxaloacetate.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5088B-6961-42F0-A4D4-D3D26A7B9348}" type="slidenum">
              <a:rPr lang="en-US"/>
              <a:pPr/>
              <a:t>10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A068B-8CAC-4AC0-B6C7-E743F8749C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0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0BDA7-C8E0-47AA-B7C4-33195122D7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7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5D19E-2976-47FC-AB1E-FEC6D2D3FB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3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A43199D-0C0D-49DD-9094-FDD4441864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6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2C585CE-EC27-47E8-A7C1-64D72C1B18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46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F63CE9C-7DFF-4C4F-BBC6-9E2C1B1FB1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5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8BE98-AD91-45CA-9417-E3A5A6057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7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FA5E2-B88B-4836-AE9B-56A9D79B89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4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C6F40-4AAD-40B4-B505-A415D9F387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1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0B202-09C7-4AB8-8BC7-BF4F5498E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28C46-2AAC-42FB-9F08-D24FF1A895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9FBE0-8314-4C4F-8C71-438A80D48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8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41C1B-2FE4-4A54-B137-514293D872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6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F48EE-2F5E-4DF5-981D-1990E371B6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4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AD44FE-E0CF-431D-85E3-08CC0F3573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6160" y="2354759"/>
            <a:ext cx="4548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7C80"/>
                </a:solidFill>
              </a:rPr>
              <a:t>Gluconeogenesis</a:t>
            </a:r>
            <a:endParaRPr lang="en-US" sz="4400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5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Gluconeogenesis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543800" cy="52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1" name="Line 3"/>
          <p:cNvSpPr>
            <a:spLocks noChangeShapeType="1"/>
          </p:cNvSpPr>
          <p:nvPr/>
        </p:nvSpPr>
        <p:spPr bwMode="auto">
          <a:xfrm flipH="1">
            <a:off x="4648200" y="3276600"/>
            <a:ext cx="1295400" cy="12192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>
                <a:solidFill>
                  <a:srgbClr val="FFFF99"/>
                </a:solidFill>
              </a:rPr>
              <a:t>3. Decarboxylation of Oxaloacetate followed by phosphorylation yields PEP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FFFF99"/>
                </a:solidFill>
              </a:rPr>
              <a:t>4. Overall Reaction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1524000"/>
          </a:xfrm>
        </p:spPr>
        <p:txBody>
          <a:bodyPr/>
          <a:lstStyle/>
          <a:p>
            <a:r>
              <a:rPr lang="en-US" sz="2400">
                <a:solidFill>
                  <a:srgbClr val="FFFF99"/>
                </a:solidFill>
              </a:rPr>
              <a:t>Pyruvate + P</a:t>
            </a:r>
            <a:r>
              <a:rPr lang="en-US" sz="2400" baseline="-25000">
                <a:solidFill>
                  <a:srgbClr val="FFFF99"/>
                </a:solidFill>
              </a:rPr>
              <a:t>i</a:t>
            </a:r>
            <a:r>
              <a:rPr lang="en-US" sz="2400">
                <a:solidFill>
                  <a:srgbClr val="FFFF99"/>
                </a:solidFill>
              </a:rPr>
              <a:t>        PEP                         </a:t>
            </a:r>
            <a:r>
              <a:rPr lang="en-US" sz="2400">
                <a:solidFill>
                  <a:srgbClr val="FFFF99"/>
                </a:solidFill>
                <a:cs typeface="Arial" charset="0"/>
              </a:rPr>
              <a:t>∆G°= 14.8 kcal/mol</a:t>
            </a:r>
          </a:p>
          <a:p>
            <a:r>
              <a:rPr lang="en-US" sz="2400">
                <a:solidFill>
                  <a:srgbClr val="FFFF99"/>
                </a:solidFill>
                <a:cs typeface="Arial" charset="0"/>
              </a:rPr>
              <a:t>ATP       ADP + P</a:t>
            </a:r>
            <a:r>
              <a:rPr lang="en-US" sz="2400" baseline="-25000">
                <a:solidFill>
                  <a:srgbClr val="FFFF99"/>
                </a:solidFill>
                <a:cs typeface="Arial" charset="0"/>
              </a:rPr>
              <a:t>i                                                </a:t>
            </a:r>
            <a:r>
              <a:rPr lang="en-US" sz="2400">
                <a:solidFill>
                  <a:srgbClr val="FFFF99"/>
                </a:solidFill>
                <a:cs typeface="Arial" charset="0"/>
              </a:rPr>
              <a:t>∆G°=  -7.3</a:t>
            </a:r>
          </a:p>
          <a:p>
            <a:r>
              <a:rPr lang="en-US" sz="2400">
                <a:solidFill>
                  <a:srgbClr val="FFFF99"/>
                </a:solidFill>
                <a:cs typeface="Arial" charset="0"/>
              </a:rPr>
              <a:t>GTP       GDP + P</a:t>
            </a:r>
            <a:r>
              <a:rPr lang="en-US" sz="2400" baseline="-25000">
                <a:solidFill>
                  <a:srgbClr val="FFFF99"/>
                </a:solidFill>
                <a:cs typeface="Arial" charset="0"/>
              </a:rPr>
              <a:t>i</a:t>
            </a:r>
            <a:r>
              <a:rPr lang="en-US" sz="2400">
                <a:solidFill>
                  <a:srgbClr val="FFFF99"/>
                </a:solidFill>
                <a:cs typeface="Arial" charset="0"/>
              </a:rPr>
              <a:t>                                ∆G°=  -7.3</a:t>
            </a:r>
          </a:p>
        </p:txBody>
      </p:sp>
      <p:pic>
        <p:nvPicPr>
          <p:cNvPr id="47108" name="Picture 4" descr="$$$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676400"/>
            <a:ext cx="885825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09" name="Picture 5" descr="$$$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133600"/>
            <a:ext cx="885825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10" name="Picture 6" descr="$$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885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5791200" y="2971800"/>
            <a:ext cx="3124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248400" y="2971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+0.2 kcal/mol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Gluconeogenesis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848600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295400" y="457200"/>
            <a:ext cx="675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FF99"/>
                </a:solidFill>
              </a:rPr>
              <a:t>High NADH favors Gluconeogenesis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6815138" y="2438400"/>
            <a:ext cx="957262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5257800" y="2590800"/>
            <a:ext cx="2922588" cy="2454275"/>
            <a:chOff x="3554" y="1163"/>
            <a:chExt cx="1841" cy="1546"/>
          </a:xfrm>
        </p:grpSpPr>
        <p:sp>
          <p:nvSpPr>
            <p:cNvPr id="53251" name="Rectangle 3"/>
            <p:cNvSpPr>
              <a:spLocks noChangeArrowheads="1"/>
            </p:cNvSpPr>
            <p:nvPr/>
          </p:nvSpPr>
          <p:spPr bwMode="auto">
            <a:xfrm>
              <a:off x="4315" y="1298"/>
              <a:ext cx="1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O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3855" y="1774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H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4027" y="2159"/>
              <a:ext cx="1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O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4168" y="2159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H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4032" y="1584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H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4608" y="2159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H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57" name="Rectangle 9"/>
            <p:cNvSpPr>
              <a:spLocks noChangeArrowheads="1"/>
            </p:cNvSpPr>
            <p:nvPr/>
          </p:nvSpPr>
          <p:spPr bwMode="auto">
            <a:xfrm>
              <a:off x="4472" y="1586"/>
              <a:ext cx="1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O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58" name="Rectangle 10"/>
            <p:cNvSpPr>
              <a:spLocks noChangeArrowheads="1"/>
            </p:cNvSpPr>
            <p:nvPr/>
          </p:nvSpPr>
          <p:spPr bwMode="auto">
            <a:xfrm>
              <a:off x="4340" y="1586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H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4783" y="1861"/>
              <a:ext cx="27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OH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5272" y="1223"/>
              <a:ext cx="12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0000"/>
                  </a:solidFill>
                </a:rPr>
                <a:t>P</a:t>
              </a:r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53261" name="Rectangle 13"/>
            <p:cNvSpPr>
              <a:spLocks noChangeArrowheads="1"/>
            </p:cNvSpPr>
            <p:nvPr/>
          </p:nvSpPr>
          <p:spPr bwMode="auto">
            <a:xfrm>
              <a:off x="4785" y="1230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C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62" name="Rectangle 14"/>
            <p:cNvSpPr>
              <a:spLocks noChangeArrowheads="1"/>
            </p:cNvSpPr>
            <p:nvPr/>
          </p:nvSpPr>
          <p:spPr bwMode="auto">
            <a:xfrm>
              <a:off x="4917" y="1230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H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5048" y="134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500">
                  <a:solidFill>
                    <a:srgbClr val="FFFF00"/>
                  </a:solidFill>
                </a:rPr>
                <a:t>2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64" name="Rectangle 16"/>
            <p:cNvSpPr>
              <a:spLocks noChangeArrowheads="1"/>
            </p:cNvSpPr>
            <p:nvPr/>
          </p:nvSpPr>
          <p:spPr bwMode="auto">
            <a:xfrm>
              <a:off x="5114" y="1230"/>
              <a:ext cx="1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O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099" y="1976"/>
              <a:ext cx="576" cy="0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 flipV="1">
              <a:off x="4675" y="1617"/>
              <a:ext cx="177" cy="359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 flipH="1" flipV="1">
              <a:off x="4480" y="1436"/>
              <a:ext cx="372" cy="181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8" name="Line 20"/>
            <p:cNvSpPr>
              <a:spLocks noChangeShapeType="1"/>
            </p:cNvSpPr>
            <p:nvPr/>
          </p:nvSpPr>
          <p:spPr bwMode="auto">
            <a:xfrm flipH="1">
              <a:off x="3922" y="1436"/>
              <a:ext cx="370" cy="181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9" name="Line 21"/>
            <p:cNvSpPr>
              <a:spLocks noChangeShapeType="1"/>
            </p:cNvSpPr>
            <p:nvPr/>
          </p:nvSpPr>
          <p:spPr bwMode="auto">
            <a:xfrm>
              <a:off x="3922" y="1617"/>
              <a:ext cx="177" cy="359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0" name="Line 22"/>
            <p:cNvSpPr>
              <a:spLocks noChangeShapeType="1"/>
            </p:cNvSpPr>
            <p:nvPr/>
          </p:nvSpPr>
          <p:spPr bwMode="auto">
            <a:xfrm>
              <a:off x="3922" y="1617"/>
              <a:ext cx="0" cy="155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1" name="Line 23"/>
            <p:cNvSpPr>
              <a:spLocks noChangeShapeType="1"/>
            </p:cNvSpPr>
            <p:nvPr/>
          </p:nvSpPr>
          <p:spPr bwMode="auto">
            <a:xfrm>
              <a:off x="4099" y="1976"/>
              <a:ext cx="0" cy="179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2" name="Line 24"/>
            <p:cNvSpPr>
              <a:spLocks noChangeShapeType="1"/>
            </p:cNvSpPr>
            <p:nvPr/>
          </p:nvSpPr>
          <p:spPr bwMode="auto">
            <a:xfrm flipV="1">
              <a:off x="4099" y="1770"/>
              <a:ext cx="0" cy="206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3" name="Line 25"/>
            <p:cNvSpPr>
              <a:spLocks noChangeShapeType="1"/>
            </p:cNvSpPr>
            <p:nvPr/>
          </p:nvSpPr>
          <p:spPr bwMode="auto">
            <a:xfrm>
              <a:off x="4675" y="1976"/>
              <a:ext cx="0" cy="179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4" name="Line 26"/>
            <p:cNvSpPr>
              <a:spLocks noChangeShapeType="1"/>
            </p:cNvSpPr>
            <p:nvPr/>
          </p:nvSpPr>
          <p:spPr bwMode="auto">
            <a:xfrm flipH="1" flipV="1">
              <a:off x="4584" y="1770"/>
              <a:ext cx="91" cy="206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5" name="Line 27"/>
            <p:cNvSpPr>
              <a:spLocks noChangeShapeType="1"/>
            </p:cNvSpPr>
            <p:nvPr/>
          </p:nvSpPr>
          <p:spPr bwMode="auto">
            <a:xfrm>
              <a:off x="4852" y="1617"/>
              <a:ext cx="0" cy="230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6" name="Line 28"/>
            <p:cNvSpPr>
              <a:spLocks noChangeShapeType="1"/>
            </p:cNvSpPr>
            <p:nvPr/>
          </p:nvSpPr>
          <p:spPr bwMode="auto">
            <a:xfrm flipV="1">
              <a:off x="4852" y="1415"/>
              <a:ext cx="0" cy="202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7" name="Rectangle 29"/>
            <p:cNvSpPr>
              <a:spLocks noChangeArrowheads="1"/>
            </p:cNvSpPr>
            <p:nvPr/>
          </p:nvSpPr>
          <p:spPr bwMode="auto">
            <a:xfrm>
              <a:off x="3698" y="1163"/>
              <a:ext cx="1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O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78" name="Rectangle 30"/>
            <p:cNvSpPr>
              <a:spLocks noChangeArrowheads="1"/>
            </p:cNvSpPr>
            <p:nvPr/>
          </p:nvSpPr>
          <p:spPr bwMode="auto">
            <a:xfrm>
              <a:off x="3839" y="1163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C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79" name="Rectangle 31"/>
            <p:cNvSpPr>
              <a:spLocks noChangeArrowheads="1"/>
            </p:cNvSpPr>
            <p:nvPr/>
          </p:nvSpPr>
          <p:spPr bwMode="auto">
            <a:xfrm>
              <a:off x="3971" y="1163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H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80" name="Rectangle 32"/>
            <p:cNvSpPr>
              <a:spLocks noChangeArrowheads="1"/>
            </p:cNvSpPr>
            <p:nvPr/>
          </p:nvSpPr>
          <p:spPr bwMode="auto">
            <a:xfrm>
              <a:off x="4102" y="127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500">
                  <a:solidFill>
                    <a:srgbClr val="FFFF00"/>
                  </a:solidFill>
                </a:rPr>
                <a:t>2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81" name="Line 33"/>
            <p:cNvSpPr>
              <a:spLocks noChangeShapeType="1"/>
            </p:cNvSpPr>
            <p:nvPr/>
          </p:nvSpPr>
          <p:spPr bwMode="auto">
            <a:xfrm flipV="1">
              <a:off x="3922" y="1351"/>
              <a:ext cx="0" cy="266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2" name="Rectangle 34"/>
            <p:cNvSpPr>
              <a:spLocks noChangeArrowheads="1"/>
            </p:cNvSpPr>
            <p:nvPr/>
          </p:nvSpPr>
          <p:spPr bwMode="auto">
            <a:xfrm>
              <a:off x="3554" y="1163"/>
              <a:ext cx="12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0000"/>
                  </a:solidFill>
                </a:rPr>
                <a:t>P</a:t>
              </a:r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53283" name="Rectangle 35"/>
            <p:cNvSpPr>
              <a:spLocks noChangeArrowheads="1"/>
            </p:cNvSpPr>
            <p:nvPr/>
          </p:nvSpPr>
          <p:spPr bwMode="auto">
            <a:xfrm>
              <a:off x="4100" y="2450"/>
              <a:ext cx="7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700">
                  <a:solidFill>
                    <a:srgbClr val="FFFF00"/>
                  </a:solidFill>
                </a:rPr>
                <a:t>F1,6BP</a:t>
              </a:r>
              <a:endParaRPr lang="en-US" sz="2800">
                <a:solidFill>
                  <a:srgbClr val="FFFF00"/>
                </a:solidFill>
              </a:endParaRPr>
            </a:p>
          </p:txBody>
        </p:sp>
      </p:grpSp>
      <p:grpSp>
        <p:nvGrpSpPr>
          <p:cNvPr id="53284" name="Group 36"/>
          <p:cNvGrpSpPr>
            <a:grpSpLocks/>
          </p:cNvGrpSpPr>
          <p:nvPr/>
        </p:nvGrpSpPr>
        <p:grpSpPr bwMode="auto">
          <a:xfrm>
            <a:off x="1495425" y="2528888"/>
            <a:ext cx="2930525" cy="2527300"/>
            <a:chOff x="1038" y="1161"/>
            <a:chExt cx="1846" cy="1592"/>
          </a:xfrm>
        </p:grpSpPr>
        <p:sp>
          <p:nvSpPr>
            <p:cNvPr id="53285" name="Rectangle 37"/>
            <p:cNvSpPr>
              <a:spLocks noChangeArrowheads="1"/>
            </p:cNvSpPr>
            <p:nvPr/>
          </p:nvSpPr>
          <p:spPr bwMode="auto">
            <a:xfrm>
              <a:off x="1799" y="1296"/>
              <a:ext cx="1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O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86" name="Rectangle 38"/>
            <p:cNvSpPr>
              <a:spLocks noChangeArrowheads="1"/>
            </p:cNvSpPr>
            <p:nvPr/>
          </p:nvSpPr>
          <p:spPr bwMode="auto">
            <a:xfrm>
              <a:off x="1339" y="1772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H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87" name="Rectangle 39"/>
            <p:cNvSpPr>
              <a:spLocks noChangeArrowheads="1"/>
            </p:cNvSpPr>
            <p:nvPr/>
          </p:nvSpPr>
          <p:spPr bwMode="auto">
            <a:xfrm>
              <a:off x="1511" y="2157"/>
              <a:ext cx="1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O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88" name="Rectangle 40"/>
            <p:cNvSpPr>
              <a:spLocks noChangeArrowheads="1"/>
            </p:cNvSpPr>
            <p:nvPr/>
          </p:nvSpPr>
          <p:spPr bwMode="auto">
            <a:xfrm>
              <a:off x="1652" y="2157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H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89" name="Rectangle 41"/>
            <p:cNvSpPr>
              <a:spLocks noChangeArrowheads="1"/>
            </p:cNvSpPr>
            <p:nvPr/>
          </p:nvSpPr>
          <p:spPr bwMode="auto">
            <a:xfrm>
              <a:off x="1516" y="1582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H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90" name="Rectangle 42"/>
            <p:cNvSpPr>
              <a:spLocks noChangeArrowheads="1"/>
            </p:cNvSpPr>
            <p:nvPr/>
          </p:nvSpPr>
          <p:spPr bwMode="auto">
            <a:xfrm>
              <a:off x="2092" y="2157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H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91" name="Rectangle 43"/>
            <p:cNvSpPr>
              <a:spLocks noChangeArrowheads="1"/>
            </p:cNvSpPr>
            <p:nvPr/>
          </p:nvSpPr>
          <p:spPr bwMode="auto">
            <a:xfrm>
              <a:off x="1956" y="1584"/>
              <a:ext cx="1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O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92" name="Rectangle 44"/>
            <p:cNvSpPr>
              <a:spLocks noChangeArrowheads="1"/>
            </p:cNvSpPr>
            <p:nvPr/>
          </p:nvSpPr>
          <p:spPr bwMode="auto">
            <a:xfrm>
              <a:off x="1824" y="1584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H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93" name="Rectangle 45"/>
            <p:cNvSpPr>
              <a:spLocks noChangeArrowheads="1"/>
            </p:cNvSpPr>
            <p:nvPr/>
          </p:nvSpPr>
          <p:spPr bwMode="auto">
            <a:xfrm>
              <a:off x="2267" y="1859"/>
              <a:ext cx="27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OH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94" name="Rectangle 46"/>
            <p:cNvSpPr>
              <a:spLocks noChangeArrowheads="1"/>
            </p:cNvSpPr>
            <p:nvPr/>
          </p:nvSpPr>
          <p:spPr bwMode="auto">
            <a:xfrm>
              <a:off x="2269" y="1228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C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95" name="Rectangle 47"/>
            <p:cNvSpPr>
              <a:spLocks noChangeArrowheads="1"/>
            </p:cNvSpPr>
            <p:nvPr/>
          </p:nvSpPr>
          <p:spPr bwMode="auto">
            <a:xfrm>
              <a:off x="2401" y="1228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H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96" name="Rectangle 48"/>
            <p:cNvSpPr>
              <a:spLocks noChangeArrowheads="1"/>
            </p:cNvSpPr>
            <p:nvPr/>
          </p:nvSpPr>
          <p:spPr bwMode="auto">
            <a:xfrm>
              <a:off x="2532" y="134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500">
                  <a:solidFill>
                    <a:srgbClr val="FFFF00"/>
                  </a:solidFill>
                </a:rPr>
                <a:t>2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97" name="Rectangle 49"/>
            <p:cNvSpPr>
              <a:spLocks noChangeArrowheads="1"/>
            </p:cNvSpPr>
            <p:nvPr/>
          </p:nvSpPr>
          <p:spPr bwMode="auto">
            <a:xfrm>
              <a:off x="2608" y="1228"/>
              <a:ext cx="27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OH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298" name="Line 50"/>
            <p:cNvSpPr>
              <a:spLocks noChangeShapeType="1"/>
            </p:cNvSpPr>
            <p:nvPr/>
          </p:nvSpPr>
          <p:spPr bwMode="auto">
            <a:xfrm>
              <a:off x="1583" y="1974"/>
              <a:ext cx="576" cy="0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9" name="Line 51"/>
            <p:cNvSpPr>
              <a:spLocks noChangeShapeType="1"/>
            </p:cNvSpPr>
            <p:nvPr/>
          </p:nvSpPr>
          <p:spPr bwMode="auto">
            <a:xfrm flipV="1">
              <a:off x="2159" y="1615"/>
              <a:ext cx="177" cy="359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0" name="Line 52"/>
            <p:cNvSpPr>
              <a:spLocks noChangeShapeType="1"/>
            </p:cNvSpPr>
            <p:nvPr/>
          </p:nvSpPr>
          <p:spPr bwMode="auto">
            <a:xfrm flipH="1" flipV="1">
              <a:off x="1964" y="1434"/>
              <a:ext cx="372" cy="181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1" name="Line 53"/>
            <p:cNvSpPr>
              <a:spLocks noChangeShapeType="1"/>
            </p:cNvSpPr>
            <p:nvPr/>
          </p:nvSpPr>
          <p:spPr bwMode="auto">
            <a:xfrm flipH="1">
              <a:off x="1406" y="1434"/>
              <a:ext cx="370" cy="181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2" name="Line 54"/>
            <p:cNvSpPr>
              <a:spLocks noChangeShapeType="1"/>
            </p:cNvSpPr>
            <p:nvPr/>
          </p:nvSpPr>
          <p:spPr bwMode="auto">
            <a:xfrm>
              <a:off x="1406" y="1615"/>
              <a:ext cx="177" cy="359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3" name="Line 55"/>
            <p:cNvSpPr>
              <a:spLocks noChangeShapeType="1"/>
            </p:cNvSpPr>
            <p:nvPr/>
          </p:nvSpPr>
          <p:spPr bwMode="auto">
            <a:xfrm>
              <a:off x="1406" y="1615"/>
              <a:ext cx="0" cy="155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4" name="Line 56"/>
            <p:cNvSpPr>
              <a:spLocks noChangeShapeType="1"/>
            </p:cNvSpPr>
            <p:nvPr/>
          </p:nvSpPr>
          <p:spPr bwMode="auto">
            <a:xfrm>
              <a:off x="1583" y="1974"/>
              <a:ext cx="0" cy="179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5" name="Line 57"/>
            <p:cNvSpPr>
              <a:spLocks noChangeShapeType="1"/>
            </p:cNvSpPr>
            <p:nvPr/>
          </p:nvSpPr>
          <p:spPr bwMode="auto">
            <a:xfrm flipV="1">
              <a:off x="1583" y="1768"/>
              <a:ext cx="0" cy="206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6" name="Line 58"/>
            <p:cNvSpPr>
              <a:spLocks noChangeShapeType="1"/>
            </p:cNvSpPr>
            <p:nvPr/>
          </p:nvSpPr>
          <p:spPr bwMode="auto">
            <a:xfrm>
              <a:off x="2159" y="1974"/>
              <a:ext cx="0" cy="179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7" name="Line 59"/>
            <p:cNvSpPr>
              <a:spLocks noChangeShapeType="1"/>
            </p:cNvSpPr>
            <p:nvPr/>
          </p:nvSpPr>
          <p:spPr bwMode="auto">
            <a:xfrm flipH="1" flipV="1">
              <a:off x="2068" y="1768"/>
              <a:ext cx="91" cy="206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8" name="Line 60"/>
            <p:cNvSpPr>
              <a:spLocks noChangeShapeType="1"/>
            </p:cNvSpPr>
            <p:nvPr/>
          </p:nvSpPr>
          <p:spPr bwMode="auto">
            <a:xfrm>
              <a:off x="2336" y="1615"/>
              <a:ext cx="0" cy="230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9" name="Line 61"/>
            <p:cNvSpPr>
              <a:spLocks noChangeShapeType="1"/>
            </p:cNvSpPr>
            <p:nvPr/>
          </p:nvSpPr>
          <p:spPr bwMode="auto">
            <a:xfrm flipV="1">
              <a:off x="2336" y="1413"/>
              <a:ext cx="0" cy="202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0" name="Rectangle 62"/>
            <p:cNvSpPr>
              <a:spLocks noChangeArrowheads="1"/>
            </p:cNvSpPr>
            <p:nvPr/>
          </p:nvSpPr>
          <p:spPr bwMode="auto">
            <a:xfrm>
              <a:off x="1182" y="1161"/>
              <a:ext cx="1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O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311" name="Rectangle 63"/>
            <p:cNvSpPr>
              <a:spLocks noChangeArrowheads="1"/>
            </p:cNvSpPr>
            <p:nvPr/>
          </p:nvSpPr>
          <p:spPr bwMode="auto">
            <a:xfrm>
              <a:off x="1323" y="1161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C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312" name="Rectangle 64"/>
            <p:cNvSpPr>
              <a:spLocks noChangeArrowheads="1"/>
            </p:cNvSpPr>
            <p:nvPr/>
          </p:nvSpPr>
          <p:spPr bwMode="auto">
            <a:xfrm>
              <a:off x="1455" y="1161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FF00"/>
                  </a:solidFill>
                </a:rPr>
                <a:t>H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313" name="Rectangle 65"/>
            <p:cNvSpPr>
              <a:spLocks noChangeArrowheads="1"/>
            </p:cNvSpPr>
            <p:nvPr/>
          </p:nvSpPr>
          <p:spPr bwMode="auto">
            <a:xfrm>
              <a:off x="1586" y="127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500">
                  <a:solidFill>
                    <a:srgbClr val="FFFF00"/>
                  </a:solidFill>
                </a:rPr>
                <a:t>2</a:t>
              </a:r>
              <a:endParaRPr lang="en-US" sz="2800">
                <a:solidFill>
                  <a:srgbClr val="FFFF00"/>
                </a:solidFill>
              </a:endParaRPr>
            </a:p>
          </p:txBody>
        </p:sp>
        <p:sp>
          <p:nvSpPr>
            <p:cNvPr id="53314" name="Line 66"/>
            <p:cNvSpPr>
              <a:spLocks noChangeShapeType="1"/>
            </p:cNvSpPr>
            <p:nvPr/>
          </p:nvSpPr>
          <p:spPr bwMode="auto">
            <a:xfrm flipV="1">
              <a:off x="1406" y="1349"/>
              <a:ext cx="0" cy="266"/>
            </a:xfrm>
            <a:prstGeom prst="line">
              <a:avLst/>
            </a:prstGeom>
            <a:noFill/>
            <a:ln w="2063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1038" y="1161"/>
              <a:ext cx="12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300">
                  <a:solidFill>
                    <a:srgbClr val="FF0000"/>
                  </a:solidFill>
                </a:rPr>
                <a:t>P</a:t>
              </a:r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53316" name="Rectangle 68"/>
            <p:cNvSpPr>
              <a:spLocks noChangeArrowheads="1"/>
            </p:cNvSpPr>
            <p:nvPr/>
          </p:nvSpPr>
          <p:spPr bwMode="auto">
            <a:xfrm>
              <a:off x="1708" y="2494"/>
              <a:ext cx="39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700">
                  <a:solidFill>
                    <a:srgbClr val="FFFF00"/>
                  </a:solidFill>
                </a:rPr>
                <a:t>F6P</a:t>
              </a:r>
              <a:endParaRPr lang="en-US" sz="2800">
                <a:solidFill>
                  <a:srgbClr val="FFFF00"/>
                </a:solidFill>
              </a:endParaRPr>
            </a:p>
          </p:txBody>
        </p:sp>
      </p:grpSp>
      <p:cxnSp>
        <p:nvCxnSpPr>
          <p:cNvPr id="53317" name="AutoShape 69"/>
          <p:cNvCxnSpPr>
            <a:cxnSpLocks noChangeShapeType="1"/>
          </p:cNvCxnSpPr>
          <p:nvPr/>
        </p:nvCxnSpPr>
        <p:spPr bwMode="auto">
          <a:xfrm rot="5400000" flipV="1">
            <a:off x="4814887" y="290513"/>
            <a:ext cx="3175" cy="3994150"/>
          </a:xfrm>
          <a:prstGeom prst="curvedConnector3">
            <a:avLst>
              <a:gd name="adj1" fmla="val -15700000"/>
            </a:avLst>
          </a:prstGeom>
          <a:noFill/>
          <a:ln w="28575">
            <a:solidFill>
              <a:srgbClr val="FFFF99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18" name="AutoShape 70"/>
          <p:cNvCxnSpPr>
            <a:cxnSpLocks noChangeShapeType="1"/>
          </p:cNvCxnSpPr>
          <p:nvPr/>
        </p:nvCxnSpPr>
        <p:spPr bwMode="auto">
          <a:xfrm rot="5400000">
            <a:off x="4887913" y="3265487"/>
            <a:ext cx="69850" cy="4054475"/>
          </a:xfrm>
          <a:prstGeom prst="curvedConnector3">
            <a:avLst>
              <a:gd name="adj1" fmla="val 627269"/>
            </a:avLst>
          </a:prstGeom>
          <a:noFill/>
          <a:ln w="28575">
            <a:solidFill>
              <a:srgbClr val="FFFF99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319" name="Text Box 71"/>
          <p:cNvSpPr txBox="1">
            <a:spLocks noChangeArrowheads="1"/>
          </p:cNvSpPr>
          <p:nvPr/>
        </p:nvSpPr>
        <p:spPr bwMode="auto">
          <a:xfrm>
            <a:off x="3497263" y="892175"/>
            <a:ext cx="776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ATP</a:t>
            </a:r>
          </a:p>
        </p:txBody>
      </p:sp>
      <p:sp>
        <p:nvSpPr>
          <p:cNvPr id="53320" name="Text Box 72"/>
          <p:cNvSpPr txBox="1">
            <a:spLocks noChangeArrowheads="1"/>
          </p:cNvSpPr>
          <p:nvPr/>
        </p:nvSpPr>
        <p:spPr bwMode="auto">
          <a:xfrm>
            <a:off x="5037138" y="892175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ADP</a:t>
            </a:r>
          </a:p>
        </p:txBody>
      </p:sp>
      <p:cxnSp>
        <p:nvCxnSpPr>
          <p:cNvPr id="53321" name="AutoShape 73"/>
          <p:cNvCxnSpPr>
            <a:cxnSpLocks noChangeShapeType="1"/>
            <a:stCxn id="53319" idx="2"/>
            <a:endCxn id="53320" idx="2"/>
          </p:cNvCxnSpPr>
          <p:nvPr/>
        </p:nvCxnSpPr>
        <p:spPr bwMode="auto">
          <a:xfrm rot="16200000" flipH="1">
            <a:off x="4664075" y="571500"/>
            <a:ext cx="1588" cy="1557338"/>
          </a:xfrm>
          <a:prstGeom prst="curvedConnector3">
            <a:avLst>
              <a:gd name="adj1" fmla="val 27500000"/>
            </a:avLst>
          </a:prstGeom>
          <a:noFill/>
          <a:ln w="28575">
            <a:solidFill>
              <a:srgbClr val="FFFF99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322" name="Text Box 74"/>
          <p:cNvSpPr txBox="1">
            <a:spLocks noChangeArrowheads="1"/>
          </p:cNvSpPr>
          <p:nvPr/>
        </p:nvSpPr>
        <p:spPr bwMode="auto">
          <a:xfrm>
            <a:off x="3657600" y="6248400"/>
            <a:ext cx="91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9999"/>
                </a:solidFill>
              </a:rPr>
              <a:t>PO</a:t>
            </a:r>
            <a:r>
              <a:rPr lang="en-US" sz="2400" baseline="-25000" dirty="0" smtClean="0">
                <a:solidFill>
                  <a:srgbClr val="FF9999"/>
                </a:solidFill>
              </a:rPr>
              <a:t>4</a:t>
            </a:r>
            <a:r>
              <a:rPr lang="en-US" sz="2400" baseline="30000" dirty="0" smtClean="0">
                <a:solidFill>
                  <a:srgbClr val="FF9999"/>
                </a:solidFill>
              </a:rPr>
              <a:t>3-</a:t>
            </a:r>
            <a:endParaRPr lang="en-US" sz="2400" baseline="30000" dirty="0">
              <a:solidFill>
                <a:srgbClr val="FF9999"/>
              </a:solidFill>
            </a:endParaRPr>
          </a:p>
        </p:txBody>
      </p:sp>
      <p:sp>
        <p:nvSpPr>
          <p:cNvPr id="53323" name="Text Box 75"/>
          <p:cNvSpPr txBox="1">
            <a:spLocks noChangeArrowheads="1"/>
          </p:cNvSpPr>
          <p:nvPr/>
        </p:nvSpPr>
        <p:spPr bwMode="auto">
          <a:xfrm>
            <a:off x="5334000" y="6248400"/>
            <a:ext cx="754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H</a:t>
            </a:r>
            <a:r>
              <a:rPr lang="en-US" sz="2400" baseline="-25000">
                <a:solidFill>
                  <a:srgbClr val="FF9999"/>
                </a:solidFill>
              </a:rPr>
              <a:t>2</a:t>
            </a:r>
            <a:r>
              <a:rPr lang="en-US" sz="2400">
                <a:solidFill>
                  <a:srgbClr val="FF9999"/>
                </a:solidFill>
              </a:rPr>
              <a:t>O</a:t>
            </a:r>
          </a:p>
        </p:txBody>
      </p:sp>
      <p:cxnSp>
        <p:nvCxnSpPr>
          <p:cNvPr id="53324" name="AutoShape 76"/>
          <p:cNvCxnSpPr>
            <a:cxnSpLocks noChangeShapeType="1"/>
          </p:cNvCxnSpPr>
          <p:nvPr/>
        </p:nvCxnSpPr>
        <p:spPr bwMode="auto">
          <a:xfrm rot="16200000" flipH="1" flipV="1">
            <a:off x="4881563" y="5416550"/>
            <a:ext cx="1588" cy="1557337"/>
          </a:xfrm>
          <a:prstGeom prst="curvedConnector3">
            <a:avLst>
              <a:gd name="adj1" fmla="val -31200000"/>
            </a:avLst>
          </a:prstGeom>
          <a:noFill/>
          <a:ln w="28575">
            <a:solidFill>
              <a:srgbClr val="FFFF99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325" name="Line 77"/>
          <p:cNvSpPr>
            <a:spLocks noChangeShapeType="1"/>
          </p:cNvSpPr>
          <p:nvPr/>
        </p:nvSpPr>
        <p:spPr bwMode="auto">
          <a:xfrm>
            <a:off x="152400" y="3733800"/>
            <a:ext cx="1143000" cy="0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6" name="Line 78"/>
          <p:cNvSpPr>
            <a:spLocks noChangeShapeType="1"/>
          </p:cNvSpPr>
          <p:nvPr/>
        </p:nvSpPr>
        <p:spPr bwMode="auto">
          <a:xfrm>
            <a:off x="7848600" y="3657600"/>
            <a:ext cx="1143000" cy="0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7" name="Text Box 79"/>
          <p:cNvSpPr txBox="1">
            <a:spLocks noChangeArrowheads="1"/>
          </p:cNvSpPr>
          <p:nvPr/>
        </p:nvSpPr>
        <p:spPr bwMode="auto">
          <a:xfrm>
            <a:off x="4191000" y="518160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F1,6BPase</a:t>
            </a:r>
          </a:p>
        </p:txBody>
      </p:sp>
      <p:sp>
        <p:nvSpPr>
          <p:cNvPr id="53328" name="Text Box 80"/>
          <p:cNvSpPr txBox="1">
            <a:spLocks noChangeArrowheads="1"/>
          </p:cNvSpPr>
          <p:nvPr/>
        </p:nvSpPr>
        <p:spPr bwMode="auto">
          <a:xfrm>
            <a:off x="4343400" y="19050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PFK</a:t>
            </a:r>
          </a:p>
        </p:txBody>
      </p:sp>
      <p:sp>
        <p:nvSpPr>
          <p:cNvPr id="83" name="Rectangle 9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400" smtClean="0">
                <a:solidFill>
                  <a:srgbClr val="FF9999"/>
                </a:solidFill>
              </a:rPr>
              <a:t>B.  Circumventing PFK – dephosphorylation of F1,6BP by </a:t>
            </a:r>
            <a:r>
              <a:rPr lang="en-US" sz="2400" smtClean="0">
                <a:solidFill>
                  <a:srgbClr val="66FFFF"/>
                </a:solidFill>
              </a:rPr>
              <a:t>F1,6BPase</a:t>
            </a:r>
            <a:endParaRPr lang="en-US" sz="2400" dirty="0">
              <a:solidFill>
                <a:srgbClr val="66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8305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FF99"/>
                </a:solidFill>
              </a:rPr>
              <a:t>PFK reverse reaction: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FF99"/>
                </a:solidFill>
              </a:rPr>
              <a:t>F1,6 </a:t>
            </a:r>
            <a:r>
              <a:rPr lang="en-US" sz="2400" dirty="0">
                <a:solidFill>
                  <a:srgbClr val="FFFF99"/>
                </a:solidFill>
              </a:rPr>
              <a:t>BP + ADP         F6P + ATP          </a:t>
            </a:r>
            <a:r>
              <a:rPr lang="en-US" sz="2400" dirty="0">
                <a:solidFill>
                  <a:srgbClr val="FFFF99"/>
                </a:solidFill>
                <a:cs typeface="Arial" charset="0"/>
              </a:rPr>
              <a:t>∆G° = +3.4 </a:t>
            </a:r>
            <a:r>
              <a:rPr lang="en-US" sz="2400" dirty="0" smtClean="0">
                <a:solidFill>
                  <a:srgbClr val="FFFF99"/>
                </a:solidFill>
                <a:cs typeface="Arial" charset="0"/>
              </a:rPr>
              <a:t>kcal/</a:t>
            </a:r>
            <a:r>
              <a:rPr lang="en-US" sz="2400" dirty="0" err="1" smtClean="0">
                <a:solidFill>
                  <a:srgbClr val="FFFF99"/>
                </a:solidFill>
                <a:cs typeface="Arial" charset="0"/>
              </a:rPr>
              <a:t>mol</a:t>
            </a:r>
            <a:endParaRPr lang="en-US" sz="2400" dirty="0" smtClean="0">
              <a:solidFill>
                <a:srgbClr val="FFFF99"/>
              </a:solidFill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err="1" smtClean="0">
                <a:solidFill>
                  <a:srgbClr val="FFFF99"/>
                </a:solidFill>
                <a:cs typeface="Arial" charset="0"/>
              </a:rPr>
              <a:t>Phosphoryl</a:t>
            </a:r>
            <a:r>
              <a:rPr lang="en-US" sz="2400" dirty="0" smtClean="0">
                <a:solidFill>
                  <a:srgbClr val="FFFF99"/>
                </a:solidFill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FFFF99"/>
                </a:solidFill>
                <a:cs typeface="Arial" charset="0"/>
              </a:rPr>
              <a:t>grp</a:t>
            </a:r>
            <a:r>
              <a:rPr lang="en-US" sz="2400" dirty="0" smtClean="0">
                <a:solidFill>
                  <a:srgbClr val="FFFF99"/>
                </a:solidFill>
                <a:cs typeface="Arial" charset="0"/>
              </a:rPr>
              <a:t> is transferred to ADP (to form ATP)</a:t>
            </a:r>
            <a:endParaRPr lang="en-US" sz="2400" dirty="0">
              <a:solidFill>
                <a:srgbClr val="FFFF99"/>
              </a:solidFill>
              <a:cs typeface="Arial" charset="0"/>
            </a:endParaRPr>
          </a:p>
        </p:txBody>
      </p:sp>
      <p:pic>
        <p:nvPicPr>
          <p:cNvPr id="51203" name="Picture 3" descr="$$$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2419350"/>
            <a:ext cx="885825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57200" y="3992940"/>
            <a:ext cx="8305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 smtClean="0">
                <a:solidFill>
                  <a:srgbClr val="66FFFF"/>
                </a:solidFill>
              </a:rPr>
              <a:t>Dephosphorylation</a:t>
            </a:r>
            <a:r>
              <a:rPr lang="en-US" sz="2400" dirty="0" smtClean="0">
                <a:solidFill>
                  <a:srgbClr val="66FFFF"/>
                </a:solidFill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66FFFF"/>
                </a:solidFill>
              </a:rPr>
              <a:t>F1,6 BP + H</a:t>
            </a:r>
            <a:r>
              <a:rPr lang="en-US" sz="2400" baseline="-25000" dirty="0" smtClean="0">
                <a:solidFill>
                  <a:srgbClr val="66FFFF"/>
                </a:solidFill>
              </a:rPr>
              <a:t>2</a:t>
            </a:r>
            <a:r>
              <a:rPr lang="en-US" sz="2400" dirty="0" smtClean="0">
                <a:solidFill>
                  <a:srgbClr val="66FFFF"/>
                </a:solidFill>
              </a:rPr>
              <a:t>O         F6P + PO</a:t>
            </a:r>
            <a:r>
              <a:rPr lang="en-US" sz="2400" baseline="-25000" dirty="0" smtClean="0">
                <a:solidFill>
                  <a:srgbClr val="66FFFF"/>
                </a:solidFill>
              </a:rPr>
              <a:t>4 </a:t>
            </a:r>
            <a:r>
              <a:rPr lang="en-US" sz="2400" dirty="0" smtClean="0">
                <a:solidFill>
                  <a:srgbClr val="66FFFF"/>
                </a:solidFill>
              </a:rPr>
              <a:t>         </a:t>
            </a:r>
            <a:r>
              <a:rPr lang="en-US" sz="2400" dirty="0" smtClean="0">
                <a:solidFill>
                  <a:srgbClr val="66FFFF"/>
                </a:solidFill>
                <a:cs typeface="Arial" charset="0"/>
              </a:rPr>
              <a:t>∆G° = -3.9 kcal/</a:t>
            </a:r>
            <a:r>
              <a:rPr lang="en-US" sz="2400" dirty="0" err="1" smtClean="0">
                <a:solidFill>
                  <a:srgbClr val="66FFFF"/>
                </a:solidFill>
                <a:cs typeface="Arial" charset="0"/>
              </a:rPr>
              <a:t>mol</a:t>
            </a:r>
            <a:endParaRPr lang="en-US" sz="2400" dirty="0" smtClean="0">
              <a:solidFill>
                <a:srgbClr val="66FFFF"/>
              </a:solidFill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err="1" smtClean="0">
                <a:solidFill>
                  <a:srgbClr val="66FFFF"/>
                </a:solidFill>
              </a:rPr>
              <a:t>Phosphoryl</a:t>
            </a:r>
            <a:r>
              <a:rPr lang="en-US" sz="2400" dirty="0" smtClean="0">
                <a:solidFill>
                  <a:srgbClr val="66FFFF"/>
                </a:solidFill>
              </a:rPr>
              <a:t> </a:t>
            </a:r>
            <a:r>
              <a:rPr lang="en-US" sz="2400" dirty="0" err="1" smtClean="0">
                <a:solidFill>
                  <a:srgbClr val="66FFFF"/>
                </a:solidFill>
              </a:rPr>
              <a:t>grp</a:t>
            </a:r>
            <a:r>
              <a:rPr lang="en-US" sz="2400" dirty="0" smtClean="0">
                <a:solidFill>
                  <a:srgbClr val="66FFFF"/>
                </a:solidFill>
              </a:rPr>
              <a:t> is transferred to H</a:t>
            </a:r>
            <a:r>
              <a:rPr lang="en-US" sz="2400" baseline="-25000" dirty="0" smtClean="0">
                <a:solidFill>
                  <a:srgbClr val="66FFFF"/>
                </a:solidFill>
              </a:rPr>
              <a:t>2</a:t>
            </a:r>
            <a:r>
              <a:rPr lang="en-US" sz="2400" dirty="0" smtClean="0">
                <a:solidFill>
                  <a:srgbClr val="66FFFF"/>
                </a:solidFill>
              </a:rPr>
              <a:t>O (to form PO</a:t>
            </a:r>
            <a:r>
              <a:rPr lang="en-US" sz="2400" baseline="-25000" dirty="0" smtClean="0">
                <a:solidFill>
                  <a:srgbClr val="66FFFF"/>
                </a:solidFill>
              </a:rPr>
              <a:t>4</a:t>
            </a:r>
            <a:r>
              <a:rPr lang="en-US" sz="2400" baseline="30000" dirty="0" smtClean="0">
                <a:solidFill>
                  <a:srgbClr val="66FFFF"/>
                </a:solidFill>
              </a:rPr>
              <a:t>3-</a:t>
            </a:r>
            <a:r>
              <a:rPr lang="en-US" sz="2400" dirty="0">
                <a:solidFill>
                  <a:srgbClr val="66FFFF"/>
                </a:solidFill>
              </a:rPr>
              <a:t> </a:t>
            </a:r>
            <a:r>
              <a:rPr lang="en-US" sz="2400" dirty="0" smtClean="0">
                <a:solidFill>
                  <a:srgbClr val="66FFFF"/>
                </a:solidFill>
              </a:rPr>
              <a:t>)</a:t>
            </a:r>
            <a:endParaRPr lang="en-US" sz="2400" baseline="30000" dirty="0">
              <a:solidFill>
                <a:srgbClr val="FF9999"/>
              </a:solidFill>
            </a:endParaRPr>
          </a:p>
        </p:txBody>
      </p:sp>
      <p:pic>
        <p:nvPicPr>
          <p:cNvPr id="51207" name="Picture 7" descr="$$$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4615845"/>
            <a:ext cx="885825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pPr algn="l"/>
            <a:r>
              <a:rPr lang="en-US" sz="2800">
                <a:solidFill>
                  <a:srgbClr val="FF9999"/>
                </a:solidFill>
              </a:rPr>
              <a:t>C.  Circumventing Hexokinase – dephosphorylation </a:t>
            </a:r>
            <a:br>
              <a:rPr lang="en-US" sz="2800">
                <a:solidFill>
                  <a:srgbClr val="FF9999"/>
                </a:solidFill>
              </a:rPr>
            </a:br>
            <a:r>
              <a:rPr lang="en-US" sz="2800">
                <a:solidFill>
                  <a:srgbClr val="FF9999"/>
                </a:solidFill>
              </a:rPr>
              <a:t>	of G6P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48000"/>
          </a:xfrm>
        </p:spPr>
        <p:txBody>
          <a:bodyPr/>
          <a:lstStyle/>
          <a:p>
            <a:r>
              <a:rPr lang="en-US">
                <a:solidFill>
                  <a:srgbClr val="FFFF99"/>
                </a:solidFill>
              </a:rPr>
              <a:t>Mediated by G6Pase</a:t>
            </a:r>
          </a:p>
          <a:p>
            <a:r>
              <a:rPr lang="en-US">
                <a:solidFill>
                  <a:srgbClr val="FFFF99"/>
                </a:solidFill>
              </a:rPr>
              <a:t>G6Pase is present only in liver and kidney</a:t>
            </a:r>
          </a:p>
          <a:p>
            <a:r>
              <a:rPr lang="en-US">
                <a:solidFill>
                  <a:srgbClr val="FFFF99"/>
                </a:solidFill>
              </a:rPr>
              <a:t>Hence, these are the only tissues that can synthesize and secrete glucose into the blood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G6P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960563"/>
            <a:ext cx="8991600" cy="293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dirty="0" smtClean="0">
                <a:solidFill>
                  <a:srgbClr val="FF9999"/>
                </a:solidFill>
              </a:rPr>
              <a:t>Glucose-6-phosphatase activity relies on multiple components.</a:t>
            </a:r>
            <a:endParaRPr lang="en-US" sz="3200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9999"/>
                </a:solidFill>
              </a:rPr>
              <a:t>A Defect in G6Pase </a:t>
            </a:r>
            <a:r>
              <a:rPr lang="en-US" sz="3200" dirty="0">
                <a:solidFill>
                  <a:srgbClr val="FF9999"/>
                </a:solidFill>
              </a:rPr>
              <a:t>Activity can be due to: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 dirty="0">
                <a:solidFill>
                  <a:srgbClr val="FFFF99"/>
                </a:solidFill>
              </a:rPr>
              <a:t>Defect in G6Pase itself</a:t>
            </a:r>
          </a:p>
          <a:p>
            <a:pPr marL="609600" indent="-609600">
              <a:buFontTx/>
              <a:buAutoNum type="arabicPeriod"/>
            </a:pPr>
            <a:r>
              <a:rPr lang="en-US" sz="2800" dirty="0">
                <a:solidFill>
                  <a:srgbClr val="FFFF99"/>
                </a:solidFill>
              </a:rPr>
              <a:t>Defect in T1 transporter</a:t>
            </a:r>
          </a:p>
          <a:p>
            <a:pPr marL="609600" indent="-609600">
              <a:buFontTx/>
              <a:buNone/>
            </a:pPr>
            <a:endParaRPr lang="en-US" sz="1000" dirty="0">
              <a:solidFill>
                <a:srgbClr val="FFFF99"/>
              </a:solidFill>
            </a:endParaRPr>
          </a:p>
          <a:p>
            <a:pPr marL="609600" indent="-609600">
              <a:buFontTx/>
              <a:buNone/>
            </a:pPr>
            <a:r>
              <a:rPr lang="en-US" sz="2800" dirty="0">
                <a:solidFill>
                  <a:srgbClr val="FFFF99"/>
                </a:solidFill>
              </a:rPr>
              <a:t>Can Be distinguished by biochemical analysis:</a:t>
            </a:r>
          </a:p>
          <a:p>
            <a:pPr marL="609600" indent="-609600">
              <a:buFontTx/>
              <a:buNone/>
            </a:pPr>
            <a:r>
              <a:rPr lang="en-US" sz="2800" dirty="0">
                <a:solidFill>
                  <a:srgbClr val="FFFF99"/>
                </a:solidFill>
              </a:rPr>
              <a:t>	Liver extracts treated by freeze-thawing results in release of ER proteins. </a:t>
            </a:r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457200" y="4572000"/>
            <a:ext cx="822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381000" y="4724400"/>
            <a:ext cx="9067800" cy="1766888"/>
            <a:chOff x="240" y="2976"/>
            <a:chExt cx="5712" cy="1113"/>
          </a:xfrm>
        </p:grpSpPr>
        <p:sp>
          <p:nvSpPr>
            <p:cNvPr id="52230" name="Text Box 6"/>
            <p:cNvSpPr txBox="1">
              <a:spLocks noChangeArrowheads="1"/>
            </p:cNvSpPr>
            <p:nvPr/>
          </p:nvSpPr>
          <p:spPr bwMode="auto">
            <a:xfrm>
              <a:off x="1440" y="2976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u="sng">
                  <a:solidFill>
                    <a:srgbClr val="FFFF00"/>
                  </a:solidFill>
                </a:rPr>
                <a:t>G6Pase Activity</a:t>
              </a: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36" y="3264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u="sng">
                  <a:solidFill>
                    <a:srgbClr val="FFFF00"/>
                  </a:solidFill>
                </a:rPr>
                <a:t>Before F/T</a:t>
              </a: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2352" y="3264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u="sng">
                  <a:solidFill>
                    <a:srgbClr val="FFFF00"/>
                  </a:solidFill>
                </a:rPr>
                <a:t>After F/T</a:t>
              </a: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240" y="3456"/>
              <a:ext cx="436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FFFF00"/>
                  </a:solidFill>
                </a:rPr>
                <a:t>	   </a:t>
              </a:r>
              <a:r>
                <a:rPr lang="en-US" sz="2400" dirty="0">
                  <a:solidFill>
                    <a:srgbClr val="FFFF00"/>
                  </a:solidFill>
                  <a:cs typeface="Arial" charset="0"/>
                </a:rPr>
                <a:t>–</a:t>
              </a:r>
              <a:r>
                <a:rPr lang="en-US" sz="2400" dirty="0">
                  <a:solidFill>
                    <a:srgbClr val="FFFF00"/>
                  </a:solidFill>
                </a:rPr>
                <a:t>				 –</a:t>
              </a:r>
            </a:p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FFFF00"/>
                  </a:solidFill>
                </a:rPr>
                <a:t>	   –</a:t>
              </a:r>
              <a:r>
                <a:rPr lang="en-US" sz="2400" dirty="0"/>
                <a:t> </a:t>
              </a:r>
              <a:r>
                <a:rPr lang="en-US" sz="2400" dirty="0">
                  <a:solidFill>
                    <a:srgbClr val="FFFF00"/>
                  </a:solidFill>
                </a:rPr>
                <a:t>		          		 +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3600" y="3936"/>
              <a:ext cx="38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>
              <a:off x="3600" y="3600"/>
              <a:ext cx="38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4032" y="3456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FF00"/>
                  </a:solidFill>
                </a:rPr>
                <a:t>Defect in G6Pase</a:t>
              </a:r>
            </a:p>
          </p:txBody>
        </p:sp>
        <p:sp>
          <p:nvSpPr>
            <p:cNvPr id="52237" name="Text Box 13"/>
            <p:cNvSpPr txBox="1">
              <a:spLocks noChangeArrowheads="1"/>
            </p:cNvSpPr>
            <p:nvPr/>
          </p:nvSpPr>
          <p:spPr bwMode="auto">
            <a:xfrm>
              <a:off x="4032" y="379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FF00"/>
                  </a:solidFill>
                </a:rPr>
                <a:t>Defect in T1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FF9999"/>
                </a:solidFill>
              </a:rPr>
              <a:t>Stoichiometry of Gluconeogenesis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114800"/>
          </a:xfrm>
        </p:spPr>
        <p:txBody>
          <a:bodyPr/>
          <a:lstStyle/>
          <a:p>
            <a:r>
              <a:rPr lang="en-US" sz="2400">
                <a:solidFill>
                  <a:srgbClr val="FFFF99"/>
                </a:solidFill>
              </a:rPr>
              <a:t>2 Pyruvate</a:t>
            </a:r>
          </a:p>
          <a:p>
            <a:r>
              <a:rPr lang="en-US" sz="2400">
                <a:solidFill>
                  <a:srgbClr val="FFFF99"/>
                </a:solidFill>
              </a:rPr>
              <a:t>2 ATP – Carboxylation of Pyruvate</a:t>
            </a:r>
          </a:p>
          <a:p>
            <a:r>
              <a:rPr lang="en-US" sz="2400">
                <a:solidFill>
                  <a:srgbClr val="FFFF99"/>
                </a:solidFill>
              </a:rPr>
              <a:t>2 GTP – Synth. of PEP from oxaloacetate</a:t>
            </a:r>
          </a:p>
          <a:p>
            <a:r>
              <a:rPr lang="en-US" sz="2400">
                <a:solidFill>
                  <a:srgbClr val="FFFF99"/>
                </a:solidFill>
              </a:rPr>
              <a:t>2 ATP – P’n of 3-PG to form 1,3 BPG</a:t>
            </a:r>
          </a:p>
          <a:p>
            <a:r>
              <a:rPr lang="en-US" sz="2400">
                <a:solidFill>
                  <a:srgbClr val="FFFF99"/>
                </a:solidFill>
              </a:rPr>
              <a:t>2 NADH – reduction 1,3 BPG to Gly-3P</a:t>
            </a:r>
          </a:p>
          <a:p>
            <a:r>
              <a:rPr lang="en-US" sz="2400">
                <a:solidFill>
                  <a:srgbClr val="FFFF99"/>
                </a:solidFill>
              </a:rPr>
              <a:t>2 PO</a:t>
            </a:r>
            <a:r>
              <a:rPr lang="en-US" sz="2400" baseline="-25000">
                <a:solidFill>
                  <a:srgbClr val="FFFF99"/>
                </a:solidFill>
              </a:rPr>
              <a:t>4</a:t>
            </a:r>
            <a:r>
              <a:rPr lang="en-US" sz="2400" baseline="30000">
                <a:solidFill>
                  <a:srgbClr val="FFFF99"/>
                </a:solidFill>
              </a:rPr>
              <a:t>3- </a:t>
            </a:r>
            <a:r>
              <a:rPr lang="en-US" sz="2400">
                <a:solidFill>
                  <a:srgbClr val="FFFF99"/>
                </a:solidFill>
              </a:rPr>
              <a:t>- are generated</a:t>
            </a:r>
          </a:p>
          <a:p>
            <a:endParaRPr lang="en-US" sz="2400">
              <a:solidFill>
                <a:srgbClr val="FFFF99"/>
              </a:solidFill>
            </a:endParaRPr>
          </a:p>
          <a:p>
            <a:r>
              <a:rPr lang="en-US" sz="2400">
                <a:solidFill>
                  <a:srgbClr val="FFFF99"/>
                </a:solidFill>
              </a:rPr>
              <a:t>Glycolysis generates 2 ATP</a:t>
            </a:r>
          </a:p>
          <a:p>
            <a:r>
              <a:rPr lang="en-US" sz="2400">
                <a:solidFill>
                  <a:srgbClr val="FFFF99"/>
                </a:solidFill>
              </a:rPr>
              <a:t>Gluconeogenesis uses 6 ATP/GTP</a:t>
            </a:r>
          </a:p>
        </p:txBody>
      </p:sp>
      <p:cxnSp>
        <p:nvCxnSpPr>
          <p:cNvPr id="57348" name="AutoShape 4"/>
          <p:cNvCxnSpPr>
            <a:cxnSpLocks noChangeShapeType="1"/>
            <a:stCxn id="57350" idx="1"/>
            <a:endCxn id="57351" idx="1"/>
          </p:cNvCxnSpPr>
          <p:nvPr/>
        </p:nvCxnSpPr>
        <p:spPr bwMode="auto">
          <a:xfrm>
            <a:off x="6324600" y="4267200"/>
            <a:ext cx="0" cy="762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349" name="Group 5"/>
          <p:cNvGrpSpPr>
            <a:grpSpLocks/>
          </p:cNvGrpSpPr>
          <p:nvPr/>
        </p:nvGrpSpPr>
        <p:grpSpPr bwMode="auto">
          <a:xfrm>
            <a:off x="5791200" y="4191000"/>
            <a:ext cx="1981200" cy="838200"/>
            <a:chOff x="4512" y="3072"/>
            <a:chExt cx="1248" cy="528"/>
          </a:xfrm>
        </p:grpSpPr>
        <p:sp>
          <p:nvSpPr>
            <p:cNvPr id="57350" name="Line 6"/>
            <p:cNvSpPr>
              <a:spLocks noChangeShapeType="1"/>
            </p:cNvSpPr>
            <p:nvPr/>
          </p:nvSpPr>
          <p:spPr bwMode="auto">
            <a:xfrm>
              <a:off x="4512" y="3120"/>
              <a:ext cx="336" cy="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7351" name="Line 7"/>
            <p:cNvSpPr>
              <a:spLocks noChangeShapeType="1"/>
            </p:cNvSpPr>
            <p:nvPr/>
          </p:nvSpPr>
          <p:spPr bwMode="auto">
            <a:xfrm>
              <a:off x="4512" y="3600"/>
              <a:ext cx="336" cy="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4848" y="3072"/>
              <a:ext cx="91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</a:rPr>
                <a:t>Diff. of 4 ATP’s</a:t>
              </a:r>
            </a:p>
          </p:txBody>
        </p:sp>
      </p:grpSp>
      <p:grpSp>
        <p:nvGrpSpPr>
          <p:cNvPr id="57353" name="Group 9"/>
          <p:cNvGrpSpPr>
            <a:grpSpLocks/>
          </p:cNvGrpSpPr>
          <p:nvPr/>
        </p:nvGrpSpPr>
        <p:grpSpPr bwMode="auto">
          <a:xfrm>
            <a:off x="609600" y="5334000"/>
            <a:ext cx="8153400" cy="1447800"/>
            <a:chOff x="384" y="3360"/>
            <a:chExt cx="5136" cy="912"/>
          </a:xfrm>
        </p:grpSpPr>
        <p:sp>
          <p:nvSpPr>
            <p:cNvPr id="57354" name="Text Box 10"/>
            <p:cNvSpPr txBox="1">
              <a:spLocks noChangeArrowheads="1"/>
            </p:cNvSpPr>
            <p:nvPr/>
          </p:nvSpPr>
          <p:spPr bwMode="auto">
            <a:xfrm>
              <a:off x="384" y="3360"/>
              <a:ext cx="4992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FF66"/>
                  </a:solidFill>
                </a:rPr>
                <a:t>4 ATP </a:t>
              </a:r>
              <a:r>
                <a:rPr lang="en-US" sz="2400">
                  <a:solidFill>
                    <a:srgbClr val="FFFF66"/>
                  </a:solidFill>
                  <a:sym typeface="Wingdings" pitchFamily="2" charset="2"/>
                </a:rPr>
                <a:t> ADP + P</a:t>
              </a:r>
              <a:r>
                <a:rPr lang="en-US" sz="2400" baseline="-25000">
                  <a:solidFill>
                    <a:srgbClr val="FFFF66"/>
                  </a:solidFill>
                  <a:sym typeface="Wingdings" pitchFamily="2" charset="2"/>
                </a:rPr>
                <a:t>i</a:t>
              </a:r>
              <a:r>
                <a:rPr lang="en-US" sz="2400">
                  <a:solidFill>
                    <a:srgbClr val="FFFF66"/>
                  </a:solidFill>
                  <a:sym typeface="Wingdings" pitchFamily="2" charset="2"/>
                </a:rPr>
                <a:t>                           </a:t>
              </a:r>
              <a:r>
                <a:rPr lang="en-US" sz="2400">
                  <a:solidFill>
                    <a:srgbClr val="FFFF66"/>
                  </a:solidFill>
                  <a:cs typeface="Arial" charset="0"/>
                  <a:sym typeface="Wingdings" pitchFamily="2" charset="2"/>
                </a:rPr>
                <a:t>∆G =   - 48 kcal/mol</a:t>
              </a:r>
            </a:p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FF66"/>
                  </a:solidFill>
                  <a:cs typeface="Arial" charset="0"/>
                  <a:sym typeface="Wingdings" pitchFamily="2" charset="2"/>
                </a:rPr>
                <a:t>2 Pyruvate  1 Glucose                  </a:t>
              </a:r>
              <a:r>
                <a:rPr lang="en-US" sz="2400">
                  <a:solidFill>
                    <a:srgbClr val="FFFF66"/>
                  </a:solidFill>
                  <a:sym typeface="Wingdings" pitchFamily="2" charset="2"/>
                </a:rPr>
                <a:t>∆G =   +42</a:t>
              </a:r>
            </a:p>
          </p:txBody>
        </p:sp>
        <p:sp>
          <p:nvSpPr>
            <p:cNvPr id="57355" name="Line 11"/>
            <p:cNvSpPr>
              <a:spLocks noChangeShapeType="1"/>
            </p:cNvSpPr>
            <p:nvPr/>
          </p:nvSpPr>
          <p:spPr bwMode="auto">
            <a:xfrm>
              <a:off x="3552" y="3984"/>
              <a:ext cx="17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7356" name="Text Box 12"/>
            <p:cNvSpPr txBox="1">
              <a:spLocks noChangeArrowheads="1"/>
            </p:cNvSpPr>
            <p:nvPr/>
          </p:nvSpPr>
          <p:spPr bwMode="auto">
            <a:xfrm>
              <a:off x="3504" y="3984"/>
              <a:ext cx="2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66"/>
                  </a:solidFill>
                </a:rPr>
                <a:t>     - 6 kcal/mol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FF9999"/>
                </a:solidFill>
              </a:rPr>
              <a:t>Regulation of Gluconeogenesis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rgbClr val="FFFF00"/>
                </a:solidFill>
              </a:rPr>
              <a:t>Energy charge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FFFF00"/>
                </a:solidFill>
              </a:rPr>
              <a:t>Levels of biosynthetic precursors</a:t>
            </a:r>
            <a:r>
              <a:rPr lang="en-US" sz="2800">
                <a:solidFill>
                  <a:srgbClr val="FFFF0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FF9999"/>
                </a:solidFill>
              </a:rPr>
              <a:t>Hormonal Control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066800" y="28956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9999"/>
                </a:solidFill>
              </a:rPr>
              <a:t>1. Allosteric Regulation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3505200" y="3810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Glucagon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3581400" y="45720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F2,6 BP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6858000" y="45720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6172200" y="45720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F1,6BPase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143000" y="4572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PFK</a:t>
            </a:r>
          </a:p>
        </p:txBody>
      </p:sp>
      <p:cxnSp>
        <p:nvCxnSpPr>
          <p:cNvPr id="59402" name="AutoShape 10"/>
          <p:cNvCxnSpPr>
            <a:cxnSpLocks noChangeShapeType="1"/>
            <a:stCxn id="59397" idx="2"/>
            <a:endCxn id="59398" idx="0"/>
          </p:cNvCxnSpPr>
          <p:nvPr/>
        </p:nvCxnSpPr>
        <p:spPr bwMode="auto">
          <a:xfrm>
            <a:off x="4343400" y="4206875"/>
            <a:ext cx="0" cy="3651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4191000" y="4572000"/>
            <a:ext cx="304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9404" name="Group 12"/>
          <p:cNvGrpSpPr>
            <a:grpSpLocks/>
          </p:cNvGrpSpPr>
          <p:nvPr/>
        </p:nvGrpSpPr>
        <p:grpSpPr bwMode="auto">
          <a:xfrm>
            <a:off x="4495800" y="4191000"/>
            <a:ext cx="304800" cy="304800"/>
            <a:chOff x="2832" y="2880"/>
            <a:chExt cx="192" cy="192"/>
          </a:xfrm>
        </p:grpSpPr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>
              <a:off x="2880" y="2976"/>
              <a:ext cx="9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06" name="Oval 14"/>
            <p:cNvSpPr>
              <a:spLocks noChangeArrowheads="1"/>
            </p:cNvSpPr>
            <p:nvPr/>
          </p:nvSpPr>
          <p:spPr bwMode="auto">
            <a:xfrm>
              <a:off x="2832" y="2880"/>
              <a:ext cx="192" cy="192"/>
            </a:xfrm>
            <a:prstGeom prst="ellipse">
              <a:avLst/>
            </a:prstGeom>
            <a:noFill/>
            <a:ln w="952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59407" name="AutoShape 15"/>
          <p:cNvCxnSpPr>
            <a:cxnSpLocks noChangeShapeType="1"/>
            <a:stCxn id="59398" idx="3"/>
            <a:endCxn id="59400" idx="1"/>
          </p:cNvCxnSpPr>
          <p:nvPr/>
        </p:nvCxnSpPr>
        <p:spPr bwMode="auto">
          <a:xfrm>
            <a:off x="5105400" y="4770438"/>
            <a:ext cx="10668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6172200" y="4648200"/>
            <a:ext cx="0" cy="228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9409" name="AutoShape 17"/>
          <p:cNvCxnSpPr>
            <a:cxnSpLocks noChangeShapeType="1"/>
            <a:stCxn id="59398" idx="1"/>
            <a:endCxn id="59401" idx="3"/>
          </p:cNvCxnSpPr>
          <p:nvPr/>
        </p:nvCxnSpPr>
        <p:spPr bwMode="auto">
          <a:xfrm flipH="1">
            <a:off x="1905000" y="4770438"/>
            <a:ext cx="16764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5715000" y="4572000"/>
            <a:ext cx="152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9411" name="Group 19"/>
          <p:cNvGrpSpPr>
            <a:grpSpLocks/>
          </p:cNvGrpSpPr>
          <p:nvPr/>
        </p:nvGrpSpPr>
        <p:grpSpPr bwMode="auto">
          <a:xfrm>
            <a:off x="5715000" y="4267200"/>
            <a:ext cx="304800" cy="304800"/>
            <a:chOff x="2832" y="2880"/>
            <a:chExt cx="192" cy="192"/>
          </a:xfrm>
        </p:grpSpPr>
        <p:sp>
          <p:nvSpPr>
            <p:cNvPr id="59412" name="Line 20"/>
            <p:cNvSpPr>
              <a:spLocks noChangeShapeType="1"/>
            </p:cNvSpPr>
            <p:nvPr/>
          </p:nvSpPr>
          <p:spPr bwMode="auto">
            <a:xfrm>
              <a:off x="2880" y="2976"/>
              <a:ext cx="9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13" name="Oval 21"/>
            <p:cNvSpPr>
              <a:spLocks noChangeArrowheads="1"/>
            </p:cNvSpPr>
            <p:nvPr/>
          </p:nvSpPr>
          <p:spPr bwMode="auto">
            <a:xfrm>
              <a:off x="2832" y="2880"/>
              <a:ext cx="192" cy="192"/>
            </a:xfrm>
            <a:prstGeom prst="ellipse">
              <a:avLst/>
            </a:prstGeom>
            <a:noFill/>
            <a:ln w="952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9414" name="Group 22"/>
          <p:cNvGrpSpPr>
            <a:grpSpLocks/>
          </p:cNvGrpSpPr>
          <p:nvPr/>
        </p:nvGrpSpPr>
        <p:grpSpPr bwMode="auto">
          <a:xfrm>
            <a:off x="990600" y="5334000"/>
            <a:ext cx="8534400" cy="854075"/>
            <a:chOff x="240" y="3456"/>
            <a:chExt cx="5376" cy="538"/>
          </a:xfrm>
        </p:grpSpPr>
        <p:sp>
          <p:nvSpPr>
            <p:cNvPr id="59415" name="Text Box 23"/>
            <p:cNvSpPr txBox="1">
              <a:spLocks noChangeArrowheads="1"/>
            </p:cNvSpPr>
            <p:nvPr/>
          </p:nvSpPr>
          <p:spPr bwMode="auto">
            <a:xfrm>
              <a:off x="240" y="3456"/>
              <a:ext cx="53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</a:rPr>
                <a:t>SO:      Blood Glucose </a:t>
              </a:r>
              <a:r>
                <a:rPr lang="en-US" sz="2000">
                  <a:solidFill>
                    <a:srgbClr val="FFFF00"/>
                  </a:solidFill>
                  <a:sym typeface="Wingdings" pitchFamily="2" charset="2"/>
                </a:rPr>
                <a:t>      glucagon      -    Glycolysis</a:t>
              </a:r>
              <a:endParaRPr lang="en-US" sz="2000">
                <a:solidFill>
                  <a:srgbClr val="FFFF00"/>
                </a:solidFill>
              </a:endParaRPr>
            </a:p>
          </p:txBody>
        </p:sp>
        <p:sp>
          <p:nvSpPr>
            <p:cNvPr id="59416" name="Oval 24"/>
            <p:cNvSpPr>
              <a:spLocks noChangeArrowheads="1"/>
            </p:cNvSpPr>
            <p:nvPr/>
          </p:nvSpPr>
          <p:spPr bwMode="auto">
            <a:xfrm>
              <a:off x="3360" y="3504"/>
              <a:ext cx="192" cy="192"/>
            </a:xfrm>
            <a:prstGeom prst="ellipse">
              <a:avLst/>
            </a:prstGeom>
            <a:noFill/>
            <a:ln w="952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417" name="Line 25"/>
            <p:cNvSpPr>
              <a:spLocks noChangeShapeType="1"/>
            </p:cNvSpPr>
            <p:nvPr/>
          </p:nvSpPr>
          <p:spPr bwMode="auto">
            <a:xfrm>
              <a:off x="720" y="3504"/>
              <a:ext cx="0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18" name="Line 26"/>
            <p:cNvSpPr>
              <a:spLocks noChangeShapeType="1"/>
            </p:cNvSpPr>
            <p:nvPr/>
          </p:nvSpPr>
          <p:spPr bwMode="auto">
            <a:xfrm flipV="1">
              <a:off x="2208" y="3504"/>
              <a:ext cx="0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>
              <a:off x="2976" y="3744"/>
              <a:ext cx="192" cy="9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59420" name="Group 28"/>
            <p:cNvGrpSpPr>
              <a:grpSpLocks/>
            </p:cNvGrpSpPr>
            <p:nvPr/>
          </p:nvGrpSpPr>
          <p:grpSpPr bwMode="auto">
            <a:xfrm>
              <a:off x="3312" y="3744"/>
              <a:ext cx="1680" cy="250"/>
              <a:chOff x="3312" y="3744"/>
              <a:chExt cx="1680" cy="250"/>
            </a:xfrm>
          </p:grpSpPr>
          <p:sp>
            <p:nvSpPr>
              <p:cNvPr id="59421" name="Text Box 29"/>
              <p:cNvSpPr txBox="1">
                <a:spLocks noChangeArrowheads="1"/>
              </p:cNvSpPr>
              <p:nvPr/>
            </p:nvSpPr>
            <p:spPr bwMode="auto">
              <a:xfrm>
                <a:off x="3312" y="3744"/>
                <a:ext cx="1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FFFF00"/>
                    </a:solidFill>
                  </a:rPr>
                  <a:t>+   Gluconeogenesis</a:t>
                </a:r>
              </a:p>
            </p:txBody>
          </p:sp>
          <p:sp>
            <p:nvSpPr>
              <p:cNvPr id="59422" name="Oval 30"/>
              <p:cNvSpPr>
                <a:spLocks noChangeArrowheads="1"/>
              </p:cNvSpPr>
              <p:nvPr/>
            </p:nvSpPr>
            <p:spPr bwMode="auto">
              <a:xfrm>
                <a:off x="3312" y="3792"/>
                <a:ext cx="240" cy="192"/>
              </a:xfrm>
              <a:prstGeom prst="ellipse">
                <a:avLst/>
              </a:prstGeom>
              <a:noFill/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9423" name="Group 31"/>
          <p:cNvGrpSpPr>
            <a:grpSpLocks/>
          </p:cNvGrpSpPr>
          <p:nvPr/>
        </p:nvGrpSpPr>
        <p:grpSpPr bwMode="auto">
          <a:xfrm>
            <a:off x="5181600" y="4008438"/>
            <a:ext cx="2514600" cy="563562"/>
            <a:chOff x="3264" y="2765"/>
            <a:chExt cx="1584" cy="355"/>
          </a:xfrm>
        </p:grpSpPr>
        <p:grpSp>
          <p:nvGrpSpPr>
            <p:cNvPr id="59424" name="Group 32"/>
            <p:cNvGrpSpPr>
              <a:grpSpLocks/>
            </p:cNvGrpSpPr>
            <p:nvPr/>
          </p:nvGrpSpPr>
          <p:grpSpPr bwMode="auto">
            <a:xfrm>
              <a:off x="4464" y="2784"/>
              <a:ext cx="384" cy="250"/>
              <a:chOff x="1152" y="2976"/>
              <a:chExt cx="384" cy="250"/>
            </a:xfrm>
          </p:grpSpPr>
          <p:sp>
            <p:nvSpPr>
              <p:cNvPr id="59425" name="Text Box 33"/>
              <p:cNvSpPr txBox="1">
                <a:spLocks noChangeArrowheads="1"/>
              </p:cNvSpPr>
              <p:nvPr/>
            </p:nvSpPr>
            <p:spPr bwMode="auto">
              <a:xfrm>
                <a:off x="1152" y="2976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FF00"/>
                    </a:solidFill>
                  </a:rPr>
                  <a:t>+</a:t>
                </a:r>
              </a:p>
            </p:txBody>
          </p:sp>
          <p:sp>
            <p:nvSpPr>
              <p:cNvPr id="59426" name="Oval 34"/>
              <p:cNvSpPr>
                <a:spLocks noChangeArrowheads="1"/>
              </p:cNvSpPr>
              <p:nvPr/>
            </p:nvSpPr>
            <p:spPr bwMode="auto">
              <a:xfrm>
                <a:off x="1152" y="3024"/>
                <a:ext cx="192" cy="192"/>
              </a:xfrm>
              <a:prstGeom prst="ellipse">
                <a:avLst/>
              </a:prstGeom>
              <a:noFill/>
              <a:ln w="28575" algn="ctr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59427" name="AutoShape 35"/>
            <p:cNvCxnSpPr>
              <a:cxnSpLocks noChangeShapeType="1"/>
              <a:stCxn id="59397" idx="3"/>
              <a:endCxn id="59400" idx="0"/>
            </p:cNvCxnSpPr>
            <p:nvPr/>
          </p:nvCxnSpPr>
          <p:spPr bwMode="auto">
            <a:xfrm>
              <a:off x="3264" y="2765"/>
              <a:ext cx="1128" cy="355"/>
            </a:xfrm>
            <a:prstGeom prst="bentConnector2">
              <a:avLst/>
            </a:prstGeom>
            <a:noFill/>
            <a:ln w="28575">
              <a:solidFill>
                <a:srgbClr val="00FF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428" name="Group 36"/>
          <p:cNvGrpSpPr>
            <a:grpSpLocks/>
          </p:cNvGrpSpPr>
          <p:nvPr/>
        </p:nvGrpSpPr>
        <p:grpSpPr bwMode="auto">
          <a:xfrm>
            <a:off x="1981200" y="4343400"/>
            <a:ext cx="609600" cy="396875"/>
            <a:chOff x="1152" y="2976"/>
            <a:chExt cx="384" cy="250"/>
          </a:xfrm>
        </p:grpSpPr>
        <p:sp>
          <p:nvSpPr>
            <p:cNvPr id="59429" name="Text Box 37"/>
            <p:cNvSpPr txBox="1">
              <a:spLocks noChangeArrowheads="1"/>
            </p:cNvSpPr>
            <p:nvPr/>
          </p:nvSpPr>
          <p:spPr bwMode="auto">
            <a:xfrm>
              <a:off x="1152" y="297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</a:rPr>
                <a:t>+</a:t>
              </a:r>
            </a:p>
          </p:txBody>
        </p:sp>
        <p:sp>
          <p:nvSpPr>
            <p:cNvPr id="59430" name="Oval 38"/>
            <p:cNvSpPr>
              <a:spLocks noChangeArrowheads="1"/>
            </p:cNvSpPr>
            <p:nvPr/>
          </p:nvSpPr>
          <p:spPr bwMode="auto">
            <a:xfrm>
              <a:off x="1152" y="3024"/>
              <a:ext cx="192" cy="192"/>
            </a:xfrm>
            <a:prstGeom prst="ellipse">
              <a:avLst/>
            </a:prstGeom>
            <a:noFill/>
            <a:ln w="952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9431" name="Group 39"/>
          <p:cNvGrpSpPr>
            <a:grpSpLocks/>
          </p:cNvGrpSpPr>
          <p:nvPr/>
        </p:nvGrpSpPr>
        <p:grpSpPr bwMode="auto">
          <a:xfrm>
            <a:off x="1120775" y="4008438"/>
            <a:ext cx="2384425" cy="563562"/>
            <a:chOff x="706" y="2765"/>
            <a:chExt cx="1502" cy="355"/>
          </a:xfrm>
        </p:grpSpPr>
        <p:cxnSp>
          <p:nvCxnSpPr>
            <p:cNvPr id="59432" name="AutoShape 40"/>
            <p:cNvCxnSpPr>
              <a:cxnSpLocks noChangeShapeType="1"/>
              <a:stCxn id="59397" idx="1"/>
              <a:endCxn id="59401" idx="0"/>
            </p:cNvCxnSpPr>
            <p:nvPr/>
          </p:nvCxnSpPr>
          <p:spPr bwMode="auto">
            <a:xfrm rot="10800000" flipV="1">
              <a:off x="960" y="2765"/>
              <a:ext cx="1248" cy="355"/>
            </a:xfrm>
            <a:prstGeom prst="bentConnector2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9433" name="Group 41"/>
            <p:cNvGrpSpPr>
              <a:grpSpLocks/>
            </p:cNvGrpSpPr>
            <p:nvPr/>
          </p:nvGrpSpPr>
          <p:grpSpPr bwMode="auto">
            <a:xfrm>
              <a:off x="706" y="2835"/>
              <a:ext cx="192" cy="192"/>
              <a:chOff x="2832" y="2880"/>
              <a:chExt cx="192" cy="192"/>
            </a:xfrm>
          </p:grpSpPr>
          <p:sp>
            <p:nvSpPr>
              <p:cNvPr id="59434" name="Line 42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435" name="Oval 43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192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152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457200"/>
            <a:ext cx="4926013" cy="5791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Gluconeogenesis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308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343400" cy="655638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FF9999"/>
                </a:solidFill>
              </a:rPr>
              <a:t>2. Transcriptional Regulation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990600"/>
          </a:xfrm>
        </p:spPr>
        <p:txBody>
          <a:bodyPr/>
          <a:lstStyle/>
          <a:p>
            <a:r>
              <a:rPr lang="en-US" sz="2400">
                <a:solidFill>
                  <a:srgbClr val="FFFF99"/>
                </a:solidFill>
              </a:rPr>
              <a:t>Allosteric Control – achieved in seconds to minutes.</a:t>
            </a:r>
          </a:p>
          <a:p>
            <a:r>
              <a:rPr lang="en-US" sz="2400">
                <a:solidFill>
                  <a:srgbClr val="FFFF99"/>
                </a:solidFill>
              </a:rPr>
              <a:t>Transcriptional Control – hours to days.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276600" y="2133600"/>
            <a:ext cx="22860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>
                <a:solidFill>
                  <a:srgbClr val="FFFF00"/>
                </a:solidFill>
              </a:rPr>
              <a:t>mRNA levels of </a:t>
            </a:r>
            <a:r>
              <a:rPr lang="en-US" sz="2400">
                <a:solidFill>
                  <a:srgbClr val="FFFF00"/>
                </a:solidFill>
              </a:rPr>
              <a:t>PFK              PK PFK2/FBPase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PEP CK    F1,6BPase</a:t>
            </a:r>
          </a:p>
        </p:txBody>
      </p:sp>
      <p:grpSp>
        <p:nvGrpSpPr>
          <p:cNvPr id="63493" name="Group 5"/>
          <p:cNvGrpSpPr>
            <a:grpSpLocks/>
          </p:cNvGrpSpPr>
          <p:nvPr/>
        </p:nvGrpSpPr>
        <p:grpSpPr bwMode="auto">
          <a:xfrm>
            <a:off x="5638800" y="2667000"/>
            <a:ext cx="304800" cy="838200"/>
            <a:chOff x="3552" y="1968"/>
            <a:chExt cx="192" cy="528"/>
          </a:xfrm>
        </p:grpSpPr>
        <p:sp>
          <p:nvSpPr>
            <p:cNvPr id="63494" name="Line 6"/>
            <p:cNvSpPr>
              <a:spLocks noChangeShapeType="1"/>
            </p:cNvSpPr>
            <p:nvPr/>
          </p:nvSpPr>
          <p:spPr bwMode="auto">
            <a:xfrm>
              <a:off x="3552" y="1968"/>
              <a:ext cx="19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3495" name="Line 7"/>
            <p:cNvSpPr>
              <a:spLocks noChangeShapeType="1"/>
            </p:cNvSpPr>
            <p:nvPr/>
          </p:nvSpPr>
          <p:spPr bwMode="auto">
            <a:xfrm>
              <a:off x="3552" y="2496"/>
              <a:ext cx="19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63496" name="AutoShape 8"/>
            <p:cNvCxnSpPr>
              <a:cxnSpLocks noChangeShapeType="1"/>
              <a:stCxn id="63494" idx="1"/>
            </p:cNvCxnSpPr>
            <p:nvPr/>
          </p:nvCxnSpPr>
          <p:spPr bwMode="auto">
            <a:xfrm>
              <a:off x="3744" y="1968"/>
              <a:ext cx="0" cy="52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3497" name="Group 9"/>
          <p:cNvGrpSpPr>
            <a:grpSpLocks/>
          </p:cNvGrpSpPr>
          <p:nvPr/>
        </p:nvGrpSpPr>
        <p:grpSpPr bwMode="auto">
          <a:xfrm>
            <a:off x="2667000" y="2743200"/>
            <a:ext cx="304800" cy="838200"/>
            <a:chOff x="1680" y="2016"/>
            <a:chExt cx="192" cy="528"/>
          </a:xfrm>
        </p:grpSpPr>
        <p:sp>
          <p:nvSpPr>
            <p:cNvPr id="63498" name="Line 10"/>
            <p:cNvSpPr>
              <a:spLocks noChangeShapeType="1"/>
            </p:cNvSpPr>
            <p:nvPr/>
          </p:nvSpPr>
          <p:spPr bwMode="auto">
            <a:xfrm>
              <a:off x="1680" y="2016"/>
              <a:ext cx="19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3499" name="Line 11"/>
            <p:cNvSpPr>
              <a:spLocks noChangeShapeType="1"/>
            </p:cNvSpPr>
            <p:nvPr/>
          </p:nvSpPr>
          <p:spPr bwMode="auto">
            <a:xfrm>
              <a:off x="1680" y="2544"/>
              <a:ext cx="19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63500" name="AutoShape 12"/>
            <p:cNvCxnSpPr>
              <a:cxnSpLocks noChangeShapeType="1"/>
              <a:stCxn id="63498" idx="0"/>
              <a:endCxn id="63499" idx="0"/>
            </p:cNvCxnSpPr>
            <p:nvPr/>
          </p:nvCxnSpPr>
          <p:spPr bwMode="auto">
            <a:xfrm>
              <a:off x="1680" y="2016"/>
              <a:ext cx="0" cy="52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7239000" y="3048000"/>
            <a:ext cx="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3502" name="Group 14"/>
          <p:cNvGrpSpPr>
            <a:grpSpLocks/>
          </p:cNvGrpSpPr>
          <p:nvPr/>
        </p:nvGrpSpPr>
        <p:grpSpPr bwMode="auto">
          <a:xfrm>
            <a:off x="0" y="2743200"/>
            <a:ext cx="2514600" cy="1082675"/>
            <a:chOff x="0" y="2016"/>
            <a:chExt cx="1584" cy="682"/>
          </a:xfrm>
        </p:grpSpPr>
        <p:sp>
          <p:nvSpPr>
            <p:cNvPr id="63503" name="Line 15"/>
            <p:cNvSpPr>
              <a:spLocks noChangeShapeType="1"/>
            </p:cNvSpPr>
            <p:nvPr/>
          </p:nvSpPr>
          <p:spPr bwMode="auto">
            <a:xfrm>
              <a:off x="1008" y="2256"/>
              <a:ext cx="5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1152" y="201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</a:rPr>
                <a:t>+</a:t>
              </a:r>
            </a:p>
          </p:txBody>
        </p:sp>
        <p:sp>
          <p:nvSpPr>
            <p:cNvPr id="63505" name="Oval 17"/>
            <p:cNvSpPr>
              <a:spLocks noChangeArrowheads="1"/>
            </p:cNvSpPr>
            <p:nvPr/>
          </p:nvSpPr>
          <p:spPr bwMode="auto">
            <a:xfrm>
              <a:off x="1152" y="2016"/>
              <a:ext cx="192" cy="240"/>
            </a:xfrm>
            <a:prstGeom prst="ellipse">
              <a:avLst/>
            </a:prstGeom>
            <a:noFill/>
            <a:ln w="952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506" name="Text Box 18"/>
            <p:cNvSpPr txBox="1">
              <a:spLocks noChangeArrowheads="1"/>
            </p:cNvSpPr>
            <p:nvPr/>
          </p:nvSpPr>
          <p:spPr bwMode="auto">
            <a:xfrm>
              <a:off x="0" y="2160"/>
              <a:ext cx="1296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</a:rPr>
                <a:t>Insulin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</a:rPr>
                <a:t>(    Blood Gluc.)</a:t>
              </a:r>
            </a:p>
          </p:txBody>
        </p:sp>
        <p:sp>
          <p:nvSpPr>
            <p:cNvPr id="63507" name="Line 19"/>
            <p:cNvSpPr>
              <a:spLocks noChangeShapeType="1"/>
            </p:cNvSpPr>
            <p:nvPr/>
          </p:nvSpPr>
          <p:spPr bwMode="auto">
            <a:xfrm flipV="1">
              <a:off x="240" y="2496"/>
              <a:ext cx="0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3508" name="Line 20"/>
          <p:cNvSpPr>
            <a:spLocks noChangeShapeType="1"/>
          </p:cNvSpPr>
          <p:nvPr/>
        </p:nvSpPr>
        <p:spPr bwMode="auto">
          <a:xfrm flipH="1">
            <a:off x="5638800" y="3429000"/>
            <a:ext cx="167640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5257800" y="3962400"/>
            <a:ext cx="228600" cy="457200"/>
            <a:chOff x="3552" y="1968"/>
            <a:chExt cx="192" cy="528"/>
          </a:xfrm>
        </p:grpSpPr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>
              <a:off x="3552" y="1968"/>
              <a:ext cx="19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3511" name="Line 23"/>
            <p:cNvSpPr>
              <a:spLocks noChangeShapeType="1"/>
            </p:cNvSpPr>
            <p:nvPr/>
          </p:nvSpPr>
          <p:spPr bwMode="auto">
            <a:xfrm>
              <a:off x="3552" y="2496"/>
              <a:ext cx="19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63512" name="AutoShape 24"/>
            <p:cNvCxnSpPr>
              <a:cxnSpLocks noChangeShapeType="1"/>
              <a:stCxn id="63510" idx="1"/>
            </p:cNvCxnSpPr>
            <p:nvPr/>
          </p:nvCxnSpPr>
          <p:spPr bwMode="auto">
            <a:xfrm>
              <a:off x="3744" y="1968"/>
              <a:ext cx="0" cy="528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3513" name="Group 25"/>
          <p:cNvGrpSpPr>
            <a:grpSpLocks/>
          </p:cNvGrpSpPr>
          <p:nvPr/>
        </p:nvGrpSpPr>
        <p:grpSpPr bwMode="auto">
          <a:xfrm>
            <a:off x="6248400" y="2514600"/>
            <a:ext cx="3124200" cy="1768475"/>
            <a:chOff x="3936" y="1872"/>
            <a:chExt cx="1968" cy="1114"/>
          </a:xfrm>
        </p:grpSpPr>
        <p:sp>
          <p:nvSpPr>
            <p:cNvPr id="63514" name="Line 26"/>
            <p:cNvSpPr>
              <a:spLocks noChangeShapeType="1"/>
            </p:cNvSpPr>
            <p:nvPr/>
          </p:nvSpPr>
          <p:spPr bwMode="auto">
            <a:xfrm>
              <a:off x="3936" y="2064"/>
              <a:ext cx="0" cy="14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4272" y="1872"/>
              <a:ext cx="1632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</a:rPr>
                <a:t>Glucagon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</a:rPr>
                <a:t>(    Blood Glucose)</a:t>
              </a:r>
            </a:p>
          </p:txBody>
        </p:sp>
        <p:sp>
          <p:nvSpPr>
            <p:cNvPr id="63516" name="Line 28"/>
            <p:cNvSpPr>
              <a:spLocks noChangeShapeType="1"/>
            </p:cNvSpPr>
            <p:nvPr/>
          </p:nvSpPr>
          <p:spPr bwMode="auto">
            <a:xfrm>
              <a:off x="3936" y="2112"/>
              <a:ext cx="62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3517" name="Line 29"/>
            <p:cNvSpPr>
              <a:spLocks noChangeShapeType="1"/>
            </p:cNvSpPr>
            <p:nvPr/>
          </p:nvSpPr>
          <p:spPr bwMode="auto">
            <a:xfrm>
              <a:off x="4080" y="1968"/>
              <a:ext cx="9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4032" y="1872"/>
              <a:ext cx="192" cy="192"/>
            </a:xfrm>
            <a:prstGeom prst="ellipse">
              <a:avLst/>
            </a:prstGeom>
            <a:noFill/>
            <a:ln w="952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3936" y="273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</a:rPr>
                <a:t>+</a:t>
              </a:r>
            </a:p>
          </p:txBody>
        </p:sp>
        <p:sp>
          <p:nvSpPr>
            <p:cNvPr id="63520" name="Oval 32"/>
            <p:cNvSpPr>
              <a:spLocks noChangeArrowheads="1"/>
            </p:cNvSpPr>
            <p:nvPr/>
          </p:nvSpPr>
          <p:spPr bwMode="auto">
            <a:xfrm>
              <a:off x="3936" y="2784"/>
              <a:ext cx="240" cy="144"/>
            </a:xfrm>
            <a:prstGeom prst="ellipse">
              <a:avLst/>
            </a:prstGeom>
            <a:noFill/>
            <a:ln w="952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381000" y="4876800"/>
            <a:ext cx="86106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rgbClr val="FFFF99"/>
                </a:solidFill>
              </a:rPr>
              <a:t>  Thus Insulin promotes synthesis of glycolytic enzymes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rgbClr val="FFFF99"/>
                </a:solidFill>
              </a:rPr>
              <a:t>  Glucagon inhibits synthesis of glycolytic enzymes, and promotes snythesis of gluconeogenic enzymes.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FF9999"/>
                </a:solidFill>
              </a:rPr>
              <a:t>The Gluconeogenic Response is Activated Largely by the State of Feeding/Fasting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429000" y="19050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Glycogen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886200" y="30480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962400" y="43434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Pyruvate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733800" y="55626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Acetyl CoA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019800" y="3124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66FFFF"/>
                </a:solidFill>
              </a:rPr>
              <a:t>Blood Glucose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019800" y="43434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Alanine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096000" y="55626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FA’s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4191000" y="2438400"/>
            <a:ext cx="0" cy="4572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V="1">
            <a:off x="4648200" y="2438400"/>
            <a:ext cx="0" cy="4572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 flipV="1">
            <a:off x="4267200" y="3429000"/>
            <a:ext cx="0" cy="9144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4648200" y="3429000"/>
            <a:ext cx="0" cy="9144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4495800" y="4800600"/>
            <a:ext cx="0" cy="6858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rot="-5400000">
            <a:off x="5676900" y="5448300"/>
            <a:ext cx="0" cy="6858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rot="16200000" flipV="1">
            <a:off x="5562600" y="4114800"/>
            <a:ext cx="0" cy="9144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rot="5400000" flipV="1">
            <a:off x="5486400" y="2743200"/>
            <a:ext cx="0" cy="9144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rot="-16200000">
            <a:off x="5410200" y="2971800"/>
            <a:ext cx="0" cy="914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990600" y="2209800"/>
            <a:ext cx="0" cy="6096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1143000" y="22098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Blood Glucose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V="1">
            <a:off x="990600" y="2895600"/>
            <a:ext cx="0" cy="533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1143000" y="2895600"/>
            <a:ext cx="1836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Blood Glucose</a:t>
            </a:r>
          </a:p>
        </p:txBody>
      </p:sp>
    </p:spTree>
    <p:extLst>
      <p:ext uri="{BB962C8B-B14F-4D97-AF65-F5344CB8AC3E}">
        <p14:creationId xmlns:p14="http://schemas.microsoft.com/office/powerpoint/2010/main" val="309742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85800" y="42672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*** The main substrate for gluconeogenesis in the fasting/starvation state is ALANINE***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314450" y="1731963"/>
            <a:ext cx="2476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C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55750" y="1731963"/>
            <a:ext cx="2476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825625" y="19431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3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V="1">
            <a:off x="1514475" y="2071688"/>
            <a:ext cx="0" cy="382587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871663" y="2286000"/>
            <a:ext cx="2476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N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2112963" y="2286000"/>
            <a:ext cx="2476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2381250" y="24971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2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1514475" y="2454275"/>
            <a:ext cx="396875" cy="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1314450" y="2841625"/>
            <a:ext cx="2476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C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1558925" y="2841625"/>
            <a:ext cx="2667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1822450" y="2841625"/>
            <a:ext cx="2667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1514475" y="2454275"/>
            <a:ext cx="0" cy="38735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3063875" y="2570163"/>
            <a:ext cx="2466975" cy="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Freeform 16"/>
          <p:cNvSpPr>
            <a:spLocks/>
          </p:cNvSpPr>
          <p:nvPr/>
        </p:nvSpPr>
        <p:spPr bwMode="auto">
          <a:xfrm>
            <a:off x="5497513" y="2486025"/>
            <a:ext cx="315912" cy="146050"/>
          </a:xfrm>
          <a:custGeom>
            <a:avLst/>
            <a:gdLst>
              <a:gd name="T0" fmla="*/ 0 w 199"/>
              <a:gd name="T1" fmla="*/ 46 h 92"/>
              <a:gd name="T2" fmla="*/ 61 w 199"/>
              <a:gd name="T3" fmla="*/ 46 h 92"/>
              <a:gd name="T4" fmla="*/ 0 w 199"/>
              <a:gd name="T5" fmla="*/ 0 h 92"/>
              <a:gd name="T6" fmla="*/ 199 w 199"/>
              <a:gd name="T7" fmla="*/ 46 h 92"/>
              <a:gd name="T8" fmla="*/ 0 w 199"/>
              <a:gd name="T9" fmla="*/ 92 h 92"/>
              <a:gd name="T10" fmla="*/ 61 w 199"/>
              <a:gd name="T11" fmla="*/ 46 h 92"/>
              <a:gd name="T12" fmla="*/ 0 w 199"/>
              <a:gd name="T13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" h="92">
                <a:moveTo>
                  <a:pt x="0" y="46"/>
                </a:moveTo>
                <a:lnTo>
                  <a:pt x="61" y="46"/>
                </a:lnTo>
                <a:lnTo>
                  <a:pt x="0" y="0"/>
                </a:lnTo>
                <a:lnTo>
                  <a:pt x="199" y="46"/>
                </a:lnTo>
                <a:lnTo>
                  <a:pt x="0" y="92"/>
                </a:lnTo>
                <a:lnTo>
                  <a:pt x="61" y="46"/>
                </a:lnTo>
                <a:lnTo>
                  <a:pt x="0" y="4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6940550" y="1773238"/>
            <a:ext cx="2476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C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7181850" y="1773238"/>
            <a:ext cx="2476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7451725" y="198437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3</a:t>
            </a:r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 flipV="1">
            <a:off x="7140575" y="2112963"/>
            <a:ext cx="0" cy="384175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7488238" y="2328863"/>
            <a:ext cx="2667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7158038" y="2544763"/>
            <a:ext cx="371475" cy="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7158038" y="2446338"/>
            <a:ext cx="371475" cy="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6940550" y="2882900"/>
            <a:ext cx="2476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C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7185025" y="2882900"/>
            <a:ext cx="2667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7448550" y="2882900"/>
            <a:ext cx="2667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7140575" y="2497138"/>
            <a:ext cx="0" cy="385762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3048000" y="1752600"/>
            <a:ext cx="2368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  <a:latin typeface="Symbol" pitchFamily="18" charset="2"/>
              </a:rPr>
              <a:t>a</a:t>
            </a:r>
            <a:r>
              <a:rPr lang="en-US" sz="2700">
                <a:solidFill>
                  <a:srgbClr val="FFFF99"/>
                </a:solidFill>
              </a:rPr>
              <a:t>-Ketoglutarate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4419600" y="2971800"/>
            <a:ext cx="15049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glutamate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1371600" y="3352800"/>
            <a:ext cx="11430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Alanine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6781800" y="3429000"/>
            <a:ext cx="1352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Pyruvate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3276600" y="990600"/>
            <a:ext cx="26066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"Transamination"</a:t>
            </a:r>
            <a:endParaRPr lang="en-US">
              <a:solidFill>
                <a:srgbClr val="FFFF99"/>
              </a:solidFill>
            </a:endParaRPr>
          </a:p>
        </p:txBody>
      </p:sp>
      <p:cxnSp>
        <p:nvCxnSpPr>
          <p:cNvPr id="46113" name="AutoShape 33"/>
          <p:cNvCxnSpPr>
            <a:cxnSpLocks noChangeShapeType="1"/>
            <a:stCxn id="46108" idx="2"/>
            <a:endCxn id="46109" idx="0"/>
          </p:cNvCxnSpPr>
          <p:nvPr/>
        </p:nvCxnSpPr>
        <p:spPr bwMode="auto">
          <a:xfrm rot="16200000" flipH="1">
            <a:off x="4298156" y="2097882"/>
            <a:ext cx="808037" cy="939800"/>
          </a:xfrm>
          <a:prstGeom prst="curvedConnector3">
            <a:avLst>
              <a:gd name="adj1" fmla="val 49903"/>
            </a:avLst>
          </a:prstGeom>
          <a:noFill/>
          <a:ln w="19050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02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2800" dirty="0">
                <a:solidFill>
                  <a:srgbClr val="FF7C80"/>
                </a:solidFill>
              </a:rPr>
              <a:t>Gluconeogenesis &amp; Glycolysis can Occur at the Same Time in Different Organs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09600" y="1401762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FFFF00"/>
                </a:solidFill>
              </a:rPr>
              <a:t>IN LIVER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09800" y="1935162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181600" y="1935162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248400" y="1325562"/>
            <a:ext cx="1582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FF00"/>
                </a:solidFill>
              </a:rPr>
              <a:t>IN MUSCLE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114800" y="2087562"/>
            <a:ext cx="533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B  L OO D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105400" y="3001962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Pyruvate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2438400" y="3078162"/>
            <a:ext cx="1185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Pyruvate</a:t>
            </a:r>
          </a:p>
        </p:txBody>
      </p:sp>
      <p:cxnSp>
        <p:nvCxnSpPr>
          <p:cNvPr id="5130" name="AutoShape 10"/>
          <p:cNvCxnSpPr>
            <a:cxnSpLocks noChangeShapeType="1"/>
            <a:stCxn id="5124" idx="3"/>
            <a:endCxn id="5125" idx="1"/>
          </p:cNvCxnSpPr>
          <p:nvPr/>
        </p:nvCxnSpPr>
        <p:spPr bwMode="auto">
          <a:xfrm>
            <a:off x="3810000" y="2133600"/>
            <a:ext cx="13716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5029200" y="3916362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</a:rPr>
              <a:t>Lactate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2514600" y="3916362"/>
            <a:ext cx="101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Lactate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6019800" y="2544762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Glycolysis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1295400" y="2544762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 smtClean="0">
                <a:solidFill>
                  <a:srgbClr val="FFFF00"/>
                </a:solidFill>
              </a:rPr>
              <a:t>Gluconeo</a:t>
            </a:r>
            <a:r>
              <a:rPr lang="en-US" sz="2000" dirty="0" smtClean="0">
                <a:solidFill>
                  <a:srgbClr val="FFFF00"/>
                </a:solidFill>
              </a:rPr>
              <a:t>.</a:t>
            </a:r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5140" name="AutoShape 20"/>
          <p:cNvCxnSpPr>
            <a:cxnSpLocks noChangeShapeType="1"/>
            <a:stCxn id="5128" idx="2"/>
            <a:endCxn id="5131" idx="0"/>
          </p:cNvCxnSpPr>
          <p:nvPr/>
        </p:nvCxnSpPr>
        <p:spPr bwMode="auto">
          <a:xfrm>
            <a:off x="5715000" y="3398837"/>
            <a:ext cx="0" cy="5175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" name="AutoShape 21"/>
          <p:cNvCxnSpPr>
            <a:cxnSpLocks noChangeShapeType="1"/>
            <a:stCxn id="5131" idx="1"/>
            <a:endCxn id="5132" idx="3"/>
          </p:cNvCxnSpPr>
          <p:nvPr/>
        </p:nvCxnSpPr>
        <p:spPr bwMode="auto">
          <a:xfrm flipH="1">
            <a:off x="3530600" y="4114800"/>
            <a:ext cx="14986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4" name="AutoShape 24"/>
          <p:cNvCxnSpPr>
            <a:cxnSpLocks noChangeShapeType="1"/>
          </p:cNvCxnSpPr>
          <p:nvPr/>
        </p:nvCxnSpPr>
        <p:spPr bwMode="auto">
          <a:xfrm flipV="1">
            <a:off x="2971800" y="3475037"/>
            <a:ext cx="9525" cy="4413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533400" y="1858962"/>
            <a:ext cx="3581400" cy="2514600"/>
          </a:xfrm>
          <a:prstGeom prst="rect">
            <a:avLst/>
          </a:prstGeom>
          <a:noFill/>
          <a:ln w="952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4495800" y="1782762"/>
            <a:ext cx="3962400" cy="2590800"/>
          </a:xfrm>
          <a:prstGeom prst="rect">
            <a:avLst/>
          </a:prstGeom>
          <a:noFill/>
          <a:ln w="952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762000" y="5206412"/>
            <a:ext cx="792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7C80"/>
                </a:solidFill>
              </a:rPr>
              <a:t>*** The main substrate </a:t>
            </a:r>
            <a:r>
              <a:rPr lang="en-US" sz="2400" dirty="0" smtClean="0">
                <a:solidFill>
                  <a:srgbClr val="FF7C80"/>
                </a:solidFill>
              </a:rPr>
              <a:t>during exercise is </a:t>
            </a:r>
            <a:r>
              <a:rPr lang="en-US" sz="2400" dirty="0">
                <a:solidFill>
                  <a:srgbClr val="FF7C80"/>
                </a:solidFill>
              </a:rPr>
              <a:t>LACTATE*** </a:t>
            </a:r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 flipV="1">
            <a:off x="2971800" y="2392362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5715000" y="2392362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219200" y="1295400"/>
            <a:ext cx="69977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7C80"/>
                </a:solidFill>
              </a:rPr>
              <a:t>Main producers of lactate:</a:t>
            </a:r>
          </a:p>
          <a:p>
            <a:r>
              <a:rPr lang="en-US" sz="3200" dirty="0">
                <a:solidFill>
                  <a:srgbClr val="FFFF99"/>
                </a:solidFill>
              </a:rPr>
              <a:t>  Fast twitch muscle</a:t>
            </a:r>
          </a:p>
          <a:p>
            <a:r>
              <a:rPr lang="en-US" sz="3200" dirty="0">
                <a:solidFill>
                  <a:srgbClr val="FFFF99"/>
                </a:solidFill>
              </a:rPr>
              <a:t>  Red blood cells</a:t>
            </a:r>
          </a:p>
          <a:p>
            <a:endParaRPr lang="en-US" sz="3200" dirty="0">
              <a:solidFill>
                <a:srgbClr val="FFFF99"/>
              </a:solidFill>
            </a:endParaRPr>
          </a:p>
          <a:p>
            <a:r>
              <a:rPr lang="en-US" sz="3200" dirty="0">
                <a:solidFill>
                  <a:srgbClr val="FF7C80"/>
                </a:solidFill>
              </a:rPr>
              <a:t>Main consumers of lactate:</a:t>
            </a:r>
          </a:p>
          <a:p>
            <a:r>
              <a:rPr lang="en-US" sz="3200" dirty="0">
                <a:solidFill>
                  <a:srgbClr val="FFFF99"/>
                </a:solidFill>
              </a:rPr>
              <a:t>  Liver: gluconeogenesis</a:t>
            </a:r>
          </a:p>
          <a:p>
            <a:r>
              <a:rPr lang="en-US" sz="3200" dirty="0">
                <a:solidFill>
                  <a:srgbClr val="FFFF99"/>
                </a:solidFill>
              </a:rPr>
              <a:t>  Heart: oxidation as fuel</a:t>
            </a:r>
          </a:p>
          <a:p>
            <a:r>
              <a:rPr lang="en-US" sz="3200" dirty="0">
                <a:solidFill>
                  <a:srgbClr val="FFFF99"/>
                </a:solidFill>
              </a:rPr>
              <a:t>  Slow twitch muscle: oxidation as fuel</a:t>
            </a:r>
          </a:p>
        </p:txBody>
      </p:sp>
    </p:spTree>
    <p:extLst>
      <p:ext uri="{BB962C8B-B14F-4D97-AF65-F5344CB8AC3E}">
        <p14:creationId xmlns:p14="http://schemas.microsoft.com/office/powerpoint/2010/main" val="284632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Gluconeogenesis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934200" cy="53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>
                <a:solidFill>
                  <a:srgbClr val="FF9999"/>
                </a:solidFill>
              </a:rPr>
              <a:t>Gluconeogenesis</a:t>
            </a:r>
            <a:endParaRPr lang="en-US" sz="3600">
              <a:solidFill>
                <a:srgbClr val="FF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228600" y="1371600"/>
            <a:ext cx="8534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FF99"/>
                </a:solidFill>
              </a:rPr>
              <a:t>-Metabolic Pathways are Irreversible</a:t>
            </a:r>
          </a:p>
          <a:p>
            <a:r>
              <a:rPr lang="en-US" sz="2400" dirty="0">
                <a:solidFill>
                  <a:srgbClr val="FFFF99"/>
                </a:solidFill>
              </a:rPr>
              <a:t>	∆G between the 1st &amp; last metabolite is large (huge) &amp; neg. </a:t>
            </a:r>
          </a:p>
          <a:p>
            <a:endParaRPr lang="en-US" sz="2400" dirty="0">
              <a:solidFill>
                <a:srgbClr val="FFFF99"/>
              </a:solidFill>
            </a:endParaRPr>
          </a:p>
          <a:p>
            <a:r>
              <a:rPr lang="en-US" sz="2400" dirty="0">
                <a:solidFill>
                  <a:srgbClr val="FFFF99"/>
                </a:solidFill>
              </a:rPr>
              <a:t>- If </a:t>
            </a:r>
            <a:r>
              <a:rPr lang="en-US" sz="2400" dirty="0" smtClean="0">
                <a:solidFill>
                  <a:srgbClr val="FFFF99"/>
                </a:solidFill>
              </a:rPr>
              <a:t>metabolite 1 and 2 </a:t>
            </a:r>
            <a:r>
              <a:rPr lang="en-US" sz="2400" dirty="0">
                <a:solidFill>
                  <a:srgbClr val="FFFF99"/>
                </a:solidFill>
              </a:rPr>
              <a:t>are </a:t>
            </a:r>
            <a:r>
              <a:rPr lang="en-US" sz="2400" dirty="0" err="1">
                <a:solidFill>
                  <a:srgbClr val="FFFF99"/>
                </a:solidFill>
              </a:rPr>
              <a:t>interconvertible</a:t>
            </a:r>
            <a:r>
              <a:rPr lang="en-US" sz="2400" dirty="0">
                <a:solidFill>
                  <a:srgbClr val="FFFF99"/>
                </a:solidFill>
              </a:rPr>
              <a:t> (</a:t>
            </a:r>
            <a:r>
              <a:rPr lang="en-US" sz="2400" dirty="0" err="1">
                <a:solidFill>
                  <a:srgbClr val="FFFF99"/>
                </a:solidFill>
              </a:rPr>
              <a:t>metab</a:t>
            </a:r>
            <a:r>
              <a:rPr lang="en-US" sz="2400" dirty="0">
                <a:solidFill>
                  <a:srgbClr val="FFFF99"/>
                </a:solidFill>
              </a:rPr>
              <a:t> 1        </a:t>
            </a:r>
            <a:r>
              <a:rPr lang="en-US" sz="2400" dirty="0" err="1">
                <a:solidFill>
                  <a:srgbClr val="FFFF99"/>
                </a:solidFill>
              </a:rPr>
              <a:t>metab</a:t>
            </a:r>
            <a:r>
              <a:rPr lang="en-US" sz="2400" dirty="0">
                <a:solidFill>
                  <a:srgbClr val="FFFF99"/>
                </a:solidFill>
              </a:rPr>
              <a:t> 2), the path from </a:t>
            </a:r>
            <a:r>
              <a:rPr lang="en-US" sz="2400" dirty="0" err="1">
                <a:solidFill>
                  <a:srgbClr val="FFFF99"/>
                </a:solidFill>
              </a:rPr>
              <a:t>Metab</a:t>
            </a:r>
            <a:r>
              <a:rPr lang="en-US" sz="2400" dirty="0">
                <a:solidFill>
                  <a:srgbClr val="FFFF99"/>
                </a:solidFill>
              </a:rPr>
              <a:t> 1 </a:t>
            </a:r>
            <a:r>
              <a:rPr lang="en-US" sz="2400" dirty="0">
                <a:solidFill>
                  <a:srgbClr val="FFFF99"/>
                </a:solidFill>
                <a:sym typeface="Wingdings" pitchFamily="2" charset="2"/>
              </a:rPr>
              <a:t> </a:t>
            </a:r>
            <a:r>
              <a:rPr lang="en-US" sz="2400" dirty="0" err="1">
                <a:solidFill>
                  <a:srgbClr val="FFFF99"/>
                </a:solidFill>
                <a:sym typeface="Wingdings" pitchFamily="2" charset="2"/>
              </a:rPr>
              <a:t>Metab</a:t>
            </a:r>
            <a:r>
              <a:rPr lang="en-US" sz="2400" dirty="0">
                <a:solidFill>
                  <a:srgbClr val="FFFF99"/>
                </a:solidFill>
                <a:sym typeface="Wingdings" pitchFamily="2" charset="2"/>
              </a:rPr>
              <a:t> 2 must be different from that of </a:t>
            </a:r>
            <a:r>
              <a:rPr lang="en-US" sz="2400" dirty="0" err="1">
                <a:solidFill>
                  <a:srgbClr val="FFFF99"/>
                </a:solidFill>
                <a:sym typeface="Wingdings" pitchFamily="2" charset="2"/>
              </a:rPr>
              <a:t>Metab</a:t>
            </a:r>
            <a:r>
              <a:rPr lang="en-US" sz="2400" dirty="0">
                <a:solidFill>
                  <a:srgbClr val="FFFF99"/>
                </a:solidFill>
                <a:sym typeface="Wingdings" pitchFamily="2" charset="2"/>
              </a:rPr>
              <a:t> 2  </a:t>
            </a:r>
            <a:r>
              <a:rPr lang="en-US" sz="2400" dirty="0" err="1">
                <a:solidFill>
                  <a:srgbClr val="FFFF99"/>
                </a:solidFill>
                <a:sym typeface="Wingdings" pitchFamily="2" charset="2"/>
              </a:rPr>
              <a:t>Metab</a:t>
            </a:r>
            <a:r>
              <a:rPr lang="en-US" sz="2400" dirty="0">
                <a:solidFill>
                  <a:srgbClr val="FFFF99"/>
                </a:solidFill>
                <a:sym typeface="Wingdings" pitchFamily="2" charset="2"/>
              </a:rPr>
              <a:t> 1 </a:t>
            </a:r>
          </a:p>
          <a:p>
            <a:endParaRPr lang="en-US" sz="2400" dirty="0">
              <a:solidFill>
                <a:srgbClr val="FFFF99"/>
              </a:solidFill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>
                <a:solidFill>
                  <a:srgbClr val="FF9999"/>
                </a:solidFill>
              </a:rPr>
              <a:t>Gluconeogenesis</a:t>
            </a:r>
            <a:endParaRPr lang="en-US" sz="3600">
              <a:solidFill>
                <a:srgbClr val="FF9999"/>
              </a:solidFill>
            </a:endParaRPr>
          </a:p>
        </p:txBody>
      </p:sp>
      <p:pic>
        <p:nvPicPr>
          <p:cNvPr id="30723" name="Picture 3" descr="$$$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5175" y="2876550"/>
            <a:ext cx="885825" cy="40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1752600" y="4267200"/>
            <a:ext cx="5562600" cy="1692275"/>
            <a:chOff x="528" y="2784"/>
            <a:chExt cx="3504" cy="1066"/>
          </a:xfrm>
        </p:grpSpPr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528" y="312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</a:rPr>
                <a:t>Metab</a:t>
              </a:r>
              <a:r>
                <a:rPr lang="en-US" sz="2400" baseline="-25000">
                  <a:solidFill>
                    <a:srgbClr val="FFFF99"/>
                  </a:solidFill>
                </a:rPr>
                <a:t>1</a:t>
              </a:r>
              <a:r>
                <a:rPr lang="en-US" sz="2400">
                  <a:solidFill>
                    <a:srgbClr val="FFFF99"/>
                  </a:solidFill>
                </a:rPr>
                <a:t> </a:t>
              </a:r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1584" y="278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99"/>
                  </a:solidFill>
                </a:rPr>
                <a:t>A</a:t>
              </a:r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1824" y="2928"/>
              <a:ext cx="52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rgbClr val="FFFF99"/>
                </a:solidFill>
              </a:endParaRP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2352" y="27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99"/>
                  </a:solidFill>
                </a:rPr>
                <a:t>B</a:t>
              </a:r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>
              <a:off x="2592" y="3024"/>
              <a:ext cx="336" cy="2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rgbClr val="FFFF99"/>
                </a:solidFill>
              </a:endParaRPr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 flipV="1">
              <a:off x="1200" y="3024"/>
              <a:ext cx="336" cy="19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rgbClr val="FFFF99"/>
                </a:solidFill>
              </a:endParaRPr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2736" y="3264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</a:rPr>
                <a:t>Metab</a:t>
              </a:r>
              <a:r>
                <a:rPr lang="en-US" sz="2400" baseline="-25000">
                  <a:solidFill>
                    <a:srgbClr val="FFFF99"/>
                  </a:solidFill>
                </a:rPr>
                <a:t>2</a:t>
              </a:r>
              <a:endParaRPr lang="en-US" sz="2400">
                <a:solidFill>
                  <a:srgbClr val="FFFF99"/>
                </a:solidFill>
              </a:endParaRPr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 flipH="1">
              <a:off x="2592" y="3552"/>
              <a:ext cx="432" cy="19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rgbClr val="FFFF99"/>
                </a:solidFill>
              </a:endParaRPr>
            </a:p>
          </p:txBody>
        </p:sp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2352" y="360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99"/>
                  </a:solidFill>
                </a:rPr>
                <a:t>X</a:t>
              </a:r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 flipH="1">
              <a:off x="1776" y="3744"/>
              <a:ext cx="5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rgbClr val="FFFF99"/>
                </a:solidFill>
              </a:endParaRPr>
            </a:p>
          </p:txBody>
        </p:sp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1584" y="360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99"/>
                  </a:solidFill>
                </a:rPr>
                <a:t>Y</a:t>
              </a:r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 flipH="1" flipV="1">
              <a:off x="1200" y="3456"/>
              <a:ext cx="384" cy="19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rgbClr val="FFFF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3352800"/>
            <a:ext cx="8229600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FFFF99"/>
                </a:solidFill>
                <a:latin typeface="Symbol" pitchFamily="18" charset="2"/>
              </a:rPr>
              <a:t>D</a:t>
            </a:r>
            <a:r>
              <a:rPr lang="en-US" dirty="0">
                <a:solidFill>
                  <a:srgbClr val="FFFF99"/>
                </a:solidFill>
              </a:rPr>
              <a:t>G for glucose → pyruvate </a:t>
            </a:r>
            <a:r>
              <a:rPr lang="en-US" dirty="0">
                <a:solidFill>
                  <a:srgbClr val="FFFF99"/>
                </a:solidFill>
                <a:cs typeface="Arial" charset="0"/>
              </a:rPr>
              <a:t>≈</a:t>
            </a:r>
            <a:r>
              <a:rPr lang="en-US" dirty="0">
                <a:solidFill>
                  <a:srgbClr val="FFFF99"/>
                </a:solidFill>
              </a:rPr>
              <a:t> -20 kcal/</a:t>
            </a:r>
            <a:r>
              <a:rPr lang="en-US" dirty="0" err="1">
                <a:solidFill>
                  <a:srgbClr val="FFFF99"/>
                </a:solidFill>
              </a:rPr>
              <a:t>mol</a:t>
            </a:r>
            <a:r>
              <a:rPr lang="en-US" dirty="0">
                <a:solidFill>
                  <a:srgbClr val="FFFF99"/>
                </a:solidFill>
                <a:sym typeface="Wingdings" pitchFamily="2" charset="2"/>
              </a:rPr>
              <a:t>!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9999"/>
                </a:solidFill>
                <a:sym typeface="Wingdings" pitchFamily="2" charset="2"/>
              </a:rPr>
              <a:t>Gluconeogenesis is not the reverse reaction of glycolysis, rather it </a:t>
            </a:r>
            <a:r>
              <a:rPr lang="en-US" dirty="0" smtClean="0">
                <a:solidFill>
                  <a:srgbClr val="FF9999"/>
                </a:solidFill>
                <a:sym typeface="Wingdings" pitchFamily="2" charset="2"/>
              </a:rPr>
              <a:t>must use </a:t>
            </a:r>
            <a:r>
              <a:rPr lang="en-US" dirty="0">
                <a:solidFill>
                  <a:srgbClr val="FF9999"/>
                </a:solidFill>
                <a:sym typeface="Wingdings" pitchFamily="2" charset="2"/>
              </a:rPr>
              <a:t>a different </a:t>
            </a:r>
            <a:r>
              <a:rPr lang="en-US" dirty="0" smtClean="0">
                <a:solidFill>
                  <a:srgbClr val="FF9999"/>
                </a:solidFill>
                <a:sym typeface="Wingdings" pitchFamily="2" charset="2"/>
              </a:rPr>
              <a:t>pathway that is coupled to the input of energy</a:t>
            </a:r>
            <a:endParaRPr lang="en-US" dirty="0">
              <a:solidFill>
                <a:srgbClr val="FF9999"/>
              </a:solidFill>
              <a:sym typeface="Wingdings" pitchFamily="2" charset="2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09600" y="838200"/>
            <a:ext cx="8077200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FFFF99"/>
                </a:solidFill>
              </a:rPr>
              <a:t>For example: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FF99"/>
                </a:solidFill>
              </a:rPr>
              <a:t>Glucose </a:t>
            </a:r>
            <a:r>
              <a:rPr lang="en-US" sz="2400" dirty="0">
                <a:solidFill>
                  <a:srgbClr val="FFFF99"/>
                </a:solidFill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FF7C80"/>
                </a:solidFill>
                <a:sym typeface="Wingdings" pitchFamily="2" charset="2"/>
              </a:rPr>
              <a:t>2</a:t>
            </a:r>
            <a:r>
              <a:rPr lang="en-US" sz="2400" dirty="0">
                <a:solidFill>
                  <a:srgbClr val="FFFF99"/>
                </a:solidFill>
                <a:sym typeface="Wingdings" pitchFamily="2" charset="2"/>
              </a:rPr>
              <a:t> Pyruvate                        </a:t>
            </a:r>
            <a:r>
              <a:rPr lang="en-US" sz="2400" dirty="0">
                <a:solidFill>
                  <a:srgbClr val="FF7C80"/>
                </a:solidFill>
                <a:cs typeface="Arial" charset="0"/>
                <a:sym typeface="Wingdings" pitchFamily="2" charset="2"/>
              </a:rPr>
              <a:t>∆G</a:t>
            </a:r>
            <a:r>
              <a:rPr lang="en-US" sz="2400" dirty="0">
                <a:solidFill>
                  <a:srgbClr val="FFFF99"/>
                </a:solidFill>
                <a:cs typeface="Arial" charset="0"/>
                <a:sym typeface="Wingdings" pitchFamily="2" charset="2"/>
              </a:rPr>
              <a:t> = - 42.3 kcal/</a:t>
            </a:r>
            <a:r>
              <a:rPr lang="en-US" sz="2400" dirty="0" err="1">
                <a:solidFill>
                  <a:srgbClr val="FFFF99"/>
                </a:solidFill>
                <a:cs typeface="Arial" charset="0"/>
                <a:sym typeface="Wingdings" pitchFamily="2" charset="2"/>
              </a:rPr>
              <a:t>mol</a:t>
            </a:r>
            <a:endParaRPr lang="en-US" sz="2400" dirty="0">
              <a:solidFill>
                <a:srgbClr val="FFFF99"/>
              </a:solidFill>
              <a:cs typeface="Arial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FF99"/>
                </a:solidFill>
                <a:cs typeface="Arial" charset="0"/>
                <a:sym typeface="Wingdings" pitchFamily="2" charset="2"/>
              </a:rPr>
              <a:t>2ADP + 2P</a:t>
            </a:r>
            <a:r>
              <a:rPr lang="en-US" sz="2400" baseline="-25000" dirty="0">
                <a:solidFill>
                  <a:srgbClr val="FFFF99"/>
                </a:solidFill>
                <a:cs typeface="Arial" charset="0"/>
                <a:sym typeface="Wingdings" pitchFamily="2" charset="2"/>
              </a:rPr>
              <a:t>i</a:t>
            </a:r>
            <a:r>
              <a:rPr lang="en-US" sz="2400" dirty="0">
                <a:solidFill>
                  <a:srgbClr val="FFFF99"/>
                </a:solidFill>
                <a:cs typeface="Arial" charset="0"/>
                <a:sym typeface="Wingdings" pitchFamily="2" charset="2"/>
              </a:rPr>
              <a:t>  2ATP                           </a:t>
            </a:r>
            <a:r>
              <a:rPr lang="en-US" sz="2400" dirty="0">
                <a:solidFill>
                  <a:srgbClr val="FFFF99"/>
                </a:solidFill>
                <a:sym typeface="Wingdings" pitchFamily="2" charset="2"/>
              </a:rPr>
              <a:t>∆G =   24  kcal/</a:t>
            </a:r>
            <a:r>
              <a:rPr lang="en-US" sz="2400" dirty="0" err="1">
                <a:solidFill>
                  <a:srgbClr val="FFFF99"/>
                </a:solidFill>
                <a:sym typeface="Wingdings" pitchFamily="2" charset="2"/>
              </a:rPr>
              <a:t>mol</a:t>
            </a:r>
            <a:r>
              <a:rPr lang="en-US" sz="2400" dirty="0">
                <a:solidFill>
                  <a:srgbClr val="FFFF99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5715000" y="2362200"/>
            <a:ext cx="2895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715000" y="243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  <a:cs typeface="Arial" charset="0"/>
              </a:rPr>
              <a:t>∆G = -18.3 kcal/mol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965325" y="3617913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>
              <a:solidFill>
                <a:srgbClr val="FF9999"/>
              </a:solidFill>
            </a:endParaRPr>
          </a:p>
          <a:p>
            <a:endParaRPr lang="en-US">
              <a:solidFill>
                <a:srgbClr val="FF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80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304800"/>
            <a:ext cx="6294438" cy="6324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8229600" cy="2286000"/>
          </a:xfrm>
        </p:spPr>
        <p:txBody>
          <a:bodyPr/>
          <a:lstStyle/>
          <a:p>
            <a:r>
              <a:rPr lang="en-US" sz="2400">
                <a:solidFill>
                  <a:srgbClr val="FFFF99"/>
                </a:solidFill>
              </a:rPr>
              <a:t>Gluconeogenesis can use most of the enzymes of glycolysis in reverse, except for 3: 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FF00"/>
                </a:solidFill>
              </a:rPr>
              <a:t>		</a:t>
            </a:r>
            <a:r>
              <a:rPr lang="en-US" sz="2400">
                <a:solidFill>
                  <a:srgbClr val="FFFF99"/>
                </a:solidFill>
              </a:rPr>
              <a:t>A. Pyruvate kinase 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FF99"/>
                </a:solidFill>
              </a:rPr>
              <a:t>		B. PFK 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FF99"/>
                </a:solidFill>
              </a:rPr>
              <a:t>		C. Hexokinase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1000" y="38100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FF99"/>
                </a:solidFill>
              </a:rPr>
              <a:t>The starting point for gluconeogenesis is </a:t>
            </a:r>
            <a:r>
              <a:rPr lang="en-US" sz="2400">
                <a:solidFill>
                  <a:srgbClr val="FF7C80"/>
                </a:solidFill>
              </a:rPr>
              <a:t>pyruvate.</a:t>
            </a:r>
            <a:endParaRPr lang="en-US" sz="2800">
              <a:solidFill>
                <a:srgbClr val="FF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Gluconeogenesis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44600"/>
            <a:ext cx="7848600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05000" y="228600"/>
            <a:ext cx="617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Pyruvate enters the mitochondria to initiate Gluconeogenesis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815138" y="2438400"/>
            <a:ext cx="957262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2133600"/>
            <a:ext cx="8229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rgbClr val="FFFF99"/>
                </a:solidFill>
              </a:rPr>
              <a:t>Carboxylation of pyruvate to oxaloacetate </a:t>
            </a:r>
            <a:r>
              <a:rPr lang="en-US" sz="2400">
                <a:solidFill>
                  <a:srgbClr val="FF3300"/>
                </a:solidFill>
                <a:cs typeface="Arial" charset="0"/>
              </a:rPr>
              <a:t>√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rgbClr val="FFFF99"/>
                </a:solidFill>
              </a:rPr>
              <a:t>Transport of oxaloacetate out of mitochondria</a:t>
            </a: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4572000" y="3216275"/>
            <a:ext cx="0" cy="1524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3216275"/>
            <a:ext cx="0" cy="1524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76800" y="314007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mito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810000" y="314007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cyto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5867400" y="3140075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Oxaloacetate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6629400" y="3521075"/>
            <a:ext cx="0" cy="762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6172200" y="4206875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Malate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6858000" y="344487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NADH + H</a:t>
            </a:r>
            <a:r>
              <a:rPr lang="en-US" sz="2000" baseline="30000">
                <a:solidFill>
                  <a:srgbClr val="FFFF00"/>
                </a:solidFill>
              </a:rPr>
              <a:t>+</a:t>
            </a:r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6858000" y="390207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NAD</a:t>
            </a:r>
            <a:r>
              <a:rPr lang="en-US" sz="2000" baseline="30000">
                <a:solidFill>
                  <a:srgbClr val="FFFF00"/>
                </a:solidFill>
              </a:rPr>
              <a:t>+</a:t>
            </a:r>
            <a:endParaRPr lang="en-US" sz="2000">
              <a:solidFill>
                <a:srgbClr val="FFFF00"/>
              </a:solidFill>
            </a:endParaRPr>
          </a:p>
        </p:txBody>
      </p:sp>
      <p:cxnSp>
        <p:nvCxnSpPr>
          <p:cNvPr id="40972" name="AutoShape 12"/>
          <p:cNvCxnSpPr>
            <a:cxnSpLocks noChangeShapeType="1"/>
            <a:stCxn id="40970" idx="1"/>
            <a:endCxn id="40971" idx="1"/>
          </p:cNvCxnSpPr>
          <p:nvPr/>
        </p:nvCxnSpPr>
        <p:spPr bwMode="auto">
          <a:xfrm rot="10800000" flipH="1" flipV="1">
            <a:off x="6858000" y="3643313"/>
            <a:ext cx="1588" cy="4572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4419600" y="4206875"/>
            <a:ext cx="457200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H="1">
            <a:off x="4953000" y="4359275"/>
            <a:ext cx="1219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 flipH="1">
            <a:off x="3276600" y="4359275"/>
            <a:ext cx="1066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2133600" y="4141788"/>
            <a:ext cx="1082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Malate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V="1">
            <a:off x="2667000" y="3521075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1905000" y="3140075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Oxaloacetate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990600" y="35052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NADH + H</a:t>
            </a:r>
            <a:r>
              <a:rPr lang="en-US" sz="2000" baseline="30000">
                <a:solidFill>
                  <a:srgbClr val="FFFF00"/>
                </a:solidFill>
              </a:rPr>
              <a:t>+</a:t>
            </a:r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1676400" y="38862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NAD</a:t>
            </a:r>
            <a:r>
              <a:rPr lang="en-US" sz="2000" baseline="30000">
                <a:solidFill>
                  <a:srgbClr val="FFFF00"/>
                </a:solidFill>
              </a:rPr>
              <a:t>+</a:t>
            </a:r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3505200" y="48006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Inner mito. Memb.</a:t>
            </a:r>
          </a:p>
        </p:txBody>
      </p:sp>
      <p:cxnSp>
        <p:nvCxnSpPr>
          <p:cNvPr id="40982" name="AutoShape 22"/>
          <p:cNvCxnSpPr>
            <a:cxnSpLocks noChangeShapeType="1"/>
          </p:cNvCxnSpPr>
          <p:nvPr/>
        </p:nvCxnSpPr>
        <p:spPr bwMode="auto">
          <a:xfrm flipV="1">
            <a:off x="2438400" y="3670300"/>
            <a:ext cx="1588" cy="4413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381000" y="609600"/>
            <a:ext cx="835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9999"/>
                </a:solidFill>
              </a:rPr>
              <a:t>A. Circumventing Pyruvate Kinase - Conversion of Pyruvate to Phosphoenolpyruvate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771</Words>
  <Application>Microsoft Office PowerPoint</Application>
  <PresentationFormat>On-screen Show (4:3)</PresentationFormat>
  <Paragraphs>234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PowerPoint Presentation</vt:lpstr>
      <vt:lpstr>PowerPoint Presentation</vt:lpstr>
      <vt:lpstr>PowerPoint Presentation</vt:lpstr>
      <vt:lpstr>Gluconeogenesis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Overall Reaction</vt:lpstr>
      <vt:lpstr>PowerPoint Presentation</vt:lpstr>
      <vt:lpstr>PowerPoint Presentation</vt:lpstr>
      <vt:lpstr>PowerPoint Presentation</vt:lpstr>
      <vt:lpstr>C.  Circumventing Hexokinase – dephosphorylation   of G6P</vt:lpstr>
      <vt:lpstr>PowerPoint Presentation</vt:lpstr>
      <vt:lpstr>A Defect in G6Pase Activity can be due to:</vt:lpstr>
      <vt:lpstr>Stoichiometry of Gluconeogenesis</vt:lpstr>
      <vt:lpstr>Regulation of Gluconeogenesis</vt:lpstr>
      <vt:lpstr>PowerPoint Presentation</vt:lpstr>
      <vt:lpstr>2. Transcriptional Regulation</vt:lpstr>
      <vt:lpstr>The Gluconeogenic Response is Activated Largely by the State of Feeding/Fasting</vt:lpstr>
      <vt:lpstr>PowerPoint Presentation</vt:lpstr>
      <vt:lpstr>Gluconeogenesis &amp; Glycolysis can Occur at the Same Time in Different Organs</vt:lpstr>
      <vt:lpstr>PowerPoint Presentation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Lew</dc:creator>
  <cp:lastModifiedBy>John Lew</cp:lastModifiedBy>
  <cp:revision>40</cp:revision>
  <cp:lastPrinted>2012-02-22T02:15:32Z</cp:lastPrinted>
  <dcterms:created xsi:type="dcterms:W3CDTF">2010-02-08T19:27:37Z</dcterms:created>
  <dcterms:modified xsi:type="dcterms:W3CDTF">2013-02-20T00:54:13Z</dcterms:modified>
</cp:coreProperties>
</file>