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386" r:id="rId3"/>
    <p:sldId id="387" r:id="rId4"/>
    <p:sldId id="381" r:id="rId5"/>
    <p:sldId id="388" r:id="rId6"/>
    <p:sldId id="383" r:id="rId7"/>
    <p:sldId id="384" r:id="rId8"/>
    <p:sldId id="297" r:id="rId9"/>
    <p:sldId id="296" r:id="rId10"/>
    <p:sldId id="371" r:id="rId11"/>
    <p:sldId id="369" r:id="rId12"/>
    <p:sldId id="370" r:id="rId13"/>
    <p:sldId id="379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FF99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FF99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FF99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FF99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FF99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99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99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99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9999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99"/>
    <a:srgbClr val="FF3300"/>
    <a:srgbClr val="FFFF00"/>
    <a:srgbClr val="969696"/>
    <a:srgbClr val="DDDDDD"/>
    <a:srgbClr val="99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057" autoAdjust="0"/>
    <p:restoredTop sz="9467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A4FA44-7DFF-4CF0-9C29-F890075C2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6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65F20F3-9F60-44E4-88AE-A58E4B819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0DEB4A09-7EE4-405A-908E-F461A2228E29}" type="slidenum">
              <a:rPr lang="en-US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5E258745-316B-4313-BB78-2115A764974F}" type="slidenum">
              <a:rPr lang="en-US" sz="13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7D8CD378-55DB-4029-B1F9-E59C4C40C71E}" type="slidenum">
              <a:rPr lang="en-US" sz="13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D4483CCD-1CCE-417E-B453-92C4438D1A61}" type="slidenum">
              <a:rPr lang="en-US" sz="13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5B5DC8D8-8412-4429-92D2-469B86631154}" type="slidenum">
              <a:rPr lang="en-US" sz="13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5FE01A30-9592-4D6C-8867-3FD2786A4574}" type="slidenum">
              <a:rPr lang="en-US" sz="1300">
                <a:solidFill>
                  <a:schemeClr val="tx1"/>
                </a:solidFill>
              </a:rPr>
              <a:pPr algn="r"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C3D86CC8-D73D-41B1-9AE4-E2F845C4F7DC}" type="slidenum">
              <a:rPr lang="en-US" sz="1300">
                <a:solidFill>
                  <a:schemeClr val="tx1"/>
                </a:solidFill>
              </a:rPr>
              <a:pPr algn="r"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A7CF1CFE-ECA7-4941-B8B8-B5E4A2E98730}" type="slidenum">
              <a:rPr lang="en-US" sz="1300">
                <a:solidFill>
                  <a:schemeClr val="tx1"/>
                </a:solidFill>
              </a:rPr>
              <a:pPr algn="r"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3BDDB0A9-FF79-47EA-9489-27D463A9848C}" type="slidenum">
              <a:rPr lang="en-US" sz="1300">
                <a:solidFill>
                  <a:schemeClr val="tx1"/>
                </a:solidFill>
              </a:rPr>
              <a:pPr algn="r"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4740B24B-DF99-489B-8E53-78E0ECFBC149}" type="slidenum">
              <a:rPr lang="en-US" sz="13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5056C50D-255E-4630-BF82-E3B375B407D9}" type="slidenum">
              <a:rPr lang="en-US" sz="13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4FCE7-578B-44D6-A58D-9A1672A2A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A3017-E8AD-4293-88E7-0666273A7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63729-739C-4A20-9227-64473BF1C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7B4A3-CA98-4993-94E2-ECAA68D8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A6173-7F2C-41BB-8BC6-FBFE5C9CA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4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4B04-446A-4205-BDCD-FBA8B23CC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ED99-6AB8-4680-90BA-9750190D6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3D14B-488F-4023-AD63-6580B67ED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CB04-2553-412A-8E70-B1FBBEF2C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9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C58B8-57E2-40EC-9F09-58BE1E893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BEB4E-0066-4A81-869C-DD1F72FF0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F4B80-5E77-43DC-B693-585FC031A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92447-1F35-4A64-BA45-8AA8FCC78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0AD6-C972-495C-8957-CC318297B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1E5672-1705-45D8-8E99-1F548433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Transport of Carbohydrates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>
                <a:solidFill>
                  <a:srgbClr val="FF9999"/>
                </a:solidFill>
              </a:rPr>
              <a:t>Digestion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FF9999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Starch is the major form of digestible CHO for humans. 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-amylase (salivary &amp; pancreatic) hydrolyses internal (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1,4) linkages of amylose &amp; amylopectin to yield maltose, maltotriose, 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-dextrin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	- Maltotriose is 3 glucose residues in (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1,4) linkage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	-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-dextrin is several glucose residues linked in both (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1,4) &amp; (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1,6) (branch point) linkage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Maltase cleaves maltose &amp; maltotriose to A-D-glucose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-dextrinase cleaves 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-dextrin to </a:t>
            </a:r>
            <a:r>
              <a:rPr lang="en-US" sz="2400" smtClean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smtClean="0">
                <a:solidFill>
                  <a:srgbClr val="FFFF99"/>
                </a:solidFill>
              </a:rPr>
              <a:t>-D-glucose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Clr>
                <a:srgbClr val="FFFF00"/>
              </a:buClr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So: complex CHO’s are cleaved to D-glucose in the intestine prior to absorption into the blood.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189038" y="4876800"/>
            <a:ext cx="130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Glucose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4495800" y="4876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G3P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5208588" y="3806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99"/>
                </a:solidFill>
              </a:rPr>
              <a:t>P</a:t>
            </a: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7208838" y="487680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Pyruvate</a:t>
            </a:r>
          </a:p>
        </p:txBody>
      </p:sp>
      <p:sp>
        <p:nvSpPr>
          <p:cNvPr id="18438" name="Line 11"/>
          <p:cNvSpPr>
            <a:spLocks noChangeShapeType="1"/>
          </p:cNvSpPr>
          <p:nvPr/>
        </p:nvSpPr>
        <p:spPr bwMode="auto">
          <a:xfrm>
            <a:off x="2713038" y="3487738"/>
            <a:ext cx="6096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790950" y="32273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8440" name="Text Box 13"/>
          <p:cNvSpPr txBox="1">
            <a:spLocks noChangeArrowheads="1"/>
          </p:cNvSpPr>
          <p:nvPr/>
        </p:nvSpPr>
        <p:spPr bwMode="auto">
          <a:xfrm>
            <a:off x="6827838" y="322897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>
            <a:off x="5837238" y="3487738"/>
            <a:ext cx="6096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1743075" y="457200"/>
            <a:ext cx="5643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Initial cleavage of glucose into 3-C units:</a:t>
            </a:r>
          </a:p>
          <a:p>
            <a:pPr algn="ctr" eaLnBrk="1" hangingPunct="1"/>
            <a:endParaRPr lang="en-US" sz="2400"/>
          </a:p>
          <a:p>
            <a:pPr algn="ctr" eaLnBrk="1" hangingPunct="1"/>
            <a:r>
              <a:rPr lang="en-US" sz="2400">
                <a:solidFill>
                  <a:srgbClr val="FFFF99"/>
                </a:solidFill>
              </a:rPr>
              <a:t>GLYCOLYSIS</a:t>
            </a:r>
          </a:p>
        </p:txBody>
      </p:sp>
      <p:sp>
        <p:nvSpPr>
          <p:cNvPr id="18443" name="Line 20"/>
          <p:cNvSpPr>
            <a:spLocks noChangeShapeType="1"/>
          </p:cNvSpPr>
          <p:nvPr/>
        </p:nvSpPr>
        <p:spPr bwMode="auto">
          <a:xfrm>
            <a:off x="1646238" y="2506663"/>
            <a:ext cx="0" cy="2017712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1"/>
          <p:cNvSpPr>
            <a:spLocks noChangeShapeType="1"/>
          </p:cNvSpPr>
          <p:nvPr/>
        </p:nvSpPr>
        <p:spPr bwMode="auto">
          <a:xfrm>
            <a:off x="1416050" y="287178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2"/>
          <p:cNvSpPr>
            <a:spLocks noChangeShapeType="1"/>
          </p:cNvSpPr>
          <p:nvPr/>
        </p:nvSpPr>
        <p:spPr bwMode="auto">
          <a:xfrm>
            <a:off x="1416050" y="329723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3"/>
          <p:cNvSpPr>
            <a:spLocks noChangeShapeType="1"/>
          </p:cNvSpPr>
          <p:nvPr/>
        </p:nvSpPr>
        <p:spPr bwMode="auto">
          <a:xfrm>
            <a:off x="1416050" y="372110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24"/>
          <p:cNvSpPr>
            <a:spLocks noChangeShapeType="1"/>
          </p:cNvSpPr>
          <p:nvPr/>
        </p:nvSpPr>
        <p:spPr bwMode="auto">
          <a:xfrm>
            <a:off x="1416050" y="414655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25"/>
          <p:cNvSpPr>
            <a:spLocks noChangeShapeType="1"/>
          </p:cNvSpPr>
          <p:nvPr/>
        </p:nvSpPr>
        <p:spPr bwMode="auto">
          <a:xfrm>
            <a:off x="1868488" y="2292350"/>
            <a:ext cx="211137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26"/>
          <p:cNvSpPr>
            <a:spLocks noChangeShapeType="1"/>
          </p:cNvSpPr>
          <p:nvPr/>
        </p:nvSpPr>
        <p:spPr bwMode="auto">
          <a:xfrm flipV="1">
            <a:off x="1868488" y="2211388"/>
            <a:ext cx="207962" cy="3175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Rectangle 27"/>
          <p:cNvSpPr>
            <a:spLocks noChangeArrowheads="1"/>
          </p:cNvSpPr>
          <p:nvPr/>
        </p:nvSpPr>
        <p:spPr bwMode="auto">
          <a:xfrm>
            <a:off x="1416050" y="210026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1" name="Rectangle 28"/>
          <p:cNvSpPr>
            <a:spLocks noChangeArrowheads="1"/>
          </p:cNvSpPr>
          <p:nvPr/>
        </p:nvSpPr>
        <p:spPr bwMode="auto">
          <a:xfrm>
            <a:off x="1585913" y="452596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2" name="Rectangle 29"/>
          <p:cNvSpPr>
            <a:spLocks noChangeArrowheads="1"/>
          </p:cNvSpPr>
          <p:nvPr/>
        </p:nvSpPr>
        <p:spPr bwMode="auto">
          <a:xfrm>
            <a:off x="1962150" y="46767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3" name="Rectangle 30"/>
          <p:cNvSpPr>
            <a:spLocks noChangeArrowheads="1"/>
          </p:cNvSpPr>
          <p:nvPr/>
        </p:nvSpPr>
        <p:spPr bwMode="auto">
          <a:xfrm>
            <a:off x="2058988" y="4525963"/>
            <a:ext cx="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solidFill>
                <a:srgbClr val="FFFF99"/>
              </a:solidFill>
            </a:endParaRPr>
          </a:p>
        </p:txBody>
      </p:sp>
      <p:sp>
        <p:nvSpPr>
          <p:cNvPr id="18454" name="Rectangle 31"/>
          <p:cNvSpPr>
            <a:spLocks noChangeArrowheads="1"/>
          </p:cNvSpPr>
          <p:nvPr/>
        </p:nvSpPr>
        <p:spPr bwMode="auto">
          <a:xfrm>
            <a:off x="1962150" y="4017963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5" name="Rectangle 32"/>
          <p:cNvSpPr>
            <a:spLocks noChangeArrowheads="1"/>
          </p:cNvSpPr>
          <p:nvPr/>
        </p:nvSpPr>
        <p:spPr bwMode="auto">
          <a:xfrm>
            <a:off x="1973263" y="3549650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6" name="Rectangle 33"/>
          <p:cNvSpPr>
            <a:spLocks noChangeArrowheads="1"/>
          </p:cNvSpPr>
          <p:nvPr/>
        </p:nvSpPr>
        <p:spPr bwMode="auto">
          <a:xfrm>
            <a:off x="1962150" y="2686050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7" name="Rectangle 34"/>
          <p:cNvSpPr>
            <a:spLocks noChangeArrowheads="1"/>
          </p:cNvSpPr>
          <p:nvPr/>
        </p:nvSpPr>
        <p:spPr bwMode="auto">
          <a:xfrm>
            <a:off x="1041400" y="3132138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8" name="Rectangle 35"/>
          <p:cNvSpPr>
            <a:spLocks noChangeArrowheads="1"/>
          </p:cNvSpPr>
          <p:nvPr/>
        </p:nvSpPr>
        <p:spPr bwMode="auto">
          <a:xfrm>
            <a:off x="2139950" y="2090738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59" name="Rectangle 36"/>
          <p:cNvSpPr>
            <a:spLocks noChangeArrowheads="1"/>
          </p:cNvSpPr>
          <p:nvPr/>
        </p:nvSpPr>
        <p:spPr bwMode="auto">
          <a:xfrm>
            <a:off x="2068513" y="452437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60" name="AutoShape 37"/>
          <p:cNvSpPr>
            <a:spLocks noChangeAspect="1" noChangeArrowheads="1" noTextEdit="1"/>
          </p:cNvSpPr>
          <p:nvPr/>
        </p:nvSpPr>
        <p:spPr bwMode="auto">
          <a:xfrm>
            <a:off x="4313238" y="2590800"/>
            <a:ext cx="11414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39"/>
          <p:cNvSpPr>
            <a:spLocks noChangeShapeType="1"/>
          </p:cNvSpPr>
          <p:nvPr/>
        </p:nvSpPr>
        <p:spPr bwMode="auto">
          <a:xfrm>
            <a:off x="4635500" y="3013075"/>
            <a:ext cx="0" cy="84455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40"/>
          <p:cNvSpPr>
            <a:spLocks noChangeShapeType="1"/>
          </p:cNvSpPr>
          <p:nvPr/>
        </p:nvSpPr>
        <p:spPr bwMode="auto">
          <a:xfrm>
            <a:off x="4375150" y="3432175"/>
            <a:ext cx="538163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42"/>
          <p:cNvSpPr>
            <a:spLocks noChangeArrowheads="1"/>
          </p:cNvSpPr>
          <p:nvPr/>
        </p:nvSpPr>
        <p:spPr bwMode="auto">
          <a:xfrm>
            <a:off x="4502150" y="2636838"/>
            <a:ext cx="649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CHO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64" name="Rectangle 44"/>
          <p:cNvSpPr>
            <a:spLocks noChangeArrowheads="1"/>
          </p:cNvSpPr>
          <p:nvPr/>
        </p:nvSpPr>
        <p:spPr bwMode="auto">
          <a:xfrm>
            <a:off x="4541838" y="3840163"/>
            <a:ext cx="4222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65" name="Rectangle 45"/>
          <p:cNvSpPr>
            <a:spLocks noChangeArrowheads="1"/>
          </p:cNvSpPr>
          <p:nvPr/>
        </p:nvSpPr>
        <p:spPr bwMode="auto">
          <a:xfrm>
            <a:off x="4953000" y="40481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66" name="Rectangle 46"/>
          <p:cNvSpPr>
            <a:spLocks noChangeArrowheads="1"/>
          </p:cNvSpPr>
          <p:nvPr/>
        </p:nvSpPr>
        <p:spPr bwMode="auto">
          <a:xfrm>
            <a:off x="5078413" y="3840163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67" name="Rectangle 48"/>
          <p:cNvSpPr>
            <a:spLocks noChangeArrowheads="1"/>
          </p:cNvSpPr>
          <p:nvPr/>
        </p:nvSpPr>
        <p:spPr bwMode="auto">
          <a:xfrm>
            <a:off x="4951413" y="3271838"/>
            <a:ext cx="438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68" name="AutoShape 49"/>
          <p:cNvSpPr>
            <a:spLocks noChangeAspect="1" noChangeArrowheads="1" noTextEdit="1"/>
          </p:cNvSpPr>
          <p:nvPr/>
        </p:nvSpPr>
        <p:spPr bwMode="auto">
          <a:xfrm>
            <a:off x="7315200" y="2590800"/>
            <a:ext cx="9937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51"/>
          <p:cNvSpPr>
            <a:spLocks noChangeShapeType="1"/>
          </p:cNvSpPr>
          <p:nvPr/>
        </p:nvSpPr>
        <p:spPr bwMode="auto">
          <a:xfrm>
            <a:off x="7466013" y="3013075"/>
            <a:ext cx="0" cy="842963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52"/>
          <p:cNvSpPr>
            <a:spLocks noChangeShapeType="1"/>
          </p:cNvSpPr>
          <p:nvPr/>
        </p:nvSpPr>
        <p:spPr bwMode="auto">
          <a:xfrm>
            <a:off x="7494588" y="3417888"/>
            <a:ext cx="492125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Line 53"/>
          <p:cNvSpPr>
            <a:spLocks noChangeShapeType="1"/>
          </p:cNvSpPr>
          <p:nvPr/>
        </p:nvSpPr>
        <p:spPr bwMode="auto">
          <a:xfrm>
            <a:off x="7494588" y="3332163"/>
            <a:ext cx="492125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Rectangle 55"/>
          <p:cNvSpPr>
            <a:spLocks noChangeArrowheads="1"/>
          </p:cNvSpPr>
          <p:nvPr/>
        </p:nvSpPr>
        <p:spPr bwMode="auto">
          <a:xfrm>
            <a:off x="7332663" y="2611438"/>
            <a:ext cx="4222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73" name="Rectangle 56"/>
          <p:cNvSpPr>
            <a:spLocks noChangeArrowheads="1"/>
          </p:cNvSpPr>
          <p:nvPr/>
        </p:nvSpPr>
        <p:spPr bwMode="auto">
          <a:xfrm>
            <a:off x="7759700" y="27781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74" name="Rectangle 58"/>
          <p:cNvSpPr>
            <a:spLocks noChangeArrowheads="1"/>
          </p:cNvSpPr>
          <p:nvPr/>
        </p:nvSpPr>
        <p:spPr bwMode="auto">
          <a:xfrm>
            <a:off x="7315200" y="3810000"/>
            <a:ext cx="8763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COOH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18475" name="Rectangle 60"/>
          <p:cNvSpPr>
            <a:spLocks noChangeArrowheads="1"/>
          </p:cNvSpPr>
          <p:nvPr/>
        </p:nvSpPr>
        <p:spPr bwMode="auto">
          <a:xfrm>
            <a:off x="8007350" y="3200400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205038" y="457200"/>
            <a:ext cx="384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Proteins are conserved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315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>
                <a:solidFill>
                  <a:srgbClr val="FFFF99"/>
                </a:solidFill>
              </a:rPr>
              <a:t>The same 20 amino acids are always used, which are sufficient for life.</a:t>
            </a:r>
          </a:p>
          <a:p>
            <a:pPr eaLnBrk="1" hangingPunct="1"/>
            <a:endParaRPr lang="en-US">
              <a:solidFill>
                <a:srgbClr val="FFFF99"/>
              </a:solidFill>
            </a:endParaRPr>
          </a:p>
          <a:p>
            <a:pPr eaLnBrk="1" hangingPunct="1">
              <a:buFontTx/>
              <a:buChar char="-"/>
            </a:pPr>
            <a:r>
              <a:rPr lang="en-US">
                <a:solidFill>
                  <a:srgbClr val="FFFF99"/>
                </a:solidFill>
              </a:rPr>
              <a:t>There are 20</a:t>
            </a:r>
            <a:r>
              <a:rPr lang="en-US" baseline="30000">
                <a:solidFill>
                  <a:srgbClr val="FFFF99"/>
                </a:solidFill>
              </a:rPr>
              <a:t>300</a:t>
            </a:r>
            <a:r>
              <a:rPr lang="en-US">
                <a:solidFill>
                  <a:srgbClr val="FFFF99"/>
                </a:solidFill>
              </a:rPr>
              <a:t> (~10</a:t>
            </a:r>
            <a:r>
              <a:rPr lang="en-US" baseline="30000">
                <a:solidFill>
                  <a:srgbClr val="FFFF99"/>
                </a:solidFill>
              </a:rPr>
              <a:t>390</a:t>
            </a:r>
            <a:r>
              <a:rPr lang="en-US">
                <a:solidFill>
                  <a:srgbClr val="FFFF99"/>
                </a:solidFill>
              </a:rPr>
              <a:t>) possible different proteins (more than the mass of the universe!)</a:t>
            </a:r>
          </a:p>
          <a:p>
            <a:pPr eaLnBrk="1" hangingPunct="1"/>
            <a:endParaRPr lang="en-US">
              <a:solidFill>
                <a:srgbClr val="FFFF99"/>
              </a:solidFill>
            </a:endParaRPr>
          </a:p>
          <a:p>
            <a:pPr eaLnBrk="1" hangingPunct="1">
              <a:buFontTx/>
              <a:buChar char="-"/>
            </a:pPr>
            <a:r>
              <a:rPr lang="en-US">
                <a:solidFill>
                  <a:srgbClr val="FFFF99"/>
                </a:solidFill>
              </a:rPr>
              <a:t>only 100,000 proteins used in humans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Small molecules are also conserved in biology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17488" y="1828800"/>
            <a:ext cx="8926512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/>
              <a:t> </a:t>
            </a:r>
            <a:r>
              <a:rPr lang="en-US">
                <a:solidFill>
                  <a:srgbClr val="FFFF99"/>
                </a:solidFill>
              </a:rPr>
              <a:t>Most small molecules in biology seem to be &lt;500 Da</a:t>
            </a:r>
          </a:p>
          <a:p>
            <a:pPr eaLnBrk="1" hangingPunct="1">
              <a:buFontTx/>
              <a:buChar char="-"/>
            </a:pPr>
            <a:r>
              <a:rPr lang="en-US">
                <a:solidFill>
                  <a:srgbClr val="FFFF99"/>
                </a:solidFill>
              </a:rPr>
              <a:t> &gt;10</a:t>
            </a:r>
            <a:r>
              <a:rPr lang="en-US" baseline="30000">
                <a:solidFill>
                  <a:srgbClr val="FFFF99"/>
                </a:solidFill>
              </a:rPr>
              <a:t>60</a:t>
            </a:r>
            <a:r>
              <a:rPr lang="en-US">
                <a:solidFill>
                  <a:srgbClr val="FFFF99"/>
                </a:solidFill>
              </a:rPr>
              <a:t> in chemical space!</a:t>
            </a:r>
          </a:p>
          <a:p>
            <a:pPr eaLnBrk="1" hangingPunct="1">
              <a:buFontTx/>
              <a:buChar char="-"/>
            </a:pPr>
            <a:r>
              <a:rPr lang="en-US"/>
              <a:t> simplest organisms use 100; humans a few thousand</a:t>
            </a:r>
          </a:p>
          <a:p>
            <a:pPr eaLnBrk="1" hangingPunct="1">
              <a:buFontTx/>
              <a:buChar char="-"/>
            </a:pPr>
            <a:r>
              <a:rPr lang="en-US"/>
              <a:t> </a:t>
            </a:r>
            <a:r>
              <a:rPr lang="en-US">
                <a:solidFill>
                  <a:srgbClr val="FFFF99"/>
                </a:solidFill>
              </a:rPr>
              <a:t>Selection??:</a:t>
            </a:r>
          </a:p>
          <a:p>
            <a:pPr eaLnBrk="1" hangingPunct="1"/>
            <a:r>
              <a:rPr lang="en-US">
                <a:solidFill>
                  <a:srgbClr val="FFFF99"/>
                </a:solidFill>
              </a:rPr>
              <a:t>	- atoms (C,H,O,N and others) were abundant on 	  earth</a:t>
            </a:r>
          </a:p>
          <a:p>
            <a:pPr eaLnBrk="1" hangingPunct="1"/>
            <a:r>
              <a:rPr lang="en-US">
                <a:solidFill>
                  <a:srgbClr val="FFFF99"/>
                </a:solidFill>
              </a:rPr>
              <a:t>	- solubility: carboxylic acids, organic amines, 	  	  phosphate are predominant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nature03192-f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9243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889125" y="522288"/>
            <a:ext cx="513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How crowded is it inside a cell?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676400" y="1219200"/>
            <a:ext cx="5886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70% water </a:t>
            </a:r>
          </a:p>
          <a:p>
            <a:pPr eaLnBrk="1" hangingPunct="1"/>
            <a:r>
              <a:rPr lang="en-US">
                <a:solidFill>
                  <a:srgbClr val="FFFF99"/>
                </a:solidFill>
              </a:rPr>
              <a:t>30% macromolecules (300 mg/ml !!)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33400"/>
            <a:ext cx="5410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9999"/>
                </a:solidFill>
              </a:rPr>
              <a:t>2. Absorption of Glucose</a:t>
            </a:r>
            <a:r>
              <a:rPr lang="en-US" sz="2400" smtClean="0">
                <a:solidFill>
                  <a:srgbClr val="FFFF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Glucose is absorbed into intestinal epithelial cells against a concentration gradient thru a Na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 / glucose symporter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The transport of glucose (thermodynamically unfavorable) is coupled to the flow of Na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 from high con. (extracellular) to low conc. (intracellular) which is favorable.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The concentration gradient of Na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 is maintained by constantly pumping Na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 out of the cell by an ATP – driven Na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 pump.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248400" y="2057400"/>
            <a:ext cx="2590800" cy="30480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477000" y="2286000"/>
            <a:ext cx="2133600" cy="25908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239000" y="1828800"/>
            <a:ext cx="457200" cy="838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05600" y="4495800"/>
            <a:ext cx="457200" cy="990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rot="5400000">
            <a:off x="8382000" y="3352800"/>
            <a:ext cx="457200" cy="609600"/>
          </a:xfrm>
          <a:prstGeom prst="can">
            <a:avLst>
              <a:gd name="adj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467600" y="16002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858000" y="43434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324600" y="10668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r>
              <a:rPr lang="en-US" sz="2000">
                <a:solidFill>
                  <a:srgbClr val="FFFF00"/>
                </a:solidFill>
              </a:rPr>
              <a:t> + Glucose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096000" y="16764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Symport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934200" y="3048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7543800" y="3429000"/>
            <a:ext cx="762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839200" y="36576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8610600" y="1524000"/>
            <a:ext cx="228600" cy="20574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8382000" y="1143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Glut 5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53200" y="3962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553200" y="5791200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Na+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7086600" y="51816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Na-K ATPase</a:t>
            </a:r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7239000" y="4191000"/>
            <a:ext cx="381000" cy="609600"/>
          </a:xfrm>
          <a:prstGeom prst="curvedRightArrow">
            <a:avLst>
              <a:gd name="adj1" fmla="val 32000"/>
              <a:gd name="adj2" fmla="val 64000"/>
              <a:gd name="adj3" fmla="val 33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620000" y="39624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ATP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543800" y="4419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8"/>
          <p:cNvGrpSpPr>
            <a:grpSpLocks/>
          </p:cNvGrpSpPr>
          <p:nvPr/>
        </p:nvGrpSpPr>
        <p:grpSpPr bwMode="auto">
          <a:xfrm>
            <a:off x="457200" y="2514600"/>
            <a:ext cx="8518525" cy="1800225"/>
            <a:chOff x="336" y="1104"/>
            <a:chExt cx="5366" cy="1134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336" y="1104"/>
              <a:ext cx="536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Gluc</a:t>
              </a:r>
              <a:r>
                <a:rPr lang="en-US" baseline="-25000"/>
                <a:t>out</a:t>
              </a:r>
              <a:r>
                <a:rPr lang="en-US"/>
                <a:t>			Gluc</a:t>
              </a:r>
              <a:r>
                <a:rPr lang="en-US" baseline="-25000"/>
                <a:t>in</a:t>
              </a:r>
              <a:r>
                <a:rPr lang="en-US"/>
                <a:t>		+3 kcal/mol</a:t>
              </a:r>
            </a:p>
            <a:p>
              <a:pPr eaLnBrk="1" hangingPunct="1"/>
              <a:r>
                <a:rPr lang="en-US"/>
                <a:t>Na</a:t>
              </a:r>
              <a:r>
                <a:rPr lang="en-US" baseline="-25000"/>
                <a:t>out	</a:t>
              </a:r>
              <a:r>
                <a:rPr lang="en-US"/>
                <a:t>			Na</a:t>
              </a:r>
              <a:r>
                <a:rPr lang="en-US" baseline="-25000"/>
                <a:t>in</a:t>
              </a:r>
              <a:r>
                <a:rPr lang="en-US"/>
                <a:t>			- 5</a:t>
              </a:r>
            </a:p>
            <a:p>
              <a:pPr eaLnBrk="1" hangingPunct="1"/>
              <a:r>
                <a:rPr lang="en-US"/>
                <a:t>__________________________________________</a:t>
              </a:r>
            </a:p>
            <a:p>
              <a:pPr eaLnBrk="1" hangingPunct="1"/>
              <a:r>
                <a:rPr lang="en-US"/>
                <a:t>Gluc</a:t>
              </a:r>
              <a:r>
                <a:rPr lang="en-US" baseline="-25000"/>
                <a:t>out</a:t>
              </a:r>
              <a:r>
                <a:rPr lang="en-US"/>
                <a:t> + Na</a:t>
              </a:r>
              <a:r>
                <a:rPr lang="en-US" baseline="-25000"/>
                <a:t>out</a:t>
              </a:r>
              <a:r>
                <a:rPr lang="en-US"/>
                <a:t>		Gluc</a:t>
              </a:r>
              <a:r>
                <a:rPr lang="en-US" baseline="-25000"/>
                <a:t>in</a:t>
              </a:r>
              <a:r>
                <a:rPr lang="en-US"/>
                <a:t> + Na</a:t>
              </a:r>
              <a:r>
                <a:rPr lang="en-US" baseline="-25000"/>
                <a:t>in</a:t>
              </a:r>
              <a:r>
                <a:rPr lang="en-US"/>
                <a:t>	</a:t>
              </a:r>
              <a:r>
                <a:rPr lang="en-US">
                  <a:solidFill>
                    <a:srgbClr val="FFFF99"/>
                  </a:solidFill>
                </a:rPr>
                <a:t>-2 kcal/mol</a:t>
              </a:r>
            </a:p>
          </p:txBody>
        </p:sp>
        <p:sp>
          <p:nvSpPr>
            <p:cNvPr id="11270" name="Line 5"/>
            <p:cNvSpPr>
              <a:spLocks noChangeShapeType="1"/>
            </p:cNvSpPr>
            <p:nvPr/>
          </p:nvSpPr>
          <p:spPr bwMode="auto">
            <a:xfrm>
              <a:off x="2167" y="1296"/>
              <a:ext cx="384" cy="0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2167" y="1543"/>
              <a:ext cx="384" cy="0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7"/>
            <p:cNvSpPr>
              <a:spLocks noChangeShapeType="1"/>
            </p:cNvSpPr>
            <p:nvPr/>
          </p:nvSpPr>
          <p:spPr bwMode="auto">
            <a:xfrm>
              <a:off x="2167" y="2105"/>
              <a:ext cx="384" cy="0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457200" y="1219200"/>
            <a:ext cx="226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For example:</a:t>
            </a: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7620000" y="1990725"/>
            <a:ext cx="682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D</a:t>
            </a:r>
            <a:r>
              <a:rPr lang="en-US"/>
              <a:t>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Hepatic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338"/>
            <a:ext cx="7162800" cy="56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9999"/>
                </a:solidFill>
              </a:rPr>
              <a:t>3.  Transport of Glucose to Liver and Tissues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rgbClr val="FF99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FF99"/>
                </a:solidFill>
              </a:rPr>
              <a:t>Glucose flows down a concentration gradient out of the epithelial cell into the blood by facilitated diffusion, thru the GLUT5 transporter.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FF00"/>
                </a:solidFill>
              </a:rPr>
              <a:t>Glucose </a:t>
            </a:r>
            <a:r>
              <a:rPr lang="en-US" sz="200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000" smtClean="0">
                <a:solidFill>
                  <a:srgbClr val="FFFF00"/>
                </a:solidFill>
              </a:rPr>
              <a:t> Small intestine </a:t>
            </a:r>
            <a:r>
              <a:rPr lang="en-US" sz="200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000" smtClean="0">
                <a:solidFill>
                  <a:srgbClr val="FFFF00"/>
                </a:solidFill>
              </a:rPr>
              <a:t>Hepatic Portal Vein </a:t>
            </a:r>
            <a:r>
              <a:rPr lang="en-US" sz="200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000" smtClean="0">
                <a:solidFill>
                  <a:srgbClr val="FFFF00"/>
                </a:solidFill>
              </a:rPr>
              <a:t>Liver </a:t>
            </a:r>
            <a:r>
              <a:rPr lang="en-US" sz="200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000" smtClean="0">
                <a:solidFill>
                  <a:srgbClr val="FFFF00"/>
                </a:solidFill>
              </a:rPr>
              <a:t> </a:t>
            </a:r>
            <a:r>
              <a:rPr lang="en-US" sz="2000" u="sng" smtClean="0">
                <a:solidFill>
                  <a:srgbClr val="FFFF00"/>
                </a:solidFill>
              </a:rPr>
              <a:t>Target Cells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u="sng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FF99"/>
                </a:solidFill>
              </a:rPr>
              <a:t>Liver is a glucose buffer because it contains the high K</a:t>
            </a:r>
            <a:r>
              <a:rPr lang="en-US" sz="2000" baseline="-25000" smtClean="0">
                <a:solidFill>
                  <a:srgbClr val="FFFF99"/>
                </a:solidFill>
              </a:rPr>
              <a:t>m </a:t>
            </a:r>
            <a:r>
              <a:rPr lang="en-US" sz="2000" smtClean="0">
                <a:solidFill>
                  <a:srgbClr val="FFFF99"/>
                </a:solidFill>
              </a:rPr>
              <a:t>GLUT2 transporter (K</a:t>
            </a:r>
            <a:r>
              <a:rPr lang="en-US" sz="2000" baseline="-25000" smtClean="0">
                <a:solidFill>
                  <a:srgbClr val="FFFF99"/>
                </a:solidFill>
              </a:rPr>
              <a:t>m</a:t>
            </a:r>
            <a:r>
              <a:rPr lang="en-US" sz="2000" smtClean="0">
                <a:solidFill>
                  <a:srgbClr val="FFFF99"/>
                </a:solidFill>
              </a:rPr>
              <a:t> = 15-20 mM)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FF99"/>
                </a:solidFill>
              </a:rPr>
              <a:t>Target Cells take up glucose from the blood via the low K</a:t>
            </a:r>
            <a:r>
              <a:rPr lang="en-US" sz="2000" baseline="-25000" smtClean="0">
                <a:solidFill>
                  <a:srgbClr val="FFFF99"/>
                </a:solidFill>
              </a:rPr>
              <a:t>m</a:t>
            </a:r>
            <a:r>
              <a:rPr lang="en-US" sz="2000" smtClean="0">
                <a:solidFill>
                  <a:srgbClr val="FFFF99"/>
                </a:solidFill>
              </a:rPr>
              <a:t> GLUT1 &amp; 3 transporters (K</a:t>
            </a:r>
            <a:r>
              <a:rPr lang="en-US" sz="2000" baseline="-25000" smtClean="0">
                <a:solidFill>
                  <a:srgbClr val="FFFF99"/>
                </a:solidFill>
              </a:rPr>
              <a:t>m</a:t>
            </a:r>
            <a:r>
              <a:rPr lang="en-US" sz="2000" smtClean="0">
                <a:solidFill>
                  <a:srgbClr val="FFFF99"/>
                </a:solidFill>
              </a:rPr>
              <a:t> = 1mM)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362200" y="1752600"/>
            <a:ext cx="0" cy="3276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362200" y="5029200"/>
            <a:ext cx="47244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2362200" y="2209800"/>
            <a:ext cx="4648200" cy="0"/>
          </a:xfrm>
          <a:prstGeom prst="line">
            <a:avLst/>
          </a:prstGeom>
          <a:noFill/>
          <a:ln w="9525">
            <a:solidFill>
              <a:srgbClr val="FFFF99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958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V</a:t>
            </a:r>
            <a:r>
              <a:rPr lang="en-US" sz="3200" baseline="-25000"/>
              <a:t>max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2971800" y="5867400"/>
            <a:ext cx="370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[blood glucose] mM</a:t>
            </a:r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533400" y="3181350"/>
            <a:ext cx="40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latin typeface="Times New Roman" pitchFamily="18" charset="0"/>
              </a:rPr>
              <a:t>v</a:t>
            </a: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2332038" y="5181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1          10           20          30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514600" y="3581400"/>
            <a:ext cx="2743200" cy="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5295900" y="3581400"/>
            <a:ext cx="0" cy="15240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Freeform 22"/>
          <p:cNvSpPr>
            <a:spLocks/>
          </p:cNvSpPr>
          <p:nvPr/>
        </p:nvSpPr>
        <p:spPr bwMode="auto">
          <a:xfrm rot="691361">
            <a:off x="2362200" y="1905000"/>
            <a:ext cx="2768600" cy="3352800"/>
          </a:xfrm>
          <a:custGeom>
            <a:avLst/>
            <a:gdLst>
              <a:gd name="T0" fmla="*/ 524192500 w 1744"/>
              <a:gd name="T1" fmla="*/ 2147483647 h 2112"/>
              <a:gd name="T2" fmla="*/ 645160000 w 1744"/>
              <a:gd name="T3" fmla="*/ 1451610000 h 2112"/>
              <a:gd name="T4" fmla="*/ 2147483647 w 1744"/>
              <a:gd name="T5" fmla="*/ 0 h 2112"/>
              <a:gd name="T6" fmla="*/ 0 60000 65536"/>
              <a:gd name="T7" fmla="*/ 0 60000 65536"/>
              <a:gd name="T8" fmla="*/ 0 60000 65536"/>
              <a:gd name="T9" fmla="*/ 0 w 1744"/>
              <a:gd name="T10" fmla="*/ 0 h 2112"/>
              <a:gd name="T11" fmla="*/ 1744 w 1744"/>
              <a:gd name="T12" fmla="*/ 2112 h 2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4" h="2112">
                <a:moveTo>
                  <a:pt x="208" y="2112"/>
                </a:moveTo>
                <a:cubicBezTo>
                  <a:pt x="104" y="1520"/>
                  <a:pt x="0" y="928"/>
                  <a:pt x="256" y="576"/>
                </a:cubicBezTo>
                <a:cubicBezTo>
                  <a:pt x="512" y="224"/>
                  <a:pt x="1128" y="112"/>
                  <a:pt x="1744" y="0"/>
                </a:cubicBezTo>
              </a:path>
            </a:pathLst>
          </a:custGeom>
          <a:noFill/>
          <a:ln w="28575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Arc 25"/>
          <p:cNvSpPr>
            <a:spLocks/>
          </p:cNvSpPr>
          <p:nvPr/>
        </p:nvSpPr>
        <p:spPr bwMode="auto">
          <a:xfrm rot="14155782" flipV="1">
            <a:off x="3103563" y="3005138"/>
            <a:ext cx="4770437" cy="5684837"/>
          </a:xfrm>
          <a:custGeom>
            <a:avLst/>
            <a:gdLst>
              <a:gd name="T0" fmla="*/ 2147483647 w 21531"/>
              <a:gd name="T1" fmla="*/ 0 h 12920"/>
              <a:gd name="T2" fmla="*/ 2147483647 w 21531"/>
              <a:gd name="T3" fmla="*/ 2147483647 h 12920"/>
              <a:gd name="T4" fmla="*/ 0 w 21531"/>
              <a:gd name="T5" fmla="*/ 2147483647 h 12920"/>
              <a:gd name="T6" fmla="*/ 0 60000 65536"/>
              <a:gd name="T7" fmla="*/ 0 60000 65536"/>
              <a:gd name="T8" fmla="*/ 0 60000 65536"/>
              <a:gd name="T9" fmla="*/ 0 w 21531"/>
              <a:gd name="T10" fmla="*/ 0 h 12920"/>
              <a:gd name="T11" fmla="*/ 21531 w 21531"/>
              <a:gd name="T12" fmla="*/ 12920 h 12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31" h="12920" fill="none" extrusionOk="0">
                <a:moveTo>
                  <a:pt x="17309" y="0"/>
                </a:moveTo>
                <a:cubicBezTo>
                  <a:pt x="19743" y="3259"/>
                  <a:pt x="21206" y="7140"/>
                  <a:pt x="21531" y="11194"/>
                </a:cubicBezTo>
              </a:path>
              <a:path w="21531" h="12920" stroke="0" extrusionOk="0">
                <a:moveTo>
                  <a:pt x="17309" y="0"/>
                </a:moveTo>
                <a:cubicBezTo>
                  <a:pt x="19743" y="3259"/>
                  <a:pt x="21206" y="7140"/>
                  <a:pt x="21531" y="11194"/>
                </a:cubicBezTo>
                <a:lnTo>
                  <a:pt x="0" y="12920"/>
                </a:lnTo>
                <a:lnTo>
                  <a:pt x="17309" y="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26"/>
          <p:cNvSpPr txBox="1">
            <a:spLocks noChangeArrowheads="1"/>
          </p:cNvSpPr>
          <p:nvPr/>
        </p:nvSpPr>
        <p:spPr bwMode="auto">
          <a:xfrm>
            <a:off x="5105400" y="1295400"/>
            <a:ext cx="277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FFCC"/>
                </a:solidFill>
              </a:rPr>
              <a:t>GLUT 1,3</a:t>
            </a:r>
          </a:p>
          <a:p>
            <a:pPr eaLnBrk="1" hangingPunct="1"/>
            <a:r>
              <a:rPr lang="en-US" sz="2400">
                <a:solidFill>
                  <a:srgbClr val="99FFCC"/>
                </a:solidFill>
              </a:rPr>
              <a:t>(peripheral tissues)</a:t>
            </a:r>
          </a:p>
        </p:txBody>
      </p:sp>
      <p:sp>
        <p:nvSpPr>
          <p:cNvPr id="14350" name="Text Box 27"/>
          <p:cNvSpPr txBox="1">
            <a:spLocks noChangeArrowheads="1"/>
          </p:cNvSpPr>
          <p:nvPr/>
        </p:nvSpPr>
        <p:spPr bwMode="auto">
          <a:xfrm>
            <a:off x="6248400" y="3200400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3300"/>
                </a:solidFill>
              </a:rPr>
              <a:t>GLUT 2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</a:rPr>
              <a:t>(liver)</a:t>
            </a:r>
          </a:p>
        </p:txBody>
      </p:sp>
      <p:sp>
        <p:nvSpPr>
          <p:cNvPr id="14351" name="Text Box 28"/>
          <p:cNvSpPr txBox="1">
            <a:spLocks noChangeArrowheads="1"/>
          </p:cNvSpPr>
          <p:nvPr/>
        </p:nvSpPr>
        <p:spPr bwMode="auto">
          <a:xfrm>
            <a:off x="2514600" y="381000"/>
            <a:ext cx="485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Kinetics of Glucose Transport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048000" y="5181600"/>
            <a:ext cx="914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3124200"/>
            <a:ext cx="1066800" cy="1938338"/>
            <a:chOff x="912" y="1968"/>
            <a:chExt cx="672" cy="1221"/>
          </a:xfrm>
        </p:grpSpPr>
        <p:sp>
          <p:nvSpPr>
            <p:cNvPr id="14354" name="Line 8"/>
            <p:cNvSpPr>
              <a:spLocks noChangeShapeType="1"/>
            </p:cNvSpPr>
            <p:nvPr/>
          </p:nvSpPr>
          <p:spPr bwMode="auto">
            <a:xfrm rot="-5400000">
              <a:off x="1081" y="2709"/>
              <a:ext cx="960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355" name="Object 9"/>
            <p:cNvGraphicFramePr>
              <a:graphicFrameLocks noChangeAspect="1"/>
            </p:cNvGraphicFramePr>
            <p:nvPr/>
          </p:nvGraphicFramePr>
          <p:xfrm>
            <a:off x="912" y="1968"/>
            <a:ext cx="572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4" imgW="428701" imgH="371520" progId="Equation.3">
                    <p:embed/>
                  </p:oleObj>
                </mc:Choice>
                <mc:Fallback>
                  <p:oleObj name="Equation" r:id="rId4" imgW="428701" imgH="3715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572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30"/>
            <p:cNvSpPr>
              <a:spLocks noChangeShapeType="1"/>
            </p:cNvSpPr>
            <p:nvPr/>
          </p:nvSpPr>
          <p:spPr bwMode="auto">
            <a:xfrm>
              <a:off x="1488" y="2256"/>
              <a:ext cx="96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nimBg="1"/>
      <p:bldP spid="78863" grpId="0" animBg="1"/>
      <p:bldP spid="788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r>
              <a:rPr lang="en-US" smtClean="0">
                <a:solidFill>
                  <a:srgbClr val="FF9999"/>
                </a:solidFill>
              </a:rPr>
              <a:t>Glucose is taken up by liver for storage only if blood glucose levels are high.</a:t>
            </a:r>
          </a:p>
          <a:p>
            <a:endParaRPr lang="en-US" smtClean="0">
              <a:solidFill>
                <a:srgbClr val="FF9999"/>
              </a:solidFill>
            </a:endParaRPr>
          </a:p>
          <a:p>
            <a:r>
              <a:rPr lang="en-US" smtClean="0">
                <a:solidFill>
                  <a:srgbClr val="FF9999"/>
                </a:solidFill>
              </a:rPr>
              <a:t>If blood glucose is low, peripheral tissues get first “dibs” on glucose.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159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Overview of Energy Metabolism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3175"/>
            <a:ext cx="6858000" cy="3679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  </a:t>
            </a:r>
            <a:r>
              <a:rPr lang="en-US" sz="2400" smtClean="0">
                <a:solidFill>
                  <a:srgbClr val="FFFF99"/>
                </a:solidFill>
              </a:rPr>
              <a:t>FATS</a:t>
            </a:r>
            <a:r>
              <a:rPr lang="en-US" sz="2400" smtClean="0">
                <a:solidFill>
                  <a:srgbClr val="FFFF00"/>
                </a:solidFill>
              </a:rPr>
              <a:t>        </a:t>
            </a:r>
            <a:r>
              <a:rPr lang="en-US" sz="2400" smtClean="0">
                <a:solidFill>
                  <a:srgbClr val="FFFF99"/>
                </a:solidFill>
              </a:rPr>
              <a:t>POLYSACCHARIDES   PROTEINS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7010400" y="1477963"/>
            <a:ext cx="381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914400" y="1782763"/>
            <a:ext cx="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2697163"/>
            <a:ext cx="65532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Fatty Acids and     Glucose and   Amino Acids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Glycerol                 other sugars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429000" y="1858963"/>
            <a:ext cx="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715000" y="1858963"/>
            <a:ext cx="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391400" y="1477963"/>
            <a:ext cx="0" cy="1828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7086600" y="3306763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315200" y="1935163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Digestion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1219200" y="3687763"/>
            <a:ext cx="1295400" cy="914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4419600" y="3306763"/>
            <a:ext cx="1600200" cy="11890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505200" y="3687763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667000" y="44497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Acetyl CoA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391400" y="3306763"/>
            <a:ext cx="0" cy="1447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7086600" y="4754563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7239000" y="3535363"/>
            <a:ext cx="192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Anaerobic</a:t>
            </a:r>
          </a:p>
        </p:txBody>
      </p:sp>
      <p:sp>
        <p:nvSpPr>
          <p:cNvPr id="16403" name="Line 32"/>
          <p:cNvSpPr>
            <a:spLocks noChangeShapeType="1"/>
          </p:cNvSpPr>
          <p:nvPr/>
        </p:nvSpPr>
        <p:spPr bwMode="auto">
          <a:xfrm>
            <a:off x="7391400" y="4754563"/>
            <a:ext cx="0" cy="1828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33"/>
          <p:cNvSpPr>
            <a:spLocks noChangeShapeType="1"/>
          </p:cNvSpPr>
          <p:nvPr/>
        </p:nvSpPr>
        <p:spPr bwMode="auto">
          <a:xfrm flipH="1">
            <a:off x="7086600" y="6430963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Text Box 34"/>
          <p:cNvSpPr txBox="1">
            <a:spLocks noChangeArrowheads="1"/>
          </p:cNvSpPr>
          <p:nvPr/>
        </p:nvSpPr>
        <p:spPr bwMode="auto">
          <a:xfrm>
            <a:off x="6934200" y="51355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Aerobic</a:t>
            </a:r>
          </a:p>
        </p:txBody>
      </p:sp>
      <p:sp>
        <p:nvSpPr>
          <p:cNvPr id="16406" name="TextBox 1"/>
          <p:cNvSpPr txBox="1">
            <a:spLocks noChangeArrowheads="1"/>
          </p:cNvSpPr>
          <p:nvPr/>
        </p:nvSpPr>
        <p:spPr bwMode="auto">
          <a:xfrm>
            <a:off x="2743200" y="593883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CO</a:t>
            </a:r>
            <a:r>
              <a:rPr lang="en-US" sz="2400" baseline="-25000"/>
              <a:t>2</a:t>
            </a:r>
            <a:r>
              <a:rPr lang="en-US" sz="2400"/>
              <a:t> + H</a:t>
            </a:r>
            <a:r>
              <a:rPr lang="en-US" sz="2400" baseline="-25000"/>
              <a:t>2</a:t>
            </a:r>
            <a:r>
              <a:rPr lang="en-US" sz="2400"/>
              <a:t>O</a:t>
            </a:r>
          </a:p>
        </p:txBody>
      </p:sp>
      <p:cxnSp>
        <p:nvCxnSpPr>
          <p:cNvPr id="16407" name="Straight Arrow Connector 3"/>
          <p:cNvCxnSpPr>
            <a:cxnSpLocks noChangeShapeType="1"/>
          </p:cNvCxnSpPr>
          <p:nvPr/>
        </p:nvCxnSpPr>
        <p:spPr bwMode="auto">
          <a:xfrm>
            <a:off x="3505200" y="5151438"/>
            <a:ext cx="0" cy="639762"/>
          </a:xfrm>
          <a:prstGeom prst="straightConnector1">
            <a:avLst/>
          </a:prstGeom>
          <a:noFill/>
          <a:ln w="28575" algn="ctr">
            <a:solidFill>
              <a:srgbClr val="FFFF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53400" cy="715963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9999"/>
                </a:solidFill>
              </a:rPr>
              <a:t>Energy Production from Glucose Oxidation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99"/>
                </a:solidFill>
              </a:rPr>
              <a:t>Biological Oxidation</a:t>
            </a: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FFFF99"/>
                </a:solidFill>
              </a:rPr>
              <a:t>The oxidation of CHO’s and fatty acids by molecular O</a:t>
            </a:r>
            <a:r>
              <a:rPr lang="en-US" sz="2400" baseline="-25000" smtClean="0">
                <a:solidFill>
                  <a:srgbClr val="FFFF99"/>
                </a:solidFill>
              </a:rPr>
              <a:t>2</a:t>
            </a:r>
            <a:r>
              <a:rPr lang="en-US" sz="2400" smtClean="0">
                <a:solidFill>
                  <a:srgbClr val="FFFF99"/>
                </a:solidFill>
              </a:rPr>
              <a:t> is highly exergonic.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FFFF99"/>
                </a:solidFill>
              </a:rPr>
              <a:t>C</a:t>
            </a:r>
            <a:r>
              <a:rPr lang="en-US" sz="2400" baseline="-25000" smtClean="0">
                <a:solidFill>
                  <a:srgbClr val="FFFF99"/>
                </a:solidFill>
              </a:rPr>
              <a:t>6</a:t>
            </a:r>
            <a:r>
              <a:rPr lang="en-US" sz="2400" smtClean="0">
                <a:solidFill>
                  <a:srgbClr val="FFFF99"/>
                </a:solidFill>
              </a:rPr>
              <a:t>H</a:t>
            </a:r>
            <a:r>
              <a:rPr lang="en-US" sz="2400" baseline="-25000" smtClean="0">
                <a:solidFill>
                  <a:srgbClr val="FFFF99"/>
                </a:solidFill>
              </a:rPr>
              <a:t>12</a:t>
            </a:r>
            <a:r>
              <a:rPr lang="en-US" sz="2400" smtClean="0">
                <a:solidFill>
                  <a:srgbClr val="FFFF99"/>
                </a:solidFill>
              </a:rPr>
              <a:t>O</a:t>
            </a:r>
            <a:r>
              <a:rPr lang="en-US" sz="2400" baseline="-25000" smtClean="0">
                <a:solidFill>
                  <a:srgbClr val="FFFF99"/>
                </a:solidFill>
              </a:rPr>
              <a:t>6</a:t>
            </a:r>
            <a:r>
              <a:rPr lang="en-US" sz="2400" smtClean="0">
                <a:solidFill>
                  <a:srgbClr val="FFFF99"/>
                </a:solidFill>
              </a:rPr>
              <a:t> + 6O</a:t>
            </a:r>
            <a:r>
              <a:rPr lang="en-US" sz="2400" baseline="-25000" smtClean="0">
                <a:solidFill>
                  <a:srgbClr val="FFFF99"/>
                </a:solidFill>
              </a:rPr>
              <a:t>2</a:t>
            </a:r>
            <a:r>
              <a:rPr lang="en-US" sz="2400" smtClean="0">
                <a:solidFill>
                  <a:srgbClr val="FFFF99"/>
                </a:solidFill>
              </a:rPr>
              <a:t>         6CO</a:t>
            </a:r>
            <a:r>
              <a:rPr lang="en-US" sz="2400" baseline="-25000" smtClean="0">
                <a:solidFill>
                  <a:srgbClr val="FFFF99"/>
                </a:solidFill>
              </a:rPr>
              <a:t>2 </a:t>
            </a:r>
            <a:r>
              <a:rPr lang="en-US" sz="2400" smtClean="0">
                <a:solidFill>
                  <a:srgbClr val="FFFF99"/>
                </a:solidFill>
              </a:rPr>
              <a:t>+ 6H</a:t>
            </a:r>
            <a:r>
              <a:rPr lang="en-US" sz="2400" baseline="-25000" smtClean="0">
                <a:solidFill>
                  <a:srgbClr val="FFFF99"/>
                </a:solidFill>
              </a:rPr>
              <a:t>2</a:t>
            </a:r>
            <a:r>
              <a:rPr lang="en-US" sz="2400" smtClean="0">
                <a:solidFill>
                  <a:srgbClr val="FFFF99"/>
                </a:solidFill>
              </a:rPr>
              <a:t>O          </a:t>
            </a:r>
            <a:r>
              <a:rPr lang="en-US" sz="2400" smtClean="0">
                <a:solidFill>
                  <a:srgbClr val="FFFF00"/>
                </a:solidFill>
                <a:cs typeface="Arial" charset="0"/>
              </a:rPr>
              <a:t>∆G° = -686 kcal/mol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olidFill>
                <a:srgbClr val="FFFF99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buClr>
                <a:srgbClr val="FFFF00"/>
              </a:buClr>
            </a:pPr>
            <a:r>
              <a:rPr lang="en-US" sz="2400" smtClean="0">
                <a:solidFill>
                  <a:srgbClr val="FFFF99"/>
                </a:solidFill>
                <a:cs typeface="Arial" charset="0"/>
              </a:rPr>
              <a:t>Nature chose </a:t>
            </a:r>
            <a:r>
              <a:rPr lang="en-US" sz="2400" smtClean="0">
                <a:solidFill>
                  <a:srgbClr val="FFFF99"/>
                </a:solidFill>
              </a:rPr>
              <a:t>O</a:t>
            </a:r>
            <a:r>
              <a:rPr lang="en-US" sz="2400" baseline="-25000" smtClean="0">
                <a:solidFill>
                  <a:srgbClr val="FFFF99"/>
                </a:solidFill>
              </a:rPr>
              <a:t>2</a:t>
            </a:r>
            <a:r>
              <a:rPr lang="en-US" sz="2400" smtClean="0">
                <a:solidFill>
                  <a:srgbClr val="FFFF99"/>
                </a:solidFill>
              </a:rPr>
              <a:t> because it is highly electronegative compared to C and H, which directly contributes to the large neg. </a:t>
            </a:r>
            <a:r>
              <a:rPr lang="en-US" sz="2400" smtClean="0">
                <a:solidFill>
                  <a:srgbClr val="FFFF99"/>
                </a:solidFill>
                <a:cs typeface="Arial" charset="0"/>
              </a:rPr>
              <a:t>∆G°.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</a:pPr>
            <a:endParaRPr lang="en-US" sz="2400" smtClean="0">
              <a:solidFill>
                <a:srgbClr val="FFFF99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buClr>
                <a:srgbClr val="FFFF00"/>
              </a:buClr>
            </a:pPr>
            <a:r>
              <a:rPr lang="en-US" sz="2400" smtClean="0">
                <a:solidFill>
                  <a:srgbClr val="FFFF99"/>
                </a:solidFill>
                <a:cs typeface="Arial" charset="0"/>
              </a:rPr>
              <a:t>Energy released from biologic oxidation is used to drive the synthesis of ATP </a:t>
            </a:r>
          </a:p>
        </p:txBody>
      </p:sp>
      <p:pic>
        <p:nvPicPr>
          <p:cNvPr id="17412" name="Picture 4" descr="$$$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973388"/>
            <a:ext cx="695325" cy="4556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99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99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448</Words>
  <Application>Microsoft Office PowerPoint</Application>
  <PresentationFormat>On-screen Show (4:3)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Transport of Carbohydrates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Energy Metabolism</vt:lpstr>
      <vt:lpstr>Energy Production from Glucose Oxidation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lew</cp:lastModifiedBy>
  <cp:revision>130</cp:revision>
  <cp:lastPrinted>2012-01-24T00:19:04Z</cp:lastPrinted>
  <dcterms:created xsi:type="dcterms:W3CDTF">2008-01-14T23:13:58Z</dcterms:created>
  <dcterms:modified xsi:type="dcterms:W3CDTF">2013-01-20T23:44:29Z</dcterms:modified>
</cp:coreProperties>
</file>