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9233-AC8A-4B8D-80E2-BD9A2D39B20A}" type="datetimeFigureOut">
              <a:rPr lang="en-US" smtClean="0"/>
              <a:pPr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C37D-75F7-4493-B129-4C39298DF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buzz.org/blog/blueberries_add_to_martian_water_evidence" TargetMode="External"/><Relationship Id="rId7" Type="http://schemas.openxmlformats.org/officeDocument/2006/relationships/hyperlink" Target="http://saturn.jpl.nasa.gov/science/index.cfm?SciencePageID=75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arsystem.nasa.gov/europa/overview.cfm" TargetMode="External"/><Relationship Id="rId5" Type="http://schemas.openxmlformats.org/officeDocument/2006/relationships/hyperlink" Target="http://www2.jpl.nasa.gov/snc/alh.html" TargetMode="External"/><Relationship Id="rId4" Type="http://schemas.openxmlformats.org/officeDocument/2006/relationships/hyperlink" Target="http://mars.jpl.nasa.gov/programmissions/overview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 elsewhere in the solar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Aaron Miller</a:t>
            </a:r>
          </a:p>
          <a:p>
            <a:r>
              <a:rPr lang="en-US" dirty="0" smtClean="0"/>
              <a:t>Writ 109ST</a:t>
            </a:r>
          </a:p>
          <a:p>
            <a:r>
              <a:rPr lang="en-US" dirty="0" smtClean="0"/>
              <a:t>University of California, Santa Barbara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writ109st--presentation\pics\europa\europa.jpg"/>
          <p:cNvPicPr>
            <a:picLocks noChangeAspect="1" noChangeArrowheads="1"/>
          </p:cNvPicPr>
          <p:nvPr/>
        </p:nvPicPr>
        <p:blipFill>
          <a:blip r:embed="rId2" cstate="print">
            <a:lum bright="24000" contrast="-15000"/>
          </a:blip>
          <a:srcRect/>
          <a:stretch>
            <a:fillRect/>
          </a:stretch>
        </p:blipFill>
        <p:spPr bwMode="auto">
          <a:xfrm>
            <a:off x="-376518" y="0"/>
            <a:ext cx="10115550" cy="72866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Europa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largest moon of Jupiter</a:t>
            </a:r>
          </a:p>
          <a:p>
            <a:pPr lvl="1"/>
            <a:r>
              <a:rPr lang="en-US" dirty="0" smtClean="0"/>
              <a:t>Only Ganymede, </a:t>
            </a:r>
            <a:r>
              <a:rPr lang="en-US" dirty="0" err="1" smtClean="0"/>
              <a:t>Callisto</a:t>
            </a:r>
            <a:r>
              <a:rPr lang="en-US" dirty="0" smtClean="0"/>
              <a:t>, and Io are larger</a:t>
            </a:r>
          </a:p>
          <a:p>
            <a:r>
              <a:rPr lang="en-US" dirty="0" smtClean="0"/>
              <a:t>Tidally locked: same side always faces Jupiter</a:t>
            </a:r>
          </a:p>
          <a:p>
            <a:r>
              <a:rPr lang="en-US" dirty="0" smtClean="0"/>
              <a:t>Surface is mostly water ice</a:t>
            </a:r>
          </a:p>
          <a:p>
            <a:r>
              <a:rPr lang="en-US" dirty="0" smtClean="0"/>
              <a:t>Extremely cold surface: -</a:t>
            </a:r>
            <a:r>
              <a:rPr lang="en-US" dirty="0" smtClean="0"/>
              <a:t>170 </a:t>
            </a:r>
            <a:r>
              <a:rPr lang="en-US" dirty="0" smtClean="0"/>
              <a:t>°C</a:t>
            </a:r>
          </a:p>
          <a:p>
            <a:r>
              <a:rPr lang="en-US" dirty="0" smtClean="0"/>
              <a:t>Surface radiation lethal to a human in about one day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04800" y="6611779"/>
            <a:ext cx="16417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Source: NASA/JPL/Ted </a:t>
            </a:r>
            <a:r>
              <a:rPr lang="en-US" sz="1000" dirty="0" err="1" smtClean="0">
                <a:solidFill>
                  <a:schemeClr val="bg1"/>
                </a:solidFill>
              </a:rPr>
              <a:t>Stryk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Europa’s</a:t>
            </a:r>
            <a:r>
              <a:rPr lang="en-US" dirty="0" smtClean="0"/>
              <a:t> warm interior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r>
              <a:rPr lang="en-US" dirty="0" smtClean="0"/>
              <a:t>Earth’s interior is warm because of leftover heat from its formation (kinetic energy -&gt; thermal energy) as well as radioactive decay</a:t>
            </a:r>
          </a:p>
          <a:p>
            <a:r>
              <a:rPr lang="en-US" dirty="0" smtClean="0"/>
              <a:t>Small bodies like </a:t>
            </a:r>
            <a:r>
              <a:rPr lang="en-US" dirty="0" err="1" smtClean="0"/>
              <a:t>Europa</a:t>
            </a:r>
            <a:r>
              <a:rPr lang="en-US" dirty="0" smtClean="0"/>
              <a:t> would lose most of their heat by now (4.5 billion years after  formation)</a:t>
            </a:r>
          </a:p>
          <a:p>
            <a:r>
              <a:rPr lang="en-US" dirty="0" err="1" smtClean="0"/>
              <a:t>Europa</a:t>
            </a:r>
            <a:r>
              <a:rPr lang="en-US" dirty="0" smtClean="0"/>
              <a:t> still has enough warmth to have a sub-surface ocean…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105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blipFill dpi="0" rotWithShape="1">
                  <a:blip r:embed="rId2">
                    <a:alphaModFix amt="26000"/>
                  </a:blip>
                  <a:srcRect/>
                  <a:tile tx="0" ty="0" sx="100000" sy="100000" flip="none" algn="tl"/>
                </a:blipFill>
              </a:rPr>
              <a:t>WTF?</a:t>
            </a:r>
            <a:endParaRPr lang="en-US" sz="9600" dirty="0">
              <a:blipFill dpi="0" rotWithShape="1">
                <a:blip r:embed="rId2">
                  <a:alphaModFix amt="26000"/>
                </a:blip>
                <a:srcRect/>
                <a:tile tx="0" ty="0" sx="100000" sy="100000" flip="none" algn="tl"/>
              </a:blip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F:\writ109st--presentation\pics\europa\Galilean_moon_Laplace_resonance_anima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57600"/>
            <a:ext cx="5003800" cy="2895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Tidal 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3810000"/>
          </a:xfrm>
        </p:spPr>
        <p:txBody>
          <a:bodyPr/>
          <a:lstStyle/>
          <a:p>
            <a:r>
              <a:rPr lang="en-US" dirty="0" err="1" smtClean="0"/>
              <a:t>Europa’s</a:t>
            </a:r>
            <a:r>
              <a:rPr lang="en-US" dirty="0" smtClean="0"/>
              <a:t> interior is constantly being squeezed and stretched by tidal effects from Jupiter and its other large moons</a:t>
            </a:r>
          </a:p>
          <a:p>
            <a:r>
              <a:rPr lang="en-US" dirty="0" smtClean="0"/>
              <a:t>The resulting friction warms up the interior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24400" y="6324600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err="1" smtClean="0"/>
              <a:t>Matma</a:t>
            </a:r>
            <a:r>
              <a:rPr lang="en-US" sz="1000" dirty="0" smtClean="0"/>
              <a:t> Rex (</a:t>
            </a:r>
            <a:r>
              <a:rPr lang="en-US" sz="1000" dirty="0" smtClean="0"/>
              <a:t>Wikipedia user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F:\writ109st--presentation\pics\europa\giant_tube_wor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86201"/>
            <a:ext cx="4558338" cy="2971800"/>
          </a:xfrm>
          <a:prstGeom prst="rect">
            <a:avLst/>
          </a:prstGeom>
          <a:noFill/>
        </p:spPr>
      </p:pic>
      <p:pic>
        <p:nvPicPr>
          <p:cNvPr id="5122" name="Picture 2" descr="F:\writ109st--presentation\pics\europa\europa-moon.jpg"/>
          <p:cNvPicPr>
            <a:picLocks noChangeAspect="1" noChangeArrowheads="1"/>
          </p:cNvPicPr>
          <p:nvPr/>
        </p:nvPicPr>
        <p:blipFill>
          <a:blip r:embed="rId3" cstate="print">
            <a:lum bright="-23000" contrast="20000"/>
          </a:blip>
          <a:srcRect/>
          <a:stretch>
            <a:fillRect/>
          </a:stretch>
        </p:blipFill>
        <p:spPr bwMode="auto">
          <a:xfrm>
            <a:off x="4572000" y="3810000"/>
            <a:ext cx="4572000" cy="3048000"/>
          </a:xfrm>
          <a:prstGeom prst="rect">
            <a:avLst/>
          </a:prstGeom>
          <a:noFill/>
        </p:spPr>
      </p:pic>
      <p:pic>
        <p:nvPicPr>
          <p:cNvPr id="5124" name="Picture 4" descr="F:\writ109st--presentation\pics\europa\closeup.jpg"/>
          <p:cNvPicPr>
            <a:picLocks noChangeAspect="1" noChangeArrowheads="1"/>
          </p:cNvPicPr>
          <p:nvPr/>
        </p:nvPicPr>
        <p:blipFill>
          <a:blip r:embed="rId4" cstate="print"/>
          <a:srcRect l="18623" r="18623"/>
          <a:stretch>
            <a:fillRect/>
          </a:stretch>
        </p:blipFill>
        <p:spPr bwMode="auto">
          <a:xfrm>
            <a:off x="6972794" y="0"/>
            <a:ext cx="2184231" cy="2362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Life on </a:t>
            </a:r>
            <a:r>
              <a:rPr lang="en-US" dirty="0" err="1" smtClean="0">
                <a:solidFill>
                  <a:schemeClr val="bg1"/>
                </a:solidFill>
              </a:rPr>
              <a:t>Europa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If present, probably on bottom of ocean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May be similar to life found around hydrothermal vents on Earth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Ice probably about 10km thick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 err="1" smtClean="0">
                <a:solidFill>
                  <a:schemeClr val="bg1"/>
                </a:solidFill>
              </a:rPr>
              <a:t>meltprobes</a:t>
            </a:r>
            <a:r>
              <a:rPr lang="en-US" sz="2000" dirty="0" smtClean="0">
                <a:solidFill>
                  <a:schemeClr val="bg1"/>
                </a:solidFill>
              </a:rPr>
              <a:t>” have been proposed to melt through the ice and observe the ocean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At present, we know almost nothing!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4026" y="6611779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Sources: NASA/NOAA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F:\writ109st--presentation\pics\titan\Titan-Saturn.jpg"/>
          <p:cNvPicPr>
            <a:picLocks noChangeAspect="1" noChangeArrowheads="1"/>
          </p:cNvPicPr>
          <p:nvPr/>
        </p:nvPicPr>
        <p:blipFill>
          <a:blip r:embed="rId2" cstate="print">
            <a:lum bright="-17000"/>
          </a:blip>
          <a:srcRect/>
          <a:stretch>
            <a:fillRect/>
          </a:stretch>
        </p:blipFill>
        <p:spPr bwMode="auto">
          <a:xfrm>
            <a:off x="228600" y="228600"/>
            <a:ext cx="5867400" cy="6344692"/>
          </a:xfrm>
          <a:prstGeom prst="rect">
            <a:avLst/>
          </a:prstGeom>
          <a:noFill/>
        </p:spPr>
      </p:pic>
      <p:pic>
        <p:nvPicPr>
          <p:cNvPr id="7170" name="Picture 2" descr="F:\writ109st--presentation\pics\titan\Huygens_surface_color_sr.jpg"/>
          <p:cNvPicPr>
            <a:picLocks noChangeAspect="1" noChangeArrowheads="1"/>
          </p:cNvPicPr>
          <p:nvPr/>
        </p:nvPicPr>
        <p:blipFill>
          <a:blip r:embed="rId3" cstate="print">
            <a:lum bright="-25000"/>
          </a:blip>
          <a:srcRect/>
          <a:stretch>
            <a:fillRect/>
          </a:stretch>
        </p:blipFill>
        <p:spPr bwMode="auto">
          <a:xfrm>
            <a:off x="6477000" y="685800"/>
            <a:ext cx="2667000" cy="533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Largest moon of Saturn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Only moon in the Solar System with a dense atmosphere: about 50% more pressure than Earth at sea level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Extremely cold: -180 </a:t>
            </a:r>
            <a:r>
              <a:rPr lang="en-US" dirty="0" smtClean="0">
                <a:solidFill>
                  <a:schemeClr val="bg1"/>
                </a:solidFill>
              </a:rPr>
              <a:t>°C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Methane plays a similar role on the surface as water does on Earth: present as solid, liquid, and vapor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Lakes of methane (or other hydrocarbon) have been detected on the surface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Like </a:t>
            </a:r>
            <a:r>
              <a:rPr lang="en-US" dirty="0" err="1" smtClean="0">
                <a:solidFill>
                  <a:schemeClr val="bg1"/>
                </a:solidFill>
              </a:rPr>
              <a:t>Europa</a:t>
            </a:r>
            <a:r>
              <a:rPr lang="en-US" dirty="0" smtClean="0">
                <a:solidFill>
                  <a:schemeClr val="bg1"/>
                </a:solidFill>
              </a:rPr>
              <a:t>, also predicted to have a subsurface ocean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Ammonia-rich, unlike </a:t>
            </a:r>
            <a:r>
              <a:rPr lang="en-US" dirty="0" err="1" smtClean="0">
                <a:solidFill>
                  <a:schemeClr val="bg1"/>
                </a:solidFill>
              </a:rPr>
              <a:t>Europa’s</a:t>
            </a:r>
            <a:r>
              <a:rPr lang="en-US" dirty="0" smtClean="0">
                <a:solidFill>
                  <a:schemeClr val="bg1"/>
                </a:solidFill>
              </a:rPr>
              <a:t> ocean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19800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Source: NASA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writ109st--presentation\pics\mars\200px-Marvinthemart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286000"/>
            <a:ext cx="3145536" cy="443520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www.sciencebuzz.org/blog/blueberries_add_to_martian_water_evidence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http://mars.jpl.nasa.gov/programmissions/overview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www2.jpl.nasa.gov/snc/alh.html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solarsystem.nasa.gov/europa/overview.cfm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>
                <a:hlinkClick r:id="rId7"/>
              </a:rPr>
              <a:t>http://saturn.jpl.nasa.gov/science/index.cfm?SciencePageID=75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nareplic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1500" y="0"/>
            <a:ext cx="3492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characteristics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5867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The cell contains blueprints (almost certainly a copolymer; DNA in the case of Earth life)</a:t>
            </a:r>
          </a:p>
          <a:p>
            <a:pPr lvl="1"/>
            <a:r>
              <a:rPr lang="en-US" dirty="0" smtClean="0"/>
              <a:t>All components of the cell </a:t>
            </a:r>
            <a:r>
              <a:rPr lang="en-US" b="1" dirty="0" smtClean="0"/>
              <a:t>except the blueprints themselves</a:t>
            </a:r>
            <a:r>
              <a:rPr lang="en-US" dirty="0" smtClean="0"/>
              <a:t> are produced by interpreting the blueprint’s instructions (in the case of Earth life, this process is protein translation; many other processes are possible)</a:t>
            </a:r>
          </a:p>
          <a:p>
            <a:pPr lvl="1"/>
            <a:r>
              <a:rPr lang="en-US" dirty="0" smtClean="0"/>
              <a:t>During replication, the blueprints are copied</a:t>
            </a:r>
          </a:p>
          <a:p>
            <a:r>
              <a:rPr lang="en-US" dirty="0" smtClean="0"/>
              <a:t>Metabolism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6611779"/>
            <a:ext cx="180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biochem.co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characteristics of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315200" cy="4297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Metabolism</a:t>
            </a:r>
          </a:p>
          <a:p>
            <a:pPr lvl="1"/>
            <a:r>
              <a:rPr lang="en-US" dirty="0" smtClean="0"/>
              <a:t>Without some source of energy (the Sun, or chemical energy from an undersea vent), all chemical systems eventually reach equilibrium—no further change will occur</a:t>
            </a:r>
          </a:p>
          <a:p>
            <a:pPr lvl="1"/>
            <a:r>
              <a:rPr lang="en-US" dirty="0" smtClean="0"/>
              <a:t>Life requires an energy source to make the amounts of different chemicals out of equilibrium with respect to each other; they “want” to get back to equilibrium</a:t>
            </a:r>
          </a:p>
          <a:p>
            <a:pPr lvl="1"/>
            <a:r>
              <a:rPr lang="en-US" dirty="0" smtClean="0"/>
              <a:t>Living things harness this “desire,” using it to make useful but complex molecules that would not </a:t>
            </a:r>
            <a:r>
              <a:rPr lang="en-US" smtClean="0"/>
              <a:t>appear spontaneously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known life on Earth uses water as a solvent for its biochemistry</a:t>
            </a:r>
          </a:p>
          <a:p>
            <a:r>
              <a:rPr lang="en-US" dirty="0" smtClean="0"/>
              <a:t>Unique properties</a:t>
            </a:r>
          </a:p>
          <a:p>
            <a:pPr lvl="1"/>
            <a:r>
              <a:rPr lang="en-US" dirty="0" smtClean="0"/>
              <a:t>Very large liquid range: 100 degrees Celsius</a:t>
            </a:r>
          </a:p>
          <a:p>
            <a:pPr lvl="1"/>
            <a:r>
              <a:rPr lang="en-US" dirty="0" smtClean="0"/>
              <a:t>Large dielectric constant</a:t>
            </a:r>
          </a:p>
          <a:p>
            <a:pPr lvl="1"/>
            <a:r>
              <a:rPr lang="en-US" dirty="0" smtClean="0"/>
              <a:t>Solid phase less dense than liquid phase</a:t>
            </a:r>
          </a:p>
          <a:p>
            <a:r>
              <a:rPr lang="en-US" dirty="0" smtClean="0"/>
              <a:t>Most of these properties are due to hydrogen bonding</a:t>
            </a:r>
          </a:p>
          <a:p>
            <a:r>
              <a:rPr lang="en-US" dirty="0" smtClean="0"/>
              <a:t>Very abundant in Universe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hydrogen_bo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447800"/>
            <a:ext cx="426720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5715000"/>
            <a:ext cx="180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Israel Inst. Of Tech.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llgob-fig08_001.jpg"/>
          <p:cNvPicPr>
            <a:picLocks noChangeAspect="1"/>
          </p:cNvPicPr>
          <p:nvPr/>
        </p:nvPicPr>
        <p:blipFill>
          <a:blip r:embed="rId2" cstate="print">
            <a:lum bright="5000" contrast="-36000"/>
          </a:blip>
          <a:stretch>
            <a:fillRect/>
          </a:stretch>
        </p:blipFill>
        <p:spPr>
          <a:xfrm>
            <a:off x="0" y="381394"/>
            <a:ext cx="9144000" cy="6095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89916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It is a good assumption that extraterrestrial life also uses water as a solvent!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Idea: to find life, look for (liquid)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Venus?</a:t>
            </a:r>
          </a:p>
          <a:p>
            <a:pPr lvl="1"/>
            <a:r>
              <a:rPr lang="en-US" dirty="0" smtClean="0"/>
              <a:t>No, sorry!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mall </a:t>
            </a:r>
            <a:r>
              <a:rPr lang="en-US" dirty="0" smtClean="0"/>
              <a:t>amounts in gas phase; no </a:t>
            </a:r>
            <a:r>
              <a:rPr lang="en-US" dirty="0" smtClean="0"/>
              <a:t>liquid</a:t>
            </a:r>
          </a:p>
          <a:p>
            <a:pPr lvl="1"/>
            <a:r>
              <a:rPr lang="en-US" dirty="0" smtClean="0"/>
              <a:t>Billions of years ago: had much more water than Earth</a:t>
            </a:r>
            <a:endParaRPr lang="en-US" dirty="0" smtClean="0"/>
          </a:p>
          <a:p>
            <a:r>
              <a:rPr lang="en-US" dirty="0" smtClean="0"/>
              <a:t>Mars</a:t>
            </a:r>
          </a:p>
          <a:p>
            <a:pPr lvl="1"/>
            <a:r>
              <a:rPr lang="en-US" dirty="0" smtClean="0"/>
              <a:t>~3.8 </a:t>
            </a:r>
            <a:r>
              <a:rPr lang="en-US" dirty="0" err="1" smtClean="0"/>
              <a:t>bya</a:t>
            </a:r>
            <a:r>
              <a:rPr lang="en-US" dirty="0" smtClean="0"/>
              <a:t>: on the surface, like Earth at present</a:t>
            </a:r>
          </a:p>
          <a:p>
            <a:pPr lvl="1"/>
            <a:r>
              <a:rPr lang="en-US" dirty="0" smtClean="0"/>
              <a:t>Present</a:t>
            </a:r>
            <a:r>
              <a:rPr lang="en-US" dirty="0" smtClean="0"/>
              <a:t>: probably several km underground</a:t>
            </a:r>
          </a:p>
          <a:p>
            <a:r>
              <a:rPr lang="en-US" dirty="0" err="1" smtClean="0"/>
              <a:t>Europa</a:t>
            </a:r>
            <a:r>
              <a:rPr lang="en-US" dirty="0" smtClean="0"/>
              <a:t> </a:t>
            </a:r>
            <a:r>
              <a:rPr lang="en-US" sz="2000" dirty="0" smtClean="0"/>
              <a:t>(and Ganymede, and </a:t>
            </a:r>
            <a:r>
              <a:rPr lang="en-US" sz="2000" dirty="0" err="1" smtClean="0"/>
              <a:t>Callisto</a:t>
            </a:r>
            <a:r>
              <a:rPr lang="en-US" sz="2000" dirty="0" smtClean="0"/>
              <a:t>?)</a:t>
            </a:r>
            <a:endParaRPr lang="en-US" dirty="0" smtClean="0"/>
          </a:p>
          <a:p>
            <a:pPr lvl="1"/>
            <a:r>
              <a:rPr lang="en-US" dirty="0" smtClean="0"/>
              <a:t>Huge </a:t>
            </a:r>
            <a:r>
              <a:rPr lang="en-US" dirty="0" smtClean="0"/>
              <a:t>oceans beneath the ice are highly likely</a:t>
            </a:r>
          </a:p>
          <a:p>
            <a:r>
              <a:rPr lang="en-US" dirty="0" smtClean="0"/>
              <a:t>Titan</a:t>
            </a:r>
          </a:p>
          <a:p>
            <a:pPr lvl="1"/>
            <a:r>
              <a:rPr lang="en-US" dirty="0" smtClean="0"/>
              <a:t>Possibly </a:t>
            </a:r>
            <a:r>
              <a:rPr lang="en-US" dirty="0" smtClean="0"/>
              <a:t>water-ammonia oceans beneath the ice</a:t>
            </a:r>
          </a:p>
          <a:p>
            <a:pPr lvl="1"/>
            <a:r>
              <a:rPr lang="en-US" dirty="0" smtClean="0"/>
              <a:t>Liquid </a:t>
            </a:r>
            <a:r>
              <a:rPr lang="en-US" dirty="0" smtClean="0"/>
              <a:t>methane above the ice (non-water biochemistry?)</a:t>
            </a:r>
          </a:p>
          <a:p>
            <a:r>
              <a:rPr lang="en-US" dirty="0" err="1" smtClean="0"/>
              <a:t>Enceladus</a:t>
            </a:r>
            <a:endParaRPr lang="en-US" dirty="0" smtClean="0"/>
          </a:p>
          <a:p>
            <a:pPr lvl="1"/>
            <a:r>
              <a:rPr lang="en-US" dirty="0" smtClean="0"/>
              <a:t>Lakes or oceans—water geyser eruptions have been observed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rsglobe1.jpg"/>
          <p:cNvPicPr>
            <a:picLocks noChangeAspect="1"/>
          </p:cNvPicPr>
          <p:nvPr/>
        </p:nvPicPr>
        <p:blipFill>
          <a:blip r:embed="rId2" cstate="print">
            <a:lum bright="-19000"/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Cold!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Highs of 10 °C, lows of -80 °C at mid-latitudes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Enormous temperature variation between night and day: ~100 °C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Thin atmosphere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Less than 1% of Earth sea level pressure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Water not stable as a liquid: ice sublimes to a gas instead of melting as temperature rises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Radiation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Damages genetic material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Few Earthly life-forms could survive it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6611779"/>
            <a:ext cx="180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NASA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writ109st--presentation\pics\mars\mars_blueberries.jpg"/>
          <p:cNvPicPr>
            <a:picLocks noChangeAspect="1" noChangeArrowheads="1"/>
          </p:cNvPicPr>
          <p:nvPr/>
        </p:nvPicPr>
        <p:blipFill>
          <a:blip r:embed="rId2" cstate="print"/>
          <a:srcRect l="34375"/>
          <a:stretch>
            <a:fillRect/>
          </a:stretch>
        </p:blipFill>
        <p:spPr bwMode="auto">
          <a:xfrm>
            <a:off x="5070052" y="1447800"/>
            <a:ext cx="4073948" cy="41386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on 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5181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Surface: frozen, except possibly for very short time periods of liquid water (minutes to hours)</a:t>
            </a:r>
          </a:p>
          <a:p>
            <a:pPr lvl="1"/>
            <a:r>
              <a:rPr lang="en-US" dirty="0" smtClean="0"/>
              <a:t>Enormous amounts at polar caps</a:t>
            </a:r>
          </a:p>
          <a:p>
            <a:pPr lvl="1"/>
            <a:r>
              <a:rPr lang="en-US" dirty="0" smtClean="0"/>
              <a:t>Under the soil in many places</a:t>
            </a:r>
          </a:p>
          <a:p>
            <a:r>
              <a:rPr lang="en-US" dirty="0" smtClean="0"/>
              <a:t>Underground: probably liquid!</a:t>
            </a:r>
          </a:p>
          <a:p>
            <a:pPr lvl="1"/>
            <a:r>
              <a:rPr lang="en-US" dirty="0" smtClean="0"/>
              <a:t>Heat from the interior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ressure</a:t>
            </a:r>
          </a:p>
          <a:p>
            <a:r>
              <a:rPr lang="en-US" dirty="0" smtClean="0"/>
              <a:t>In the past, there was definitely liquid water on the surface</a:t>
            </a:r>
          </a:p>
          <a:p>
            <a:pPr lvl="1"/>
            <a:r>
              <a:rPr lang="en-US" dirty="0" smtClean="0"/>
              <a:t>Hematite “blueberries”</a:t>
            </a:r>
          </a:p>
          <a:p>
            <a:pPr lvl="1"/>
            <a:r>
              <a:rPr lang="en-US" dirty="0" smtClean="0"/>
              <a:t>Dry river beds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5638800"/>
            <a:ext cx="2453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Source: JPL/NASA/Cornell </a:t>
            </a:r>
            <a:r>
              <a:rPr lang="en-US" sz="1200" dirty="0" smtClean="0"/>
              <a:t>University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writ109st--presentation\pics\mars\ALH84001.jpg"/>
          <p:cNvPicPr>
            <a:picLocks noChangeAspect="1" noChangeArrowheads="1"/>
          </p:cNvPicPr>
          <p:nvPr/>
        </p:nvPicPr>
        <p:blipFill>
          <a:blip r:embed="rId2" cstate="print"/>
          <a:srcRect l="25164" r="25164"/>
          <a:stretch>
            <a:fillRect/>
          </a:stretch>
        </p:blipFill>
        <p:spPr bwMode="auto">
          <a:xfrm>
            <a:off x="5207508" y="1066801"/>
            <a:ext cx="3936492" cy="533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on 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5257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ALH84001</a:t>
            </a:r>
          </a:p>
          <a:p>
            <a:pPr lvl="1"/>
            <a:r>
              <a:rPr lang="en-US" dirty="0" smtClean="0"/>
              <a:t>Mars meteorite found in Antarctica</a:t>
            </a:r>
          </a:p>
          <a:p>
            <a:pPr lvl="1"/>
            <a:r>
              <a:rPr lang="en-US" dirty="0" smtClean="0"/>
              <a:t>In 1996, “fossils” of </a:t>
            </a:r>
            <a:r>
              <a:rPr lang="en-US" dirty="0" err="1" smtClean="0"/>
              <a:t>nanobacteria</a:t>
            </a:r>
            <a:r>
              <a:rPr lang="en-US" dirty="0" smtClean="0"/>
              <a:t> found</a:t>
            </a:r>
          </a:p>
          <a:p>
            <a:pPr lvl="1"/>
            <a:r>
              <a:rPr lang="en-US" dirty="0" smtClean="0"/>
              <a:t>Formed when Mars was wet</a:t>
            </a:r>
          </a:p>
          <a:p>
            <a:pPr lvl="1"/>
            <a:r>
              <a:rPr lang="en-US" dirty="0" smtClean="0"/>
              <a:t>Contamination from Earth ruled out</a:t>
            </a:r>
          </a:p>
          <a:p>
            <a:pPr lvl="1"/>
            <a:r>
              <a:rPr lang="en-US" dirty="0" smtClean="0"/>
              <a:t>Magnetite crystals of apparently biological origin</a:t>
            </a:r>
          </a:p>
          <a:p>
            <a:pPr lvl="1"/>
            <a:r>
              <a:rPr lang="en-US" dirty="0" smtClean="0"/>
              <a:t>Results disputed</a:t>
            </a:r>
          </a:p>
          <a:p>
            <a:pPr lvl="2"/>
            <a:r>
              <a:rPr lang="en-US" dirty="0" smtClean="0"/>
              <a:t>formed without biology?</a:t>
            </a:r>
          </a:p>
          <a:p>
            <a:pPr lvl="2"/>
            <a:r>
              <a:rPr lang="en-US" dirty="0" smtClean="0"/>
              <a:t>Diameter only about 100nm – too small?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6400800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NASA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825</Words>
  <Application>Microsoft Office PowerPoint</Application>
  <PresentationFormat>On-screen Show (4:3)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Life elsewhere in the solar system</vt:lpstr>
      <vt:lpstr>Fundamental characteristics of life</vt:lpstr>
      <vt:lpstr>Fundamental characteristics of life</vt:lpstr>
      <vt:lpstr>Water</vt:lpstr>
      <vt:lpstr>Water</vt:lpstr>
      <vt:lpstr>Idea: to find life, look for (liquid) water</vt:lpstr>
      <vt:lpstr>Mars</vt:lpstr>
      <vt:lpstr>Water on Mars</vt:lpstr>
      <vt:lpstr>Life on Mars</vt:lpstr>
      <vt:lpstr>Europa</vt:lpstr>
      <vt:lpstr>Europa’s warm interior</vt:lpstr>
      <vt:lpstr>Tidal heating</vt:lpstr>
      <vt:lpstr>Life on Europa</vt:lpstr>
      <vt:lpstr>Titan</vt:lpstr>
      <vt:lpstr>Sources</vt:lpstr>
    </vt:vector>
  </TitlesOfParts>
  <Company>UC Santa Barbara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elsewhere in the solar system</dc:title>
  <dc:creator>UCSB LIBRARY</dc:creator>
  <cp:lastModifiedBy>UCSB LIBRARY</cp:lastModifiedBy>
  <cp:revision>49</cp:revision>
  <dcterms:created xsi:type="dcterms:W3CDTF">2013-07-30T03:07:48Z</dcterms:created>
  <dcterms:modified xsi:type="dcterms:W3CDTF">2013-08-01T18:17:59Z</dcterms:modified>
</cp:coreProperties>
</file>