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67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99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9E12C171-2BCE-41FB-A270-6BF1D022B3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4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38B1B44-8885-4A07-92C3-E44F157E2C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6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3FCC9C-9D72-435C-8D95-A808CAF639D0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3DFBBA-AD50-4545-80A1-F422B58210F9}" type="slidenum">
              <a:rPr lang="en-US"/>
              <a:pPr/>
              <a:t>10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88170-4157-474E-BC1F-7CE2F8E4C6DA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1CC9A7-C161-4EBD-B14C-3FB96739EDCD}" type="slidenum">
              <a:rPr lang="en-US"/>
              <a:pPr/>
              <a:t>3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6A5373-303C-4114-B2F0-19E7EA5A502D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45BAB-478E-4B4B-9EB4-DF91253FD58C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E8B596-1120-4D59-92A2-189F06C300C0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4BF688-A72E-4DD0-B7CA-FA293A2F623E}" type="slidenum">
              <a:rPr lang="en-US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4D4F9D-028D-4663-8B5F-48AA8B73028B}" type="slidenum">
              <a:rPr lang="en-US"/>
              <a:pPr/>
              <a:t>8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 V = 1 J/C = 1J/6.2x10^18 charges.  4.2 kJ= 1 kcal;1 kJ = 0.23 kcal.  1 V = 23 kcal/mol.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646CD8-6BA2-46D7-BF38-3051C33ED4FA}" type="slidenum">
              <a:rPr lang="en-US"/>
              <a:pPr/>
              <a:t>9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72B0C-67D8-4AC8-91B7-6CD1F683AC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3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24B23-8CC1-48AE-8489-B04DD18B11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A26FA-89B5-4D1B-B1DA-F3888A05A1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04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8279FFD-E983-4BB2-ADB6-D020C8B8F4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92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2F591BA-5BFD-4D42-8453-658BD0CB28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67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41D65E5-86C5-457D-8025-B5EC4126F8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40B83-BBA4-4E20-B401-58A221C889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6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2162F-E360-4A17-B2B3-5DAF6BBE17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9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F61E-586F-4BAD-9B71-4432516A46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0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702FA9-3ED2-4376-A324-434B610175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4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30A23-A1E5-4F79-8736-3519AA1A5E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3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A9B06-C48A-43DD-8CDD-D86451C52F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07DC3-2E49-4277-9796-1EF4EAFEAA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006D2-62A0-4697-868A-147F98B681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7CE5164-CBEA-4101-8316-F1AC16B0CBE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09600" y="2286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rgbClr val="FF7C80"/>
                </a:solidFill>
              </a:rPr>
              <a:t>Oxidative Phosphorylation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315200" cy="609600"/>
          </a:xfrm>
        </p:spPr>
        <p:txBody>
          <a:bodyPr/>
          <a:lstStyle/>
          <a:p>
            <a:pPr algn="l"/>
            <a:r>
              <a:rPr lang="en-US" sz="2800">
                <a:solidFill>
                  <a:srgbClr val="FF7C80"/>
                </a:solidFill>
              </a:rPr>
              <a:t>Oxidation of NADH by O</a:t>
            </a:r>
            <a:r>
              <a:rPr lang="en-US" sz="2800" baseline="-25000">
                <a:solidFill>
                  <a:srgbClr val="FF7C80"/>
                </a:solidFill>
              </a:rPr>
              <a:t>2 </a:t>
            </a:r>
            <a:r>
              <a:rPr lang="en-US" sz="2800">
                <a:solidFill>
                  <a:srgbClr val="FF7C80"/>
                </a:solidFill>
              </a:rPr>
              <a:t>is Highly Exergonic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458200" cy="914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FFFF66"/>
                </a:solidFill>
              </a:rPr>
              <a:t>NADH </a:t>
            </a:r>
            <a:r>
              <a:rPr lang="en-US" sz="2400">
                <a:solidFill>
                  <a:srgbClr val="FFFF66"/>
                </a:solidFill>
                <a:sym typeface="Wingdings" pitchFamily="2" charset="2"/>
              </a:rPr>
              <a:t> NAD</a:t>
            </a:r>
            <a:r>
              <a:rPr lang="en-US" sz="2400" baseline="30000">
                <a:solidFill>
                  <a:srgbClr val="FFFF66"/>
                </a:solidFill>
                <a:sym typeface="Wingdings" pitchFamily="2" charset="2"/>
              </a:rPr>
              <a:t>+ </a:t>
            </a:r>
            <a:r>
              <a:rPr lang="en-US" sz="2400">
                <a:solidFill>
                  <a:srgbClr val="FFFF66"/>
                </a:solidFill>
                <a:sym typeface="Wingdings" pitchFamily="2" charset="2"/>
              </a:rPr>
              <a:t>+ H</a:t>
            </a:r>
            <a:r>
              <a:rPr lang="en-US" sz="2400" baseline="30000">
                <a:solidFill>
                  <a:srgbClr val="FFFF66"/>
                </a:solidFill>
                <a:sym typeface="Wingdings" pitchFamily="2" charset="2"/>
              </a:rPr>
              <a:t>+ </a:t>
            </a:r>
            <a:r>
              <a:rPr lang="en-US" sz="2400">
                <a:solidFill>
                  <a:srgbClr val="FFFF66"/>
                </a:solidFill>
                <a:sym typeface="Wingdings" pitchFamily="2" charset="2"/>
              </a:rPr>
              <a:t>+ 2e-                                   E</a:t>
            </a:r>
            <a:r>
              <a:rPr lang="en-US" sz="2400">
                <a:solidFill>
                  <a:srgbClr val="FFFF66"/>
                </a:solidFill>
                <a:cs typeface="Arial" pitchFamily="34" charset="0"/>
                <a:sym typeface="Wingdings" pitchFamily="2" charset="2"/>
              </a:rPr>
              <a:t>° = +0.32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FFFF66"/>
                </a:solidFill>
                <a:cs typeface="Arial" pitchFamily="34" charset="0"/>
                <a:sym typeface="Wingdings" pitchFamily="2" charset="2"/>
              </a:rPr>
              <a:t>½ O</a:t>
            </a:r>
            <a:r>
              <a:rPr lang="en-US" sz="2400" baseline="-25000">
                <a:solidFill>
                  <a:srgbClr val="FFFF66"/>
                </a:solidFill>
                <a:cs typeface="Arial" pitchFamily="34" charset="0"/>
                <a:sym typeface="Wingdings" pitchFamily="2" charset="2"/>
              </a:rPr>
              <a:t>2 </a:t>
            </a:r>
            <a:r>
              <a:rPr lang="en-US" sz="2400">
                <a:solidFill>
                  <a:srgbClr val="FFFF66"/>
                </a:solidFill>
                <a:cs typeface="Arial" pitchFamily="34" charset="0"/>
                <a:sym typeface="Wingdings" pitchFamily="2" charset="2"/>
              </a:rPr>
              <a:t>+ 2e + 2H</a:t>
            </a:r>
            <a:r>
              <a:rPr lang="en-US" sz="2400" baseline="30000">
                <a:solidFill>
                  <a:srgbClr val="FFFF66"/>
                </a:solidFill>
                <a:cs typeface="Arial" pitchFamily="34" charset="0"/>
                <a:sym typeface="Wingdings" pitchFamily="2" charset="2"/>
              </a:rPr>
              <a:t>+ </a:t>
            </a:r>
            <a:r>
              <a:rPr lang="en-US" sz="2400">
                <a:solidFill>
                  <a:srgbClr val="FFFF66"/>
                </a:solidFill>
                <a:cs typeface="Arial" pitchFamily="34" charset="0"/>
                <a:sym typeface="Wingdings" pitchFamily="2" charset="2"/>
              </a:rPr>
              <a:t> H</a:t>
            </a:r>
            <a:r>
              <a:rPr lang="en-US" sz="2400" baseline="-25000">
                <a:solidFill>
                  <a:srgbClr val="FFFF66"/>
                </a:solidFill>
                <a:cs typeface="Arial" pitchFamily="34" charset="0"/>
                <a:sym typeface="Wingdings" pitchFamily="2" charset="2"/>
              </a:rPr>
              <a:t>2</a:t>
            </a:r>
            <a:r>
              <a:rPr lang="en-US" sz="2400">
                <a:solidFill>
                  <a:srgbClr val="FFFF66"/>
                </a:solidFill>
                <a:cs typeface="Arial" pitchFamily="34" charset="0"/>
                <a:sym typeface="Wingdings" pitchFamily="2" charset="2"/>
              </a:rPr>
              <a:t>O                                       E° = +0.82</a:t>
            </a:r>
            <a:r>
              <a:rPr lang="en-US" sz="2400">
                <a:solidFill>
                  <a:srgbClr val="FFFF99"/>
                </a:solidFill>
                <a:cs typeface="Arial" pitchFamily="34" charset="0"/>
                <a:sym typeface="Wingdings" pitchFamily="2" charset="2"/>
              </a:rPr>
              <a:t> </a:t>
            </a:r>
            <a:endParaRPr lang="en-US" sz="2400">
              <a:solidFill>
                <a:srgbClr val="FFFF99"/>
              </a:solidFill>
              <a:cs typeface="Arial" pitchFamily="34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304800" y="2133600"/>
            <a:ext cx="8382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81000" y="2209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66"/>
                </a:solidFill>
              </a:rPr>
              <a:t>½ O</a:t>
            </a:r>
            <a:r>
              <a:rPr lang="en-US" sz="2400" baseline="-25000">
                <a:solidFill>
                  <a:srgbClr val="FFFF66"/>
                </a:solidFill>
              </a:rPr>
              <a:t>2 </a:t>
            </a:r>
            <a:r>
              <a:rPr lang="en-US" sz="2400">
                <a:solidFill>
                  <a:srgbClr val="FFFF66"/>
                </a:solidFill>
              </a:rPr>
              <a:t>+ NADH + H</a:t>
            </a:r>
            <a:r>
              <a:rPr lang="en-US" sz="2400" baseline="30000">
                <a:solidFill>
                  <a:srgbClr val="FFFF66"/>
                </a:solidFill>
              </a:rPr>
              <a:t>+                 </a:t>
            </a:r>
            <a:r>
              <a:rPr lang="en-US" sz="2400">
                <a:solidFill>
                  <a:srgbClr val="FFFF66"/>
                </a:solidFill>
              </a:rPr>
              <a:t>H</a:t>
            </a:r>
            <a:r>
              <a:rPr lang="en-US" sz="2400" baseline="-25000">
                <a:solidFill>
                  <a:srgbClr val="FFFF66"/>
                </a:solidFill>
              </a:rPr>
              <a:t>2</a:t>
            </a:r>
            <a:r>
              <a:rPr lang="en-US" sz="2400">
                <a:solidFill>
                  <a:srgbClr val="FFFF66"/>
                </a:solidFill>
              </a:rPr>
              <a:t>O + NAD</a:t>
            </a:r>
            <a:r>
              <a:rPr lang="en-US" sz="2400" baseline="30000">
                <a:solidFill>
                  <a:srgbClr val="FFFF66"/>
                </a:solidFill>
              </a:rPr>
              <a:t>+</a:t>
            </a:r>
            <a:r>
              <a:rPr lang="en-US" sz="2400">
                <a:solidFill>
                  <a:srgbClr val="FFFF66"/>
                </a:solidFill>
              </a:rPr>
              <a:t>               E</a:t>
            </a:r>
            <a:r>
              <a:rPr lang="en-US" sz="2400">
                <a:solidFill>
                  <a:srgbClr val="FFFF66"/>
                </a:solidFill>
                <a:cs typeface="Arial" pitchFamily="34" charset="0"/>
              </a:rPr>
              <a:t>° = +1.14 V</a:t>
            </a:r>
          </a:p>
        </p:txBody>
      </p:sp>
      <p:pic>
        <p:nvPicPr>
          <p:cNvPr id="25606" name="Picture 6" descr="$$$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0" y="2209800"/>
            <a:ext cx="695325" cy="487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04800" y="2819400"/>
            <a:ext cx="84582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7C80"/>
                </a:solidFill>
              </a:rPr>
              <a:t>therefore: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  <a:cs typeface="Arial" pitchFamily="34" charset="0"/>
              </a:rPr>
              <a:t>∆G°    = -nFE°                                                                                                   	= -2 x 23 kcal/mol/V   x 1.14 V                                                               	= -53 kcal/mol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1p9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71600"/>
            <a:ext cx="9144000" cy="4519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2p9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0"/>
            <a:ext cx="6465888" cy="685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566193" y="4160043"/>
            <a:ext cx="1262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FFFF66"/>
                </a:solidFill>
              </a:rPr>
              <a:t>+ </a:t>
            </a:r>
            <a:r>
              <a:rPr lang="en-US" sz="3200" dirty="0">
                <a:solidFill>
                  <a:srgbClr val="FFFF66"/>
                </a:solidFill>
              </a:rPr>
              <a:t>6O</a:t>
            </a:r>
            <a:r>
              <a:rPr lang="en-US" sz="3200" baseline="-25000" dirty="0">
                <a:solidFill>
                  <a:srgbClr val="FFFF66"/>
                </a:solidFill>
              </a:rPr>
              <a:t>2</a:t>
            </a:r>
            <a:endParaRPr lang="en-US" sz="3200" dirty="0">
              <a:solidFill>
                <a:srgbClr val="FFFF66"/>
              </a:solidFill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419225" y="1560513"/>
            <a:ext cx="1682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00"/>
                </a:solidFill>
              </a:rPr>
              <a:t>O</a:t>
            </a:r>
            <a:endParaRPr lang="en-US" sz="3200">
              <a:solidFill>
                <a:srgbClr val="FFFF00"/>
              </a:solidFill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687388" y="1219200"/>
            <a:ext cx="155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00"/>
                </a:solidFill>
              </a:rPr>
              <a:t>C</a:t>
            </a:r>
            <a:endParaRPr lang="en-US" sz="3200">
              <a:solidFill>
                <a:srgbClr val="FFFF00"/>
              </a:solidFill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847725" y="1219200"/>
            <a:ext cx="155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00"/>
                </a:solidFill>
              </a:rPr>
              <a:t>H</a:t>
            </a:r>
            <a:endParaRPr lang="en-US" sz="3200">
              <a:solidFill>
                <a:srgbClr val="FFFF00"/>
              </a:solidFill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1025525" y="1357313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FF00"/>
                </a:solidFill>
              </a:rPr>
              <a:t>2</a:t>
            </a:r>
            <a:endParaRPr lang="en-US" sz="3200">
              <a:solidFill>
                <a:srgbClr val="FFFF00"/>
              </a:solidFill>
            </a:endParaRP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1085850" y="1219200"/>
            <a:ext cx="1682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00"/>
                </a:solidFill>
              </a:rPr>
              <a:t>O</a:t>
            </a:r>
            <a:endParaRPr lang="en-US" sz="3200">
              <a:solidFill>
                <a:srgbClr val="FFFF00"/>
              </a:solidFill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1260475" y="1219200"/>
            <a:ext cx="155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00"/>
                </a:solidFill>
              </a:rPr>
              <a:t>H</a:t>
            </a:r>
            <a:endParaRPr lang="en-US" sz="3200">
              <a:solidFill>
                <a:srgbClr val="FFFF00"/>
              </a:solidFill>
            </a:endParaRP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04800" y="2368550"/>
            <a:ext cx="1682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00"/>
                </a:solidFill>
              </a:rPr>
              <a:t>O</a:t>
            </a:r>
            <a:endParaRPr lang="en-US" sz="3200">
              <a:solidFill>
                <a:srgbClr val="FFFF00"/>
              </a:solidFill>
            </a:endParaRP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479425" y="2368550"/>
            <a:ext cx="155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00"/>
                </a:solidFill>
              </a:rPr>
              <a:t>H</a:t>
            </a:r>
            <a:endParaRPr lang="en-US" sz="3200">
              <a:solidFill>
                <a:srgbClr val="FFFF00"/>
              </a:solidFill>
            </a:endParaRPr>
          </a:p>
        </p:txBody>
      </p: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762000" y="2209800"/>
            <a:ext cx="330200" cy="258763"/>
            <a:chOff x="429" y="3086"/>
            <a:chExt cx="208" cy="163"/>
          </a:xfrm>
        </p:grpSpPr>
        <p:sp>
          <p:nvSpPr>
            <p:cNvPr id="9233" name="Rectangle 17"/>
            <p:cNvSpPr>
              <a:spLocks noChangeArrowheads="1"/>
            </p:cNvSpPr>
            <p:nvPr/>
          </p:nvSpPr>
          <p:spPr bwMode="auto">
            <a:xfrm>
              <a:off x="429" y="3086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FFFF00"/>
                  </a:solidFill>
                </a:rPr>
                <a:t>O</a:t>
              </a:r>
              <a:endParaRPr lang="en-US" sz="3200">
                <a:solidFill>
                  <a:srgbClr val="FFFF00"/>
                </a:solidFill>
              </a:endParaRPr>
            </a:p>
          </p:txBody>
        </p:sp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539" y="3086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FFFF00"/>
                  </a:solidFill>
                </a:rPr>
                <a:t>H</a:t>
              </a:r>
              <a:endParaRPr lang="en-US" sz="3200">
                <a:solidFill>
                  <a:srgbClr val="FFFF00"/>
                </a:solidFill>
              </a:endParaRPr>
            </a:p>
          </p:txBody>
        </p:sp>
      </p:grp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1422400" y="2722563"/>
            <a:ext cx="1682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00"/>
                </a:solidFill>
              </a:rPr>
              <a:t>O</a:t>
            </a:r>
            <a:endParaRPr lang="en-US" sz="3200">
              <a:solidFill>
                <a:srgbClr val="FFFF00"/>
              </a:solidFill>
            </a:endParaRP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1597025" y="2722563"/>
            <a:ext cx="1555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00"/>
                </a:solidFill>
              </a:rPr>
              <a:t>H</a:t>
            </a:r>
            <a:endParaRPr lang="en-US" sz="3200">
              <a:solidFill>
                <a:srgbClr val="FFFF00"/>
              </a:solidFill>
            </a:endParaRP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1795463" y="1622425"/>
            <a:ext cx="1682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00"/>
                </a:solidFill>
              </a:rPr>
              <a:t>O</a:t>
            </a:r>
            <a:endParaRPr lang="en-US" sz="3200">
              <a:solidFill>
                <a:srgbClr val="FFFF00"/>
              </a:solidFill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1970088" y="1622425"/>
            <a:ext cx="155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00"/>
                </a:solidFill>
              </a:rPr>
              <a:t>H</a:t>
            </a:r>
            <a:endParaRPr lang="en-US" sz="3200">
              <a:solidFill>
                <a:srgbClr val="FFFF00"/>
              </a:solidFill>
            </a:endParaRPr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 flipH="1" flipV="1">
            <a:off x="1658938" y="1785938"/>
            <a:ext cx="277812" cy="314325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 flipH="1">
            <a:off x="820738" y="1673225"/>
            <a:ext cx="622300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 flipH="1">
            <a:off x="446088" y="1673225"/>
            <a:ext cx="374650" cy="427038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446088" y="2100263"/>
            <a:ext cx="376237" cy="423862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822325" y="2524125"/>
            <a:ext cx="741363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V="1">
            <a:off x="1563688" y="2100263"/>
            <a:ext cx="373062" cy="423862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 flipV="1">
            <a:off x="820738" y="1446213"/>
            <a:ext cx="0" cy="227012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6" name="Line 30"/>
          <p:cNvSpPr>
            <a:spLocks noChangeShapeType="1"/>
          </p:cNvSpPr>
          <p:nvPr/>
        </p:nvSpPr>
        <p:spPr bwMode="auto">
          <a:xfrm>
            <a:off x="446088" y="2100263"/>
            <a:ext cx="0" cy="271462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 flipV="1">
            <a:off x="822325" y="2455863"/>
            <a:ext cx="0" cy="68262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8" name="Line 32"/>
          <p:cNvSpPr>
            <a:spLocks noChangeShapeType="1"/>
          </p:cNvSpPr>
          <p:nvPr/>
        </p:nvSpPr>
        <p:spPr bwMode="auto">
          <a:xfrm>
            <a:off x="1563688" y="2524125"/>
            <a:ext cx="0" cy="201613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9" name="Line 33"/>
          <p:cNvSpPr>
            <a:spLocks noChangeShapeType="1"/>
          </p:cNvSpPr>
          <p:nvPr/>
        </p:nvSpPr>
        <p:spPr bwMode="auto">
          <a:xfrm flipV="1">
            <a:off x="1936750" y="1847850"/>
            <a:ext cx="0" cy="252413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0" name="Line 34"/>
          <p:cNvSpPr>
            <a:spLocks noChangeShapeType="1"/>
          </p:cNvSpPr>
          <p:nvPr/>
        </p:nvSpPr>
        <p:spPr bwMode="auto">
          <a:xfrm>
            <a:off x="820738" y="1673225"/>
            <a:ext cx="3175" cy="307975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1" name="Line 35"/>
          <p:cNvSpPr>
            <a:spLocks noChangeShapeType="1"/>
          </p:cNvSpPr>
          <p:nvPr/>
        </p:nvSpPr>
        <p:spPr bwMode="auto">
          <a:xfrm flipV="1">
            <a:off x="446088" y="1663700"/>
            <a:ext cx="0" cy="436563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2" name="Line 36"/>
          <p:cNvSpPr>
            <a:spLocks noChangeShapeType="1"/>
          </p:cNvSpPr>
          <p:nvPr/>
        </p:nvSpPr>
        <p:spPr bwMode="auto">
          <a:xfrm>
            <a:off x="822325" y="2524125"/>
            <a:ext cx="0" cy="436563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 flipV="1">
            <a:off x="1563688" y="2087563"/>
            <a:ext cx="0" cy="436562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4" name="Line 38"/>
          <p:cNvSpPr>
            <a:spLocks noChangeShapeType="1"/>
          </p:cNvSpPr>
          <p:nvPr/>
        </p:nvSpPr>
        <p:spPr bwMode="auto">
          <a:xfrm>
            <a:off x="1936750" y="2100263"/>
            <a:ext cx="0" cy="43815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2438400" y="1828800"/>
            <a:ext cx="1534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+ 6H</a:t>
            </a:r>
            <a:r>
              <a:rPr lang="en-US" sz="3200" baseline="-25000" dirty="0">
                <a:solidFill>
                  <a:schemeClr val="bg2"/>
                </a:solidFill>
              </a:rPr>
              <a:t>2</a:t>
            </a:r>
            <a:r>
              <a:rPr lang="en-US" sz="3200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5029200" y="1828800"/>
            <a:ext cx="1534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6CO</a:t>
            </a:r>
            <a:r>
              <a:rPr lang="en-US" sz="3200" baseline="-25000" dirty="0">
                <a:solidFill>
                  <a:schemeClr val="bg2"/>
                </a:solidFill>
              </a:rPr>
              <a:t>2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 smtClean="0">
                <a:solidFill>
                  <a:schemeClr val="bg2"/>
                </a:solidFill>
              </a:rPr>
              <a:t>+</a:t>
            </a:r>
            <a:endParaRPr lang="en-US" sz="3200" baseline="30000" dirty="0">
              <a:solidFill>
                <a:schemeClr val="bg2"/>
              </a:solidFill>
            </a:endParaRP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5221642" y="4144962"/>
            <a:ext cx="14077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FFFF66"/>
                </a:solidFill>
                <a:sym typeface="Wingdings" pitchFamily="2" charset="2"/>
              </a:rPr>
              <a:t>12H</a:t>
            </a:r>
            <a:r>
              <a:rPr lang="en-US" sz="3200" baseline="-25000" dirty="0">
                <a:solidFill>
                  <a:srgbClr val="FFFF66"/>
                </a:solidFill>
                <a:sym typeface="Wingdings" pitchFamily="2" charset="2"/>
              </a:rPr>
              <a:t>2</a:t>
            </a:r>
            <a:r>
              <a:rPr lang="en-US" sz="3200" dirty="0">
                <a:solidFill>
                  <a:srgbClr val="FFFF66"/>
                </a:solidFill>
                <a:sym typeface="Wingdings" pitchFamily="2" charset="2"/>
              </a:rPr>
              <a:t>O</a:t>
            </a:r>
            <a:endParaRPr lang="en-US" sz="3200" dirty="0">
              <a:solidFill>
                <a:srgbClr val="FFFF66"/>
              </a:solidFill>
            </a:endParaRPr>
          </a:p>
        </p:txBody>
      </p:sp>
      <p:sp>
        <p:nvSpPr>
          <p:cNvPr id="9258" name="Line 42"/>
          <p:cNvSpPr>
            <a:spLocks noChangeShapeType="1"/>
          </p:cNvSpPr>
          <p:nvPr/>
        </p:nvSpPr>
        <p:spPr bwMode="auto">
          <a:xfrm>
            <a:off x="4038600" y="2133600"/>
            <a:ext cx="914400" cy="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9" name="Line 43"/>
          <p:cNvSpPr>
            <a:spLocks noChangeShapeType="1"/>
          </p:cNvSpPr>
          <p:nvPr/>
        </p:nvSpPr>
        <p:spPr bwMode="auto">
          <a:xfrm>
            <a:off x="4114800" y="4449762"/>
            <a:ext cx="914400" cy="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705600" y="1751806"/>
            <a:ext cx="1546257" cy="830997"/>
          </a:xfrm>
          <a:prstGeom prst="rect">
            <a:avLst/>
          </a:prstGeom>
          <a:noFill/>
          <a:ln>
            <a:solidFill>
              <a:srgbClr val="FF9999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9999"/>
                </a:solidFill>
              </a:rPr>
              <a:t>2   FADH</a:t>
            </a:r>
            <a:r>
              <a:rPr lang="en-US" sz="2400" baseline="-25000" dirty="0" smtClean="0">
                <a:solidFill>
                  <a:srgbClr val="FF9999"/>
                </a:solidFill>
              </a:rPr>
              <a:t>2</a:t>
            </a:r>
          </a:p>
          <a:p>
            <a:r>
              <a:rPr lang="en-US" sz="2400" dirty="0" smtClean="0">
                <a:solidFill>
                  <a:srgbClr val="FF9999"/>
                </a:solidFill>
              </a:rPr>
              <a:t>10 NADH</a:t>
            </a:r>
            <a:endParaRPr lang="en-US" sz="2400" dirty="0">
              <a:solidFill>
                <a:srgbClr val="FF9999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9909" y="4034263"/>
            <a:ext cx="1546257" cy="830997"/>
          </a:xfrm>
          <a:prstGeom prst="rect">
            <a:avLst/>
          </a:prstGeom>
          <a:noFill/>
          <a:ln>
            <a:solidFill>
              <a:srgbClr val="FF9999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9999"/>
                </a:solidFill>
              </a:rPr>
              <a:t>2   FADH</a:t>
            </a:r>
            <a:r>
              <a:rPr lang="en-US" sz="2400" baseline="-25000" dirty="0" smtClean="0">
                <a:solidFill>
                  <a:srgbClr val="FF9999"/>
                </a:solidFill>
              </a:rPr>
              <a:t>2</a:t>
            </a:r>
          </a:p>
          <a:p>
            <a:r>
              <a:rPr lang="en-US" sz="2400" dirty="0" smtClean="0">
                <a:solidFill>
                  <a:srgbClr val="FF9999"/>
                </a:solidFill>
              </a:rPr>
              <a:t>10 NADH</a:t>
            </a:r>
            <a:endParaRPr lang="en-US" sz="2400" dirty="0">
              <a:solidFill>
                <a:srgbClr val="FF9999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8937" y="3505200"/>
            <a:ext cx="8221663" cy="0"/>
          </a:xfrm>
          <a:prstGeom prst="line">
            <a:avLst/>
          </a:prstGeom>
          <a:ln w="19050">
            <a:solidFill>
              <a:srgbClr val="FF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9999"/>
                </a:solidFill>
              </a:rPr>
              <a:t>Thermodynamics of Electron Transport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3581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solidFill>
                  <a:srgbClr val="FFFF66"/>
                </a:solidFill>
              </a:rPr>
              <a:t>Example:   </a:t>
            </a:r>
            <a:r>
              <a:rPr lang="en-US" dirty="0">
                <a:solidFill>
                  <a:srgbClr val="FFFF66"/>
                </a:solidFill>
              </a:rPr>
              <a:t>Malate/oxaloacetate</a:t>
            </a:r>
          </a:p>
          <a:p>
            <a:pPr>
              <a:buFontTx/>
              <a:buNone/>
            </a:pPr>
            <a:endParaRPr lang="en-US" u="sng" dirty="0">
              <a:solidFill>
                <a:srgbClr val="FFFF66"/>
              </a:solidFill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FFFF66"/>
                </a:solidFill>
              </a:rPr>
              <a:t>	                    </a:t>
            </a:r>
            <a:r>
              <a:rPr lang="en-US" dirty="0">
                <a:solidFill>
                  <a:schemeClr val="accent1"/>
                </a:solidFill>
              </a:rPr>
              <a:t>NADH + H</a:t>
            </a:r>
            <a:r>
              <a:rPr lang="en-US" baseline="30000" dirty="0">
                <a:solidFill>
                  <a:schemeClr val="accent1"/>
                </a:solidFill>
              </a:rPr>
              <a:t>+ </a:t>
            </a: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→</a:t>
            </a:r>
            <a:r>
              <a:rPr lang="en-US" baseline="30000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NAD</a:t>
            </a:r>
            <a:r>
              <a:rPr lang="en-US" baseline="30000" dirty="0">
                <a:solidFill>
                  <a:schemeClr val="accent1"/>
                </a:solidFill>
              </a:rPr>
              <a:t>+ </a:t>
            </a:r>
            <a:r>
              <a:rPr lang="en-US" dirty="0">
                <a:solidFill>
                  <a:schemeClr val="accent1"/>
                </a:solidFill>
              </a:rPr>
              <a:t>+ 2e- + 2H</a:t>
            </a:r>
            <a:r>
              <a:rPr lang="en-US" baseline="30000" dirty="0">
                <a:solidFill>
                  <a:schemeClr val="accent1"/>
                </a:solidFill>
              </a:rPr>
              <a:t>+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1"/>
                </a:solidFill>
              </a:rPr>
              <a:t>Oxaloacetate + 2e- + 2H</a:t>
            </a:r>
            <a:r>
              <a:rPr lang="en-US" baseline="30000" dirty="0">
                <a:solidFill>
                  <a:schemeClr val="accent1"/>
                </a:solidFill>
              </a:rPr>
              <a:t>+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→ </a:t>
            </a:r>
            <a:r>
              <a:rPr lang="en-US" dirty="0">
                <a:solidFill>
                  <a:schemeClr val="accent1"/>
                </a:solidFill>
              </a:rPr>
              <a:t>Malate</a:t>
            </a:r>
          </a:p>
          <a:p>
            <a:pPr>
              <a:buFontTx/>
              <a:buNone/>
            </a:pPr>
            <a:endParaRPr lang="en-US" baseline="30000" dirty="0">
              <a:solidFill>
                <a:srgbClr val="FFFF66"/>
              </a:solidFill>
            </a:endParaRPr>
          </a:p>
          <a:p>
            <a:pPr>
              <a:buFontTx/>
              <a:buNone/>
            </a:pPr>
            <a:r>
              <a:rPr lang="en-US" dirty="0">
                <a:solidFill>
                  <a:schemeClr val="accent1"/>
                </a:solidFill>
              </a:rPr>
              <a:t>Oxaloacetate + NADH + H</a:t>
            </a:r>
            <a:r>
              <a:rPr lang="en-US" baseline="30000" dirty="0">
                <a:solidFill>
                  <a:schemeClr val="accent1"/>
                </a:solidFill>
              </a:rPr>
              <a:t>+ </a:t>
            </a: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→</a:t>
            </a:r>
            <a:r>
              <a:rPr lang="en-US" baseline="30000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Malate + NAD</a:t>
            </a:r>
            <a:r>
              <a:rPr lang="en-US" baseline="30000" dirty="0">
                <a:solidFill>
                  <a:schemeClr val="accent1"/>
                </a:solidFill>
              </a:rPr>
              <a:t>+ 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228600" y="4191000"/>
            <a:ext cx="830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867400" y="5105400"/>
            <a:ext cx="254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66"/>
                </a:solidFill>
                <a:latin typeface="Symbol" pitchFamily="18" charset="2"/>
              </a:rPr>
              <a:t>D</a:t>
            </a:r>
            <a:r>
              <a:rPr lang="en-US" sz="2400">
                <a:solidFill>
                  <a:srgbClr val="FFFF66"/>
                </a:solidFill>
              </a:rPr>
              <a:t>G</a:t>
            </a:r>
            <a:r>
              <a:rPr lang="en-US" sz="2400" baseline="30000">
                <a:solidFill>
                  <a:srgbClr val="FFFF66"/>
                </a:solidFill>
              </a:rPr>
              <a:t>o</a:t>
            </a:r>
            <a:r>
              <a:rPr lang="en-US" sz="2400">
                <a:solidFill>
                  <a:srgbClr val="FFFF66"/>
                </a:solidFill>
              </a:rPr>
              <a:t> = -7 kcal/mol</a:t>
            </a:r>
          </a:p>
          <a:p>
            <a:r>
              <a:rPr lang="en-US" sz="2400">
                <a:solidFill>
                  <a:srgbClr val="FFFF66"/>
                </a:solidFill>
                <a:latin typeface="Symbol" pitchFamily="18" charset="2"/>
              </a:rPr>
              <a:t>D</a:t>
            </a:r>
            <a:r>
              <a:rPr lang="en-US" sz="2400">
                <a:solidFill>
                  <a:srgbClr val="FFFF66"/>
                </a:solidFill>
              </a:rPr>
              <a:t>G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Redox ce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620000" cy="45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0" y="4876800"/>
            <a:ext cx="19812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2e- + oxal</a:t>
            </a:r>
            <a:r>
              <a:rPr lang="en-US">
                <a:latin typeface=""/>
              </a:rPr>
              <a:t>→ mal.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726113" y="4876800"/>
            <a:ext cx="2274887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NADH</a:t>
            </a:r>
            <a:r>
              <a:rPr lang="en-US">
                <a:latin typeface=""/>
              </a:rPr>
              <a:t>→NAD</a:t>
            </a:r>
            <a:r>
              <a:rPr lang="en-US" baseline="30000">
                <a:latin typeface=""/>
              </a:rPr>
              <a:t>+</a:t>
            </a:r>
            <a:r>
              <a:rPr lang="en-US">
                <a:latin typeface=""/>
              </a:rPr>
              <a:t> + 2e-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FF9999"/>
                </a:solidFill>
              </a:rPr>
              <a:t>Thermodynamics of Electron Transport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2296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u="sng">
                <a:solidFill>
                  <a:srgbClr val="FFFF66"/>
                </a:solidFill>
              </a:rPr>
              <a:t>Oxidation – Reduction</a:t>
            </a:r>
          </a:p>
          <a:p>
            <a:pPr>
              <a:buFontTx/>
              <a:buNone/>
            </a:pPr>
            <a:endParaRPr lang="en-US" sz="2800" u="sng">
              <a:solidFill>
                <a:srgbClr val="FFFF66"/>
              </a:solidFill>
            </a:endParaRPr>
          </a:p>
          <a:p>
            <a:pPr>
              <a:buFontTx/>
              <a:buNone/>
            </a:pPr>
            <a:r>
              <a:rPr lang="en-US" sz="2800">
                <a:solidFill>
                  <a:srgbClr val="FFFF66"/>
                </a:solidFill>
              </a:rPr>
              <a:t>Oxaloacetate + 2e- + 2H</a:t>
            </a:r>
            <a:r>
              <a:rPr lang="en-US" sz="2800" baseline="30000">
                <a:solidFill>
                  <a:srgbClr val="FFFF66"/>
                </a:solidFill>
              </a:rPr>
              <a:t>+</a:t>
            </a:r>
            <a:r>
              <a:rPr lang="en-US" sz="2800">
                <a:solidFill>
                  <a:srgbClr val="FFFF66"/>
                </a:solidFill>
              </a:rPr>
              <a:t> </a:t>
            </a:r>
            <a:r>
              <a:rPr lang="en-US" sz="2800">
                <a:solidFill>
                  <a:srgbClr val="FFFF66"/>
                </a:solidFill>
                <a:cs typeface="Arial" pitchFamily="34" charset="0"/>
              </a:rPr>
              <a:t>→ </a:t>
            </a:r>
            <a:r>
              <a:rPr lang="en-US" sz="2800">
                <a:solidFill>
                  <a:srgbClr val="FFFF66"/>
                </a:solidFill>
              </a:rPr>
              <a:t>Malate</a:t>
            </a:r>
          </a:p>
          <a:p>
            <a:pPr>
              <a:buFontTx/>
              <a:buNone/>
            </a:pPr>
            <a:r>
              <a:rPr lang="en-US" sz="2800">
                <a:solidFill>
                  <a:srgbClr val="FFFF66"/>
                </a:solidFill>
              </a:rPr>
              <a:t>		   NAD</a:t>
            </a:r>
            <a:r>
              <a:rPr lang="en-US" sz="2800" baseline="30000">
                <a:solidFill>
                  <a:srgbClr val="FFFF66"/>
                </a:solidFill>
              </a:rPr>
              <a:t>+ </a:t>
            </a:r>
            <a:r>
              <a:rPr lang="en-US" sz="2800">
                <a:solidFill>
                  <a:srgbClr val="FFFF66"/>
                </a:solidFill>
              </a:rPr>
              <a:t>+ 2e- + 2H</a:t>
            </a:r>
            <a:r>
              <a:rPr lang="en-US" sz="2800" baseline="30000">
                <a:solidFill>
                  <a:srgbClr val="FFFF66"/>
                </a:solidFill>
              </a:rPr>
              <a:t>+  </a:t>
            </a:r>
            <a:r>
              <a:rPr lang="en-US" sz="2800">
                <a:solidFill>
                  <a:srgbClr val="FFFF66"/>
                </a:solidFill>
                <a:cs typeface="Arial" pitchFamily="34" charset="0"/>
              </a:rPr>
              <a:t>→</a:t>
            </a:r>
            <a:r>
              <a:rPr lang="en-US" sz="2800" baseline="30000">
                <a:solidFill>
                  <a:srgbClr val="FFFF66"/>
                </a:solidFill>
              </a:rPr>
              <a:t> </a:t>
            </a:r>
            <a:r>
              <a:rPr lang="en-US" sz="2800">
                <a:solidFill>
                  <a:srgbClr val="FFFF66"/>
                </a:solidFill>
              </a:rPr>
              <a:t>NADH + H</a:t>
            </a:r>
            <a:r>
              <a:rPr lang="en-US" sz="2800" baseline="30000">
                <a:solidFill>
                  <a:srgbClr val="FFFF66"/>
                </a:solidFill>
              </a:rPr>
              <a:t>+</a:t>
            </a:r>
          </a:p>
          <a:p>
            <a:pPr>
              <a:buFontTx/>
              <a:buNone/>
            </a:pPr>
            <a:endParaRPr lang="en-US" sz="2800" baseline="30000">
              <a:solidFill>
                <a:srgbClr val="FFFF66"/>
              </a:solidFill>
            </a:endParaRPr>
          </a:p>
          <a:p>
            <a:pPr>
              <a:buFontTx/>
              <a:buNone/>
            </a:pPr>
            <a:r>
              <a:rPr lang="en-US" sz="2800">
                <a:solidFill>
                  <a:srgbClr val="FFFF66"/>
                </a:solidFill>
              </a:rPr>
              <a:t>			    </a:t>
            </a:r>
            <a:r>
              <a:rPr lang="en-US" sz="2800">
                <a:solidFill>
                  <a:schemeClr val="accent1"/>
                </a:solidFill>
              </a:rPr>
              <a:t>NADH + H</a:t>
            </a:r>
            <a:r>
              <a:rPr lang="en-US" sz="2800" baseline="30000">
                <a:solidFill>
                  <a:schemeClr val="accent1"/>
                </a:solidFill>
              </a:rPr>
              <a:t>+ </a:t>
            </a:r>
            <a:r>
              <a:rPr lang="en-US" sz="2800">
                <a:solidFill>
                  <a:schemeClr val="accent1"/>
                </a:solidFill>
                <a:cs typeface="Arial" pitchFamily="34" charset="0"/>
              </a:rPr>
              <a:t>→</a:t>
            </a:r>
            <a:r>
              <a:rPr lang="en-US" sz="2800" baseline="30000">
                <a:solidFill>
                  <a:schemeClr val="accent1"/>
                </a:solidFill>
              </a:rPr>
              <a:t> </a:t>
            </a:r>
            <a:r>
              <a:rPr lang="en-US" sz="2800">
                <a:solidFill>
                  <a:schemeClr val="accent1"/>
                </a:solidFill>
              </a:rPr>
              <a:t>NAD</a:t>
            </a:r>
            <a:r>
              <a:rPr lang="en-US" sz="2800" baseline="30000">
                <a:solidFill>
                  <a:schemeClr val="accent1"/>
                </a:solidFill>
              </a:rPr>
              <a:t>+ </a:t>
            </a:r>
            <a:r>
              <a:rPr lang="en-US" sz="2800">
                <a:solidFill>
                  <a:schemeClr val="accent1"/>
                </a:solidFill>
              </a:rPr>
              <a:t>+ 2e- + 2H</a:t>
            </a:r>
            <a:r>
              <a:rPr lang="en-US" sz="2800" baseline="30000">
                <a:solidFill>
                  <a:schemeClr val="accent1"/>
                </a:solidFill>
              </a:rPr>
              <a:t>+</a:t>
            </a:r>
          </a:p>
          <a:p>
            <a:pPr>
              <a:buFontTx/>
              <a:buNone/>
            </a:pPr>
            <a:r>
              <a:rPr lang="en-US" sz="2800">
                <a:solidFill>
                  <a:schemeClr val="accent1"/>
                </a:solidFill>
              </a:rPr>
              <a:t>Oxaloacetate + 2e- + 2H</a:t>
            </a:r>
            <a:r>
              <a:rPr lang="en-US" sz="2800" baseline="30000">
                <a:solidFill>
                  <a:schemeClr val="accent1"/>
                </a:solidFill>
              </a:rPr>
              <a:t>+</a:t>
            </a:r>
            <a:r>
              <a:rPr lang="en-US" sz="2800">
                <a:solidFill>
                  <a:schemeClr val="accent1"/>
                </a:solidFill>
              </a:rPr>
              <a:t> </a:t>
            </a:r>
            <a:r>
              <a:rPr lang="en-US" sz="2800">
                <a:solidFill>
                  <a:schemeClr val="accent1"/>
                </a:solidFill>
                <a:cs typeface="Arial" pitchFamily="34" charset="0"/>
              </a:rPr>
              <a:t>→ </a:t>
            </a:r>
            <a:r>
              <a:rPr lang="en-US" sz="2800">
                <a:solidFill>
                  <a:schemeClr val="accent1"/>
                </a:solidFill>
              </a:rPr>
              <a:t>Malate</a:t>
            </a:r>
          </a:p>
          <a:p>
            <a:pPr>
              <a:buFontTx/>
              <a:buNone/>
            </a:pPr>
            <a:endParaRPr lang="en-US" sz="2800" baseline="30000">
              <a:solidFill>
                <a:srgbClr val="FFFF66"/>
              </a:solidFill>
            </a:endParaRPr>
          </a:p>
          <a:p>
            <a:pPr>
              <a:buFontTx/>
              <a:buNone/>
            </a:pPr>
            <a:r>
              <a:rPr lang="en-US" sz="2800">
                <a:solidFill>
                  <a:schemeClr val="accent1"/>
                </a:solidFill>
              </a:rPr>
              <a:t>Oxaloacetate + NADH + H</a:t>
            </a:r>
            <a:r>
              <a:rPr lang="en-US" sz="2800" baseline="30000">
                <a:solidFill>
                  <a:schemeClr val="accent1"/>
                </a:solidFill>
              </a:rPr>
              <a:t>+ </a:t>
            </a:r>
            <a:r>
              <a:rPr lang="en-US" sz="2800">
                <a:solidFill>
                  <a:schemeClr val="accent1"/>
                </a:solidFill>
                <a:cs typeface="Arial" pitchFamily="34" charset="0"/>
              </a:rPr>
              <a:t>→</a:t>
            </a:r>
            <a:r>
              <a:rPr lang="en-US" sz="2800" baseline="30000">
                <a:solidFill>
                  <a:srgbClr val="FFFF66"/>
                </a:solidFill>
              </a:rPr>
              <a:t> </a:t>
            </a:r>
            <a:r>
              <a:rPr lang="en-US" sz="2800">
                <a:solidFill>
                  <a:schemeClr val="accent1"/>
                </a:solidFill>
              </a:rPr>
              <a:t>Malate + NAD</a:t>
            </a:r>
            <a:r>
              <a:rPr lang="en-US" sz="2800" baseline="30000">
                <a:solidFill>
                  <a:schemeClr val="accent1"/>
                </a:solidFill>
              </a:rPr>
              <a:t>+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772400" y="2133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E</a:t>
            </a:r>
            <a:r>
              <a:rPr lang="en-US" sz="2000" baseline="30000">
                <a:solidFill>
                  <a:srgbClr val="FFFF00"/>
                </a:solidFill>
              </a:rPr>
              <a:t>o</a:t>
            </a:r>
            <a:endParaRPr lang="en-US" sz="2000" baseline="-25000">
              <a:solidFill>
                <a:srgbClr val="FFFF00"/>
              </a:solidFill>
              <a:cs typeface="Arial" pitchFamily="34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620000" y="25908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- 0.166 V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7772400" y="3124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- 0.315 V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7620000" y="45720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- 0.166 V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7772400" y="40386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+ 0.315 V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304800" y="5257800"/>
            <a:ext cx="7162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7620000" y="54102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+ 0.149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85800" y="5715000"/>
            <a:ext cx="4419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n = # of e- transferred 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 = faraday constant ( 23 kcal/mol/V )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508625" y="4367213"/>
            <a:ext cx="3698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FFFF99"/>
                </a:solidFill>
                <a:latin typeface="Times New Roman" pitchFamily="18" charset="0"/>
              </a:rPr>
              <a:t>RT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260975" y="4367213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Times New Roman" pitchFamily="18" charset="0"/>
              </a:rPr>
              <a:t>.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099050" y="4367213"/>
            <a:ext cx="158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Times New Roman" pitchFamily="18" charset="0"/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7250113" y="5022850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FFFF99"/>
                </a:solidFill>
                <a:latin typeface="Times New Roman" pitchFamily="18" charset="0"/>
              </a:rPr>
              <a:t>red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7277100" y="4567238"/>
            <a:ext cx="1793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FF6600"/>
                </a:solidFill>
                <a:latin typeface="Times New Roman" pitchFamily="18" charset="0"/>
              </a:rPr>
              <a:t>ox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4025900" y="4567238"/>
            <a:ext cx="1793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FF6600"/>
                </a:solidFill>
                <a:latin typeface="Times New Roman" pitchFamily="18" charset="0"/>
              </a:rPr>
              <a:t>ox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3540125" y="4567238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FF6600"/>
                </a:solidFill>
                <a:latin typeface="Times New Roman" pitchFamily="18" charset="0"/>
              </a:rPr>
              <a:t>red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058025" y="4822825"/>
            <a:ext cx="193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FFFF99"/>
                </a:solidFill>
                <a:latin typeface="Times New Roman" pitchFamily="18" charset="0"/>
              </a:rPr>
              <a:t>B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6616700" y="4822825"/>
            <a:ext cx="193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FFFF99"/>
                </a:solidFill>
                <a:latin typeface="Times New Roman" pitchFamily="18" charset="0"/>
              </a:rPr>
              <a:t>A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7089775" y="4367213"/>
            <a:ext cx="193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FF6600"/>
                </a:solidFill>
                <a:latin typeface="Times New Roman" pitchFamily="18" charset="0"/>
              </a:rPr>
              <a:t>B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6616700" y="4367213"/>
            <a:ext cx="193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FF6600"/>
                </a:solidFill>
                <a:latin typeface="Times New Roman" pitchFamily="18" charset="0"/>
              </a:rPr>
              <a:t>A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3806825" y="4822825"/>
            <a:ext cx="193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FFFF99"/>
                </a:solidFill>
                <a:latin typeface="Times New Roman" pitchFamily="18" charset="0"/>
              </a:rPr>
              <a:t>B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3363913" y="4367213"/>
            <a:ext cx="193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FF6600"/>
                </a:solidFill>
                <a:latin typeface="Times New Roman" pitchFamily="18" charset="0"/>
              </a:rPr>
              <a:t>A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2065338" y="4822825"/>
            <a:ext cx="352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FFFF99"/>
                </a:solidFill>
                <a:latin typeface="Times New Roman" pitchFamily="18" charset="0"/>
              </a:rPr>
              <a:t>nF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2286000" y="4343400"/>
            <a:ext cx="3698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FFFF99"/>
                </a:solidFill>
                <a:latin typeface="Times New Roman" pitchFamily="18" charset="0"/>
              </a:rPr>
              <a:t>RT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6819900" y="47974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  <a:latin typeface="Times New Roman" pitchFamily="18" charset="0"/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3568700" y="47974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  <a:latin typeface="Times New Roman" pitchFamily="18" charset="0"/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2090738" y="4367213"/>
            <a:ext cx="158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Times New Roman" pitchFamily="18" charset="0"/>
              </a:rPr>
              <a:t>3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1847850" y="4367213"/>
            <a:ext cx="158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Times New Roman" pitchFamily="18" charset="0"/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26" name="Rectangle 2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457200"/>
            <a:ext cx="8458200" cy="1219200"/>
          </a:xfrm>
        </p:spPr>
        <p:txBody>
          <a:bodyPr/>
          <a:lstStyle/>
          <a:p>
            <a:r>
              <a:rPr lang="en-US" sz="2400">
                <a:solidFill>
                  <a:srgbClr val="FFFF00"/>
                </a:solidFill>
              </a:rPr>
              <a:t>So: the progress of any redox reaction </a:t>
            </a:r>
            <a:r>
              <a:rPr lang="en-US" sz="2400">
                <a:solidFill>
                  <a:srgbClr val="FF9999"/>
                </a:solidFill>
              </a:rPr>
              <a:t>t</a:t>
            </a:r>
            <a:r>
              <a:rPr lang="en-US" sz="2400">
                <a:solidFill>
                  <a:srgbClr val="FFFF00"/>
                </a:solidFill>
              </a:rPr>
              <a:t>oward equilibrium, can be monitored either chemically or electrically.</a:t>
            </a:r>
          </a:p>
        </p:txBody>
      </p:sp>
      <p:grpSp>
        <p:nvGrpSpPr>
          <p:cNvPr id="21527" name="Group 23"/>
          <p:cNvGrpSpPr>
            <a:grpSpLocks/>
          </p:cNvGrpSpPr>
          <p:nvPr/>
        </p:nvGrpSpPr>
        <p:grpSpPr bwMode="auto">
          <a:xfrm>
            <a:off x="2286000" y="1676400"/>
            <a:ext cx="4876800" cy="457200"/>
            <a:chOff x="1440" y="1056"/>
            <a:chExt cx="3072" cy="288"/>
          </a:xfrm>
        </p:grpSpPr>
        <p:pic>
          <p:nvPicPr>
            <p:cNvPr id="21528" name="Picture 24" descr="$$$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1152"/>
              <a:ext cx="438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29" name="Text Box 25"/>
            <p:cNvSpPr txBox="1">
              <a:spLocks noChangeArrowheads="1"/>
            </p:cNvSpPr>
            <p:nvPr/>
          </p:nvSpPr>
          <p:spPr bwMode="auto">
            <a:xfrm>
              <a:off x="1440" y="1056"/>
              <a:ext cx="30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99"/>
                  </a:solidFill>
                </a:rPr>
                <a:t>A</a:t>
              </a:r>
              <a:r>
                <a:rPr lang="en-US" sz="2400" baseline="30000">
                  <a:solidFill>
                    <a:srgbClr val="FFFF99"/>
                  </a:solidFill>
                </a:rPr>
                <a:t>2+</a:t>
              </a:r>
              <a:r>
                <a:rPr lang="en-US" sz="2400" baseline="-25000">
                  <a:solidFill>
                    <a:srgbClr val="FFFF99"/>
                  </a:solidFill>
                </a:rPr>
                <a:t>ox</a:t>
              </a:r>
              <a:r>
                <a:rPr lang="en-US" sz="2400">
                  <a:solidFill>
                    <a:srgbClr val="FFFF99"/>
                  </a:solidFill>
                </a:rPr>
                <a:t> + B</a:t>
              </a:r>
              <a:r>
                <a:rPr lang="en-US" sz="2400" baseline="-25000">
                  <a:solidFill>
                    <a:srgbClr val="FFFF99"/>
                  </a:solidFill>
                </a:rPr>
                <a:t>red</a:t>
              </a:r>
              <a:r>
                <a:rPr lang="en-US" sz="2400" baseline="-25000">
                  <a:solidFill>
                    <a:srgbClr val="FFFF66"/>
                  </a:solidFill>
                </a:rPr>
                <a:t> </a:t>
              </a:r>
              <a:r>
                <a:rPr lang="en-US" sz="2400">
                  <a:solidFill>
                    <a:srgbClr val="FFFF66"/>
                  </a:solidFill>
                </a:rPr>
                <a:t>          </a:t>
              </a:r>
              <a:r>
                <a:rPr lang="en-US" sz="2400">
                  <a:solidFill>
                    <a:srgbClr val="FF6600"/>
                  </a:solidFill>
                </a:rPr>
                <a:t>A</a:t>
              </a:r>
              <a:r>
                <a:rPr lang="en-US" sz="2400" baseline="-25000">
                  <a:solidFill>
                    <a:srgbClr val="FF6600"/>
                  </a:solidFill>
                </a:rPr>
                <a:t>red </a:t>
              </a:r>
              <a:r>
                <a:rPr lang="en-US" sz="2400">
                  <a:solidFill>
                    <a:srgbClr val="FF6600"/>
                  </a:solidFill>
                </a:rPr>
                <a:t>+ B</a:t>
              </a:r>
              <a:r>
                <a:rPr lang="en-US" sz="2400" baseline="30000">
                  <a:solidFill>
                    <a:srgbClr val="FF6600"/>
                  </a:solidFill>
                </a:rPr>
                <a:t>2+</a:t>
              </a:r>
              <a:r>
                <a:rPr lang="en-US" sz="2400" baseline="-25000">
                  <a:solidFill>
                    <a:srgbClr val="FF6600"/>
                  </a:solidFill>
                </a:rPr>
                <a:t>ox</a:t>
              </a:r>
              <a:endParaRPr lang="en-US" sz="2400">
                <a:solidFill>
                  <a:srgbClr val="FF6600"/>
                </a:solidFill>
              </a:endParaRPr>
            </a:p>
          </p:txBody>
        </p:sp>
      </p:grp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685800" y="22098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7C80"/>
                </a:solidFill>
              </a:rPr>
              <a:t>If monitored Chemically:</a:t>
            </a: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685800" y="38100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7C80"/>
                </a:solidFill>
              </a:rPr>
              <a:t>If monitored Electrically:</a:t>
            </a: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6019800" y="5791200"/>
            <a:ext cx="1981200" cy="547688"/>
          </a:xfrm>
          <a:prstGeom prst="rect">
            <a:avLst/>
          </a:prstGeom>
          <a:noFill/>
          <a:ln w="28575" algn="ctr">
            <a:solidFill>
              <a:srgbClr val="FF7C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7C80"/>
                </a:solidFill>
                <a:cs typeface="Arial" pitchFamily="34" charset="0"/>
              </a:rPr>
              <a:t>∆G = -nFE</a:t>
            </a:r>
          </a:p>
        </p:txBody>
      </p:sp>
      <p:sp>
        <p:nvSpPr>
          <p:cNvPr id="21533" name="AutoShape 29"/>
          <p:cNvSpPr>
            <a:spLocks noChangeAspect="1" noChangeArrowheads="1" noTextEdit="1"/>
          </p:cNvSpPr>
          <p:nvPr/>
        </p:nvSpPr>
        <p:spPr bwMode="auto">
          <a:xfrm>
            <a:off x="1066800" y="2743200"/>
            <a:ext cx="685800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>
            <a:off x="3324225" y="3254375"/>
            <a:ext cx="998538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Line 31"/>
          <p:cNvSpPr>
            <a:spLocks noChangeShapeType="1"/>
          </p:cNvSpPr>
          <p:nvPr/>
        </p:nvSpPr>
        <p:spPr bwMode="auto">
          <a:xfrm>
            <a:off x="6521450" y="3254375"/>
            <a:ext cx="1000125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7697788" y="3543300"/>
            <a:ext cx="1793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FFFF99"/>
                </a:solidFill>
                <a:latin typeface="Times New Roman" pitchFamily="18" charset="0"/>
              </a:rPr>
              <a:t>eq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7202488" y="3498850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FFFF99"/>
                </a:solidFill>
                <a:latin typeface="Times New Roman" pitchFamily="18" charset="0"/>
              </a:rPr>
              <a:t>red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6742113" y="3498850"/>
            <a:ext cx="1793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FFFF99"/>
                </a:solidFill>
                <a:latin typeface="Times New Roman" pitchFamily="18" charset="0"/>
              </a:rPr>
              <a:t>ox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7231063" y="3043238"/>
            <a:ext cx="1793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FF6600"/>
                </a:solidFill>
                <a:latin typeface="Times New Roman" pitchFamily="18" charset="0"/>
              </a:rPr>
              <a:t>ox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6745288" y="3043238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FF6600"/>
                </a:solidFill>
                <a:latin typeface="Times New Roman" pitchFamily="18" charset="0"/>
              </a:rPr>
              <a:t>red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4497388" y="3543300"/>
            <a:ext cx="2524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FFFF99"/>
                </a:solidFill>
                <a:latin typeface="Times New Roman" pitchFamily="18" charset="0"/>
              </a:rPr>
              <a:t>init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42" name="Rectangle 38"/>
          <p:cNvSpPr>
            <a:spLocks noChangeArrowheads="1"/>
          </p:cNvSpPr>
          <p:nvPr/>
        </p:nvSpPr>
        <p:spPr bwMode="auto">
          <a:xfrm>
            <a:off x="4005263" y="3498850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FFFF99"/>
                </a:solidFill>
                <a:latin typeface="Times New Roman" pitchFamily="18" charset="0"/>
              </a:rPr>
              <a:t>red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3544888" y="3498850"/>
            <a:ext cx="1793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FFFF99"/>
                </a:solidFill>
                <a:latin typeface="Times New Roman" pitchFamily="18" charset="0"/>
              </a:rPr>
              <a:t>ox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4032250" y="3043238"/>
            <a:ext cx="1793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FF6600"/>
                </a:solidFill>
                <a:latin typeface="Times New Roman" pitchFamily="18" charset="0"/>
              </a:rPr>
              <a:t>ox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21545" name="Rectangle 41"/>
          <p:cNvSpPr>
            <a:spLocks noChangeArrowheads="1"/>
          </p:cNvSpPr>
          <p:nvPr/>
        </p:nvSpPr>
        <p:spPr bwMode="auto">
          <a:xfrm>
            <a:off x="3548063" y="3043238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FF6600"/>
                </a:solidFill>
                <a:latin typeface="Times New Roman" pitchFamily="18" charset="0"/>
              </a:rPr>
              <a:t>red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7011988" y="3298825"/>
            <a:ext cx="193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FFFF99"/>
                </a:solidFill>
                <a:latin typeface="Times New Roman" pitchFamily="18" charset="0"/>
              </a:rPr>
              <a:t>B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6569075" y="3298825"/>
            <a:ext cx="193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FFFF99"/>
                </a:solidFill>
                <a:latin typeface="Times New Roman" pitchFamily="18" charset="0"/>
              </a:rPr>
              <a:t>A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48" name="Rectangle 44"/>
          <p:cNvSpPr>
            <a:spLocks noChangeArrowheads="1"/>
          </p:cNvSpPr>
          <p:nvPr/>
        </p:nvSpPr>
        <p:spPr bwMode="auto">
          <a:xfrm>
            <a:off x="7042150" y="2843213"/>
            <a:ext cx="193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FF6600"/>
                </a:solidFill>
                <a:latin typeface="Times New Roman" pitchFamily="18" charset="0"/>
              </a:rPr>
              <a:t>B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6569075" y="2843213"/>
            <a:ext cx="193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FF6600"/>
                </a:solidFill>
                <a:latin typeface="Times New Roman" pitchFamily="18" charset="0"/>
              </a:rPr>
              <a:t>A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5487988" y="3046413"/>
            <a:ext cx="3698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FFFF99"/>
                </a:solidFill>
                <a:latin typeface="Times New Roman" pitchFamily="18" charset="0"/>
              </a:rPr>
              <a:t>RT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51" name="Rectangle 47"/>
          <p:cNvSpPr>
            <a:spLocks noChangeArrowheads="1"/>
          </p:cNvSpPr>
          <p:nvPr/>
        </p:nvSpPr>
        <p:spPr bwMode="auto">
          <a:xfrm>
            <a:off x="3813175" y="3298825"/>
            <a:ext cx="193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FFFF99"/>
                </a:solidFill>
                <a:latin typeface="Times New Roman" pitchFamily="18" charset="0"/>
              </a:rPr>
              <a:t>B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52" name="Rectangle 48"/>
          <p:cNvSpPr>
            <a:spLocks noChangeArrowheads="1"/>
          </p:cNvSpPr>
          <p:nvPr/>
        </p:nvSpPr>
        <p:spPr bwMode="auto">
          <a:xfrm>
            <a:off x="3371850" y="3298825"/>
            <a:ext cx="193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FFFF99"/>
                </a:solidFill>
                <a:latin typeface="Times New Roman" pitchFamily="18" charset="0"/>
              </a:rPr>
              <a:t>A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53" name="Rectangle 49"/>
          <p:cNvSpPr>
            <a:spLocks noChangeArrowheads="1"/>
          </p:cNvSpPr>
          <p:nvPr/>
        </p:nvSpPr>
        <p:spPr bwMode="auto">
          <a:xfrm>
            <a:off x="3844925" y="2843213"/>
            <a:ext cx="193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FF6600"/>
                </a:solidFill>
                <a:latin typeface="Times New Roman" pitchFamily="18" charset="0"/>
              </a:rPr>
              <a:t>B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21554" name="Rectangle 50"/>
          <p:cNvSpPr>
            <a:spLocks noChangeArrowheads="1"/>
          </p:cNvSpPr>
          <p:nvPr/>
        </p:nvSpPr>
        <p:spPr bwMode="auto">
          <a:xfrm>
            <a:off x="3371850" y="2843213"/>
            <a:ext cx="193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FF6600"/>
                </a:solidFill>
                <a:latin typeface="Times New Roman" pitchFamily="18" charset="0"/>
              </a:rPr>
              <a:t>A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21555" name="Rectangle 51"/>
          <p:cNvSpPr>
            <a:spLocks noChangeArrowheads="1"/>
          </p:cNvSpPr>
          <p:nvPr/>
        </p:nvSpPr>
        <p:spPr bwMode="auto">
          <a:xfrm>
            <a:off x="2290763" y="3046413"/>
            <a:ext cx="3698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FFFF99"/>
                </a:solidFill>
                <a:latin typeface="Times New Roman" pitchFamily="18" charset="0"/>
              </a:rPr>
              <a:t>RT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56" name="Rectangle 52"/>
          <p:cNvSpPr>
            <a:spLocks noChangeArrowheads="1"/>
          </p:cNvSpPr>
          <p:nvPr/>
        </p:nvSpPr>
        <p:spPr bwMode="auto">
          <a:xfrm>
            <a:off x="1312863" y="3046413"/>
            <a:ext cx="22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FFFF99"/>
                </a:solidFill>
                <a:latin typeface="Times New Roman" pitchFamily="18" charset="0"/>
              </a:rPr>
              <a:t>G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57" name="Rectangle 53"/>
          <p:cNvSpPr>
            <a:spLocks noChangeArrowheads="1"/>
          </p:cNvSpPr>
          <p:nvPr/>
        </p:nvSpPr>
        <p:spPr bwMode="auto">
          <a:xfrm>
            <a:off x="7561263" y="3140075"/>
            <a:ext cx="1222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÷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58" name="Rectangle 54"/>
          <p:cNvSpPr>
            <a:spLocks noChangeArrowheads="1"/>
          </p:cNvSpPr>
          <p:nvPr/>
        </p:nvSpPr>
        <p:spPr bwMode="auto">
          <a:xfrm>
            <a:off x="7561263" y="2990850"/>
            <a:ext cx="1222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÷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59" name="Rectangle 55"/>
          <p:cNvSpPr>
            <a:spLocks noChangeArrowheads="1"/>
          </p:cNvSpPr>
          <p:nvPr/>
        </p:nvSpPr>
        <p:spPr bwMode="auto">
          <a:xfrm>
            <a:off x="7561263" y="3346450"/>
            <a:ext cx="1222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ø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60" name="Rectangle 56"/>
          <p:cNvSpPr>
            <a:spLocks noChangeArrowheads="1"/>
          </p:cNvSpPr>
          <p:nvPr/>
        </p:nvSpPr>
        <p:spPr bwMode="auto">
          <a:xfrm>
            <a:off x="7561263" y="2784475"/>
            <a:ext cx="1222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ö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61" name="Rectangle 57"/>
          <p:cNvSpPr>
            <a:spLocks noChangeArrowheads="1"/>
          </p:cNvSpPr>
          <p:nvPr/>
        </p:nvSpPr>
        <p:spPr bwMode="auto">
          <a:xfrm>
            <a:off x="6356350" y="3140075"/>
            <a:ext cx="1222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ç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62" name="Rectangle 58"/>
          <p:cNvSpPr>
            <a:spLocks noChangeArrowheads="1"/>
          </p:cNvSpPr>
          <p:nvPr/>
        </p:nvSpPr>
        <p:spPr bwMode="auto">
          <a:xfrm>
            <a:off x="6356350" y="2990850"/>
            <a:ext cx="1222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ç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63" name="Rectangle 59"/>
          <p:cNvSpPr>
            <a:spLocks noChangeArrowheads="1"/>
          </p:cNvSpPr>
          <p:nvPr/>
        </p:nvSpPr>
        <p:spPr bwMode="auto">
          <a:xfrm>
            <a:off x="6356350" y="3346450"/>
            <a:ext cx="1222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è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64" name="Rectangle 60"/>
          <p:cNvSpPr>
            <a:spLocks noChangeArrowheads="1"/>
          </p:cNvSpPr>
          <p:nvPr/>
        </p:nvSpPr>
        <p:spPr bwMode="auto">
          <a:xfrm>
            <a:off x="6356350" y="2784475"/>
            <a:ext cx="1222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æ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65" name="Rectangle 61"/>
          <p:cNvSpPr>
            <a:spLocks noChangeArrowheads="1"/>
          </p:cNvSpPr>
          <p:nvPr/>
        </p:nvSpPr>
        <p:spPr bwMode="auto">
          <a:xfrm>
            <a:off x="4848225" y="3009900"/>
            <a:ext cx="1746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-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66" name="Rectangle 62"/>
          <p:cNvSpPr>
            <a:spLocks noChangeArrowheads="1"/>
          </p:cNvSpPr>
          <p:nvPr/>
        </p:nvSpPr>
        <p:spPr bwMode="auto">
          <a:xfrm>
            <a:off x="4364038" y="3140075"/>
            <a:ext cx="1222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÷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67" name="Rectangle 63"/>
          <p:cNvSpPr>
            <a:spLocks noChangeArrowheads="1"/>
          </p:cNvSpPr>
          <p:nvPr/>
        </p:nvSpPr>
        <p:spPr bwMode="auto">
          <a:xfrm>
            <a:off x="4364038" y="2990850"/>
            <a:ext cx="1222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÷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68" name="Rectangle 64"/>
          <p:cNvSpPr>
            <a:spLocks noChangeArrowheads="1"/>
          </p:cNvSpPr>
          <p:nvPr/>
        </p:nvSpPr>
        <p:spPr bwMode="auto">
          <a:xfrm>
            <a:off x="4364038" y="3346450"/>
            <a:ext cx="1222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ø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69" name="Rectangle 65"/>
          <p:cNvSpPr>
            <a:spLocks noChangeArrowheads="1"/>
          </p:cNvSpPr>
          <p:nvPr/>
        </p:nvSpPr>
        <p:spPr bwMode="auto">
          <a:xfrm>
            <a:off x="4364038" y="2784475"/>
            <a:ext cx="1222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ö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70" name="Rectangle 66"/>
          <p:cNvSpPr>
            <a:spLocks noChangeArrowheads="1"/>
          </p:cNvSpPr>
          <p:nvPr/>
        </p:nvSpPr>
        <p:spPr bwMode="auto">
          <a:xfrm>
            <a:off x="3157538" y="3140075"/>
            <a:ext cx="1222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ç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71" name="Rectangle 67"/>
          <p:cNvSpPr>
            <a:spLocks noChangeArrowheads="1"/>
          </p:cNvSpPr>
          <p:nvPr/>
        </p:nvSpPr>
        <p:spPr bwMode="auto">
          <a:xfrm>
            <a:off x="3157538" y="2990850"/>
            <a:ext cx="1222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ç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72" name="Rectangle 68"/>
          <p:cNvSpPr>
            <a:spLocks noChangeArrowheads="1"/>
          </p:cNvSpPr>
          <p:nvPr/>
        </p:nvSpPr>
        <p:spPr bwMode="auto">
          <a:xfrm>
            <a:off x="3157538" y="3346450"/>
            <a:ext cx="1222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è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73" name="Rectangle 69"/>
          <p:cNvSpPr>
            <a:spLocks noChangeArrowheads="1"/>
          </p:cNvSpPr>
          <p:nvPr/>
        </p:nvSpPr>
        <p:spPr bwMode="auto">
          <a:xfrm>
            <a:off x="3157538" y="2784475"/>
            <a:ext cx="1222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æ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74" name="Rectangle 70"/>
          <p:cNvSpPr>
            <a:spLocks noChangeArrowheads="1"/>
          </p:cNvSpPr>
          <p:nvPr/>
        </p:nvSpPr>
        <p:spPr bwMode="auto">
          <a:xfrm>
            <a:off x="1630363" y="3009900"/>
            <a:ext cx="1746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=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75" name="Rectangle 71"/>
          <p:cNvSpPr>
            <a:spLocks noChangeArrowheads="1"/>
          </p:cNvSpPr>
          <p:nvPr/>
        </p:nvSpPr>
        <p:spPr bwMode="auto">
          <a:xfrm>
            <a:off x="1116013" y="3009900"/>
            <a:ext cx="193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D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76" name="Rectangle 72"/>
          <p:cNvSpPr>
            <a:spLocks noChangeArrowheads="1"/>
          </p:cNvSpPr>
          <p:nvPr/>
        </p:nvSpPr>
        <p:spPr bwMode="auto">
          <a:xfrm>
            <a:off x="6875463" y="3252788"/>
            <a:ext cx="104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  <a:latin typeface="Symbol" pitchFamily="18" charset="2"/>
              </a:rPr>
              <a:t>+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7364413" y="2797175"/>
            <a:ext cx="104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6600"/>
                </a:solidFill>
                <a:latin typeface="Symbol" pitchFamily="18" charset="2"/>
              </a:rPr>
              <a:t>+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21578" name="Rectangle 74"/>
          <p:cNvSpPr>
            <a:spLocks noChangeArrowheads="1"/>
          </p:cNvSpPr>
          <p:nvPr/>
        </p:nvSpPr>
        <p:spPr bwMode="auto">
          <a:xfrm>
            <a:off x="3678238" y="3252788"/>
            <a:ext cx="104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  <a:latin typeface="Symbol" pitchFamily="18" charset="2"/>
              </a:rPr>
              <a:t>+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79" name="Rectangle 75"/>
          <p:cNvSpPr>
            <a:spLocks noChangeArrowheads="1"/>
          </p:cNvSpPr>
          <p:nvPr/>
        </p:nvSpPr>
        <p:spPr bwMode="auto">
          <a:xfrm>
            <a:off x="4165600" y="2797175"/>
            <a:ext cx="104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6600"/>
                </a:solidFill>
                <a:latin typeface="Symbol" pitchFamily="18" charset="2"/>
              </a:rPr>
              <a:t>+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21580" name="Rectangle 76"/>
          <p:cNvSpPr>
            <a:spLocks noChangeArrowheads="1"/>
          </p:cNvSpPr>
          <p:nvPr/>
        </p:nvSpPr>
        <p:spPr bwMode="auto">
          <a:xfrm>
            <a:off x="6773863" y="32734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  <a:latin typeface="Times New Roman" pitchFamily="18" charset="0"/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81" name="Rectangle 77"/>
          <p:cNvSpPr>
            <a:spLocks noChangeArrowheads="1"/>
          </p:cNvSpPr>
          <p:nvPr/>
        </p:nvSpPr>
        <p:spPr bwMode="auto">
          <a:xfrm>
            <a:off x="7261225" y="2817813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6600"/>
                </a:solidFill>
                <a:latin typeface="Times New Roman" pitchFamily="18" charset="0"/>
              </a:rPr>
              <a:t>2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21582" name="Rectangle 78"/>
          <p:cNvSpPr>
            <a:spLocks noChangeArrowheads="1"/>
          </p:cNvSpPr>
          <p:nvPr/>
        </p:nvSpPr>
        <p:spPr bwMode="auto">
          <a:xfrm>
            <a:off x="3575050" y="32734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  <a:latin typeface="Times New Roman" pitchFamily="18" charset="0"/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83" name="Rectangle 79"/>
          <p:cNvSpPr>
            <a:spLocks noChangeArrowheads="1"/>
          </p:cNvSpPr>
          <p:nvPr/>
        </p:nvSpPr>
        <p:spPr bwMode="auto">
          <a:xfrm>
            <a:off x="4064000" y="2817813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6600"/>
                </a:solidFill>
                <a:latin typeface="Times New Roman" pitchFamily="18" charset="0"/>
              </a:rPr>
              <a:t>2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21584" name="Rectangle 80"/>
          <p:cNvSpPr>
            <a:spLocks noChangeArrowheads="1"/>
          </p:cNvSpPr>
          <p:nvPr/>
        </p:nvSpPr>
        <p:spPr bwMode="auto">
          <a:xfrm>
            <a:off x="5942013" y="3046413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Times New Roman" pitchFamily="18" charset="0"/>
              </a:rPr>
              <a:t>log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85" name="Rectangle 81"/>
          <p:cNvSpPr>
            <a:spLocks noChangeArrowheads="1"/>
          </p:cNvSpPr>
          <p:nvPr/>
        </p:nvSpPr>
        <p:spPr bwMode="auto">
          <a:xfrm>
            <a:off x="5321300" y="3046413"/>
            <a:ext cx="158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Times New Roman" pitchFamily="18" charset="0"/>
              </a:rPr>
              <a:t>3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86" name="Rectangle 82"/>
          <p:cNvSpPr>
            <a:spLocks noChangeArrowheads="1"/>
          </p:cNvSpPr>
          <p:nvPr/>
        </p:nvSpPr>
        <p:spPr bwMode="auto">
          <a:xfrm>
            <a:off x="5241925" y="3046413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Times New Roman" pitchFamily="18" charset="0"/>
              </a:rPr>
              <a:t>.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87" name="Rectangle 83"/>
          <p:cNvSpPr>
            <a:spLocks noChangeArrowheads="1"/>
          </p:cNvSpPr>
          <p:nvPr/>
        </p:nvSpPr>
        <p:spPr bwMode="auto">
          <a:xfrm>
            <a:off x="5080000" y="3046413"/>
            <a:ext cx="158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Times New Roman" pitchFamily="18" charset="0"/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88" name="Rectangle 84"/>
          <p:cNvSpPr>
            <a:spLocks noChangeArrowheads="1"/>
          </p:cNvSpPr>
          <p:nvPr/>
        </p:nvSpPr>
        <p:spPr bwMode="auto">
          <a:xfrm>
            <a:off x="2744788" y="3046413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Times New Roman" pitchFamily="18" charset="0"/>
              </a:rPr>
              <a:t>log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89" name="Rectangle 85"/>
          <p:cNvSpPr>
            <a:spLocks noChangeArrowheads="1"/>
          </p:cNvSpPr>
          <p:nvPr/>
        </p:nvSpPr>
        <p:spPr bwMode="auto">
          <a:xfrm>
            <a:off x="2124075" y="3046413"/>
            <a:ext cx="158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Times New Roman" pitchFamily="18" charset="0"/>
              </a:rPr>
              <a:t>3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90" name="Rectangle 86"/>
          <p:cNvSpPr>
            <a:spLocks noChangeArrowheads="1"/>
          </p:cNvSpPr>
          <p:nvPr/>
        </p:nvSpPr>
        <p:spPr bwMode="auto">
          <a:xfrm>
            <a:off x="2043113" y="3046413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Times New Roman" pitchFamily="18" charset="0"/>
              </a:rPr>
              <a:t>.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91" name="Rectangle 87"/>
          <p:cNvSpPr>
            <a:spLocks noChangeArrowheads="1"/>
          </p:cNvSpPr>
          <p:nvPr/>
        </p:nvSpPr>
        <p:spPr bwMode="auto">
          <a:xfrm>
            <a:off x="1882775" y="3046413"/>
            <a:ext cx="158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Times New Roman" pitchFamily="18" charset="0"/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92" name="AutoShape 88"/>
          <p:cNvSpPr>
            <a:spLocks noChangeAspect="1" noChangeArrowheads="1" noTextEdit="1"/>
          </p:cNvSpPr>
          <p:nvPr/>
        </p:nvSpPr>
        <p:spPr bwMode="auto">
          <a:xfrm>
            <a:off x="990600" y="4267200"/>
            <a:ext cx="6992938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3" name="Line 89"/>
          <p:cNvSpPr>
            <a:spLocks noChangeShapeType="1"/>
          </p:cNvSpPr>
          <p:nvPr/>
        </p:nvSpPr>
        <p:spPr bwMode="auto">
          <a:xfrm>
            <a:off x="1825625" y="4778375"/>
            <a:ext cx="860425" cy="0"/>
          </a:xfrm>
          <a:prstGeom prst="line">
            <a:avLst/>
          </a:prstGeom>
          <a:noFill/>
          <a:ln w="127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4" name="Line 90"/>
          <p:cNvSpPr>
            <a:spLocks noChangeShapeType="1"/>
          </p:cNvSpPr>
          <p:nvPr/>
        </p:nvSpPr>
        <p:spPr bwMode="auto">
          <a:xfrm>
            <a:off x="3317875" y="4778375"/>
            <a:ext cx="998538" cy="0"/>
          </a:xfrm>
          <a:prstGeom prst="line">
            <a:avLst/>
          </a:prstGeom>
          <a:noFill/>
          <a:ln w="127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5" name="Line 91"/>
          <p:cNvSpPr>
            <a:spLocks noChangeShapeType="1"/>
          </p:cNvSpPr>
          <p:nvPr/>
        </p:nvSpPr>
        <p:spPr bwMode="auto">
          <a:xfrm>
            <a:off x="5105400" y="4800600"/>
            <a:ext cx="860425" cy="0"/>
          </a:xfrm>
          <a:prstGeom prst="line">
            <a:avLst/>
          </a:prstGeom>
          <a:noFill/>
          <a:ln w="127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6" name="Line 92"/>
          <p:cNvSpPr>
            <a:spLocks noChangeShapeType="1"/>
          </p:cNvSpPr>
          <p:nvPr/>
        </p:nvSpPr>
        <p:spPr bwMode="auto">
          <a:xfrm>
            <a:off x="6553200" y="4800600"/>
            <a:ext cx="998538" cy="0"/>
          </a:xfrm>
          <a:prstGeom prst="line">
            <a:avLst/>
          </a:prstGeom>
          <a:noFill/>
          <a:ln w="127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7" name="Rectangle 93"/>
          <p:cNvSpPr>
            <a:spLocks noChangeArrowheads="1"/>
          </p:cNvSpPr>
          <p:nvPr/>
        </p:nvSpPr>
        <p:spPr bwMode="auto">
          <a:xfrm>
            <a:off x="7743825" y="5067300"/>
            <a:ext cx="1793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FFFF99"/>
                </a:solidFill>
                <a:latin typeface="Times New Roman" pitchFamily="18" charset="0"/>
              </a:rPr>
              <a:t>eq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98" name="Rectangle 94"/>
          <p:cNvSpPr>
            <a:spLocks noChangeArrowheads="1"/>
          </p:cNvSpPr>
          <p:nvPr/>
        </p:nvSpPr>
        <p:spPr bwMode="auto">
          <a:xfrm>
            <a:off x="6789738" y="5022850"/>
            <a:ext cx="1793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FFFF99"/>
                </a:solidFill>
                <a:latin typeface="Times New Roman" pitchFamily="18" charset="0"/>
              </a:rPr>
              <a:t>ox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599" name="Rectangle 95"/>
          <p:cNvSpPr>
            <a:spLocks noChangeArrowheads="1"/>
          </p:cNvSpPr>
          <p:nvPr/>
        </p:nvSpPr>
        <p:spPr bwMode="auto">
          <a:xfrm>
            <a:off x="6792913" y="4567238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FF6600"/>
                </a:solidFill>
                <a:latin typeface="Times New Roman" pitchFamily="18" charset="0"/>
              </a:rPr>
              <a:t>red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21600" name="Rectangle 96"/>
          <p:cNvSpPr>
            <a:spLocks noChangeArrowheads="1"/>
          </p:cNvSpPr>
          <p:nvPr/>
        </p:nvSpPr>
        <p:spPr bwMode="auto">
          <a:xfrm>
            <a:off x="4489450" y="5067300"/>
            <a:ext cx="2524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FFFF99"/>
                </a:solidFill>
                <a:latin typeface="Times New Roman" pitchFamily="18" charset="0"/>
              </a:rPr>
              <a:t>init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01" name="Rectangle 97"/>
          <p:cNvSpPr>
            <a:spLocks noChangeArrowheads="1"/>
          </p:cNvSpPr>
          <p:nvPr/>
        </p:nvSpPr>
        <p:spPr bwMode="auto">
          <a:xfrm>
            <a:off x="3997325" y="5022850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FFFF99"/>
                </a:solidFill>
                <a:latin typeface="Times New Roman" pitchFamily="18" charset="0"/>
              </a:rPr>
              <a:t>red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02" name="Rectangle 98"/>
          <p:cNvSpPr>
            <a:spLocks noChangeArrowheads="1"/>
          </p:cNvSpPr>
          <p:nvPr/>
        </p:nvSpPr>
        <p:spPr bwMode="auto">
          <a:xfrm>
            <a:off x="3536950" y="5022850"/>
            <a:ext cx="1793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FFFF99"/>
                </a:solidFill>
                <a:latin typeface="Times New Roman" pitchFamily="18" charset="0"/>
              </a:rPr>
              <a:t>ox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03" name="Rectangle 99"/>
          <p:cNvSpPr>
            <a:spLocks noChangeArrowheads="1"/>
          </p:cNvSpPr>
          <p:nvPr/>
        </p:nvSpPr>
        <p:spPr bwMode="auto">
          <a:xfrm>
            <a:off x="5316538" y="4822825"/>
            <a:ext cx="352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FFFF99"/>
                </a:solidFill>
                <a:latin typeface="Times New Roman" pitchFamily="18" charset="0"/>
              </a:rPr>
              <a:t>nF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04" name="Rectangle 100"/>
          <p:cNvSpPr>
            <a:spLocks noChangeArrowheads="1"/>
          </p:cNvSpPr>
          <p:nvPr/>
        </p:nvSpPr>
        <p:spPr bwMode="auto">
          <a:xfrm>
            <a:off x="3363913" y="4822825"/>
            <a:ext cx="193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FFFF99"/>
                </a:solidFill>
                <a:latin typeface="Times New Roman" pitchFamily="18" charset="0"/>
              </a:rPr>
              <a:t>A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05" name="Rectangle 101"/>
          <p:cNvSpPr>
            <a:spLocks noChangeArrowheads="1"/>
          </p:cNvSpPr>
          <p:nvPr/>
        </p:nvSpPr>
        <p:spPr bwMode="auto">
          <a:xfrm>
            <a:off x="3836988" y="4367213"/>
            <a:ext cx="193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FF6600"/>
                </a:solidFill>
                <a:latin typeface="Times New Roman" pitchFamily="18" charset="0"/>
              </a:rPr>
              <a:t>B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21606" name="Rectangle 102"/>
          <p:cNvSpPr>
            <a:spLocks noChangeArrowheads="1"/>
          </p:cNvSpPr>
          <p:nvPr/>
        </p:nvSpPr>
        <p:spPr bwMode="auto">
          <a:xfrm>
            <a:off x="1281113" y="4570413"/>
            <a:ext cx="193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 i="1">
                <a:solidFill>
                  <a:srgbClr val="FFFF99"/>
                </a:solidFill>
                <a:latin typeface="Times New Roman" pitchFamily="18" charset="0"/>
              </a:rPr>
              <a:t>E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07" name="Rectangle 103"/>
          <p:cNvSpPr>
            <a:spLocks noChangeArrowheads="1"/>
          </p:cNvSpPr>
          <p:nvPr/>
        </p:nvSpPr>
        <p:spPr bwMode="auto">
          <a:xfrm>
            <a:off x="7608888" y="4664075"/>
            <a:ext cx="1222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÷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08" name="Rectangle 104"/>
          <p:cNvSpPr>
            <a:spLocks noChangeArrowheads="1"/>
          </p:cNvSpPr>
          <p:nvPr/>
        </p:nvSpPr>
        <p:spPr bwMode="auto">
          <a:xfrm>
            <a:off x="7608888" y="4514850"/>
            <a:ext cx="1222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÷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09" name="Rectangle 105"/>
          <p:cNvSpPr>
            <a:spLocks noChangeArrowheads="1"/>
          </p:cNvSpPr>
          <p:nvPr/>
        </p:nvSpPr>
        <p:spPr bwMode="auto">
          <a:xfrm>
            <a:off x="7608888" y="4870450"/>
            <a:ext cx="1222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ø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10" name="Rectangle 106"/>
          <p:cNvSpPr>
            <a:spLocks noChangeArrowheads="1"/>
          </p:cNvSpPr>
          <p:nvPr/>
        </p:nvSpPr>
        <p:spPr bwMode="auto">
          <a:xfrm>
            <a:off x="7608888" y="4308475"/>
            <a:ext cx="1222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ö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11" name="Rectangle 107"/>
          <p:cNvSpPr>
            <a:spLocks noChangeArrowheads="1"/>
          </p:cNvSpPr>
          <p:nvPr/>
        </p:nvSpPr>
        <p:spPr bwMode="auto">
          <a:xfrm>
            <a:off x="6402388" y="4664075"/>
            <a:ext cx="1222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ç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12" name="Rectangle 108"/>
          <p:cNvSpPr>
            <a:spLocks noChangeArrowheads="1"/>
          </p:cNvSpPr>
          <p:nvPr/>
        </p:nvSpPr>
        <p:spPr bwMode="auto">
          <a:xfrm>
            <a:off x="6402388" y="4514850"/>
            <a:ext cx="1222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ç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13" name="Rectangle 109"/>
          <p:cNvSpPr>
            <a:spLocks noChangeArrowheads="1"/>
          </p:cNvSpPr>
          <p:nvPr/>
        </p:nvSpPr>
        <p:spPr bwMode="auto">
          <a:xfrm>
            <a:off x="6402388" y="4870450"/>
            <a:ext cx="1222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è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14" name="Rectangle 110"/>
          <p:cNvSpPr>
            <a:spLocks noChangeArrowheads="1"/>
          </p:cNvSpPr>
          <p:nvPr/>
        </p:nvSpPr>
        <p:spPr bwMode="auto">
          <a:xfrm>
            <a:off x="6402388" y="4308475"/>
            <a:ext cx="1222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æ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15" name="Rectangle 111"/>
          <p:cNvSpPr>
            <a:spLocks noChangeArrowheads="1"/>
          </p:cNvSpPr>
          <p:nvPr/>
        </p:nvSpPr>
        <p:spPr bwMode="auto">
          <a:xfrm>
            <a:off x="4840288" y="4533900"/>
            <a:ext cx="1746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-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16" name="Rectangle 112"/>
          <p:cNvSpPr>
            <a:spLocks noChangeArrowheads="1"/>
          </p:cNvSpPr>
          <p:nvPr/>
        </p:nvSpPr>
        <p:spPr bwMode="auto">
          <a:xfrm>
            <a:off x="4356100" y="4664075"/>
            <a:ext cx="1222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÷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17" name="Rectangle 113"/>
          <p:cNvSpPr>
            <a:spLocks noChangeArrowheads="1"/>
          </p:cNvSpPr>
          <p:nvPr/>
        </p:nvSpPr>
        <p:spPr bwMode="auto">
          <a:xfrm>
            <a:off x="4356100" y="4514850"/>
            <a:ext cx="1222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÷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18" name="Rectangle 114"/>
          <p:cNvSpPr>
            <a:spLocks noChangeArrowheads="1"/>
          </p:cNvSpPr>
          <p:nvPr/>
        </p:nvSpPr>
        <p:spPr bwMode="auto">
          <a:xfrm>
            <a:off x="4356100" y="4870450"/>
            <a:ext cx="1222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ø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19" name="Rectangle 115"/>
          <p:cNvSpPr>
            <a:spLocks noChangeArrowheads="1"/>
          </p:cNvSpPr>
          <p:nvPr/>
        </p:nvSpPr>
        <p:spPr bwMode="auto">
          <a:xfrm>
            <a:off x="4356100" y="4308475"/>
            <a:ext cx="1222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ö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20" name="Rectangle 116"/>
          <p:cNvSpPr>
            <a:spLocks noChangeArrowheads="1"/>
          </p:cNvSpPr>
          <p:nvPr/>
        </p:nvSpPr>
        <p:spPr bwMode="auto">
          <a:xfrm>
            <a:off x="3151188" y="4664075"/>
            <a:ext cx="1222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ç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21" name="Rectangle 117"/>
          <p:cNvSpPr>
            <a:spLocks noChangeArrowheads="1"/>
          </p:cNvSpPr>
          <p:nvPr/>
        </p:nvSpPr>
        <p:spPr bwMode="auto">
          <a:xfrm>
            <a:off x="3151188" y="4514850"/>
            <a:ext cx="1222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ç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22" name="Rectangle 118"/>
          <p:cNvSpPr>
            <a:spLocks noChangeArrowheads="1"/>
          </p:cNvSpPr>
          <p:nvPr/>
        </p:nvSpPr>
        <p:spPr bwMode="auto">
          <a:xfrm>
            <a:off x="3151188" y="4870450"/>
            <a:ext cx="1222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è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23" name="Rectangle 119"/>
          <p:cNvSpPr>
            <a:spLocks noChangeArrowheads="1"/>
          </p:cNvSpPr>
          <p:nvPr/>
        </p:nvSpPr>
        <p:spPr bwMode="auto">
          <a:xfrm>
            <a:off x="3151188" y="4308475"/>
            <a:ext cx="1222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æ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24" name="Rectangle 120"/>
          <p:cNvSpPr>
            <a:spLocks noChangeArrowheads="1"/>
          </p:cNvSpPr>
          <p:nvPr/>
        </p:nvSpPr>
        <p:spPr bwMode="auto">
          <a:xfrm>
            <a:off x="1568450" y="4533900"/>
            <a:ext cx="1746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=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25" name="Rectangle 121"/>
          <p:cNvSpPr>
            <a:spLocks noChangeArrowheads="1"/>
          </p:cNvSpPr>
          <p:nvPr/>
        </p:nvSpPr>
        <p:spPr bwMode="auto">
          <a:xfrm>
            <a:off x="1039813" y="4533900"/>
            <a:ext cx="1746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Symbol" pitchFamily="18" charset="2"/>
              </a:rPr>
              <a:t>-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26" name="Rectangle 122"/>
          <p:cNvSpPr>
            <a:spLocks noChangeArrowheads="1"/>
          </p:cNvSpPr>
          <p:nvPr/>
        </p:nvSpPr>
        <p:spPr bwMode="auto">
          <a:xfrm>
            <a:off x="6923088" y="4776788"/>
            <a:ext cx="104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  <a:latin typeface="Symbol" pitchFamily="18" charset="2"/>
              </a:rPr>
              <a:t>+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27" name="Rectangle 123"/>
          <p:cNvSpPr>
            <a:spLocks noChangeArrowheads="1"/>
          </p:cNvSpPr>
          <p:nvPr/>
        </p:nvSpPr>
        <p:spPr bwMode="auto">
          <a:xfrm>
            <a:off x="7410450" y="4321175"/>
            <a:ext cx="104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6600"/>
                </a:solidFill>
                <a:latin typeface="Symbol" pitchFamily="18" charset="2"/>
              </a:rPr>
              <a:t>+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21628" name="Rectangle 124"/>
          <p:cNvSpPr>
            <a:spLocks noChangeArrowheads="1"/>
          </p:cNvSpPr>
          <p:nvPr/>
        </p:nvSpPr>
        <p:spPr bwMode="auto">
          <a:xfrm>
            <a:off x="3670300" y="4776788"/>
            <a:ext cx="104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FF99"/>
                </a:solidFill>
                <a:latin typeface="Symbol" pitchFamily="18" charset="2"/>
              </a:rPr>
              <a:t>+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29" name="Rectangle 125"/>
          <p:cNvSpPr>
            <a:spLocks noChangeArrowheads="1"/>
          </p:cNvSpPr>
          <p:nvPr/>
        </p:nvSpPr>
        <p:spPr bwMode="auto">
          <a:xfrm>
            <a:off x="4159250" y="4321175"/>
            <a:ext cx="104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6600"/>
                </a:solidFill>
                <a:latin typeface="Symbol" pitchFamily="18" charset="2"/>
              </a:rPr>
              <a:t>+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21630" name="Rectangle 126"/>
          <p:cNvSpPr>
            <a:spLocks noChangeArrowheads="1"/>
          </p:cNvSpPr>
          <p:nvPr/>
        </p:nvSpPr>
        <p:spPr bwMode="auto">
          <a:xfrm>
            <a:off x="7308850" y="4341813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6600"/>
                </a:solidFill>
                <a:latin typeface="Times New Roman" pitchFamily="18" charset="0"/>
              </a:rPr>
              <a:t>2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21631" name="Rectangle 127"/>
          <p:cNvSpPr>
            <a:spLocks noChangeArrowheads="1"/>
          </p:cNvSpPr>
          <p:nvPr/>
        </p:nvSpPr>
        <p:spPr bwMode="auto">
          <a:xfrm>
            <a:off x="4056063" y="4341813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6600"/>
                </a:solidFill>
                <a:latin typeface="Times New Roman" pitchFamily="18" charset="0"/>
              </a:rPr>
              <a:t>2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21632" name="Rectangle 128"/>
          <p:cNvSpPr>
            <a:spLocks noChangeArrowheads="1"/>
          </p:cNvSpPr>
          <p:nvPr/>
        </p:nvSpPr>
        <p:spPr bwMode="auto">
          <a:xfrm>
            <a:off x="5989638" y="4570413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Times New Roman" pitchFamily="18" charset="0"/>
              </a:rPr>
              <a:t>log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33" name="Rectangle 129"/>
          <p:cNvSpPr>
            <a:spLocks noChangeArrowheads="1"/>
          </p:cNvSpPr>
          <p:nvPr/>
        </p:nvSpPr>
        <p:spPr bwMode="auto">
          <a:xfrm>
            <a:off x="5341938" y="4367213"/>
            <a:ext cx="158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Times New Roman" pitchFamily="18" charset="0"/>
              </a:rPr>
              <a:t>3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34" name="Rectangle 130"/>
          <p:cNvSpPr>
            <a:spLocks noChangeArrowheads="1"/>
          </p:cNvSpPr>
          <p:nvPr/>
        </p:nvSpPr>
        <p:spPr bwMode="auto">
          <a:xfrm>
            <a:off x="2736850" y="4570413"/>
            <a:ext cx="40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Times New Roman" pitchFamily="18" charset="0"/>
              </a:rPr>
              <a:t>log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1635" name="Rectangle 131"/>
          <p:cNvSpPr>
            <a:spLocks noChangeArrowheads="1"/>
          </p:cNvSpPr>
          <p:nvPr/>
        </p:nvSpPr>
        <p:spPr bwMode="auto">
          <a:xfrm>
            <a:off x="1981200" y="4343400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Times New Roman" pitchFamily="18" charset="0"/>
              </a:rPr>
              <a:t>.</a:t>
            </a:r>
            <a:endParaRPr lang="en-US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Redox potentials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"/>
            <a:ext cx="6532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1444625" y="1371600"/>
            <a:ext cx="6288088" cy="4295775"/>
            <a:chOff x="910" y="864"/>
            <a:chExt cx="3961" cy="2706"/>
          </a:xfrm>
        </p:grpSpPr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912" y="864"/>
              <a:ext cx="3959" cy="14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910" y="3430"/>
              <a:ext cx="3959" cy="14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352</Words>
  <Application>Microsoft Office PowerPoint</Application>
  <PresentationFormat>On-screen Show (4:3)</PresentationFormat>
  <Paragraphs>188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Thermodynamics of Electron Transport</vt:lpstr>
      <vt:lpstr>PowerPoint Presentation</vt:lpstr>
      <vt:lpstr>Thermodynamics of Electron Transport</vt:lpstr>
      <vt:lpstr>PowerPoint Presentation</vt:lpstr>
      <vt:lpstr>PowerPoint Presentation</vt:lpstr>
      <vt:lpstr>Oxidation of NADH by O2 is Highly Exergonic</vt:lpstr>
    </vt:vector>
  </TitlesOfParts>
  <Company>University of California, Santa Barbara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Lew</dc:creator>
  <cp:lastModifiedBy>John Lew</cp:lastModifiedBy>
  <cp:revision>40</cp:revision>
  <dcterms:created xsi:type="dcterms:W3CDTF">2010-02-18T19:07:45Z</dcterms:created>
  <dcterms:modified xsi:type="dcterms:W3CDTF">2013-02-22T02:46:18Z</dcterms:modified>
</cp:coreProperties>
</file>