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7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40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DA3A6589-1C05-4BCE-B35A-ED3C9D370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CA2F0722-7E68-4EEF-B7A4-AF4F54FE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5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20E80B-8869-42FD-9435-66A10E4BE4CB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0D4A59-36A4-4C12-9ECD-5A810D4356F3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A42F53-9332-4EEB-AA32-32FF51B447A2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C35EE3-9470-4B7B-B32D-D3E068D892BF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428CB5-404C-4C8D-8D93-6312EBDE94C6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D8DF66-2463-4862-859C-983E46CE831B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37256D-60CF-4FE9-9988-1159277E61D6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7BB167-83FF-454E-B0B9-9AB4F63C82D4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07495F-597C-4DEC-B668-12F585AC0CCE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1C8C2E-15C0-4E84-B7EB-6F139EFB76B7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A41166-6956-4DA3-867A-AC1DF6BF17C8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CFFA28-A578-4CE8-936A-F304AAAE1320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C158FC-0724-47B3-A604-1F3858015EDD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2AFC37-F1F2-4DC4-A78E-0C16F8D9BD22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761D43-16B4-4E34-B791-F75906F93068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0F7986-8B2A-4A38-99B9-2AEDE15EED3C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5240EB-D547-43D4-9EA7-D5AE151585C1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49D658-AFA6-4F5B-87DB-9CAE4DC09B92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95DEE5-4969-4EB0-9EF8-2889870273CA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77CB56-C7B0-4385-9910-DE7A0E63F2F8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3BA8DC-7022-4850-8760-64C60EDFBFFE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F8930C-BB8B-49DF-B0C9-CD9E9AF7CC6A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8660C5-AF08-48C8-B92C-8C9362269DD8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F44FCB-B3D4-4C18-BD4D-617C656D498D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0E9F9-81ED-4F3A-82F2-C3DC69F27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5ABD2-AFF6-4723-ACB5-E1423034B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0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D2758-3DAF-4FAF-9DDF-549257D8F6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6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B430F-03EB-4FB3-BE66-77CB15398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34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EB7CC-CFB3-4F82-844D-0638E9E61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9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8EBF4-3FF6-401B-BBAA-B92C58197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5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5F736-276D-419D-86BB-45843EF34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95C3-47CE-4310-8AE3-A1ACC791A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2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5F8D8-5057-4A9D-B88B-CD2199199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0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2859E-F9D2-41CA-B5BB-F311D3EB2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5B483-C5B8-4633-B2A9-A6A8B9213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1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05068-EC2F-46E9-BBF2-B0AB4C6DE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4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0EA8C-ABEE-4CF8-AE1B-269EC32A8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845EC-BE2A-49C3-B536-8D7914F8D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DADE2331-5EA7-4D9C-948F-460B1339B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458200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FF7C80"/>
                </a:solidFill>
              </a:rPr>
              <a:t>Biochemistry of Oxidative P’n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3200">
                <a:solidFill>
                  <a:srgbClr val="FFFF66"/>
                </a:solidFill>
              </a:rPr>
              <a:t>  Pathway of the e- from NADH </a:t>
            </a:r>
            <a:r>
              <a:rPr lang="en-US" sz="3200">
                <a:solidFill>
                  <a:srgbClr val="FFFF66"/>
                </a:solidFill>
                <a:sym typeface="Wingdings" pitchFamily="2" charset="2"/>
              </a:rPr>
              <a:t> O</a:t>
            </a:r>
            <a:r>
              <a:rPr lang="en-US" sz="3200" baseline="-25000">
                <a:solidFill>
                  <a:srgbClr val="FFFF66"/>
                </a:solidFill>
                <a:sym typeface="Wingdings" pitchFamily="2" charset="2"/>
              </a:rPr>
              <a:t>2</a:t>
            </a:r>
            <a:endParaRPr lang="en-US" sz="3200">
              <a:solidFill>
                <a:srgbClr val="FFFF66"/>
              </a:solidFill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3200">
                <a:solidFill>
                  <a:srgbClr val="FF0000"/>
                </a:solidFill>
              </a:rPr>
              <a:t>  Chemiosmotic Hypothesis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3200">
                <a:solidFill>
                  <a:srgbClr val="FFFF66"/>
                </a:solidFill>
              </a:rPr>
              <a:t>  Synthesis of ATP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458200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FF7C80"/>
                </a:solidFill>
              </a:rPr>
              <a:t>Biochemistry of Oxidative P’n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3200">
                <a:solidFill>
                  <a:srgbClr val="FFFF99"/>
                </a:solidFill>
              </a:rPr>
              <a:t>  Pathway of the e- from NADH </a:t>
            </a:r>
            <a:r>
              <a:rPr lang="en-US" sz="3200">
                <a:solidFill>
                  <a:srgbClr val="FFFF99"/>
                </a:solidFill>
                <a:sym typeface="Wingdings" pitchFamily="2" charset="2"/>
              </a:rPr>
              <a:t> O</a:t>
            </a:r>
            <a:r>
              <a:rPr lang="en-US" sz="3200" baseline="-25000">
                <a:solidFill>
                  <a:srgbClr val="FFFF99"/>
                </a:solidFill>
                <a:sym typeface="Wingdings" pitchFamily="2" charset="2"/>
              </a:rPr>
              <a:t>2</a:t>
            </a:r>
            <a:endParaRPr lang="en-US" sz="3200">
              <a:solidFill>
                <a:srgbClr val="FFFF99"/>
              </a:solidFill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3200">
                <a:solidFill>
                  <a:srgbClr val="FFFF99"/>
                </a:solidFill>
              </a:rPr>
              <a:t>  Chemiosmotic Hypothesis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sz="3200">
                <a:solidFill>
                  <a:srgbClr val="FF0000"/>
                </a:solidFill>
              </a:rPr>
              <a:t>  Synthesis of ATP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97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33400"/>
            <a:ext cx="9144000" cy="5883275"/>
          </a:xfrm>
          <a:noFill/>
        </p:spPr>
      </p:pic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2209800" y="2971800"/>
            <a:ext cx="685800" cy="533400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362200" y="30956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II</a:t>
            </a:r>
          </a:p>
        </p:txBody>
      </p:sp>
      <p:sp>
        <p:nvSpPr>
          <p:cNvPr id="51205" name="Arc 5"/>
          <p:cNvSpPr>
            <a:spLocks/>
          </p:cNvSpPr>
          <p:nvPr/>
        </p:nvSpPr>
        <p:spPr bwMode="auto">
          <a:xfrm rot="-5835838">
            <a:off x="2284413" y="2592387"/>
            <a:ext cx="609600" cy="301625"/>
          </a:xfrm>
          <a:custGeom>
            <a:avLst/>
            <a:gdLst>
              <a:gd name="T0" fmla="*/ 97677 w 21600"/>
              <a:gd name="T1" fmla="*/ 0 h 21321"/>
              <a:gd name="T2" fmla="*/ 609600 w 21600"/>
              <a:gd name="T3" fmla="*/ 301625 h 21321"/>
              <a:gd name="T4" fmla="*/ 0 w 21600"/>
              <a:gd name="T5" fmla="*/ 301625 h 21321"/>
              <a:gd name="T6" fmla="*/ 0 60000 65536"/>
              <a:gd name="T7" fmla="*/ 0 60000 65536"/>
              <a:gd name="T8" fmla="*/ 0 60000 65536"/>
              <a:gd name="T9" fmla="*/ 0 w 21600"/>
              <a:gd name="T10" fmla="*/ 0 h 21321"/>
              <a:gd name="T11" fmla="*/ 21600 w 21600"/>
              <a:gd name="T12" fmla="*/ 21321 h 21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21" fill="none" extrusionOk="0">
                <a:moveTo>
                  <a:pt x="3460" y="0"/>
                </a:moveTo>
                <a:cubicBezTo>
                  <a:pt x="13917" y="1697"/>
                  <a:pt x="21600" y="10727"/>
                  <a:pt x="21600" y="21321"/>
                </a:cubicBezTo>
              </a:path>
              <a:path w="21600" h="21321" stroke="0" extrusionOk="0">
                <a:moveTo>
                  <a:pt x="3460" y="0"/>
                </a:moveTo>
                <a:cubicBezTo>
                  <a:pt x="13917" y="1697"/>
                  <a:pt x="21600" y="10727"/>
                  <a:pt x="21600" y="21321"/>
                </a:cubicBezTo>
                <a:lnTo>
                  <a:pt x="0" y="21321"/>
                </a:lnTo>
                <a:close/>
              </a:path>
            </a:pathLst>
          </a:custGeom>
          <a:noFill/>
          <a:ln w="5715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06" name="Group 6"/>
          <p:cNvGrpSpPr>
            <a:grpSpLocks/>
          </p:cNvGrpSpPr>
          <p:nvPr/>
        </p:nvGrpSpPr>
        <p:grpSpPr bwMode="auto">
          <a:xfrm rot="3015044" flipV="1">
            <a:off x="2602706" y="3340894"/>
            <a:ext cx="509588" cy="685800"/>
            <a:chOff x="399" y="3472"/>
            <a:chExt cx="321" cy="432"/>
          </a:xfrm>
        </p:grpSpPr>
        <p:sp>
          <p:nvSpPr>
            <p:cNvPr id="51210" name="Arc 7"/>
            <p:cNvSpPr>
              <a:spLocks/>
            </p:cNvSpPr>
            <p:nvPr/>
          </p:nvSpPr>
          <p:spPr bwMode="auto">
            <a:xfrm rot="4942549" flipV="1">
              <a:off x="312" y="3559"/>
              <a:ext cx="432" cy="257"/>
            </a:xfrm>
            <a:custGeom>
              <a:avLst/>
              <a:gdLst>
                <a:gd name="T0" fmla="*/ 0 w 39938"/>
                <a:gd name="T1" fmla="*/ 117 h 22344"/>
                <a:gd name="T2" fmla="*/ 432 w 39938"/>
                <a:gd name="T3" fmla="*/ 257 h 22344"/>
                <a:gd name="T4" fmla="*/ 198 w 39938"/>
                <a:gd name="T5" fmla="*/ 248 h 22344"/>
                <a:gd name="T6" fmla="*/ 0 60000 65536"/>
                <a:gd name="T7" fmla="*/ 0 60000 65536"/>
                <a:gd name="T8" fmla="*/ 0 60000 65536"/>
                <a:gd name="T9" fmla="*/ 0 w 39938"/>
                <a:gd name="T10" fmla="*/ 0 h 22344"/>
                <a:gd name="T11" fmla="*/ 39938 w 39938"/>
                <a:gd name="T12" fmla="*/ 22344 h 22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38" h="22344" fill="none" extrusionOk="0">
                  <a:moveTo>
                    <a:pt x="0" y="10185"/>
                  </a:moveTo>
                  <a:cubicBezTo>
                    <a:pt x="3943" y="3850"/>
                    <a:pt x="10876" y="-1"/>
                    <a:pt x="18338" y="0"/>
                  </a:cubicBezTo>
                  <a:cubicBezTo>
                    <a:pt x="30267" y="0"/>
                    <a:pt x="39938" y="9670"/>
                    <a:pt x="39938" y="21600"/>
                  </a:cubicBezTo>
                  <a:cubicBezTo>
                    <a:pt x="39938" y="21848"/>
                    <a:pt x="39933" y="22096"/>
                    <a:pt x="39925" y="22344"/>
                  </a:cubicBezTo>
                </a:path>
                <a:path w="39938" h="22344" stroke="0" extrusionOk="0">
                  <a:moveTo>
                    <a:pt x="0" y="10185"/>
                  </a:moveTo>
                  <a:cubicBezTo>
                    <a:pt x="3943" y="3850"/>
                    <a:pt x="10876" y="-1"/>
                    <a:pt x="18338" y="0"/>
                  </a:cubicBezTo>
                  <a:cubicBezTo>
                    <a:pt x="30267" y="0"/>
                    <a:pt x="39938" y="9670"/>
                    <a:pt x="39938" y="21600"/>
                  </a:cubicBezTo>
                  <a:cubicBezTo>
                    <a:pt x="39938" y="21848"/>
                    <a:pt x="39933" y="22096"/>
                    <a:pt x="39925" y="22344"/>
                  </a:cubicBezTo>
                  <a:lnTo>
                    <a:pt x="18338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1" name="Line 8"/>
            <p:cNvSpPr>
              <a:spLocks noChangeShapeType="1"/>
            </p:cNvSpPr>
            <p:nvPr/>
          </p:nvSpPr>
          <p:spPr bwMode="auto">
            <a:xfrm>
              <a:off x="624" y="38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7" name="Text Box 9"/>
          <p:cNvSpPr txBox="1">
            <a:spLocks noChangeArrowheads="1"/>
          </p:cNvSpPr>
          <p:nvPr/>
        </p:nvSpPr>
        <p:spPr bwMode="auto">
          <a:xfrm>
            <a:off x="2209800" y="3733800"/>
            <a:ext cx="890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FADH</a:t>
            </a:r>
            <a:r>
              <a:rPr lang="en-US" baseline="-25000"/>
              <a:t>2</a:t>
            </a:r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2971800" y="36195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FAD</a:t>
            </a:r>
            <a:endParaRPr lang="en-US" baseline="-25000"/>
          </a:p>
        </p:txBody>
      </p:sp>
      <p:sp>
        <p:nvSpPr>
          <p:cNvPr id="51209" name="Rectangle 11"/>
          <p:cNvSpPr>
            <a:spLocks noChangeArrowheads="1"/>
          </p:cNvSpPr>
          <p:nvPr/>
        </p:nvSpPr>
        <p:spPr bwMode="auto">
          <a:xfrm>
            <a:off x="6858000" y="1828800"/>
            <a:ext cx="1600200" cy="3810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276600" y="381000"/>
            <a:ext cx="2779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9999"/>
                </a:solidFill>
              </a:rPr>
              <a:t>ATP Synthase</a:t>
            </a:r>
          </a:p>
        </p:txBody>
      </p:sp>
      <p:pic>
        <p:nvPicPr>
          <p:cNvPr id="52227" name="Picture 3" descr="ATP Synth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56388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350000" y="4343400"/>
            <a:ext cx="11176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ADP + Pi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324600" y="4800600"/>
            <a:ext cx="6286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ATP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248400" y="1905000"/>
            <a:ext cx="8953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cytosol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335713" y="3779838"/>
            <a:ext cx="80645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matrix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2743200" y="1371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ATP Synth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0"/>
            <a:ext cx="51784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ATP Synth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000"/>
            <a:ext cx="38274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 descr="ATP Synth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76800"/>
            <a:ext cx="6019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11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743200"/>
            <a:ext cx="9144000" cy="1600200"/>
          </a:xfrm>
          <a:noFill/>
        </p:spPr>
      </p:pic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85582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800">
                <a:solidFill>
                  <a:srgbClr val="FF9999"/>
                </a:solidFill>
              </a:rPr>
              <a:t>Coupling H</a:t>
            </a:r>
            <a:r>
              <a:rPr lang="en-US" sz="2800" baseline="30000">
                <a:solidFill>
                  <a:srgbClr val="FF9999"/>
                </a:solidFill>
              </a:rPr>
              <a:t>+</a:t>
            </a:r>
            <a:r>
              <a:rPr lang="en-US" sz="2800">
                <a:solidFill>
                  <a:srgbClr val="FF9999"/>
                </a:solidFill>
              </a:rPr>
              <a:t> translocation through ATP Synthase with ATP synthesis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81000" y="4800600"/>
            <a:ext cx="85582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FF99"/>
                </a:solidFill>
              </a:rPr>
              <a:t>Free energy of  H</a:t>
            </a:r>
            <a:r>
              <a:rPr lang="en-US" sz="2000" baseline="30000">
                <a:solidFill>
                  <a:srgbClr val="FFFF99"/>
                </a:solidFill>
              </a:rPr>
              <a:t>+</a:t>
            </a:r>
            <a:r>
              <a:rPr lang="en-US" sz="2000">
                <a:solidFill>
                  <a:srgbClr val="FFFF99"/>
                </a:solidFill>
              </a:rPr>
              <a:t> translocation “forces” an internal cam shaft to rotate, which changes the conformation of each subunit during one complete turn.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solidFill>
                  <a:srgbClr val="FF9999"/>
                </a:solidFill>
              </a:rPr>
              <a:t>Inhibitors of Oxidative Phosphorylation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19050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000" smtClean="0">
                <a:solidFill>
                  <a:srgbClr val="FFFF99"/>
                </a:solidFill>
              </a:rPr>
              <a:t>Inhibitors of Complexes I, III, &amp; IV.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000" smtClean="0">
                <a:solidFill>
                  <a:srgbClr val="FFFF99"/>
                </a:solidFill>
              </a:rPr>
              <a:t>Oligomycin – antibiotic which binds to ATP synthase and blocks H</a:t>
            </a:r>
            <a:r>
              <a:rPr lang="en-US" sz="2000" baseline="30000" smtClean="0">
                <a:solidFill>
                  <a:srgbClr val="FFFF99"/>
                </a:solidFill>
              </a:rPr>
              <a:t>+ </a:t>
            </a:r>
            <a:r>
              <a:rPr lang="en-US" sz="2000" smtClean="0">
                <a:solidFill>
                  <a:srgbClr val="FFFF99"/>
                </a:solidFill>
              </a:rPr>
              <a:t>translocation.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000" smtClean="0">
                <a:solidFill>
                  <a:srgbClr val="FFFF00"/>
                </a:solidFill>
              </a:rPr>
              <a:t>Uncouplers:</a:t>
            </a:r>
          </a:p>
          <a:p>
            <a:pPr marL="609600" indent="-609600" eaLnBrk="1" hangingPunct="1">
              <a:buFontTx/>
              <a:buNone/>
            </a:pPr>
            <a:r>
              <a:rPr lang="en-US" sz="2000" smtClean="0">
                <a:solidFill>
                  <a:srgbClr val="FFFF00"/>
                </a:solidFill>
              </a:rPr>
              <a:t>		a) Dinitrophenol (DNP).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470525" y="5754688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7315200" y="3657600"/>
            <a:ext cx="152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200400" y="6172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IMS</a:t>
            </a:r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4330700" y="3603625"/>
            <a:ext cx="490538" cy="2971800"/>
          </a:xfrm>
          <a:custGeom>
            <a:avLst/>
            <a:gdLst>
              <a:gd name="T0" fmla="*/ 67 w 309"/>
              <a:gd name="T1" fmla="*/ 0 h 1872"/>
              <a:gd name="T2" fmla="*/ 0 w 309"/>
              <a:gd name="T3" fmla="*/ 51 h 1872"/>
              <a:gd name="T4" fmla="*/ 8 w 309"/>
              <a:gd name="T5" fmla="*/ 170 h 1872"/>
              <a:gd name="T6" fmla="*/ 50 w 309"/>
              <a:gd name="T7" fmla="*/ 212 h 1872"/>
              <a:gd name="T8" fmla="*/ 127 w 309"/>
              <a:gd name="T9" fmla="*/ 314 h 1872"/>
              <a:gd name="T10" fmla="*/ 33 w 309"/>
              <a:gd name="T11" fmla="*/ 483 h 1872"/>
              <a:gd name="T12" fmla="*/ 16 w 309"/>
              <a:gd name="T13" fmla="*/ 534 h 1872"/>
              <a:gd name="T14" fmla="*/ 25 w 309"/>
              <a:gd name="T15" fmla="*/ 576 h 1872"/>
              <a:gd name="T16" fmla="*/ 84 w 309"/>
              <a:gd name="T17" fmla="*/ 669 h 1872"/>
              <a:gd name="T18" fmla="*/ 144 w 309"/>
              <a:gd name="T19" fmla="*/ 746 h 1872"/>
              <a:gd name="T20" fmla="*/ 186 w 309"/>
              <a:gd name="T21" fmla="*/ 822 h 1872"/>
              <a:gd name="T22" fmla="*/ 135 w 309"/>
              <a:gd name="T23" fmla="*/ 915 h 1872"/>
              <a:gd name="T24" fmla="*/ 50 w 309"/>
              <a:gd name="T25" fmla="*/ 1059 h 1872"/>
              <a:gd name="T26" fmla="*/ 93 w 309"/>
              <a:gd name="T27" fmla="*/ 1211 h 1872"/>
              <a:gd name="T28" fmla="*/ 169 w 309"/>
              <a:gd name="T29" fmla="*/ 1262 h 1872"/>
              <a:gd name="T30" fmla="*/ 194 w 309"/>
              <a:gd name="T31" fmla="*/ 1279 h 1872"/>
              <a:gd name="T32" fmla="*/ 228 w 309"/>
              <a:gd name="T33" fmla="*/ 1423 h 1872"/>
              <a:gd name="T34" fmla="*/ 169 w 309"/>
              <a:gd name="T35" fmla="*/ 1482 h 1872"/>
              <a:gd name="T36" fmla="*/ 135 w 309"/>
              <a:gd name="T37" fmla="*/ 1533 h 1872"/>
              <a:gd name="T38" fmla="*/ 127 w 309"/>
              <a:gd name="T39" fmla="*/ 1567 h 1872"/>
              <a:gd name="T40" fmla="*/ 237 w 309"/>
              <a:gd name="T41" fmla="*/ 1703 h 1872"/>
              <a:gd name="T42" fmla="*/ 211 w 309"/>
              <a:gd name="T43" fmla="*/ 1872 h 187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09"/>
              <a:gd name="T67" fmla="*/ 0 h 1872"/>
              <a:gd name="T68" fmla="*/ 309 w 309"/>
              <a:gd name="T69" fmla="*/ 1872 h 187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09" h="1872">
                <a:moveTo>
                  <a:pt x="67" y="0"/>
                </a:moveTo>
                <a:cubicBezTo>
                  <a:pt x="34" y="12"/>
                  <a:pt x="19" y="21"/>
                  <a:pt x="0" y="51"/>
                </a:cubicBezTo>
                <a:cubicBezTo>
                  <a:pt x="3" y="91"/>
                  <a:pt x="1" y="131"/>
                  <a:pt x="8" y="170"/>
                </a:cubicBezTo>
                <a:cubicBezTo>
                  <a:pt x="12" y="194"/>
                  <a:pt x="35" y="199"/>
                  <a:pt x="50" y="212"/>
                </a:cubicBezTo>
                <a:cubicBezTo>
                  <a:pt x="88" y="246"/>
                  <a:pt x="111" y="268"/>
                  <a:pt x="127" y="314"/>
                </a:cubicBezTo>
                <a:cubicBezTo>
                  <a:pt x="117" y="396"/>
                  <a:pt x="103" y="437"/>
                  <a:pt x="33" y="483"/>
                </a:cubicBezTo>
                <a:cubicBezTo>
                  <a:pt x="27" y="500"/>
                  <a:pt x="22" y="517"/>
                  <a:pt x="16" y="534"/>
                </a:cubicBezTo>
                <a:cubicBezTo>
                  <a:pt x="11" y="548"/>
                  <a:pt x="22" y="562"/>
                  <a:pt x="25" y="576"/>
                </a:cubicBezTo>
                <a:cubicBezTo>
                  <a:pt x="35" y="618"/>
                  <a:pt x="48" y="645"/>
                  <a:pt x="84" y="669"/>
                </a:cubicBezTo>
                <a:cubicBezTo>
                  <a:pt x="102" y="697"/>
                  <a:pt x="126" y="718"/>
                  <a:pt x="144" y="746"/>
                </a:cubicBezTo>
                <a:cubicBezTo>
                  <a:pt x="153" y="774"/>
                  <a:pt x="186" y="822"/>
                  <a:pt x="186" y="822"/>
                </a:cubicBezTo>
                <a:cubicBezTo>
                  <a:pt x="177" y="873"/>
                  <a:pt x="176" y="887"/>
                  <a:pt x="135" y="915"/>
                </a:cubicBezTo>
                <a:cubicBezTo>
                  <a:pt x="101" y="965"/>
                  <a:pt x="66" y="998"/>
                  <a:pt x="50" y="1059"/>
                </a:cubicBezTo>
                <a:cubicBezTo>
                  <a:pt x="61" y="1181"/>
                  <a:pt x="40" y="1133"/>
                  <a:pt x="93" y="1211"/>
                </a:cubicBezTo>
                <a:cubicBezTo>
                  <a:pt x="110" y="1236"/>
                  <a:pt x="144" y="1245"/>
                  <a:pt x="169" y="1262"/>
                </a:cubicBezTo>
                <a:cubicBezTo>
                  <a:pt x="177" y="1268"/>
                  <a:pt x="194" y="1279"/>
                  <a:pt x="194" y="1279"/>
                </a:cubicBezTo>
                <a:cubicBezTo>
                  <a:pt x="228" y="1331"/>
                  <a:pt x="222" y="1351"/>
                  <a:pt x="228" y="1423"/>
                </a:cubicBezTo>
                <a:cubicBezTo>
                  <a:pt x="214" y="1469"/>
                  <a:pt x="199" y="1443"/>
                  <a:pt x="169" y="1482"/>
                </a:cubicBezTo>
                <a:cubicBezTo>
                  <a:pt x="156" y="1498"/>
                  <a:pt x="135" y="1533"/>
                  <a:pt x="135" y="1533"/>
                </a:cubicBezTo>
                <a:cubicBezTo>
                  <a:pt x="132" y="1544"/>
                  <a:pt x="127" y="1555"/>
                  <a:pt x="127" y="1567"/>
                </a:cubicBezTo>
                <a:cubicBezTo>
                  <a:pt x="127" y="1676"/>
                  <a:pt x="145" y="1679"/>
                  <a:pt x="237" y="1703"/>
                </a:cubicBezTo>
                <a:cubicBezTo>
                  <a:pt x="307" y="1750"/>
                  <a:pt x="309" y="1872"/>
                  <a:pt x="211" y="1872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8" name="Freeform 8"/>
          <p:cNvSpPr>
            <a:spLocks/>
          </p:cNvSpPr>
          <p:nvPr/>
        </p:nvSpPr>
        <p:spPr bwMode="auto">
          <a:xfrm>
            <a:off x="5029200" y="3657600"/>
            <a:ext cx="490538" cy="2971800"/>
          </a:xfrm>
          <a:custGeom>
            <a:avLst/>
            <a:gdLst>
              <a:gd name="T0" fmla="*/ 67 w 309"/>
              <a:gd name="T1" fmla="*/ 0 h 1872"/>
              <a:gd name="T2" fmla="*/ 0 w 309"/>
              <a:gd name="T3" fmla="*/ 51 h 1872"/>
              <a:gd name="T4" fmla="*/ 8 w 309"/>
              <a:gd name="T5" fmla="*/ 170 h 1872"/>
              <a:gd name="T6" fmla="*/ 50 w 309"/>
              <a:gd name="T7" fmla="*/ 212 h 1872"/>
              <a:gd name="T8" fmla="*/ 127 w 309"/>
              <a:gd name="T9" fmla="*/ 314 h 1872"/>
              <a:gd name="T10" fmla="*/ 33 w 309"/>
              <a:gd name="T11" fmla="*/ 483 h 1872"/>
              <a:gd name="T12" fmla="*/ 16 w 309"/>
              <a:gd name="T13" fmla="*/ 534 h 1872"/>
              <a:gd name="T14" fmla="*/ 25 w 309"/>
              <a:gd name="T15" fmla="*/ 576 h 1872"/>
              <a:gd name="T16" fmla="*/ 84 w 309"/>
              <a:gd name="T17" fmla="*/ 669 h 1872"/>
              <a:gd name="T18" fmla="*/ 144 w 309"/>
              <a:gd name="T19" fmla="*/ 746 h 1872"/>
              <a:gd name="T20" fmla="*/ 186 w 309"/>
              <a:gd name="T21" fmla="*/ 822 h 1872"/>
              <a:gd name="T22" fmla="*/ 135 w 309"/>
              <a:gd name="T23" fmla="*/ 915 h 1872"/>
              <a:gd name="T24" fmla="*/ 50 w 309"/>
              <a:gd name="T25" fmla="*/ 1059 h 1872"/>
              <a:gd name="T26" fmla="*/ 93 w 309"/>
              <a:gd name="T27" fmla="*/ 1211 h 1872"/>
              <a:gd name="T28" fmla="*/ 169 w 309"/>
              <a:gd name="T29" fmla="*/ 1262 h 1872"/>
              <a:gd name="T30" fmla="*/ 194 w 309"/>
              <a:gd name="T31" fmla="*/ 1279 h 1872"/>
              <a:gd name="T32" fmla="*/ 228 w 309"/>
              <a:gd name="T33" fmla="*/ 1423 h 1872"/>
              <a:gd name="T34" fmla="*/ 169 w 309"/>
              <a:gd name="T35" fmla="*/ 1482 h 1872"/>
              <a:gd name="T36" fmla="*/ 135 w 309"/>
              <a:gd name="T37" fmla="*/ 1533 h 1872"/>
              <a:gd name="T38" fmla="*/ 127 w 309"/>
              <a:gd name="T39" fmla="*/ 1567 h 1872"/>
              <a:gd name="T40" fmla="*/ 237 w 309"/>
              <a:gd name="T41" fmla="*/ 1703 h 1872"/>
              <a:gd name="T42" fmla="*/ 211 w 309"/>
              <a:gd name="T43" fmla="*/ 1872 h 187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09"/>
              <a:gd name="T67" fmla="*/ 0 h 1872"/>
              <a:gd name="T68" fmla="*/ 309 w 309"/>
              <a:gd name="T69" fmla="*/ 1872 h 187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09" h="1872">
                <a:moveTo>
                  <a:pt x="67" y="0"/>
                </a:moveTo>
                <a:cubicBezTo>
                  <a:pt x="34" y="12"/>
                  <a:pt x="19" y="21"/>
                  <a:pt x="0" y="51"/>
                </a:cubicBezTo>
                <a:cubicBezTo>
                  <a:pt x="3" y="91"/>
                  <a:pt x="1" y="131"/>
                  <a:pt x="8" y="170"/>
                </a:cubicBezTo>
                <a:cubicBezTo>
                  <a:pt x="12" y="194"/>
                  <a:pt x="35" y="199"/>
                  <a:pt x="50" y="212"/>
                </a:cubicBezTo>
                <a:cubicBezTo>
                  <a:pt x="88" y="246"/>
                  <a:pt x="111" y="268"/>
                  <a:pt x="127" y="314"/>
                </a:cubicBezTo>
                <a:cubicBezTo>
                  <a:pt x="117" y="396"/>
                  <a:pt x="103" y="437"/>
                  <a:pt x="33" y="483"/>
                </a:cubicBezTo>
                <a:cubicBezTo>
                  <a:pt x="27" y="500"/>
                  <a:pt x="22" y="517"/>
                  <a:pt x="16" y="534"/>
                </a:cubicBezTo>
                <a:cubicBezTo>
                  <a:pt x="11" y="548"/>
                  <a:pt x="22" y="562"/>
                  <a:pt x="25" y="576"/>
                </a:cubicBezTo>
                <a:cubicBezTo>
                  <a:pt x="35" y="618"/>
                  <a:pt x="48" y="645"/>
                  <a:pt x="84" y="669"/>
                </a:cubicBezTo>
                <a:cubicBezTo>
                  <a:pt x="102" y="697"/>
                  <a:pt x="126" y="718"/>
                  <a:pt x="144" y="746"/>
                </a:cubicBezTo>
                <a:cubicBezTo>
                  <a:pt x="153" y="774"/>
                  <a:pt x="186" y="822"/>
                  <a:pt x="186" y="822"/>
                </a:cubicBezTo>
                <a:cubicBezTo>
                  <a:pt x="177" y="873"/>
                  <a:pt x="176" y="887"/>
                  <a:pt x="135" y="915"/>
                </a:cubicBezTo>
                <a:cubicBezTo>
                  <a:pt x="101" y="965"/>
                  <a:pt x="66" y="998"/>
                  <a:pt x="50" y="1059"/>
                </a:cubicBezTo>
                <a:cubicBezTo>
                  <a:pt x="61" y="1181"/>
                  <a:pt x="40" y="1133"/>
                  <a:pt x="93" y="1211"/>
                </a:cubicBezTo>
                <a:cubicBezTo>
                  <a:pt x="110" y="1236"/>
                  <a:pt x="144" y="1245"/>
                  <a:pt x="169" y="1262"/>
                </a:cubicBezTo>
                <a:cubicBezTo>
                  <a:pt x="177" y="1268"/>
                  <a:pt x="194" y="1279"/>
                  <a:pt x="194" y="1279"/>
                </a:cubicBezTo>
                <a:cubicBezTo>
                  <a:pt x="228" y="1331"/>
                  <a:pt x="222" y="1351"/>
                  <a:pt x="228" y="1423"/>
                </a:cubicBezTo>
                <a:cubicBezTo>
                  <a:pt x="214" y="1469"/>
                  <a:pt x="199" y="1443"/>
                  <a:pt x="169" y="1482"/>
                </a:cubicBezTo>
                <a:cubicBezTo>
                  <a:pt x="156" y="1498"/>
                  <a:pt x="135" y="1533"/>
                  <a:pt x="135" y="1533"/>
                </a:cubicBezTo>
                <a:cubicBezTo>
                  <a:pt x="132" y="1544"/>
                  <a:pt x="127" y="1555"/>
                  <a:pt x="127" y="1567"/>
                </a:cubicBezTo>
                <a:cubicBezTo>
                  <a:pt x="127" y="1676"/>
                  <a:pt x="145" y="1679"/>
                  <a:pt x="237" y="1703"/>
                </a:cubicBezTo>
                <a:cubicBezTo>
                  <a:pt x="307" y="1750"/>
                  <a:pt x="309" y="1872"/>
                  <a:pt x="211" y="1872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5562600" y="6172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MATRIX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924800" y="3429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H</a:t>
            </a:r>
            <a:r>
              <a:rPr lang="en-US" sz="2400" baseline="30000">
                <a:solidFill>
                  <a:srgbClr val="FFFF99"/>
                </a:solidFill>
              </a:rPr>
              <a:t>+</a:t>
            </a:r>
            <a:endParaRPr lang="en-US" sz="2400">
              <a:solidFill>
                <a:srgbClr val="FFFF99"/>
              </a:solidFill>
            </a:endParaRP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10000" y="4953000"/>
            <a:ext cx="20574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4495800" y="38100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4495800" y="39624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4648200" y="41148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4648200" y="42672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4495800" y="44196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4495800" y="45720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4572000" y="36576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4648200" y="47244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4724400" y="48006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>
            <a:off x="4724400" y="51054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>
            <a:off x="4572000" y="52578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4572000" y="54102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4648200" y="55626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5" name="Line 25"/>
          <p:cNvSpPr>
            <a:spLocks noChangeShapeType="1"/>
          </p:cNvSpPr>
          <p:nvPr/>
        </p:nvSpPr>
        <p:spPr bwMode="auto">
          <a:xfrm>
            <a:off x="4724400" y="57150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>
            <a:off x="4800600" y="58674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>
            <a:off x="4724400" y="60198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>
            <a:off x="4724400" y="61722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49" name="Line 29"/>
          <p:cNvSpPr>
            <a:spLocks noChangeShapeType="1"/>
          </p:cNvSpPr>
          <p:nvPr/>
        </p:nvSpPr>
        <p:spPr bwMode="auto">
          <a:xfrm>
            <a:off x="4800600" y="6400800"/>
            <a:ext cx="457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>
            <a:off x="2279650" y="5108575"/>
            <a:ext cx="384175" cy="38735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>
            <a:off x="2392363" y="5083175"/>
            <a:ext cx="296862" cy="300038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V="1">
            <a:off x="2663825" y="5354638"/>
            <a:ext cx="527050" cy="141287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 flipV="1">
            <a:off x="3190875" y="4826000"/>
            <a:ext cx="141288" cy="528638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V="1">
            <a:off x="3114675" y="4860925"/>
            <a:ext cx="107950" cy="407988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 flipH="1" flipV="1">
            <a:off x="2943225" y="4437063"/>
            <a:ext cx="388938" cy="388937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 flipH="1">
            <a:off x="2417763" y="4437063"/>
            <a:ext cx="525462" cy="144462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7" name="Line 37"/>
          <p:cNvSpPr>
            <a:spLocks noChangeShapeType="1"/>
          </p:cNvSpPr>
          <p:nvPr/>
        </p:nvSpPr>
        <p:spPr bwMode="auto">
          <a:xfrm flipH="1">
            <a:off x="2503488" y="4548188"/>
            <a:ext cx="403225" cy="11112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8" name="Line 38"/>
          <p:cNvSpPr>
            <a:spLocks noChangeShapeType="1"/>
          </p:cNvSpPr>
          <p:nvPr/>
        </p:nvSpPr>
        <p:spPr bwMode="auto">
          <a:xfrm flipH="1">
            <a:off x="2279650" y="4581525"/>
            <a:ext cx="138113" cy="52705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2882900" y="3741738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60" name="Rectangle 40"/>
          <p:cNvSpPr>
            <a:spLocks noChangeArrowheads="1"/>
          </p:cNvSpPr>
          <p:nvPr/>
        </p:nvSpPr>
        <p:spPr bwMode="auto">
          <a:xfrm>
            <a:off x="3140075" y="3741738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H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61" name="Line 41"/>
          <p:cNvSpPr>
            <a:spLocks noChangeShapeType="1"/>
          </p:cNvSpPr>
          <p:nvPr/>
        </p:nvSpPr>
        <p:spPr bwMode="auto">
          <a:xfrm flipV="1">
            <a:off x="2943225" y="4071938"/>
            <a:ext cx="93663" cy="36512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 flipH="1" flipV="1">
            <a:off x="2238375" y="4273550"/>
            <a:ext cx="179388" cy="30797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1570038" y="3941763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1847850" y="41497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65" name="Rectangle 45"/>
          <p:cNvSpPr>
            <a:spLocks noChangeArrowheads="1"/>
          </p:cNvSpPr>
          <p:nvPr/>
        </p:nvSpPr>
        <p:spPr bwMode="auto">
          <a:xfrm>
            <a:off x="1949450" y="3941763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N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66" name="Line 46"/>
          <p:cNvSpPr>
            <a:spLocks noChangeShapeType="1"/>
          </p:cNvSpPr>
          <p:nvPr/>
        </p:nvSpPr>
        <p:spPr bwMode="auto">
          <a:xfrm flipH="1">
            <a:off x="2481263" y="5495925"/>
            <a:ext cx="182562" cy="30797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7" name="Rectangle 47"/>
          <p:cNvSpPr>
            <a:spLocks noChangeArrowheads="1"/>
          </p:cNvSpPr>
          <p:nvPr/>
        </p:nvSpPr>
        <p:spPr bwMode="auto">
          <a:xfrm>
            <a:off x="1816100" y="5807075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68" name="Rectangle 48"/>
          <p:cNvSpPr>
            <a:spLocks noChangeArrowheads="1"/>
          </p:cNvSpPr>
          <p:nvPr/>
        </p:nvSpPr>
        <p:spPr bwMode="auto">
          <a:xfrm>
            <a:off x="2093913" y="60134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2195513" y="5807075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N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70" name="Line 50"/>
          <p:cNvSpPr>
            <a:spLocks noChangeShapeType="1"/>
          </p:cNvSpPr>
          <p:nvPr/>
        </p:nvSpPr>
        <p:spPr bwMode="auto">
          <a:xfrm>
            <a:off x="6348413" y="4889500"/>
            <a:ext cx="381000" cy="38417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1" name="Line 51"/>
          <p:cNvSpPr>
            <a:spLocks noChangeShapeType="1"/>
          </p:cNvSpPr>
          <p:nvPr/>
        </p:nvSpPr>
        <p:spPr bwMode="auto">
          <a:xfrm>
            <a:off x="6461125" y="4864100"/>
            <a:ext cx="292100" cy="296863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2" name="Line 52"/>
          <p:cNvSpPr>
            <a:spLocks noChangeShapeType="1"/>
          </p:cNvSpPr>
          <p:nvPr/>
        </p:nvSpPr>
        <p:spPr bwMode="auto">
          <a:xfrm flipV="1">
            <a:off x="6729413" y="5133975"/>
            <a:ext cx="522287" cy="13970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3" name="Line 53"/>
          <p:cNvSpPr>
            <a:spLocks noChangeShapeType="1"/>
          </p:cNvSpPr>
          <p:nvPr/>
        </p:nvSpPr>
        <p:spPr bwMode="auto">
          <a:xfrm flipV="1">
            <a:off x="7251700" y="4608513"/>
            <a:ext cx="139700" cy="525462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4" name="Line 54"/>
          <p:cNvSpPr>
            <a:spLocks noChangeShapeType="1"/>
          </p:cNvSpPr>
          <p:nvPr/>
        </p:nvSpPr>
        <p:spPr bwMode="auto">
          <a:xfrm flipV="1">
            <a:off x="7175500" y="4645025"/>
            <a:ext cx="106363" cy="40322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5" name="Line 55"/>
          <p:cNvSpPr>
            <a:spLocks noChangeShapeType="1"/>
          </p:cNvSpPr>
          <p:nvPr/>
        </p:nvSpPr>
        <p:spPr bwMode="auto">
          <a:xfrm flipH="1" flipV="1">
            <a:off x="7005638" y="4224338"/>
            <a:ext cx="385762" cy="38417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6" name="Line 56"/>
          <p:cNvSpPr>
            <a:spLocks noChangeShapeType="1"/>
          </p:cNvSpPr>
          <p:nvPr/>
        </p:nvSpPr>
        <p:spPr bwMode="auto">
          <a:xfrm flipH="1">
            <a:off x="6484938" y="4224338"/>
            <a:ext cx="520700" cy="14287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7" name="Line 57"/>
          <p:cNvSpPr>
            <a:spLocks noChangeShapeType="1"/>
          </p:cNvSpPr>
          <p:nvPr/>
        </p:nvSpPr>
        <p:spPr bwMode="auto">
          <a:xfrm flipH="1">
            <a:off x="6570663" y="4333875"/>
            <a:ext cx="400050" cy="111125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8" name="Line 58"/>
          <p:cNvSpPr>
            <a:spLocks noChangeShapeType="1"/>
          </p:cNvSpPr>
          <p:nvPr/>
        </p:nvSpPr>
        <p:spPr bwMode="auto">
          <a:xfrm flipH="1">
            <a:off x="6348413" y="4367213"/>
            <a:ext cx="136525" cy="522287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9" name="Rectangle 59"/>
          <p:cNvSpPr>
            <a:spLocks noChangeArrowheads="1"/>
          </p:cNvSpPr>
          <p:nvPr/>
        </p:nvSpPr>
        <p:spPr bwMode="auto">
          <a:xfrm>
            <a:off x="7073900" y="3589338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80" name="Line 60"/>
          <p:cNvSpPr>
            <a:spLocks noChangeShapeType="1"/>
          </p:cNvSpPr>
          <p:nvPr/>
        </p:nvSpPr>
        <p:spPr bwMode="auto">
          <a:xfrm flipV="1">
            <a:off x="7005638" y="3919538"/>
            <a:ext cx="169862" cy="304800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1" name="Line 61"/>
          <p:cNvSpPr>
            <a:spLocks noChangeShapeType="1"/>
          </p:cNvSpPr>
          <p:nvPr/>
        </p:nvSpPr>
        <p:spPr bwMode="auto">
          <a:xfrm flipH="1" flipV="1">
            <a:off x="6253163" y="4133850"/>
            <a:ext cx="231775" cy="233363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2" name="Line 62"/>
          <p:cNvSpPr>
            <a:spLocks noChangeShapeType="1"/>
          </p:cNvSpPr>
          <p:nvPr/>
        </p:nvSpPr>
        <p:spPr bwMode="auto">
          <a:xfrm flipH="1">
            <a:off x="6548438" y="5273675"/>
            <a:ext cx="180975" cy="306388"/>
          </a:xfrm>
          <a:prstGeom prst="line">
            <a:avLst/>
          </a:prstGeom>
          <a:noFill/>
          <a:ln w="1905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3" name="Rectangle 63"/>
          <p:cNvSpPr>
            <a:spLocks noChangeArrowheads="1"/>
          </p:cNvSpPr>
          <p:nvPr/>
        </p:nvSpPr>
        <p:spPr bwMode="auto">
          <a:xfrm>
            <a:off x="5532438" y="3816350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84" name="Rectangle 64"/>
          <p:cNvSpPr>
            <a:spLocks noChangeArrowheads="1"/>
          </p:cNvSpPr>
          <p:nvPr/>
        </p:nvSpPr>
        <p:spPr bwMode="auto">
          <a:xfrm>
            <a:off x="5808663" y="402431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85" name="Rectangle 65"/>
          <p:cNvSpPr>
            <a:spLocks noChangeArrowheads="1"/>
          </p:cNvSpPr>
          <p:nvPr/>
        </p:nvSpPr>
        <p:spPr bwMode="auto">
          <a:xfrm>
            <a:off x="5907088" y="3816350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N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86" name="Rectangle 66"/>
          <p:cNvSpPr>
            <a:spLocks noChangeArrowheads="1"/>
          </p:cNvSpPr>
          <p:nvPr/>
        </p:nvSpPr>
        <p:spPr bwMode="auto">
          <a:xfrm>
            <a:off x="5888038" y="5581650"/>
            <a:ext cx="257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O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87" name="Rectangle 67"/>
          <p:cNvSpPr>
            <a:spLocks noChangeArrowheads="1"/>
          </p:cNvSpPr>
          <p:nvPr/>
        </p:nvSpPr>
        <p:spPr bwMode="auto">
          <a:xfrm>
            <a:off x="6164263" y="57880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FFFF99"/>
                </a:solidFill>
              </a:rPr>
              <a:t>2</a:t>
            </a:r>
            <a:endParaRPr lang="en-US">
              <a:solidFill>
                <a:srgbClr val="FFFF99"/>
              </a:solidFill>
            </a:endParaRPr>
          </a:p>
        </p:txBody>
      </p:sp>
      <p:sp>
        <p:nvSpPr>
          <p:cNvPr id="56388" name="Rectangle 68"/>
          <p:cNvSpPr>
            <a:spLocks noChangeArrowheads="1"/>
          </p:cNvSpPr>
          <p:nvPr/>
        </p:nvSpPr>
        <p:spPr bwMode="auto">
          <a:xfrm>
            <a:off x="6262688" y="5581650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600">
                <a:solidFill>
                  <a:srgbClr val="FFFF99"/>
                </a:solidFill>
              </a:rPr>
              <a:t>N</a:t>
            </a:r>
            <a:endParaRPr lang="en-US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97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33400"/>
            <a:ext cx="9144000" cy="5883275"/>
          </a:xfrm>
          <a:noFill/>
        </p:spPr>
      </p:pic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2209800" y="2971800"/>
            <a:ext cx="685800" cy="533400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362200" y="30956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II</a:t>
            </a:r>
          </a:p>
        </p:txBody>
      </p:sp>
      <p:sp>
        <p:nvSpPr>
          <p:cNvPr id="57349" name="Arc 5"/>
          <p:cNvSpPr>
            <a:spLocks/>
          </p:cNvSpPr>
          <p:nvPr/>
        </p:nvSpPr>
        <p:spPr bwMode="auto">
          <a:xfrm rot="-5835838">
            <a:off x="2284413" y="2592387"/>
            <a:ext cx="609600" cy="301625"/>
          </a:xfrm>
          <a:custGeom>
            <a:avLst/>
            <a:gdLst>
              <a:gd name="T0" fmla="*/ 97677 w 21600"/>
              <a:gd name="T1" fmla="*/ 0 h 21321"/>
              <a:gd name="T2" fmla="*/ 609600 w 21600"/>
              <a:gd name="T3" fmla="*/ 301625 h 21321"/>
              <a:gd name="T4" fmla="*/ 0 w 21600"/>
              <a:gd name="T5" fmla="*/ 301625 h 21321"/>
              <a:gd name="T6" fmla="*/ 0 60000 65536"/>
              <a:gd name="T7" fmla="*/ 0 60000 65536"/>
              <a:gd name="T8" fmla="*/ 0 60000 65536"/>
              <a:gd name="T9" fmla="*/ 0 w 21600"/>
              <a:gd name="T10" fmla="*/ 0 h 21321"/>
              <a:gd name="T11" fmla="*/ 21600 w 21600"/>
              <a:gd name="T12" fmla="*/ 21321 h 21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21" fill="none" extrusionOk="0">
                <a:moveTo>
                  <a:pt x="3460" y="0"/>
                </a:moveTo>
                <a:cubicBezTo>
                  <a:pt x="13917" y="1697"/>
                  <a:pt x="21600" y="10727"/>
                  <a:pt x="21600" y="21321"/>
                </a:cubicBezTo>
              </a:path>
              <a:path w="21600" h="21321" stroke="0" extrusionOk="0">
                <a:moveTo>
                  <a:pt x="3460" y="0"/>
                </a:moveTo>
                <a:cubicBezTo>
                  <a:pt x="13917" y="1697"/>
                  <a:pt x="21600" y="10727"/>
                  <a:pt x="21600" y="21321"/>
                </a:cubicBezTo>
                <a:lnTo>
                  <a:pt x="0" y="21321"/>
                </a:lnTo>
                <a:close/>
              </a:path>
            </a:pathLst>
          </a:custGeom>
          <a:noFill/>
          <a:ln w="5715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FFFF00"/>
                </a:solidFill>
              </a:rPr>
              <a:t>b</a:t>
            </a:r>
            <a:r>
              <a:rPr lang="en-US" sz="2400" smtClean="0">
                <a:solidFill>
                  <a:srgbClr val="FFFF00"/>
                </a:solidFill>
              </a:rPr>
              <a:t>) Ionophores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FF00"/>
                </a:solidFill>
              </a:rPr>
              <a:t>		</a:t>
            </a:r>
            <a:r>
              <a:rPr lang="en-US" sz="2400" smtClean="0">
                <a:solidFill>
                  <a:srgbClr val="FFFF99"/>
                </a:solidFill>
              </a:rPr>
              <a:t>i) </a:t>
            </a:r>
            <a:r>
              <a:rPr lang="en-US" sz="2400" smtClean="0">
                <a:solidFill>
                  <a:srgbClr val="99FFCC"/>
                </a:solidFill>
              </a:rPr>
              <a:t>Valinomycin</a:t>
            </a:r>
            <a:r>
              <a:rPr lang="en-US" sz="2400" smtClean="0">
                <a:solidFill>
                  <a:srgbClr val="FFFF99"/>
                </a:solidFill>
              </a:rPr>
              <a:t> – carries charge but not H</a:t>
            </a:r>
            <a:r>
              <a:rPr lang="en-US" sz="2400" baseline="30000" smtClean="0">
                <a:solidFill>
                  <a:srgbClr val="FFFF99"/>
                </a:solidFill>
              </a:rPr>
              <a:t>+</a:t>
            </a:r>
            <a:r>
              <a:rPr lang="en-US" sz="2400" smtClean="0">
                <a:solidFill>
                  <a:srgbClr val="FFFF99"/>
                </a:solidFill>
              </a:rPr>
              <a:t>’s. 		- Dissipates </a:t>
            </a:r>
            <a:r>
              <a:rPr lang="en-US" sz="2400" smtClean="0">
                <a:solidFill>
                  <a:srgbClr val="FF7C80"/>
                </a:solidFill>
              </a:rPr>
              <a:t>electrical</a:t>
            </a:r>
            <a:r>
              <a:rPr lang="en-US" sz="2400" smtClean="0">
                <a:solidFill>
                  <a:srgbClr val="FFFF99"/>
                </a:solidFill>
              </a:rPr>
              <a:t> gradient.</a:t>
            </a:r>
            <a:r>
              <a:rPr lang="en-US" smtClean="0">
                <a:solidFill>
                  <a:srgbClr val="FFFF99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FF99"/>
                </a:solidFill>
              </a:rPr>
              <a:t>		</a:t>
            </a:r>
            <a:r>
              <a:rPr lang="en-US" sz="2400" smtClean="0">
                <a:solidFill>
                  <a:srgbClr val="FFFF99"/>
                </a:solidFill>
              </a:rPr>
              <a:t>ii) </a:t>
            </a:r>
            <a:r>
              <a:rPr lang="en-US" sz="2400" smtClean="0">
                <a:solidFill>
                  <a:srgbClr val="99FFCC"/>
                </a:solidFill>
              </a:rPr>
              <a:t>Nigericin</a:t>
            </a:r>
            <a:r>
              <a:rPr lang="en-US" sz="2400" smtClean="0">
                <a:solidFill>
                  <a:srgbClr val="FFFF99"/>
                </a:solidFill>
              </a:rPr>
              <a:t> – carries protons but not charge.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FF99"/>
                </a:solidFill>
              </a:rPr>
              <a:t>		- Dissipates </a:t>
            </a:r>
            <a:r>
              <a:rPr lang="en-US" sz="2400" smtClean="0">
                <a:solidFill>
                  <a:srgbClr val="FF7C80"/>
                </a:solidFill>
              </a:rPr>
              <a:t>chemical</a:t>
            </a:r>
            <a:r>
              <a:rPr lang="en-US" sz="2400" smtClean="0">
                <a:solidFill>
                  <a:srgbClr val="FFFF99"/>
                </a:solidFill>
              </a:rPr>
              <a:t> gradient. (due to H</a:t>
            </a:r>
            <a:r>
              <a:rPr lang="en-US" sz="2400" baseline="30000" smtClean="0">
                <a:solidFill>
                  <a:srgbClr val="FFFF99"/>
                </a:solidFill>
              </a:rPr>
              <a:t>+</a:t>
            </a:r>
            <a:r>
              <a:rPr lang="en-US" sz="2400" smtClean="0">
                <a:solidFill>
                  <a:srgbClr val="FFFF99"/>
                </a:solidFill>
              </a:rPr>
              <a:t>)</a:t>
            </a:r>
            <a:endParaRPr lang="en-US" smtClean="0">
              <a:solidFill>
                <a:srgbClr val="FFFF99"/>
              </a:solidFill>
            </a:endParaRP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1676400" y="3733800"/>
            <a:ext cx="2514600" cy="1981200"/>
            <a:chOff x="192" y="2976"/>
            <a:chExt cx="1584" cy="1248"/>
          </a:xfrm>
        </p:grpSpPr>
        <p:sp>
          <p:nvSpPr>
            <p:cNvPr id="58380" name="Freeform 4"/>
            <p:cNvSpPr>
              <a:spLocks/>
            </p:cNvSpPr>
            <p:nvPr/>
          </p:nvSpPr>
          <p:spPr bwMode="auto">
            <a:xfrm>
              <a:off x="640" y="2990"/>
              <a:ext cx="165" cy="905"/>
            </a:xfrm>
            <a:custGeom>
              <a:avLst/>
              <a:gdLst>
                <a:gd name="T0" fmla="*/ 46 w 165"/>
                <a:gd name="T1" fmla="*/ 0 h 905"/>
                <a:gd name="T2" fmla="*/ 18 w 165"/>
                <a:gd name="T3" fmla="*/ 18 h 905"/>
                <a:gd name="T4" fmla="*/ 0 w 165"/>
                <a:gd name="T5" fmla="*/ 73 h 905"/>
                <a:gd name="T6" fmla="*/ 82 w 165"/>
                <a:gd name="T7" fmla="*/ 192 h 905"/>
                <a:gd name="T8" fmla="*/ 128 w 165"/>
                <a:gd name="T9" fmla="*/ 237 h 905"/>
                <a:gd name="T10" fmla="*/ 155 w 165"/>
                <a:gd name="T11" fmla="*/ 292 h 905"/>
                <a:gd name="T12" fmla="*/ 18 w 165"/>
                <a:gd name="T13" fmla="*/ 530 h 905"/>
                <a:gd name="T14" fmla="*/ 27 w 165"/>
                <a:gd name="T15" fmla="*/ 658 h 905"/>
                <a:gd name="T16" fmla="*/ 37 w 165"/>
                <a:gd name="T17" fmla="*/ 740 h 905"/>
                <a:gd name="T18" fmla="*/ 64 w 165"/>
                <a:gd name="T19" fmla="*/ 749 h 905"/>
                <a:gd name="T20" fmla="*/ 82 w 165"/>
                <a:gd name="T21" fmla="*/ 804 h 905"/>
                <a:gd name="T22" fmla="*/ 27 w 165"/>
                <a:gd name="T23" fmla="*/ 905 h 9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5"/>
                <a:gd name="T37" fmla="*/ 0 h 905"/>
                <a:gd name="T38" fmla="*/ 165 w 165"/>
                <a:gd name="T39" fmla="*/ 905 h 9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5" h="905">
                  <a:moveTo>
                    <a:pt x="46" y="0"/>
                  </a:moveTo>
                  <a:cubicBezTo>
                    <a:pt x="37" y="6"/>
                    <a:pt x="24" y="9"/>
                    <a:pt x="18" y="18"/>
                  </a:cubicBezTo>
                  <a:cubicBezTo>
                    <a:pt x="8" y="34"/>
                    <a:pt x="0" y="73"/>
                    <a:pt x="0" y="73"/>
                  </a:cubicBezTo>
                  <a:cubicBezTo>
                    <a:pt x="12" y="148"/>
                    <a:pt x="17" y="148"/>
                    <a:pt x="82" y="192"/>
                  </a:cubicBezTo>
                  <a:cubicBezTo>
                    <a:pt x="100" y="204"/>
                    <a:pt x="128" y="237"/>
                    <a:pt x="128" y="237"/>
                  </a:cubicBezTo>
                  <a:cubicBezTo>
                    <a:pt x="134" y="256"/>
                    <a:pt x="153" y="272"/>
                    <a:pt x="155" y="292"/>
                  </a:cubicBezTo>
                  <a:cubicBezTo>
                    <a:pt x="165" y="418"/>
                    <a:pt x="79" y="443"/>
                    <a:pt x="18" y="530"/>
                  </a:cubicBezTo>
                  <a:cubicBezTo>
                    <a:pt x="3" y="574"/>
                    <a:pt x="13" y="615"/>
                    <a:pt x="27" y="658"/>
                  </a:cubicBezTo>
                  <a:cubicBezTo>
                    <a:pt x="30" y="685"/>
                    <a:pt x="27" y="714"/>
                    <a:pt x="37" y="740"/>
                  </a:cubicBezTo>
                  <a:cubicBezTo>
                    <a:pt x="41" y="749"/>
                    <a:pt x="59" y="741"/>
                    <a:pt x="64" y="749"/>
                  </a:cubicBezTo>
                  <a:cubicBezTo>
                    <a:pt x="75" y="765"/>
                    <a:pt x="82" y="804"/>
                    <a:pt x="82" y="804"/>
                  </a:cubicBezTo>
                  <a:cubicBezTo>
                    <a:pt x="59" y="840"/>
                    <a:pt x="27" y="860"/>
                    <a:pt x="27" y="905"/>
                  </a:cubicBezTo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381" name="Freeform 5"/>
            <p:cNvSpPr>
              <a:spLocks/>
            </p:cNvSpPr>
            <p:nvPr/>
          </p:nvSpPr>
          <p:spPr bwMode="auto">
            <a:xfrm>
              <a:off x="912" y="2976"/>
              <a:ext cx="165" cy="905"/>
            </a:xfrm>
            <a:custGeom>
              <a:avLst/>
              <a:gdLst>
                <a:gd name="T0" fmla="*/ 46 w 165"/>
                <a:gd name="T1" fmla="*/ 0 h 905"/>
                <a:gd name="T2" fmla="*/ 18 w 165"/>
                <a:gd name="T3" fmla="*/ 18 h 905"/>
                <a:gd name="T4" fmla="*/ 0 w 165"/>
                <a:gd name="T5" fmla="*/ 73 h 905"/>
                <a:gd name="T6" fmla="*/ 82 w 165"/>
                <a:gd name="T7" fmla="*/ 192 h 905"/>
                <a:gd name="T8" fmla="*/ 128 w 165"/>
                <a:gd name="T9" fmla="*/ 237 h 905"/>
                <a:gd name="T10" fmla="*/ 155 w 165"/>
                <a:gd name="T11" fmla="*/ 292 h 905"/>
                <a:gd name="T12" fmla="*/ 18 w 165"/>
                <a:gd name="T13" fmla="*/ 530 h 905"/>
                <a:gd name="T14" fmla="*/ 27 w 165"/>
                <a:gd name="T15" fmla="*/ 658 h 905"/>
                <a:gd name="T16" fmla="*/ 37 w 165"/>
                <a:gd name="T17" fmla="*/ 740 h 905"/>
                <a:gd name="T18" fmla="*/ 64 w 165"/>
                <a:gd name="T19" fmla="*/ 749 h 905"/>
                <a:gd name="T20" fmla="*/ 82 w 165"/>
                <a:gd name="T21" fmla="*/ 804 h 905"/>
                <a:gd name="T22" fmla="*/ 27 w 165"/>
                <a:gd name="T23" fmla="*/ 905 h 9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5"/>
                <a:gd name="T37" fmla="*/ 0 h 905"/>
                <a:gd name="T38" fmla="*/ 165 w 165"/>
                <a:gd name="T39" fmla="*/ 905 h 9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5" h="905">
                  <a:moveTo>
                    <a:pt x="46" y="0"/>
                  </a:moveTo>
                  <a:cubicBezTo>
                    <a:pt x="37" y="6"/>
                    <a:pt x="24" y="9"/>
                    <a:pt x="18" y="18"/>
                  </a:cubicBezTo>
                  <a:cubicBezTo>
                    <a:pt x="8" y="34"/>
                    <a:pt x="0" y="73"/>
                    <a:pt x="0" y="73"/>
                  </a:cubicBezTo>
                  <a:cubicBezTo>
                    <a:pt x="12" y="148"/>
                    <a:pt x="17" y="148"/>
                    <a:pt x="82" y="192"/>
                  </a:cubicBezTo>
                  <a:cubicBezTo>
                    <a:pt x="100" y="204"/>
                    <a:pt x="128" y="237"/>
                    <a:pt x="128" y="237"/>
                  </a:cubicBezTo>
                  <a:cubicBezTo>
                    <a:pt x="134" y="256"/>
                    <a:pt x="153" y="272"/>
                    <a:pt x="155" y="292"/>
                  </a:cubicBezTo>
                  <a:cubicBezTo>
                    <a:pt x="165" y="418"/>
                    <a:pt x="79" y="443"/>
                    <a:pt x="18" y="530"/>
                  </a:cubicBezTo>
                  <a:cubicBezTo>
                    <a:pt x="3" y="574"/>
                    <a:pt x="13" y="615"/>
                    <a:pt x="27" y="658"/>
                  </a:cubicBezTo>
                  <a:cubicBezTo>
                    <a:pt x="30" y="685"/>
                    <a:pt x="27" y="714"/>
                    <a:pt x="37" y="740"/>
                  </a:cubicBezTo>
                  <a:cubicBezTo>
                    <a:pt x="41" y="749"/>
                    <a:pt x="59" y="741"/>
                    <a:pt x="64" y="749"/>
                  </a:cubicBezTo>
                  <a:cubicBezTo>
                    <a:pt x="75" y="765"/>
                    <a:pt x="82" y="804"/>
                    <a:pt x="82" y="804"/>
                  </a:cubicBezTo>
                  <a:cubicBezTo>
                    <a:pt x="59" y="840"/>
                    <a:pt x="27" y="860"/>
                    <a:pt x="27" y="905"/>
                  </a:cubicBezTo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382" name="AutoShape 6"/>
            <p:cNvSpPr>
              <a:spLocks noChangeArrowheads="1"/>
            </p:cNvSpPr>
            <p:nvPr/>
          </p:nvSpPr>
          <p:spPr bwMode="auto">
            <a:xfrm rot="-5400000">
              <a:off x="816" y="3072"/>
              <a:ext cx="144" cy="528"/>
            </a:xfrm>
            <a:prstGeom prst="can">
              <a:avLst>
                <a:gd name="adj" fmla="val 91667"/>
              </a:avLst>
            </a:prstGeom>
            <a:solidFill>
              <a:srgbClr val="FFFF00"/>
            </a:solidFill>
            <a:ln w="3810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383" name="Line 7"/>
            <p:cNvSpPr>
              <a:spLocks noChangeShapeType="1"/>
            </p:cNvSpPr>
            <p:nvPr/>
          </p:nvSpPr>
          <p:spPr bwMode="auto">
            <a:xfrm>
              <a:off x="384" y="3360"/>
              <a:ext cx="96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8384" name="Text Box 8"/>
            <p:cNvSpPr txBox="1">
              <a:spLocks noChangeArrowheads="1"/>
            </p:cNvSpPr>
            <p:nvPr/>
          </p:nvSpPr>
          <p:spPr bwMode="auto">
            <a:xfrm>
              <a:off x="1344" y="32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FF00"/>
                  </a:solidFill>
                </a:rPr>
                <a:t>M</a:t>
              </a:r>
              <a:r>
                <a:rPr lang="en-US" sz="2400" baseline="30000">
                  <a:solidFill>
                    <a:srgbClr val="FFFF00"/>
                  </a:solidFill>
                </a:rPr>
                <a:t>+</a:t>
              </a:r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58385" name="Text Box 9"/>
            <p:cNvSpPr txBox="1">
              <a:spLocks noChangeArrowheads="1"/>
            </p:cNvSpPr>
            <p:nvPr/>
          </p:nvSpPr>
          <p:spPr bwMode="auto">
            <a:xfrm>
              <a:off x="192" y="3936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FF00"/>
                  </a:solidFill>
                </a:rPr>
                <a:t>M</a:t>
              </a:r>
              <a:r>
                <a:rPr lang="en-US" sz="2400" baseline="30000">
                  <a:solidFill>
                    <a:srgbClr val="FFFF00"/>
                  </a:solidFill>
                </a:rPr>
                <a:t>+ </a:t>
              </a:r>
              <a:r>
                <a:rPr lang="en-US" sz="2400">
                  <a:solidFill>
                    <a:srgbClr val="FFFF00"/>
                  </a:solidFill>
                </a:rPr>
                <a:t>= K</a:t>
              </a:r>
              <a:r>
                <a:rPr lang="en-US" sz="2400" baseline="30000">
                  <a:solidFill>
                    <a:srgbClr val="FFFF00"/>
                  </a:solidFill>
                </a:rPr>
                <a:t>+ </a:t>
              </a:r>
              <a:r>
                <a:rPr lang="en-US" sz="2400">
                  <a:solidFill>
                    <a:srgbClr val="FFFF00"/>
                  </a:solidFill>
                </a:rPr>
                <a:t>&gt;&gt; Na</a:t>
              </a:r>
              <a:r>
                <a:rPr lang="en-US" sz="2400" baseline="30000">
                  <a:solidFill>
                    <a:srgbClr val="FFFF00"/>
                  </a:solidFill>
                </a:rPr>
                <a:t>+</a:t>
              </a:r>
              <a:endParaRPr lang="en-US" sz="2400">
                <a:solidFill>
                  <a:srgbClr val="FFFF00"/>
                </a:solidFill>
              </a:endParaRPr>
            </a:p>
          </p:txBody>
        </p:sp>
      </p:grpSp>
      <p:sp>
        <p:nvSpPr>
          <p:cNvPr id="58372" name="Freeform 10"/>
          <p:cNvSpPr>
            <a:spLocks/>
          </p:cNvSpPr>
          <p:nvPr/>
        </p:nvSpPr>
        <p:spPr bwMode="auto">
          <a:xfrm>
            <a:off x="5943600" y="3733800"/>
            <a:ext cx="261938" cy="1436688"/>
          </a:xfrm>
          <a:custGeom>
            <a:avLst/>
            <a:gdLst>
              <a:gd name="T0" fmla="*/ 46 w 165"/>
              <a:gd name="T1" fmla="*/ 0 h 905"/>
              <a:gd name="T2" fmla="*/ 18 w 165"/>
              <a:gd name="T3" fmla="*/ 18 h 905"/>
              <a:gd name="T4" fmla="*/ 0 w 165"/>
              <a:gd name="T5" fmla="*/ 73 h 905"/>
              <a:gd name="T6" fmla="*/ 82 w 165"/>
              <a:gd name="T7" fmla="*/ 192 h 905"/>
              <a:gd name="T8" fmla="*/ 128 w 165"/>
              <a:gd name="T9" fmla="*/ 237 h 905"/>
              <a:gd name="T10" fmla="*/ 155 w 165"/>
              <a:gd name="T11" fmla="*/ 292 h 905"/>
              <a:gd name="T12" fmla="*/ 18 w 165"/>
              <a:gd name="T13" fmla="*/ 530 h 905"/>
              <a:gd name="T14" fmla="*/ 27 w 165"/>
              <a:gd name="T15" fmla="*/ 658 h 905"/>
              <a:gd name="T16" fmla="*/ 37 w 165"/>
              <a:gd name="T17" fmla="*/ 740 h 905"/>
              <a:gd name="T18" fmla="*/ 64 w 165"/>
              <a:gd name="T19" fmla="*/ 749 h 905"/>
              <a:gd name="T20" fmla="*/ 82 w 165"/>
              <a:gd name="T21" fmla="*/ 804 h 905"/>
              <a:gd name="T22" fmla="*/ 27 w 165"/>
              <a:gd name="T23" fmla="*/ 905 h 9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65"/>
              <a:gd name="T37" fmla="*/ 0 h 905"/>
              <a:gd name="T38" fmla="*/ 165 w 165"/>
              <a:gd name="T39" fmla="*/ 905 h 9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65" h="905">
                <a:moveTo>
                  <a:pt x="46" y="0"/>
                </a:moveTo>
                <a:cubicBezTo>
                  <a:pt x="37" y="6"/>
                  <a:pt x="24" y="9"/>
                  <a:pt x="18" y="18"/>
                </a:cubicBezTo>
                <a:cubicBezTo>
                  <a:pt x="8" y="34"/>
                  <a:pt x="0" y="73"/>
                  <a:pt x="0" y="73"/>
                </a:cubicBezTo>
                <a:cubicBezTo>
                  <a:pt x="12" y="148"/>
                  <a:pt x="17" y="148"/>
                  <a:pt x="82" y="192"/>
                </a:cubicBezTo>
                <a:cubicBezTo>
                  <a:pt x="100" y="204"/>
                  <a:pt x="128" y="237"/>
                  <a:pt x="128" y="237"/>
                </a:cubicBezTo>
                <a:cubicBezTo>
                  <a:pt x="134" y="256"/>
                  <a:pt x="153" y="272"/>
                  <a:pt x="155" y="292"/>
                </a:cubicBezTo>
                <a:cubicBezTo>
                  <a:pt x="165" y="418"/>
                  <a:pt x="79" y="443"/>
                  <a:pt x="18" y="530"/>
                </a:cubicBezTo>
                <a:cubicBezTo>
                  <a:pt x="3" y="574"/>
                  <a:pt x="13" y="615"/>
                  <a:pt x="27" y="658"/>
                </a:cubicBezTo>
                <a:cubicBezTo>
                  <a:pt x="30" y="685"/>
                  <a:pt x="27" y="714"/>
                  <a:pt x="37" y="740"/>
                </a:cubicBezTo>
                <a:cubicBezTo>
                  <a:pt x="41" y="749"/>
                  <a:pt x="59" y="741"/>
                  <a:pt x="64" y="749"/>
                </a:cubicBezTo>
                <a:cubicBezTo>
                  <a:pt x="75" y="765"/>
                  <a:pt x="82" y="804"/>
                  <a:pt x="82" y="804"/>
                </a:cubicBezTo>
                <a:cubicBezTo>
                  <a:pt x="59" y="840"/>
                  <a:pt x="27" y="860"/>
                  <a:pt x="27" y="905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3" name="Freeform 11"/>
          <p:cNvSpPr>
            <a:spLocks/>
          </p:cNvSpPr>
          <p:nvPr/>
        </p:nvSpPr>
        <p:spPr bwMode="auto">
          <a:xfrm>
            <a:off x="7010400" y="3733800"/>
            <a:ext cx="261938" cy="1436688"/>
          </a:xfrm>
          <a:custGeom>
            <a:avLst/>
            <a:gdLst>
              <a:gd name="T0" fmla="*/ 46 w 165"/>
              <a:gd name="T1" fmla="*/ 0 h 905"/>
              <a:gd name="T2" fmla="*/ 18 w 165"/>
              <a:gd name="T3" fmla="*/ 18 h 905"/>
              <a:gd name="T4" fmla="*/ 0 w 165"/>
              <a:gd name="T5" fmla="*/ 73 h 905"/>
              <a:gd name="T6" fmla="*/ 82 w 165"/>
              <a:gd name="T7" fmla="*/ 192 h 905"/>
              <a:gd name="T8" fmla="*/ 128 w 165"/>
              <a:gd name="T9" fmla="*/ 237 h 905"/>
              <a:gd name="T10" fmla="*/ 155 w 165"/>
              <a:gd name="T11" fmla="*/ 292 h 905"/>
              <a:gd name="T12" fmla="*/ 18 w 165"/>
              <a:gd name="T13" fmla="*/ 530 h 905"/>
              <a:gd name="T14" fmla="*/ 27 w 165"/>
              <a:gd name="T15" fmla="*/ 658 h 905"/>
              <a:gd name="T16" fmla="*/ 37 w 165"/>
              <a:gd name="T17" fmla="*/ 740 h 905"/>
              <a:gd name="T18" fmla="*/ 64 w 165"/>
              <a:gd name="T19" fmla="*/ 749 h 905"/>
              <a:gd name="T20" fmla="*/ 82 w 165"/>
              <a:gd name="T21" fmla="*/ 804 h 905"/>
              <a:gd name="T22" fmla="*/ 27 w 165"/>
              <a:gd name="T23" fmla="*/ 905 h 9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65"/>
              <a:gd name="T37" fmla="*/ 0 h 905"/>
              <a:gd name="T38" fmla="*/ 165 w 165"/>
              <a:gd name="T39" fmla="*/ 905 h 9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65" h="905">
                <a:moveTo>
                  <a:pt x="46" y="0"/>
                </a:moveTo>
                <a:cubicBezTo>
                  <a:pt x="37" y="6"/>
                  <a:pt x="24" y="9"/>
                  <a:pt x="18" y="18"/>
                </a:cubicBezTo>
                <a:cubicBezTo>
                  <a:pt x="8" y="34"/>
                  <a:pt x="0" y="73"/>
                  <a:pt x="0" y="73"/>
                </a:cubicBezTo>
                <a:cubicBezTo>
                  <a:pt x="12" y="148"/>
                  <a:pt x="17" y="148"/>
                  <a:pt x="82" y="192"/>
                </a:cubicBezTo>
                <a:cubicBezTo>
                  <a:pt x="100" y="204"/>
                  <a:pt x="128" y="237"/>
                  <a:pt x="128" y="237"/>
                </a:cubicBezTo>
                <a:cubicBezTo>
                  <a:pt x="134" y="256"/>
                  <a:pt x="153" y="272"/>
                  <a:pt x="155" y="292"/>
                </a:cubicBezTo>
                <a:cubicBezTo>
                  <a:pt x="165" y="418"/>
                  <a:pt x="79" y="443"/>
                  <a:pt x="18" y="530"/>
                </a:cubicBezTo>
                <a:cubicBezTo>
                  <a:pt x="3" y="574"/>
                  <a:pt x="13" y="615"/>
                  <a:pt x="27" y="658"/>
                </a:cubicBezTo>
                <a:cubicBezTo>
                  <a:pt x="30" y="685"/>
                  <a:pt x="27" y="714"/>
                  <a:pt x="37" y="740"/>
                </a:cubicBezTo>
                <a:cubicBezTo>
                  <a:pt x="41" y="749"/>
                  <a:pt x="59" y="741"/>
                  <a:pt x="64" y="749"/>
                </a:cubicBezTo>
                <a:cubicBezTo>
                  <a:pt x="75" y="765"/>
                  <a:pt x="82" y="804"/>
                  <a:pt x="82" y="804"/>
                </a:cubicBezTo>
                <a:cubicBezTo>
                  <a:pt x="59" y="840"/>
                  <a:pt x="27" y="860"/>
                  <a:pt x="27" y="905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4" name="AutoShape 12"/>
          <p:cNvSpPr>
            <a:spLocks noChangeArrowheads="1"/>
          </p:cNvSpPr>
          <p:nvPr/>
        </p:nvSpPr>
        <p:spPr bwMode="auto">
          <a:xfrm>
            <a:off x="6248400" y="4343400"/>
            <a:ext cx="685800" cy="3048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57150" algn="ctr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5" name="Line 13"/>
          <p:cNvSpPr>
            <a:spLocks noChangeShapeType="1"/>
          </p:cNvSpPr>
          <p:nvPr/>
        </p:nvSpPr>
        <p:spPr bwMode="auto">
          <a:xfrm>
            <a:off x="5715000" y="4267200"/>
            <a:ext cx="17526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6" name="Line 14"/>
          <p:cNvSpPr>
            <a:spLocks noChangeShapeType="1"/>
          </p:cNvSpPr>
          <p:nvPr/>
        </p:nvSpPr>
        <p:spPr bwMode="auto">
          <a:xfrm flipH="1">
            <a:off x="5715000" y="4724400"/>
            <a:ext cx="17526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7" name="Text Box 15"/>
          <p:cNvSpPr txBox="1">
            <a:spLocks noChangeArrowheads="1"/>
          </p:cNvSpPr>
          <p:nvPr/>
        </p:nvSpPr>
        <p:spPr bwMode="auto">
          <a:xfrm>
            <a:off x="5181600" y="4495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M</a:t>
            </a:r>
            <a:r>
              <a:rPr lang="en-US" sz="2400" baseline="30000">
                <a:solidFill>
                  <a:srgbClr val="FFFF00"/>
                </a:solidFill>
              </a:rPr>
              <a:t>+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58378" name="Text Box 16"/>
          <p:cNvSpPr txBox="1">
            <a:spLocks noChangeArrowheads="1"/>
          </p:cNvSpPr>
          <p:nvPr/>
        </p:nvSpPr>
        <p:spPr bwMode="auto">
          <a:xfrm>
            <a:off x="7543800" y="403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H</a:t>
            </a:r>
            <a:r>
              <a:rPr lang="en-US" sz="2400" baseline="30000">
                <a:solidFill>
                  <a:srgbClr val="FFFF00"/>
                </a:solidFill>
              </a:rPr>
              <a:t>+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58379" name="Text Box 17"/>
          <p:cNvSpPr txBox="1">
            <a:spLocks noChangeArrowheads="1"/>
          </p:cNvSpPr>
          <p:nvPr/>
        </p:nvSpPr>
        <p:spPr bwMode="auto">
          <a:xfrm>
            <a:off x="5410200" y="5257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M</a:t>
            </a:r>
            <a:r>
              <a:rPr lang="en-US" sz="2400" baseline="30000">
                <a:solidFill>
                  <a:srgbClr val="FFFF00"/>
                </a:solidFill>
              </a:rPr>
              <a:t>+ </a:t>
            </a:r>
            <a:r>
              <a:rPr lang="en-US" sz="2400">
                <a:solidFill>
                  <a:srgbClr val="FFFF00"/>
                </a:solidFill>
              </a:rPr>
              <a:t>= K</a:t>
            </a:r>
            <a:r>
              <a:rPr lang="en-US" sz="2400" baseline="30000">
                <a:solidFill>
                  <a:srgbClr val="FFFF00"/>
                </a:solidFill>
              </a:rPr>
              <a:t>+ </a:t>
            </a:r>
            <a:r>
              <a:rPr lang="en-US" sz="2400">
                <a:solidFill>
                  <a:srgbClr val="FFFF00"/>
                </a:solidFill>
              </a:rPr>
              <a:t>&gt;&gt; Na</a:t>
            </a:r>
            <a:r>
              <a:rPr lang="en-US" sz="2400" baseline="30000">
                <a:solidFill>
                  <a:srgbClr val="FFFF00"/>
                </a:solidFill>
              </a:rPr>
              <a:t>+</a:t>
            </a:r>
            <a:endParaRPr lang="en-US" sz="2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FF00"/>
                </a:solidFill>
              </a:rPr>
              <a:t>c) Thermogenin</a:t>
            </a:r>
            <a:r>
              <a:rPr lang="en-US" sz="2400" smtClean="0">
                <a:solidFill>
                  <a:srgbClr val="FFFF99"/>
                </a:solidFill>
              </a:rPr>
              <a:t> – active component of brown fat.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FF99"/>
                </a:solidFill>
              </a:rPr>
              <a:t>	- acts as a H</a:t>
            </a:r>
            <a:r>
              <a:rPr lang="en-US" sz="2400" baseline="30000" smtClean="0">
                <a:solidFill>
                  <a:srgbClr val="FFFF99"/>
                </a:solidFill>
              </a:rPr>
              <a:t>+ </a:t>
            </a:r>
            <a:r>
              <a:rPr lang="en-US" sz="2400" smtClean="0">
                <a:solidFill>
                  <a:srgbClr val="FFFF99"/>
                </a:solidFill>
              </a:rPr>
              <a:t>channel in the IMM of brown fat mitochon. - effect:  P/O &lt;&lt; 1. </a:t>
            </a:r>
          </a:p>
          <a:p>
            <a:pPr eaLnBrk="1" hangingPunct="1">
              <a:buFontTx/>
              <a:buNone/>
            </a:pPr>
            <a:endParaRPr lang="en-US" sz="2400" smtClean="0">
              <a:solidFill>
                <a:srgbClr val="FFFF99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2400" b="1" u="sng" smtClean="0">
                <a:solidFill>
                  <a:srgbClr val="FFFF00"/>
                </a:solidFill>
              </a:rPr>
              <a:t>Regulation of Thermogenin Conductance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752600" y="3429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FFFF00"/>
              </a:solidFill>
            </a:endParaRP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304800" y="3200400"/>
            <a:ext cx="8839200" cy="2438400"/>
            <a:chOff x="192" y="2016"/>
            <a:chExt cx="5568" cy="1536"/>
          </a:xfrm>
        </p:grpSpPr>
        <p:sp>
          <p:nvSpPr>
            <p:cNvPr id="59415" name="Line 5"/>
            <p:cNvSpPr>
              <a:spLocks noChangeShapeType="1"/>
            </p:cNvSpPr>
            <p:nvPr/>
          </p:nvSpPr>
          <p:spPr bwMode="auto">
            <a:xfrm>
              <a:off x="192" y="2496"/>
              <a:ext cx="18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16" name="Line 6"/>
            <p:cNvSpPr>
              <a:spLocks noChangeShapeType="1"/>
            </p:cNvSpPr>
            <p:nvPr/>
          </p:nvSpPr>
          <p:spPr bwMode="auto">
            <a:xfrm>
              <a:off x="192" y="2832"/>
              <a:ext cx="18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17" name="Line 7"/>
            <p:cNvSpPr>
              <a:spLocks noChangeShapeType="1"/>
            </p:cNvSpPr>
            <p:nvPr/>
          </p:nvSpPr>
          <p:spPr bwMode="auto">
            <a:xfrm>
              <a:off x="2400" y="2496"/>
              <a:ext cx="6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18" name="Line 8"/>
            <p:cNvSpPr>
              <a:spLocks noChangeShapeType="1"/>
            </p:cNvSpPr>
            <p:nvPr/>
          </p:nvSpPr>
          <p:spPr bwMode="auto">
            <a:xfrm>
              <a:off x="2400" y="2832"/>
              <a:ext cx="6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19" name="Rectangle 9"/>
            <p:cNvSpPr>
              <a:spLocks noChangeArrowheads="1"/>
            </p:cNvSpPr>
            <p:nvPr/>
          </p:nvSpPr>
          <p:spPr bwMode="auto">
            <a:xfrm rot="-5400000">
              <a:off x="2088" y="2664"/>
              <a:ext cx="576" cy="48"/>
            </a:xfrm>
            <a:prstGeom prst="rect">
              <a:avLst/>
            </a:prstGeom>
            <a:noFill/>
            <a:ln w="9525" algn="ctr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420" name="Rectangle 10"/>
            <p:cNvSpPr>
              <a:spLocks noChangeArrowheads="1"/>
            </p:cNvSpPr>
            <p:nvPr/>
          </p:nvSpPr>
          <p:spPr bwMode="auto">
            <a:xfrm rot="-5400000">
              <a:off x="1752" y="2664"/>
              <a:ext cx="576" cy="48"/>
            </a:xfrm>
            <a:prstGeom prst="rect">
              <a:avLst/>
            </a:prstGeom>
            <a:noFill/>
            <a:ln w="9525" algn="ctr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421" name="Line 11"/>
            <p:cNvSpPr>
              <a:spLocks noChangeShapeType="1"/>
            </p:cNvSpPr>
            <p:nvPr/>
          </p:nvSpPr>
          <p:spPr bwMode="auto">
            <a:xfrm>
              <a:off x="2208" y="2256"/>
              <a:ext cx="0" cy="81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22" name="Text Box 12"/>
            <p:cNvSpPr txBox="1">
              <a:spLocks noChangeArrowheads="1"/>
            </p:cNvSpPr>
            <p:nvPr/>
          </p:nvSpPr>
          <p:spPr bwMode="auto">
            <a:xfrm>
              <a:off x="2352" y="21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H</a:t>
              </a:r>
              <a:r>
                <a:rPr lang="en-US" sz="2000" baseline="30000">
                  <a:solidFill>
                    <a:srgbClr val="FFFF00"/>
                  </a:solidFill>
                </a:rPr>
                <a:t>+</a:t>
              </a:r>
              <a:endParaRPr lang="en-US" sz="2000">
                <a:solidFill>
                  <a:srgbClr val="FFFF00"/>
                </a:solidFill>
              </a:endParaRPr>
            </a:p>
          </p:txBody>
        </p:sp>
        <p:sp>
          <p:nvSpPr>
            <p:cNvPr id="59423" name="Text Box 13"/>
            <p:cNvSpPr txBox="1">
              <a:spLocks noChangeArrowheads="1"/>
            </p:cNvSpPr>
            <p:nvPr/>
          </p:nvSpPr>
          <p:spPr bwMode="auto">
            <a:xfrm>
              <a:off x="1824" y="206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H</a:t>
              </a:r>
              <a:r>
                <a:rPr lang="en-US" sz="2000" baseline="30000">
                  <a:solidFill>
                    <a:srgbClr val="FFFF00"/>
                  </a:solidFill>
                </a:rPr>
                <a:t>+</a:t>
              </a:r>
              <a:endParaRPr lang="en-US" sz="2000">
                <a:solidFill>
                  <a:srgbClr val="FFFF00"/>
                </a:solidFill>
              </a:endParaRPr>
            </a:p>
          </p:txBody>
        </p:sp>
        <p:sp>
          <p:nvSpPr>
            <p:cNvPr id="59424" name="AutoShape 14"/>
            <p:cNvSpPr>
              <a:spLocks noChangeArrowheads="1"/>
            </p:cNvSpPr>
            <p:nvPr/>
          </p:nvSpPr>
          <p:spPr bwMode="auto">
            <a:xfrm>
              <a:off x="1008" y="2400"/>
              <a:ext cx="144" cy="528"/>
            </a:xfrm>
            <a:prstGeom prst="can">
              <a:avLst>
                <a:gd name="adj" fmla="val 91667"/>
              </a:avLst>
            </a:prstGeom>
            <a:solidFill>
              <a:srgbClr val="FFFF99"/>
            </a:solidFill>
            <a:ln w="412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425" name="Oval 15"/>
            <p:cNvSpPr>
              <a:spLocks noChangeArrowheads="1"/>
            </p:cNvSpPr>
            <p:nvPr/>
          </p:nvSpPr>
          <p:spPr bwMode="auto">
            <a:xfrm>
              <a:off x="816" y="2928"/>
              <a:ext cx="528" cy="33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426" name="Line 16"/>
            <p:cNvSpPr>
              <a:spLocks noChangeShapeType="1"/>
            </p:cNvSpPr>
            <p:nvPr/>
          </p:nvSpPr>
          <p:spPr bwMode="auto">
            <a:xfrm>
              <a:off x="960" y="3024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27" name="Line 17"/>
            <p:cNvSpPr>
              <a:spLocks noChangeShapeType="1"/>
            </p:cNvSpPr>
            <p:nvPr/>
          </p:nvSpPr>
          <p:spPr bwMode="auto">
            <a:xfrm>
              <a:off x="1104" y="3024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28" name="Line 18"/>
            <p:cNvSpPr>
              <a:spLocks noChangeShapeType="1"/>
            </p:cNvSpPr>
            <p:nvPr/>
          </p:nvSpPr>
          <p:spPr bwMode="auto">
            <a:xfrm>
              <a:off x="1200" y="3024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29" name="Line 19"/>
            <p:cNvSpPr>
              <a:spLocks noChangeShapeType="1"/>
            </p:cNvSpPr>
            <p:nvPr/>
          </p:nvSpPr>
          <p:spPr bwMode="auto">
            <a:xfrm>
              <a:off x="1104" y="2304"/>
              <a:ext cx="0" cy="144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30" name="Line 20"/>
            <p:cNvSpPr>
              <a:spLocks noChangeShapeType="1"/>
            </p:cNvSpPr>
            <p:nvPr/>
          </p:nvSpPr>
          <p:spPr bwMode="auto">
            <a:xfrm>
              <a:off x="1104" y="3264"/>
              <a:ext cx="0" cy="288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31" name="Text Box 21"/>
            <p:cNvSpPr txBox="1">
              <a:spLocks noChangeArrowheads="1"/>
            </p:cNvSpPr>
            <p:nvPr/>
          </p:nvSpPr>
          <p:spPr bwMode="auto">
            <a:xfrm>
              <a:off x="960" y="206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H</a:t>
              </a:r>
              <a:r>
                <a:rPr lang="en-US" sz="2000" baseline="30000">
                  <a:solidFill>
                    <a:srgbClr val="FFFF00"/>
                  </a:solidFill>
                </a:rPr>
                <a:t>+</a:t>
              </a:r>
              <a:endParaRPr lang="en-US" sz="2000">
                <a:solidFill>
                  <a:srgbClr val="FFFF00"/>
                </a:solidFill>
              </a:endParaRPr>
            </a:p>
          </p:txBody>
        </p:sp>
        <p:sp>
          <p:nvSpPr>
            <p:cNvPr id="59432" name="Line 22"/>
            <p:cNvSpPr>
              <a:spLocks noChangeShapeType="1"/>
            </p:cNvSpPr>
            <p:nvPr/>
          </p:nvSpPr>
          <p:spPr bwMode="auto">
            <a:xfrm flipH="1">
              <a:off x="2592" y="2400"/>
              <a:ext cx="105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33" name="Text Box 23"/>
            <p:cNvSpPr txBox="1">
              <a:spLocks noChangeArrowheads="1"/>
            </p:cNvSpPr>
            <p:nvPr/>
          </p:nvSpPr>
          <p:spPr bwMode="auto">
            <a:xfrm>
              <a:off x="2976" y="211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+</a:t>
              </a:r>
            </a:p>
          </p:txBody>
        </p:sp>
        <p:sp>
          <p:nvSpPr>
            <p:cNvPr id="59434" name="Oval 24"/>
            <p:cNvSpPr>
              <a:spLocks noChangeArrowheads="1"/>
            </p:cNvSpPr>
            <p:nvPr/>
          </p:nvSpPr>
          <p:spPr bwMode="auto">
            <a:xfrm>
              <a:off x="2928" y="2112"/>
              <a:ext cx="336" cy="240"/>
            </a:xfrm>
            <a:prstGeom prst="ellipse">
              <a:avLst/>
            </a:prstGeom>
            <a:noFill/>
            <a:ln w="9525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435" name="Text Box 25"/>
            <p:cNvSpPr txBox="1">
              <a:spLocks noChangeArrowheads="1"/>
            </p:cNvSpPr>
            <p:nvPr/>
          </p:nvSpPr>
          <p:spPr bwMode="auto">
            <a:xfrm>
              <a:off x="3744" y="220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FF00"/>
                  </a:solidFill>
                </a:rPr>
                <a:t>FFA’S</a:t>
              </a:r>
            </a:p>
          </p:txBody>
        </p:sp>
        <p:sp>
          <p:nvSpPr>
            <p:cNvPr id="59436" name="Freeform 26"/>
            <p:cNvSpPr>
              <a:spLocks/>
            </p:cNvSpPr>
            <p:nvPr/>
          </p:nvSpPr>
          <p:spPr bwMode="auto">
            <a:xfrm>
              <a:off x="4357" y="2078"/>
              <a:ext cx="365" cy="116"/>
            </a:xfrm>
            <a:custGeom>
              <a:avLst/>
              <a:gdLst>
                <a:gd name="T0" fmla="*/ 0 w 365"/>
                <a:gd name="T1" fmla="*/ 116 h 116"/>
                <a:gd name="T2" fmla="*/ 45 w 365"/>
                <a:gd name="T3" fmla="*/ 71 h 116"/>
                <a:gd name="T4" fmla="*/ 100 w 365"/>
                <a:gd name="T5" fmla="*/ 52 h 116"/>
                <a:gd name="T6" fmla="*/ 155 w 365"/>
                <a:gd name="T7" fmla="*/ 34 h 116"/>
                <a:gd name="T8" fmla="*/ 192 w 365"/>
                <a:gd name="T9" fmla="*/ 61 h 116"/>
                <a:gd name="T10" fmla="*/ 210 w 365"/>
                <a:gd name="T11" fmla="*/ 80 h 116"/>
                <a:gd name="T12" fmla="*/ 228 w 365"/>
                <a:gd name="T13" fmla="*/ 52 h 116"/>
                <a:gd name="T14" fmla="*/ 237 w 365"/>
                <a:gd name="T15" fmla="*/ 16 h 116"/>
                <a:gd name="T16" fmla="*/ 265 w 365"/>
                <a:gd name="T17" fmla="*/ 7 h 116"/>
                <a:gd name="T18" fmla="*/ 274 w 365"/>
                <a:gd name="T19" fmla="*/ 52 h 116"/>
                <a:gd name="T20" fmla="*/ 301 w 365"/>
                <a:gd name="T21" fmla="*/ 43 h 116"/>
                <a:gd name="T22" fmla="*/ 320 w 365"/>
                <a:gd name="T23" fmla="*/ 25 h 116"/>
                <a:gd name="T24" fmla="*/ 365 w 365"/>
                <a:gd name="T25" fmla="*/ 71 h 1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5"/>
                <a:gd name="T40" fmla="*/ 0 h 116"/>
                <a:gd name="T41" fmla="*/ 365 w 365"/>
                <a:gd name="T42" fmla="*/ 116 h 11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5" h="116">
                  <a:moveTo>
                    <a:pt x="0" y="116"/>
                  </a:moveTo>
                  <a:cubicBezTo>
                    <a:pt x="17" y="91"/>
                    <a:pt x="16" y="84"/>
                    <a:pt x="45" y="71"/>
                  </a:cubicBezTo>
                  <a:cubicBezTo>
                    <a:pt x="63" y="63"/>
                    <a:pt x="100" y="52"/>
                    <a:pt x="100" y="52"/>
                  </a:cubicBezTo>
                  <a:cubicBezTo>
                    <a:pt x="142" y="94"/>
                    <a:pt x="138" y="85"/>
                    <a:pt x="155" y="34"/>
                  </a:cubicBezTo>
                  <a:cubicBezTo>
                    <a:pt x="167" y="43"/>
                    <a:pt x="180" y="51"/>
                    <a:pt x="192" y="61"/>
                  </a:cubicBezTo>
                  <a:cubicBezTo>
                    <a:pt x="199" y="67"/>
                    <a:pt x="202" y="82"/>
                    <a:pt x="210" y="80"/>
                  </a:cubicBezTo>
                  <a:cubicBezTo>
                    <a:pt x="221" y="77"/>
                    <a:pt x="222" y="61"/>
                    <a:pt x="228" y="52"/>
                  </a:cubicBezTo>
                  <a:cubicBezTo>
                    <a:pt x="231" y="40"/>
                    <a:pt x="229" y="26"/>
                    <a:pt x="237" y="16"/>
                  </a:cubicBezTo>
                  <a:cubicBezTo>
                    <a:pt x="243" y="8"/>
                    <a:pt x="258" y="0"/>
                    <a:pt x="265" y="7"/>
                  </a:cubicBezTo>
                  <a:cubicBezTo>
                    <a:pt x="276" y="18"/>
                    <a:pt x="271" y="37"/>
                    <a:pt x="274" y="52"/>
                  </a:cubicBezTo>
                  <a:cubicBezTo>
                    <a:pt x="283" y="49"/>
                    <a:pt x="293" y="48"/>
                    <a:pt x="301" y="43"/>
                  </a:cubicBezTo>
                  <a:cubicBezTo>
                    <a:pt x="309" y="39"/>
                    <a:pt x="312" y="22"/>
                    <a:pt x="320" y="25"/>
                  </a:cubicBezTo>
                  <a:cubicBezTo>
                    <a:pt x="340" y="34"/>
                    <a:pt x="365" y="71"/>
                    <a:pt x="365" y="71"/>
                  </a:cubicBezTo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37" name="Freeform 27"/>
            <p:cNvSpPr>
              <a:spLocks/>
            </p:cNvSpPr>
            <p:nvPr/>
          </p:nvSpPr>
          <p:spPr bwMode="auto">
            <a:xfrm>
              <a:off x="4368" y="2160"/>
              <a:ext cx="365" cy="116"/>
            </a:xfrm>
            <a:custGeom>
              <a:avLst/>
              <a:gdLst>
                <a:gd name="T0" fmla="*/ 0 w 365"/>
                <a:gd name="T1" fmla="*/ 116 h 116"/>
                <a:gd name="T2" fmla="*/ 45 w 365"/>
                <a:gd name="T3" fmla="*/ 71 h 116"/>
                <a:gd name="T4" fmla="*/ 100 w 365"/>
                <a:gd name="T5" fmla="*/ 52 h 116"/>
                <a:gd name="T6" fmla="*/ 155 w 365"/>
                <a:gd name="T7" fmla="*/ 34 h 116"/>
                <a:gd name="T8" fmla="*/ 192 w 365"/>
                <a:gd name="T9" fmla="*/ 61 h 116"/>
                <a:gd name="T10" fmla="*/ 210 w 365"/>
                <a:gd name="T11" fmla="*/ 80 h 116"/>
                <a:gd name="T12" fmla="*/ 228 w 365"/>
                <a:gd name="T13" fmla="*/ 52 h 116"/>
                <a:gd name="T14" fmla="*/ 237 w 365"/>
                <a:gd name="T15" fmla="*/ 16 h 116"/>
                <a:gd name="T16" fmla="*/ 265 w 365"/>
                <a:gd name="T17" fmla="*/ 7 h 116"/>
                <a:gd name="T18" fmla="*/ 274 w 365"/>
                <a:gd name="T19" fmla="*/ 52 h 116"/>
                <a:gd name="T20" fmla="*/ 301 w 365"/>
                <a:gd name="T21" fmla="*/ 43 h 116"/>
                <a:gd name="T22" fmla="*/ 320 w 365"/>
                <a:gd name="T23" fmla="*/ 25 h 116"/>
                <a:gd name="T24" fmla="*/ 365 w 365"/>
                <a:gd name="T25" fmla="*/ 71 h 1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5"/>
                <a:gd name="T40" fmla="*/ 0 h 116"/>
                <a:gd name="T41" fmla="*/ 365 w 365"/>
                <a:gd name="T42" fmla="*/ 116 h 11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5" h="116">
                  <a:moveTo>
                    <a:pt x="0" y="116"/>
                  </a:moveTo>
                  <a:cubicBezTo>
                    <a:pt x="17" y="91"/>
                    <a:pt x="16" y="84"/>
                    <a:pt x="45" y="71"/>
                  </a:cubicBezTo>
                  <a:cubicBezTo>
                    <a:pt x="63" y="63"/>
                    <a:pt x="100" y="52"/>
                    <a:pt x="100" y="52"/>
                  </a:cubicBezTo>
                  <a:cubicBezTo>
                    <a:pt x="142" y="94"/>
                    <a:pt x="138" y="85"/>
                    <a:pt x="155" y="34"/>
                  </a:cubicBezTo>
                  <a:cubicBezTo>
                    <a:pt x="167" y="43"/>
                    <a:pt x="180" y="51"/>
                    <a:pt x="192" y="61"/>
                  </a:cubicBezTo>
                  <a:cubicBezTo>
                    <a:pt x="199" y="67"/>
                    <a:pt x="202" y="82"/>
                    <a:pt x="210" y="80"/>
                  </a:cubicBezTo>
                  <a:cubicBezTo>
                    <a:pt x="221" y="77"/>
                    <a:pt x="222" y="61"/>
                    <a:pt x="228" y="52"/>
                  </a:cubicBezTo>
                  <a:cubicBezTo>
                    <a:pt x="231" y="40"/>
                    <a:pt x="229" y="26"/>
                    <a:pt x="237" y="16"/>
                  </a:cubicBezTo>
                  <a:cubicBezTo>
                    <a:pt x="243" y="8"/>
                    <a:pt x="258" y="0"/>
                    <a:pt x="265" y="7"/>
                  </a:cubicBezTo>
                  <a:cubicBezTo>
                    <a:pt x="276" y="18"/>
                    <a:pt x="271" y="37"/>
                    <a:pt x="274" y="52"/>
                  </a:cubicBezTo>
                  <a:cubicBezTo>
                    <a:pt x="283" y="49"/>
                    <a:pt x="293" y="48"/>
                    <a:pt x="301" y="43"/>
                  </a:cubicBezTo>
                  <a:cubicBezTo>
                    <a:pt x="309" y="39"/>
                    <a:pt x="312" y="22"/>
                    <a:pt x="320" y="25"/>
                  </a:cubicBezTo>
                  <a:cubicBezTo>
                    <a:pt x="340" y="34"/>
                    <a:pt x="365" y="71"/>
                    <a:pt x="365" y="71"/>
                  </a:cubicBezTo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38" name="Freeform 28"/>
            <p:cNvSpPr>
              <a:spLocks/>
            </p:cNvSpPr>
            <p:nvPr/>
          </p:nvSpPr>
          <p:spPr bwMode="auto">
            <a:xfrm>
              <a:off x="4368" y="2256"/>
              <a:ext cx="365" cy="116"/>
            </a:xfrm>
            <a:custGeom>
              <a:avLst/>
              <a:gdLst>
                <a:gd name="T0" fmla="*/ 0 w 365"/>
                <a:gd name="T1" fmla="*/ 116 h 116"/>
                <a:gd name="T2" fmla="*/ 45 w 365"/>
                <a:gd name="T3" fmla="*/ 71 h 116"/>
                <a:gd name="T4" fmla="*/ 100 w 365"/>
                <a:gd name="T5" fmla="*/ 52 h 116"/>
                <a:gd name="T6" fmla="*/ 155 w 365"/>
                <a:gd name="T7" fmla="*/ 34 h 116"/>
                <a:gd name="T8" fmla="*/ 192 w 365"/>
                <a:gd name="T9" fmla="*/ 61 h 116"/>
                <a:gd name="T10" fmla="*/ 210 w 365"/>
                <a:gd name="T11" fmla="*/ 80 h 116"/>
                <a:gd name="T12" fmla="*/ 228 w 365"/>
                <a:gd name="T13" fmla="*/ 52 h 116"/>
                <a:gd name="T14" fmla="*/ 237 w 365"/>
                <a:gd name="T15" fmla="*/ 16 h 116"/>
                <a:gd name="T16" fmla="*/ 265 w 365"/>
                <a:gd name="T17" fmla="*/ 7 h 116"/>
                <a:gd name="T18" fmla="*/ 274 w 365"/>
                <a:gd name="T19" fmla="*/ 52 h 116"/>
                <a:gd name="T20" fmla="*/ 301 w 365"/>
                <a:gd name="T21" fmla="*/ 43 h 116"/>
                <a:gd name="T22" fmla="*/ 320 w 365"/>
                <a:gd name="T23" fmla="*/ 25 h 116"/>
                <a:gd name="T24" fmla="*/ 365 w 365"/>
                <a:gd name="T25" fmla="*/ 71 h 1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5"/>
                <a:gd name="T40" fmla="*/ 0 h 116"/>
                <a:gd name="T41" fmla="*/ 365 w 365"/>
                <a:gd name="T42" fmla="*/ 116 h 11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5" h="116">
                  <a:moveTo>
                    <a:pt x="0" y="116"/>
                  </a:moveTo>
                  <a:cubicBezTo>
                    <a:pt x="17" y="91"/>
                    <a:pt x="16" y="84"/>
                    <a:pt x="45" y="71"/>
                  </a:cubicBezTo>
                  <a:cubicBezTo>
                    <a:pt x="63" y="63"/>
                    <a:pt x="100" y="52"/>
                    <a:pt x="100" y="52"/>
                  </a:cubicBezTo>
                  <a:cubicBezTo>
                    <a:pt x="142" y="94"/>
                    <a:pt x="138" y="85"/>
                    <a:pt x="155" y="34"/>
                  </a:cubicBezTo>
                  <a:cubicBezTo>
                    <a:pt x="167" y="43"/>
                    <a:pt x="180" y="51"/>
                    <a:pt x="192" y="61"/>
                  </a:cubicBezTo>
                  <a:cubicBezTo>
                    <a:pt x="199" y="67"/>
                    <a:pt x="202" y="82"/>
                    <a:pt x="210" y="80"/>
                  </a:cubicBezTo>
                  <a:cubicBezTo>
                    <a:pt x="221" y="77"/>
                    <a:pt x="222" y="61"/>
                    <a:pt x="228" y="52"/>
                  </a:cubicBezTo>
                  <a:cubicBezTo>
                    <a:pt x="231" y="40"/>
                    <a:pt x="229" y="26"/>
                    <a:pt x="237" y="16"/>
                  </a:cubicBezTo>
                  <a:cubicBezTo>
                    <a:pt x="243" y="8"/>
                    <a:pt x="258" y="0"/>
                    <a:pt x="265" y="7"/>
                  </a:cubicBezTo>
                  <a:cubicBezTo>
                    <a:pt x="276" y="18"/>
                    <a:pt x="271" y="37"/>
                    <a:pt x="274" y="52"/>
                  </a:cubicBezTo>
                  <a:cubicBezTo>
                    <a:pt x="283" y="49"/>
                    <a:pt x="293" y="48"/>
                    <a:pt x="301" y="43"/>
                  </a:cubicBezTo>
                  <a:cubicBezTo>
                    <a:pt x="309" y="39"/>
                    <a:pt x="312" y="22"/>
                    <a:pt x="320" y="25"/>
                  </a:cubicBezTo>
                  <a:cubicBezTo>
                    <a:pt x="340" y="34"/>
                    <a:pt x="365" y="71"/>
                    <a:pt x="365" y="71"/>
                  </a:cubicBezTo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439" name="Text Box 29"/>
            <p:cNvSpPr txBox="1">
              <a:spLocks noChangeArrowheads="1"/>
            </p:cNvSpPr>
            <p:nvPr/>
          </p:nvSpPr>
          <p:spPr bwMode="auto">
            <a:xfrm>
              <a:off x="4752" y="206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+</a:t>
              </a:r>
            </a:p>
          </p:txBody>
        </p:sp>
        <p:grpSp>
          <p:nvGrpSpPr>
            <p:cNvPr id="59440" name="Group 30"/>
            <p:cNvGrpSpPr>
              <a:grpSpLocks/>
            </p:cNvGrpSpPr>
            <p:nvPr/>
          </p:nvGrpSpPr>
          <p:grpSpPr bwMode="auto">
            <a:xfrm>
              <a:off x="4992" y="2016"/>
              <a:ext cx="144" cy="384"/>
              <a:chOff x="4992" y="2016"/>
              <a:chExt cx="144" cy="384"/>
            </a:xfrm>
          </p:grpSpPr>
          <p:sp>
            <p:nvSpPr>
              <p:cNvPr id="59442" name="Line 31"/>
              <p:cNvSpPr>
                <a:spLocks noChangeShapeType="1"/>
              </p:cNvSpPr>
              <p:nvPr/>
            </p:nvSpPr>
            <p:spPr bwMode="auto">
              <a:xfrm>
                <a:off x="4992" y="2016"/>
                <a:ext cx="48" cy="38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443" name="Line 32"/>
              <p:cNvSpPr>
                <a:spLocks noChangeShapeType="1"/>
              </p:cNvSpPr>
              <p:nvPr/>
            </p:nvSpPr>
            <p:spPr bwMode="auto">
              <a:xfrm>
                <a:off x="5040" y="2400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444" name="Line 33"/>
              <p:cNvSpPr>
                <a:spLocks noChangeShapeType="1"/>
              </p:cNvSpPr>
              <p:nvPr/>
            </p:nvSpPr>
            <p:spPr bwMode="auto">
              <a:xfrm>
                <a:off x="5040" y="220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445" name="Line 34"/>
              <p:cNvSpPr>
                <a:spLocks noChangeShapeType="1"/>
              </p:cNvSpPr>
              <p:nvPr/>
            </p:nvSpPr>
            <p:spPr bwMode="auto">
              <a:xfrm>
                <a:off x="4992" y="201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9441" name="Text Box 35"/>
            <p:cNvSpPr txBox="1">
              <a:spLocks noChangeArrowheads="1"/>
            </p:cNvSpPr>
            <p:nvPr/>
          </p:nvSpPr>
          <p:spPr bwMode="auto">
            <a:xfrm>
              <a:off x="5184" y="2160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FF00"/>
                  </a:solidFill>
                </a:rPr>
                <a:t>glycerol</a:t>
              </a:r>
            </a:p>
          </p:txBody>
        </p:sp>
      </p:grpSp>
      <p:sp>
        <p:nvSpPr>
          <p:cNvPr id="59397" name="Line 36"/>
          <p:cNvSpPr>
            <a:spLocks noChangeShapeType="1"/>
          </p:cNvSpPr>
          <p:nvPr/>
        </p:nvSpPr>
        <p:spPr bwMode="auto">
          <a:xfrm flipV="1">
            <a:off x="7239000" y="3886200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9398" name="Group 37"/>
          <p:cNvGrpSpPr>
            <a:grpSpLocks/>
          </p:cNvGrpSpPr>
          <p:nvPr/>
        </p:nvGrpSpPr>
        <p:grpSpPr bwMode="auto">
          <a:xfrm>
            <a:off x="6324600" y="3886200"/>
            <a:ext cx="2135188" cy="1997075"/>
            <a:chOff x="3984" y="2448"/>
            <a:chExt cx="1345" cy="1258"/>
          </a:xfrm>
        </p:grpSpPr>
        <p:grpSp>
          <p:nvGrpSpPr>
            <p:cNvPr id="59400" name="Group 38"/>
            <p:cNvGrpSpPr>
              <a:grpSpLocks/>
            </p:cNvGrpSpPr>
            <p:nvPr/>
          </p:nvGrpSpPr>
          <p:grpSpPr bwMode="auto">
            <a:xfrm>
              <a:off x="4320" y="2736"/>
              <a:ext cx="509" cy="500"/>
              <a:chOff x="4320" y="2736"/>
              <a:chExt cx="509" cy="500"/>
            </a:xfrm>
          </p:grpSpPr>
          <p:grpSp>
            <p:nvGrpSpPr>
              <p:cNvPr id="59407" name="Group 39"/>
              <p:cNvGrpSpPr>
                <a:grpSpLocks/>
              </p:cNvGrpSpPr>
              <p:nvPr/>
            </p:nvGrpSpPr>
            <p:grpSpPr bwMode="auto">
              <a:xfrm>
                <a:off x="4320" y="2832"/>
                <a:ext cx="144" cy="384"/>
                <a:chOff x="4992" y="2016"/>
                <a:chExt cx="144" cy="384"/>
              </a:xfrm>
            </p:grpSpPr>
            <p:sp>
              <p:nvSpPr>
                <p:cNvPr id="59411" name="Line 40"/>
                <p:cNvSpPr>
                  <a:spLocks noChangeShapeType="1"/>
                </p:cNvSpPr>
                <p:nvPr/>
              </p:nvSpPr>
              <p:spPr bwMode="auto">
                <a:xfrm>
                  <a:off x="4992" y="2016"/>
                  <a:ext cx="48" cy="384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412" name="Line 41"/>
                <p:cNvSpPr>
                  <a:spLocks noChangeShapeType="1"/>
                </p:cNvSpPr>
                <p:nvPr/>
              </p:nvSpPr>
              <p:spPr bwMode="auto">
                <a:xfrm>
                  <a:off x="5040" y="24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413" name="Line 42"/>
                <p:cNvSpPr>
                  <a:spLocks noChangeShapeType="1"/>
                </p:cNvSpPr>
                <p:nvPr/>
              </p:nvSpPr>
              <p:spPr bwMode="auto">
                <a:xfrm>
                  <a:off x="5040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414" name="Line 43"/>
                <p:cNvSpPr>
                  <a:spLocks noChangeShapeType="1"/>
                </p:cNvSpPr>
                <p:nvPr/>
              </p:nvSpPr>
              <p:spPr bwMode="auto">
                <a:xfrm>
                  <a:off x="4992" y="201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9408" name="Freeform 44"/>
              <p:cNvSpPr>
                <a:spLocks/>
              </p:cNvSpPr>
              <p:nvPr/>
            </p:nvSpPr>
            <p:spPr bwMode="auto">
              <a:xfrm>
                <a:off x="4416" y="2736"/>
                <a:ext cx="365" cy="116"/>
              </a:xfrm>
              <a:custGeom>
                <a:avLst/>
                <a:gdLst>
                  <a:gd name="T0" fmla="*/ 0 w 365"/>
                  <a:gd name="T1" fmla="*/ 116 h 116"/>
                  <a:gd name="T2" fmla="*/ 45 w 365"/>
                  <a:gd name="T3" fmla="*/ 71 h 116"/>
                  <a:gd name="T4" fmla="*/ 100 w 365"/>
                  <a:gd name="T5" fmla="*/ 52 h 116"/>
                  <a:gd name="T6" fmla="*/ 155 w 365"/>
                  <a:gd name="T7" fmla="*/ 34 h 116"/>
                  <a:gd name="T8" fmla="*/ 192 w 365"/>
                  <a:gd name="T9" fmla="*/ 61 h 116"/>
                  <a:gd name="T10" fmla="*/ 210 w 365"/>
                  <a:gd name="T11" fmla="*/ 80 h 116"/>
                  <a:gd name="T12" fmla="*/ 228 w 365"/>
                  <a:gd name="T13" fmla="*/ 52 h 116"/>
                  <a:gd name="T14" fmla="*/ 237 w 365"/>
                  <a:gd name="T15" fmla="*/ 16 h 116"/>
                  <a:gd name="T16" fmla="*/ 265 w 365"/>
                  <a:gd name="T17" fmla="*/ 7 h 116"/>
                  <a:gd name="T18" fmla="*/ 274 w 365"/>
                  <a:gd name="T19" fmla="*/ 52 h 116"/>
                  <a:gd name="T20" fmla="*/ 301 w 365"/>
                  <a:gd name="T21" fmla="*/ 43 h 116"/>
                  <a:gd name="T22" fmla="*/ 320 w 365"/>
                  <a:gd name="T23" fmla="*/ 25 h 116"/>
                  <a:gd name="T24" fmla="*/ 365 w 365"/>
                  <a:gd name="T25" fmla="*/ 71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65"/>
                  <a:gd name="T40" fmla="*/ 0 h 116"/>
                  <a:gd name="T41" fmla="*/ 365 w 365"/>
                  <a:gd name="T42" fmla="*/ 116 h 1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65" h="116">
                    <a:moveTo>
                      <a:pt x="0" y="116"/>
                    </a:moveTo>
                    <a:cubicBezTo>
                      <a:pt x="17" y="91"/>
                      <a:pt x="16" y="84"/>
                      <a:pt x="45" y="71"/>
                    </a:cubicBezTo>
                    <a:cubicBezTo>
                      <a:pt x="63" y="63"/>
                      <a:pt x="100" y="52"/>
                      <a:pt x="100" y="52"/>
                    </a:cubicBezTo>
                    <a:cubicBezTo>
                      <a:pt x="142" y="94"/>
                      <a:pt x="138" y="85"/>
                      <a:pt x="155" y="34"/>
                    </a:cubicBezTo>
                    <a:cubicBezTo>
                      <a:pt x="167" y="43"/>
                      <a:pt x="180" y="51"/>
                      <a:pt x="192" y="61"/>
                    </a:cubicBezTo>
                    <a:cubicBezTo>
                      <a:pt x="199" y="67"/>
                      <a:pt x="202" y="82"/>
                      <a:pt x="210" y="80"/>
                    </a:cubicBezTo>
                    <a:cubicBezTo>
                      <a:pt x="221" y="77"/>
                      <a:pt x="222" y="61"/>
                      <a:pt x="228" y="52"/>
                    </a:cubicBezTo>
                    <a:cubicBezTo>
                      <a:pt x="231" y="40"/>
                      <a:pt x="229" y="26"/>
                      <a:pt x="237" y="16"/>
                    </a:cubicBezTo>
                    <a:cubicBezTo>
                      <a:pt x="243" y="8"/>
                      <a:pt x="258" y="0"/>
                      <a:pt x="265" y="7"/>
                    </a:cubicBezTo>
                    <a:cubicBezTo>
                      <a:pt x="276" y="18"/>
                      <a:pt x="271" y="37"/>
                      <a:pt x="274" y="52"/>
                    </a:cubicBezTo>
                    <a:cubicBezTo>
                      <a:pt x="283" y="49"/>
                      <a:pt x="293" y="48"/>
                      <a:pt x="301" y="43"/>
                    </a:cubicBezTo>
                    <a:cubicBezTo>
                      <a:pt x="309" y="39"/>
                      <a:pt x="312" y="22"/>
                      <a:pt x="320" y="25"/>
                    </a:cubicBezTo>
                    <a:cubicBezTo>
                      <a:pt x="340" y="34"/>
                      <a:pt x="365" y="71"/>
                      <a:pt x="365" y="71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409" name="Freeform 45"/>
              <p:cNvSpPr>
                <a:spLocks/>
              </p:cNvSpPr>
              <p:nvPr/>
            </p:nvSpPr>
            <p:spPr bwMode="auto">
              <a:xfrm>
                <a:off x="4464" y="2928"/>
                <a:ext cx="365" cy="116"/>
              </a:xfrm>
              <a:custGeom>
                <a:avLst/>
                <a:gdLst>
                  <a:gd name="T0" fmla="*/ 0 w 365"/>
                  <a:gd name="T1" fmla="*/ 116 h 116"/>
                  <a:gd name="T2" fmla="*/ 45 w 365"/>
                  <a:gd name="T3" fmla="*/ 71 h 116"/>
                  <a:gd name="T4" fmla="*/ 100 w 365"/>
                  <a:gd name="T5" fmla="*/ 52 h 116"/>
                  <a:gd name="T6" fmla="*/ 155 w 365"/>
                  <a:gd name="T7" fmla="*/ 34 h 116"/>
                  <a:gd name="T8" fmla="*/ 192 w 365"/>
                  <a:gd name="T9" fmla="*/ 61 h 116"/>
                  <a:gd name="T10" fmla="*/ 210 w 365"/>
                  <a:gd name="T11" fmla="*/ 80 h 116"/>
                  <a:gd name="T12" fmla="*/ 228 w 365"/>
                  <a:gd name="T13" fmla="*/ 52 h 116"/>
                  <a:gd name="T14" fmla="*/ 237 w 365"/>
                  <a:gd name="T15" fmla="*/ 16 h 116"/>
                  <a:gd name="T16" fmla="*/ 265 w 365"/>
                  <a:gd name="T17" fmla="*/ 7 h 116"/>
                  <a:gd name="T18" fmla="*/ 274 w 365"/>
                  <a:gd name="T19" fmla="*/ 52 h 116"/>
                  <a:gd name="T20" fmla="*/ 301 w 365"/>
                  <a:gd name="T21" fmla="*/ 43 h 116"/>
                  <a:gd name="T22" fmla="*/ 320 w 365"/>
                  <a:gd name="T23" fmla="*/ 25 h 116"/>
                  <a:gd name="T24" fmla="*/ 365 w 365"/>
                  <a:gd name="T25" fmla="*/ 71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65"/>
                  <a:gd name="T40" fmla="*/ 0 h 116"/>
                  <a:gd name="T41" fmla="*/ 365 w 365"/>
                  <a:gd name="T42" fmla="*/ 116 h 1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65" h="116">
                    <a:moveTo>
                      <a:pt x="0" y="116"/>
                    </a:moveTo>
                    <a:cubicBezTo>
                      <a:pt x="17" y="91"/>
                      <a:pt x="16" y="84"/>
                      <a:pt x="45" y="71"/>
                    </a:cubicBezTo>
                    <a:cubicBezTo>
                      <a:pt x="63" y="63"/>
                      <a:pt x="100" y="52"/>
                      <a:pt x="100" y="52"/>
                    </a:cubicBezTo>
                    <a:cubicBezTo>
                      <a:pt x="142" y="94"/>
                      <a:pt x="138" y="85"/>
                      <a:pt x="155" y="34"/>
                    </a:cubicBezTo>
                    <a:cubicBezTo>
                      <a:pt x="167" y="43"/>
                      <a:pt x="180" y="51"/>
                      <a:pt x="192" y="61"/>
                    </a:cubicBezTo>
                    <a:cubicBezTo>
                      <a:pt x="199" y="67"/>
                      <a:pt x="202" y="82"/>
                      <a:pt x="210" y="80"/>
                    </a:cubicBezTo>
                    <a:cubicBezTo>
                      <a:pt x="221" y="77"/>
                      <a:pt x="222" y="61"/>
                      <a:pt x="228" y="52"/>
                    </a:cubicBezTo>
                    <a:cubicBezTo>
                      <a:pt x="231" y="40"/>
                      <a:pt x="229" y="26"/>
                      <a:pt x="237" y="16"/>
                    </a:cubicBezTo>
                    <a:cubicBezTo>
                      <a:pt x="243" y="8"/>
                      <a:pt x="258" y="0"/>
                      <a:pt x="265" y="7"/>
                    </a:cubicBezTo>
                    <a:cubicBezTo>
                      <a:pt x="276" y="18"/>
                      <a:pt x="271" y="37"/>
                      <a:pt x="274" y="52"/>
                    </a:cubicBezTo>
                    <a:cubicBezTo>
                      <a:pt x="283" y="49"/>
                      <a:pt x="293" y="48"/>
                      <a:pt x="301" y="43"/>
                    </a:cubicBezTo>
                    <a:cubicBezTo>
                      <a:pt x="309" y="39"/>
                      <a:pt x="312" y="22"/>
                      <a:pt x="320" y="25"/>
                    </a:cubicBezTo>
                    <a:cubicBezTo>
                      <a:pt x="340" y="34"/>
                      <a:pt x="365" y="71"/>
                      <a:pt x="365" y="71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410" name="Freeform 46"/>
              <p:cNvSpPr>
                <a:spLocks/>
              </p:cNvSpPr>
              <p:nvPr/>
            </p:nvSpPr>
            <p:spPr bwMode="auto">
              <a:xfrm>
                <a:off x="4464" y="3120"/>
                <a:ext cx="365" cy="116"/>
              </a:xfrm>
              <a:custGeom>
                <a:avLst/>
                <a:gdLst>
                  <a:gd name="T0" fmla="*/ 0 w 365"/>
                  <a:gd name="T1" fmla="*/ 116 h 116"/>
                  <a:gd name="T2" fmla="*/ 45 w 365"/>
                  <a:gd name="T3" fmla="*/ 71 h 116"/>
                  <a:gd name="T4" fmla="*/ 100 w 365"/>
                  <a:gd name="T5" fmla="*/ 52 h 116"/>
                  <a:gd name="T6" fmla="*/ 155 w 365"/>
                  <a:gd name="T7" fmla="*/ 34 h 116"/>
                  <a:gd name="T8" fmla="*/ 192 w 365"/>
                  <a:gd name="T9" fmla="*/ 61 h 116"/>
                  <a:gd name="T10" fmla="*/ 210 w 365"/>
                  <a:gd name="T11" fmla="*/ 80 h 116"/>
                  <a:gd name="T12" fmla="*/ 228 w 365"/>
                  <a:gd name="T13" fmla="*/ 52 h 116"/>
                  <a:gd name="T14" fmla="*/ 237 w 365"/>
                  <a:gd name="T15" fmla="*/ 16 h 116"/>
                  <a:gd name="T16" fmla="*/ 265 w 365"/>
                  <a:gd name="T17" fmla="*/ 7 h 116"/>
                  <a:gd name="T18" fmla="*/ 274 w 365"/>
                  <a:gd name="T19" fmla="*/ 52 h 116"/>
                  <a:gd name="T20" fmla="*/ 301 w 365"/>
                  <a:gd name="T21" fmla="*/ 43 h 116"/>
                  <a:gd name="T22" fmla="*/ 320 w 365"/>
                  <a:gd name="T23" fmla="*/ 25 h 116"/>
                  <a:gd name="T24" fmla="*/ 365 w 365"/>
                  <a:gd name="T25" fmla="*/ 71 h 1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65"/>
                  <a:gd name="T40" fmla="*/ 0 h 116"/>
                  <a:gd name="T41" fmla="*/ 365 w 365"/>
                  <a:gd name="T42" fmla="*/ 116 h 1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65" h="116">
                    <a:moveTo>
                      <a:pt x="0" y="116"/>
                    </a:moveTo>
                    <a:cubicBezTo>
                      <a:pt x="17" y="91"/>
                      <a:pt x="16" y="84"/>
                      <a:pt x="45" y="71"/>
                    </a:cubicBezTo>
                    <a:cubicBezTo>
                      <a:pt x="63" y="63"/>
                      <a:pt x="100" y="52"/>
                      <a:pt x="100" y="52"/>
                    </a:cubicBezTo>
                    <a:cubicBezTo>
                      <a:pt x="142" y="94"/>
                      <a:pt x="138" y="85"/>
                      <a:pt x="155" y="34"/>
                    </a:cubicBezTo>
                    <a:cubicBezTo>
                      <a:pt x="167" y="43"/>
                      <a:pt x="180" y="51"/>
                      <a:pt x="192" y="61"/>
                    </a:cubicBezTo>
                    <a:cubicBezTo>
                      <a:pt x="199" y="67"/>
                      <a:pt x="202" y="82"/>
                      <a:pt x="210" y="80"/>
                    </a:cubicBezTo>
                    <a:cubicBezTo>
                      <a:pt x="221" y="77"/>
                      <a:pt x="222" y="61"/>
                      <a:pt x="228" y="52"/>
                    </a:cubicBezTo>
                    <a:cubicBezTo>
                      <a:pt x="231" y="40"/>
                      <a:pt x="229" y="26"/>
                      <a:pt x="237" y="16"/>
                    </a:cubicBezTo>
                    <a:cubicBezTo>
                      <a:pt x="243" y="8"/>
                      <a:pt x="258" y="0"/>
                      <a:pt x="265" y="7"/>
                    </a:cubicBezTo>
                    <a:cubicBezTo>
                      <a:pt x="276" y="18"/>
                      <a:pt x="271" y="37"/>
                      <a:pt x="274" y="52"/>
                    </a:cubicBezTo>
                    <a:cubicBezTo>
                      <a:pt x="283" y="49"/>
                      <a:pt x="293" y="48"/>
                      <a:pt x="301" y="43"/>
                    </a:cubicBezTo>
                    <a:cubicBezTo>
                      <a:pt x="309" y="39"/>
                      <a:pt x="312" y="22"/>
                      <a:pt x="320" y="25"/>
                    </a:cubicBezTo>
                    <a:cubicBezTo>
                      <a:pt x="340" y="34"/>
                      <a:pt x="365" y="71"/>
                      <a:pt x="365" y="71"/>
                    </a:cubicBezTo>
                  </a:path>
                </a:pathLst>
              </a:custGeom>
              <a:noFill/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9401" name="Text Box 47"/>
            <p:cNvSpPr txBox="1">
              <a:spLocks noChangeArrowheads="1"/>
            </p:cNvSpPr>
            <p:nvPr/>
          </p:nvSpPr>
          <p:spPr bwMode="auto">
            <a:xfrm>
              <a:off x="4272" y="3216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FF00"/>
                  </a:solidFill>
                </a:rPr>
                <a:t>TAG</a:t>
              </a:r>
            </a:p>
          </p:txBody>
        </p:sp>
        <p:sp>
          <p:nvSpPr>
            <p:cNvPr id="59402" name="Text Box 48"/>
            <p:cNvSpPr txBox="1">
              <a:spLocks noChangeArrowheads="1"/>
            </p:cNvSpPr>
            <p:nvPr/>
          </p:nvSpPr>
          <p:spPr bwMode="auto">
            <a:xfrm>
              <a:off x="4608" y="244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FF00"/>
                  </a:solidFill>
                </a:rPr>
                <a:t>HSL</a:t>
              </a:r>
            </a:p>
          </p:txBody>
        </p:sp>
        <p:sp>
          <p:nvSpPr>
            <p:cNvPr id="59403" name="Text Box 49"/>
            <p:cNvSpPr txBox="1">
              <a:spLocks noChangeArrowheads="1"/>
            </p:cNvSpPr>
            <p:nvPr/>
          </p:nvSpPr>
          <p:spPr bwMode="auto">
            <a:xfrm>
              <a:off x="5088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FF00"/>
                  </a:solidFill>
                </a:rPr>
                <a:t>+</a:t>
              </a:r>
            </a:p>
          </p:txBody>
        </p:sp>
        <p:sp>
          <p:nvSpPr>
            <p:cNvPr id="59404" name="Oval 50"/>
            <p:cNvSpPr>
              <a:spLocks noChangeArrowheads="1"/>
            </p:cNvSpPr>
            <p:nvPr/>
          </p:nvSpPr>
          <p:spPr bwMode="auto">
            <a:xfrm>
              <a:off x="5088" y="2496"/>
              <a:ext cx="240" cy="192"/>
            </a:xfrm>
            <a:prstGeom prst="ellipse">
              <a:avLst/>
            </a:prstGeom>
            <a:noFill/>
            <a:ln w="9525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405" name="Text Box 51"/>
            <p:cNvSpPr txBox="1">
              <a:spLocks noChangeArrowheads="1"/>
            </p:cNvSpPr>
            <p:nvPr/>
          </p:nvSpPr>
          <p:spPr bwMode="auto">
            <a:xfrm>
              <a:off x="3984" y="3456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FFFF00"/>
                  </a:solidFill>
                </a:rPr>
                <a:t>Norepinephrine</a:t>
              </a:r>
            </a:p>
          </p:txBody>
        </p:sp>
        <p:cxnSp>
          <p:nvCxnSpPr>
            <p:cNvPr id="59406" name="AutoShape 52"/>
            <p:cNvCxnSpPr>
              <a:cxnSpLocks noChangeShapeType="1"/>
              <a:stCxn id="59405" idx="3"/>
              <a:endCxn id="59404" idx="6"/>
            </p:cNvCxnSpPr>
            <p:nvPr/>
          </p:nvCxnSpPr>
          <p:spPr bwMode="auto">
            <a:xfrm flipV="1">
              <a:off x="5328" y="2592"/>
              <a:ext cx="1" cy="1008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9399" name="Text Box 53"/>
          <p:cNvSpPr txBox="1">
            <a:spLocks noChangeArrowheads="1"/>
          </p:cNvSpPr>
          <p:nvPr/>
        </p:nvSpPr>
        <p:spPr bwMode="auto">
          <a:xfrm>
            <a:off x="457200" y="58674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**Uncoupling (and heat generation) occur only if plenty of FFA substrate is available. If not, ATP synthesis prevails.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0386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>
                <a:solidFill>
                  <a:srgbClr val="FFFF99"/>
                </a:solidFill>
              </a:rPr>
              <a:t>	- The accepted model for coupling oxidation to </a:t>
            </a:r>
            <a:r>
              <a:rPr lang="en-US" dirty="0" err="1" smtClean="0">
                <a:solidFill>
                  <a:srgbClr val="FFFF99"/>
                </a:solidFill>
              </a:rPr>
              <a:t>P’n</a:t>
            </a:r>
            <a:r>
              <a:rPr lang="en-US" dirty="0" smtClean="0">
                <a:solidFill>
                  <a:srgbClr val="FFFF99"/>
                </a:solidFill>
              </a:rPr>
              <a:t>.</a:t>
            </a:r>
          </a:p>
          <a:p>
            <a:pPr marL="609600" indent="-609600" eaLnBrk="1" hangingPunct="1">
              <a:buFontTx/>
              <a:buNone/>
            </a:pPr>
            <a:endParaRPr lang="en-US" dirty="0" smtClean="0">
              <a:solidFill>
                <a:srgbClr val="FFFF99"/>
              </a:solidFill>
            </a:endParaRPr>
          </a:p>
          <a:p>
            <a:pPr marL="609600" indent="-609600" eaLnBrk="1" hangingPunct="1">
              <a:buFontTx/>
              <a:buNone/>
            </a:pPr>
            <a:r>
              <a:rPr lang="en-US" dirty="0" smtClean="0">
                <a:solidFill>
                  <a:srgbClr val="FFFF99"/>
                </a:solidFill>
              </a:rPr>
              <a:t>	- Free energy of electron transport is harnessed by pumping H</a:t>
            </a:r>
            <a:r>
              <a:rPr lang="en-US" baseline="30000" dirty="0" smtClean="0">
                <a:solidFill>
                  <a:srgbClr val="FFFF99"/>
                </a:solidFill>
              </a:rPr>
              <a:t>+ </a:t>
            </a:r>
            <a:r>
              <a:rPr lang="en-US" dirty="0" smtClean="0">
                <a:solidFill>
                  <a:srgbClr val="FFFF99"/>
                </a:solidFill>
              </a:rPr>
              <a:t>from the matrix to the </a:t>
            </a:r>
            <a:r>
              <a:rPr lang="en-US" dirty="0" err="1" smtClean="0">
                <a:solidFill>
                  <a:srgbClr val="FFFF99"/>
                </a:solidFill>
              </a:rPr>
              <a:t>intermembranal</a:t>
            </a:r>
            <a:r>
              <a:rPr lang="en-US" dirty="0" smtClean="0">
                <a:solidFill>
                  <a:srgbClr val="FFFF99"/>
                </a:solidFill>
              </a:rPr>
              <a:t> space (cytosol) to create a proton gradient.</a:t>
            </a:r>
          </a:p>
          <a:p>
            <a:pPr marL="609600" indent="-609600" eaLnBrk="1" hangingPunct="1">
              <a:buFontTx/>
              <a:buNone/>
            </a:pPr>
            <a:endParaRPr lang="en-US" dirty="0" smtClean="0">
              <a:solidFill>
                <a:srgbClr val="FFFF99"/>
              </a:solidFill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533400"/>
            <a:ext cx="574227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schemeClr val="accent1"/>
                </a:solidFill>
              </a:rPr>
              <a:t>The </a:t>
            </a:r>
            <a:r>
              <a:rPr lang="en-US" sz="3200" dirty="0" err="1">
                <a:solidFill>
                  <a:schemeClr val="accent1"/>
                </a:solidFill>
              </a:rPr>
              <a:t>Chemiosmotic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Hypothesis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304800"/>
            <a:ext cx="2971800" cy="1143000"/>
          </a:xfrm>
        </p:spPr>
        <p:txBody>
          <a:bodyPr/>
          <a:lstStyle/>
          <a:p>
            <a:pPr algn="l" eaLnBrk="1" hangingPunct="1"/>
            <a:r>
              <a:rPr lang="en-US" sz="3200" smtClean="0">
                <a:solidFill>
                  <a:srgbClr val="FFFF00"/>
                </a:solidFill>
              </a:rPr>
              <a:t>ATP Inventory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2590800" y="2438400"/>
            <a:ext cx="3276600" cy="2514600"/>
            <a:chOff x="3360" y="768"/>
            <a:chExt cx="2304" cy="1584"/>
          </a:xfrm>
        </p:grpSpPr>
        <p:sp>
          <p:nvSpPr>
            <p:cNvPr id="60421" name="Text Box 4"/>
            <p:cNvSpPr txBox="1">
              <a:spLocks noChangeArrowheads="1"/>
            </p:cNvSpPr>
            <p:nvPr/>
          </p:nvSpPr>
          <p:spPr bwMode="auto">
            <a:xfrm>
              <a:off x="3360" y="768"/>
              <a:ext cx="2304" cy="1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 u="sng" dirty="0">
                  <a:solidFill>
                    <a:srgbClr val="FFFF99"/>
                  </a:solidFill>
                </a:rPr>
                <a:t>From 1 Glucose</a:t>
              </a:r>
              <a:endParaRPr lang="en-US" sz="2400" dirty="0">
                <a:solidFill>
                  <a:srgbClr val="FFFF99"/>
                </a:solidFill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rgbClr val="FFFF99"/>
                  </a:solidFill>
                </a:rPr>
                <a:t>10 NADH     25 ATP       2 FADH</a:t>
              </a:r>
              <a:r>
                <a:rPr lang="en-US" sz="2400" baseline="-25000" dirty="0">
                  <a:solidFill>
                    <a:srgbClr val="FFFF99"/>
                  </a:solidFill>
                </a:rPr>
                <a:t>2            </a:t>
              </a:r>
              <a:r>
                <a:rPr lang="en-US" sz="2400" dirty="0">
                  <a:solidFill>
                    <a:srgbClr val="FFFF99"/>
                  </a:solidFill>
                </a:rPr>
                <a:t>3 ATP</a:t>
              </a:r>
              <a:r>
                <a:rPr lang="en-US" sz="2400" baseline="-25000" dirty="0">
                  <a:solidFill>
                    <a:srgbClr val="FFFF99"/>
                  </a:solidFill>
                </a:rPr>
                <a:t>       </a:t>
              </a:r>
              <a:r>
                <a:rPr lang="en-US" sz="2400" dirty="0">
                  <a:solidFill>
                    <a:srgbClr val="FFFF99"/>
                  </a:solidFill>
                </a:rPr>
                <a:t>   2 GTP            2 ATP</a:t>
              </a:r>
              <a:endParaRPr lang="en-US" sz="2400" u="sng" dirty="0">
                <a:solidFill>
                  <a:srgbClr val="FFFF99"/>
                </a:solidFill>
              </a:endParaRPr>
            </a:p>
          </p:txBody>
        </p:sp>
        <p:sp>
          <p:nvSpPr>
            <p:cNvPr id="60422" name="Text Box 5"/>
            <p:cNvSpPr txBox="1">
              <a:spLocks noChangeArrowheads="1"/>
            </p:cNvSpPr>
            <p:nvPr/>
          </p:nvSpPr>
          <p:spPr bwMode="auto">
            <a:xfrm>
              <a:off x="4800" y="1776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</a:rPr>
                <a:t>2 ATP</a:t>
              </a:r>
            </a:p>
          </p:txBody>
        </p:sp>
        <p:sp>
          <p:nvSpPr>
            <p:cNvPr id="60423" name="Line 6"/>
            <p:cNvSpPr>
              <a:spLocks noChangeShapeType="1"/>
            </p:cNvSpPr>
            <p:nvPr/>
          </p:nvSpPr>
          <p:spPr bwMode="auto">
            <a:xfrm>
              <a:off x="4704" y="2064"/>
              <a:ext cx="76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24" name="Text Box 7"/>
            <p:cNvSpPr txBox="1">
              <a:spLocks noChangeArrowheads="1"/>
            </p:cNvSpPr>
            <p:nvPr/>
          </p:nvSpPr>
          <p:spPr bwMode="auto">
            <a:xfrm>
              <a:off x="4608" y="2064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FFFF99"/>
                  </a:solidFill>
                </a:rPr>
                <a:t>32 ATP</a:t>
              </a:r>
            </a:p>
          </p:txBody>
        </p:sp>
      </p:grpSp>
      <p:sp>
        <p:nvSpPr>
          <p:cNvPr id="60420" name="Text Box 8"/>
          <p:cNvSpPr txBox="1">
            <a:spLocks noChangeArrowheads="1"/>
          </p:cNvSpPr>
          <p:nvPr/>
        </p:nvSpPr>
        <p:spPr bwMode="auto">
          <a:xfrm>
            <a:off x="1676400" y="1524000"/>
            <a:ext cx="584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9999"/>
                </a:solidFill>
              </a:rPr>
              <a:t>For homework:   Rationalize the following: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56388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9999"/>
                </a:solidFill>
              </a:rPr>
              <a:t>Fates of cytosolic NADH</a:t>
            </a:r>
            <a:endParaRPr lang="en-US" sz="3600" baseline="30000" smtClean="0">
              <a:solidFill>
                <a:srgbClr val="FF9999"/>
              </a:solidFill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447800" y="16002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Glucose</a:t>
            </a: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590800" y="1981200"/>
            <a:ext cx="0" cy="838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447800" y="28194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2 G-3-P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2590800" y="3200400"/>
            <a:ext cx="0" cy="1143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2667000" y="3200400"/>
            <a:ext cx="381000" cy="533400"/>
          </a:xfrm>
          <a:prstGeom prst="curvedRightArrow">
            <a:avLst>
              <a:gd name="adj1" fmla="val 28000"/>
              <a:gd name="adj2" fmla="val 56000"/>
              <a:gd name="adj3" fmla="val 33333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048000" y="3048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</a:rPr>
              <a:t>2 NAD</a:t>
            </a:r>
            <a:r>
              <a:rPr lang="en-US" sz="2000" baseline="30000">
                <a:solidFill>
                  <a:schemeClr val="bg2"/>
                </a:solidFill>
              </a:rPr>
              <a:t>+ </a:t>
            </a:r>
            <a:r>
              <a:rPr lang="en-US" sz="2000">
                <a:solidFill>
                  <a:schemeClr val="bg2"/>
                </a:solidFill>
              </a:rPr>
              <a:t>+ PO</a:t>
            </a:r>
            <a:r>
              <a:rPr lang="en-US" sz="2000" baseline="-250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048000" y="3429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2 NADH + H</a:t>
            </a:r>
            <a:r>
              <a:rPr lang="en-US" sz="2000" baseline="30000">
                <a:solidFill>
                  <a:srgbClr val="FFFF99"/>
                </a:solidFill>
              </a:rPr>
              <a:t>+</a:t>
            </a:r>
            <a:endParaRPr lang="en-US" sz="2000">
              <a:solidFill>
                <a:srgbClr val="FFFF99"/>
              </a:solidFill>
            </a:endParaRP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4800600" y="3581400"/>
            <a:ext cx="2667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AutoShape 11"/>
          <p:cNvSpPr>
            <a:spLocks noChangeArrowheads="1"/>
          </p:cNvSpPr>
          <p:nvPr/>
        </p:nvSpPr>
        <p:spPr bwMode="auto">
          <a:xfrm>
            <a:off x="5638800" y="3200400"/>
            <a:ext cx="914400" cy="304800"/>
          </a:xfrm>
          <a:prstGeom prst="curvedUp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5029200" y="28194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5 ADP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6019800" y="2819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 5 ATP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4800600" y="36576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Oxidative P’n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7772400" y="3124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O</a:t>
            </a:r>
            <a:r>
              <a:rPr lang="en-US" sz="2400" baseline="-25000">
                <a:solidFill>
                  <a:srgbClr val="FFFF99"/>
                </a:solidFill>
              </a:rPr>
              <a:t>2</a:t>
            </a:r>
            <a:endParaRPr lang="en-US" sz="2400">
              <a:solidFill>
                <a:srgbClr val="FFFF99"/>
              </a:solidFill>
            </a:endParaRPr>
          </a:p>
        </p:txBody>
      </p:sp>
      <p:sp>
        <p:nvSpPr>
          <p:cNvPr id="61456" name="AutoShape 16"/>
          <p:cNvSpPr>
            <a:spLocks noChangeArrowheads="1"/>
          </p:cNvSpPr>
          <p:nvPr/>
        </p:nvSpPr>
        <p:spPr bwMode="auto">
          <a:xfrm>
            <a:off x="7467600" y="3352800"/>
            <a:ext cx="304800" cy="457200"/>
          </a:xfrm>
          <a:prstGeom prst="curvedRightArrow">
            <a:avLst>
              <a:gd name="adj1" fmla="val 30000"/>
              <a:gd name="adj2" fmla="val 60000"/>
              <a:gd name="adj3" fmla="val 33333"/>
            </a:avLst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7772400" y="36576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2H</a:t>
            </a:r>
            <a:r>
              <a:rPr lang="en-US" sz="2000" baseline="-25000">
                <a:solidFill>
                  <a:srgbClr val="FFFF99"/>
                </a:solidFill>
              </a:rPr>
              <a:t>2</a:t>
            </a:r>
            <a:r>
              <a:rPr lang="en-US" sz="2000">
                <a:solidFill>
                  <a:srgbClr val="FFFF99"/>
                </a:solidFill>
              </a:rPr>
              <a:t>O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1752600" y="4343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2 Pyruvate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4800600" y="43434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FF00"/>
                </a:solidFill>
              </a:rPr>
              <a:t>2 Lactate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3352800" y="547052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LDH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3810000" y="4267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99"/>
                </a:solidFill>
              </a:rPr>
              <a:t>2 NAD</a:t>
            </a:r>
            <a:r>
              <a:rPr lang="en-US" sz="2000" baseline="30000">
                <a:solidFill>
                  <a:srgbClr val="FFFF99"/>
                </a:solidFill>
              </a:rPr>
              <a:t>+</a:t>
            </a:r>
            <a:endParaRPr lang="en-US" sz="2000">
              <a:solidFill>
                <a:srgbClr val="FFFF99"/>
              </a:solidFill>
            </a:endParaRPr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>
            <a:off x="2319338" y="5032375"/>
            <a:ext cx="0" cy="258763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3" name="Rectangle 23"/>
          <p:cNvSpPr>
            <a:spLocks noChangeArrowheads="1"/>
          </p:cNvSpPr>
          <p:nvPr/>
        </p:nvSpPr>
        <p:spPr bwMode="auto">
          <a:xfrm>
            <a:off x="2236788" y="55514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2400300" y="55514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2563813" y="569118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rgbClr val="FFFF00"/>
                </a:solidFill>
              </a:rPr>
              <a:t>3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>
            <a:off x="2319338" y="5291138"/>
            <a:ext cx="0" cy="26035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7" name="Rectangle 27"/>
          <p:cNvSpPr>
            <a:spLocks noChangeArrowheads="1"/>
          </p:cNvSpPr>
          <p:nvPr/>
        </p:nvSpPr>
        <p:spPr bwMode="auto">
          <a:xfrm>
            <a:off x="2606675" y="517842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>
            <a:off x="2332038" y="5322888"/>
            <a:ext cx="249237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>
            <a:off x="2332038" y="5256213"/>
            <a:ext cx="249237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Rectangle 30"/>
          <p:cNvSpPr>
            <a:spLocks noChangeArrowheads="1"/>
          </p:cNvSpPr>
          <p:nvPr/>
        </p:nvSpPr>
        <p:spPr bwMode="auto">
          <a:xfrm>
            <a:off x="2236788" y="48037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71" name="Rectangle 31"/>
          <p:cNvSpPr>
            <a:spLocks noChangeArrowheads="1"/>
          </p:cNvSpPr>
          <p:nvPr/>
        </p:nvSpPr>
        <p:spPr bwMode="auto">
          <a:xfrm>
            <a:off x="2401888" y="480377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2579688" y="4803775"/>
            <a:ext cx="17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73" name="Rectangle 33"/>
          <p:cNvSpPr>
            <a:spLocks noChangeArrowheads="1"/>
          </p:cNvSpPr>
          <p:nvPr/>
        </p:nvSpPr>
        <p:spPr bwMode="auto">
          <a:xfrm>
            <a:off x="2757488" y="48037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>
            <a:off x="3432175" y="5307013"/>
            <a:ext cx="611188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Line 35"/>
          <p:cNvSpPr>
            <a:spLocks noChangeShapeType="1"/>
          </p:cNvSpPr>
          <p:nvPr/>
        </p:nvSpPr>
        <p:spPr bwMode="auto">
          <a:xfrm>
            <a:off x="3575050" y="5360988"/>
            <a:ext cx="611188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Freeform 36"/>
          <p:cNvSpPr>
            <a:spLocks/>
          </p:cNvSpPr>
          <p:nvPr/>
        </p:nvSpPr>
        <p:spPr bwMode="auto">
          <a:xfrm>
            <a:off x="4043363" y="5275263"/>
            <a:ext cx="142875" cy="31750"/>
          </a:xfrm>
          <a:custGeom>
            <a:avLst/>
            <a:gdLst>
              <a:gd name="T0" fmla="*/ 0 w 90"/>
              <a:gd name="T1" fmla="*/ 20 h 20"/>
              <a:gd name="T2" fmla="*/ 26 w 90"/>
              <a:gd name="T3" fmla="*/ 20 h 20"/>
              <a:gd name="T4" fmla="*/ 0 w 90"/>
              <a:gd name="T5" fmla="*/ 0 h 20"/>
              <a:gd name="T6" fmla="*/ 90 w 90"/>
              <a:gd name="T7" fmla="*/ 20 h 20"/>
              <a:gd name="T8" fmla="*/ 26 w 90"/>
              <a:gd name="T9" fmla="*/ 20 h 20"/>
              <a:gd name="T10" fmla="*/ 0 w 90"/>
              <a:gd name="T11" fmla="*/ 20 h 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"/>
              <a:gd name="T19" fmla="*/ 0 h 20"/>
              <a:gd name="T20" fmla="*/ 90 w 90"/>
              <a:gd name="T21" fmla="*/ 20 h 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" h="20">
                <a:moveTo>
                  <a:pt x="0" y="20"/>
                </a:moveTo>
                <a:lnTo>
                  <a:pt x="26" y="20"/>
                </a:lnTo>
                <a:lnTo>
                  <a:pt x="0" y="0"/>
                </a:lnTo>
                <a:lnTo>
                  <a:pt x="90" y="20"/>
                </a:lnTo>
                <a:lnTo>
                  <a:pt x="26" y="20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7" name="Freeform 37"/>
          <p:cNvSpPr>
            <a:spLocks/>
          </p:cNvSpPr>
          <p:nvPr/>
        </p:nvSpPr>
        <p:spPr bwMode="auto">
          <a:xfrm>
            <a:off x="3432175" y="5360988"/>
            <a:ext cx="142875" cy="31750"/>
          </a:xfrm>
          <a:custGeom>
            <a:avLst/>
            <a:gdLst>
              <a:gd name="T0" fmla="*/ 90 w 90"/>
              <a:gd name="T1" fmla="*/ 0 h 20"/>
              <a:gd name="T2" fmla="*/ 63 w 90"/>
              <a:gd name="T3" fmla="*/ 0 h 20"/>
              <a:gd name="T4" fmla="*/ 90 w 90"/>
              <a:gd name="T5" fmla="*/ 20 h 20"/>
              <a:gd name="T6" fmla="*/ 0 w 90"/>
              <a:gd name="T7" fmla="*/ 0 h 20"/>
              <a:gd name="T8" fmla="*/ 63 w 90"/>
              <a:gd name="T9" fmla="*/ 0 h 20"/>
              <a:gd name="T10" fmla="*/ 90 w 90"/>
              <a:gd name="T11" fmla="*/ 0 h 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"/>
              <a:gd name="T19" fmla="*/ 0 h 20"/>
              <a:gd name="T20" fmla="*/ 90 w 90"/>
              <a:gd name="T21" fmla="*/ 20 h 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" h="20">
                <a:moveTo>
                  <a:pt x="90" y="0"/>
                </a:moveTo>
                <a:lnTo>
                  <a:pt x="63" y="0"/>
                </a:lnTo>
                <a:lnTo>
                  <a:pt x="90" y="20"/>
                </a:lnTo>
                <a:lnTo>
                  <a:pt x="0" y="0"/>
                </a:lnTo>
                <a:lnTo>
                  <a:pt x="63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8" name="Line 38"/>
          <p:cNvSpPr>
            <a:spLocks noChangeShapeType="1"/>
          </p:cNvSpPr>
          <p:nvPr/>
        </p:nvSpPr>
        <p:spPr bwMode="auto">
          <a:xfrm>
            <a:off x="5508625" y="4999038"/>
            <a:ext cx="0" cy="257175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9" name="Rectangle 39"/>
          <p:cNvSpPr>
            <a:spLocks noChangeArrowheads="1"/>
          </p:cNvSpPr>
          <p:nvPr/>
        </p:nvSpPr>
        <p:spPr bwMode="auto">
          <a:xfrm>
            <a:off x="5426075" y="55149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80" name="Rectangle 40"/>
          <p:cNvSpPr>
            <a:spLocks noChangeArrowheads="1"/>
          </p:cNvSpPr>
          <p:nvPr/>
        </p:nvSpPr>
        <p:spPr bwMode="auto">
          <a:xfrm>
            <a:off x="5588000" y="55149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81" name="Rectangle 41"/>
          <p:cNvSpPr>
            <a:spLocks noChangeArrowheads="1"/>
          </p:cNvSpPr>
          <p:nvPr/>
        </p:nvSpPr>
        <p:spPr bwMode="auto">
          <a:xfrm>
            <a:off x="5748338" y="565626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rgbClr val="FFFF00"/>
                </a:solidFill>
              </a:rPr>
              <a:t>3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82" name="Line 42"/>
          <p:cNvSpPr>
            <a:spLocks noChangeShapeType="1"/>
          </p:cNvSpPr>
          <p:nvPr/>
        </p:nvSpPr>
        <p:spPr bwMode="auto">
          <a:xfrm>
            <a:off x="5508625" y="5256213"/>
            <a:ext cx="0" cy="258762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3" name="Rectangle 43"/>
          <p:cNvSpPr>
            <a:spLocks noChangeArrowheads="1"/>
          </p:cNvSpPr>
          <p:nvPr/>
        </p:nvSpPr>
        <p:spPr bwMode="auto">
          <a:xfrm>
            <a:off x="5426075" y="477361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84" name="Rectangle 44"/>
          <p:cNvSpPr>
            <a:spLocks noChangeArrowheads="1"/>
          </p:cNvSpPr>
          <p:nvPr/>
        </p:nvSpPr>
        <p:spPr bwMode="auto">
          <a:xfrm>
            <a:off x="5588000" y="4773613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85" name="Rectangle 45"/>
          <p:cNvSpPr>
            <a:spLocks noChangeArrowheads="1"/>
          </p:cNvSpPr>
          <p:nvPr/>
        </p:nvSpPr>
        <p:spPr bwMode="auto">
          <a:xfrm>
            <a:off x="5764213" y="4773613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86" name="Rectangle 46"/>
          <p:cNvSpPr>
            <a:spLocks noChangeArrowheads="1"/>
          </p:cNvSpPr>
          <p:nvPr/>
        </p:nvSpPr>
        <p:spPr bwMode="auto">
          <a:xfrm>
            <a:off x="5940425" y="477361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87" name="Rectangle 47"/>
          <p:cNvSpPr>
            <a:spLocks noChangeArrowheads="1"/>
          </p:cNvSpPr>
          <p:nvPr/>
        </p:nvSpPr>
        <p:spPr bwMode="auto">
          <a:xfrm>
            <a:off x="5054600" y="51450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 flipH="1">
            <a:off x="5240338" y="5256213"/>
            <a:ext cx="268287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Rectangle 49"/>
          <p:cNvSpPr>
            <a:spLocks noChangeArrowheads="1"/>
          </p:cNvSpPr>
          <p:nvPr/>
        </p:nvSpPr>
        <p:spPr bwMode="auto">
          <a:xfrm>
            <a:off x="5791200" y="5145088"/>
            <a:ext cx="17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61490" name="Rectangle 50"/>
          <p:cNvSpPr>
            <a:spLocks noChangeArrowheads="1"/>
          </p:cNvSpPr>
          <p:nvPr/>
        </p:nvSpPr>
        <p:spPr bwMode="auto">
          <a:xfrm>
            <a:off x="5965825" y="51450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99"/>
                </a:solidFill>
              </a:rPr>
              <a:t>H</a:t>
            </a:r>
            <a:endParaRPr lang="en-US" sz="2800">
              <a:solidFill>
                <a:srgbClr val="FFFF99"/>
              </a:solidFill>
            </a:endParaRPr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>
            <a:off x="5508625" y="5256213"/>
            <a:ext cx="258763" cy="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Arc 52"/>
          <p:cNvSpPr>
            <a:spLocks/>
          </p:cNvSpPr>
          <p:nvPr/>
        </p:nvSpPr>
        <p:spPr bwMode="auto">
          <a:xfrm flipH="1" flipV="1">
            <a:off x="3505200" y="3900488"/>
            <a:ext cx="549275" cy="1371600"/>
          </a:xfrm>
          <a:custGeom>
            <a:avLst/>
            <a:gdLst>
              <a:gd name="T0" fmla="*/ 0 w 38941"/>
              <a:gd name="T1" fmla="*/ 553847 h 21600"/>
              <a:gd name="T2" fmla="*/ 549275 w 38941"/>
              <a:gd name="T3" fmla="*/ 1371600 h 21600"/>
              <a:gd name="T4" fmla="*/ 244600 w 38941"/>
              <a:gd name="T5" fmla="*/ 1371600 h 21600"/>
              <a:gd name="T6" fmla="*/ 0 60000 65536"/>
              <a:gd name="T7" fmla="*/ 0 60000 65536"/>
              <a:gd name="T8" fmla="*/ 0 60000 65536"/>
              <a:gd name="T9" fmla="*/ 0 w 38941"/>
              <a:gd name="T10" fmla="*/ 0 h 21600"/>
              <a:gd name="T11" fmla="*/ 38941 w 3894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941" h="21600" fill="none" extrusionOk="0">
                <a:moveTo>
                  <a:pt x="-1" y="8721"/>
                </a:moveTo>
                <a:cubicBezTo>
                  <a:pt x="4074" y="3234"/>
                  <a:pt x="10506" y="-1"/>
                  <a:pt x="17341" y="0"/>
                </a:cubicBezTo>
                <a:cubicBezTo>
                  <a:pt x="29270" y="0"/>
                  <a:pt x="38941" y="9670"/>
                  <a:pt x="38941" y="21600"/>
                </a:cubicBezTo>
              </a:path>
              <a:path w="38941" h="21600" stroke="0" extrusionOk="0">
                <a:moveTo>
                  <a:pt x="-1" y="8721"/>
                </a:moveTo>
                <a:cubicBezTo>
                  <a:pt x="4074" y="3234"/>
                  <a:pt x="10506" y="-1"/>
                  <a:pt x="17341" y="0"/>
                </a:cubicBezTo>
                <a:cubicBezTo>
                  <a:pt x="29270" y="0"/>
                  <a:pt x="38941" y="9670"/>
                  <a:pt x="38941" y="21600"/>
                </a:cubicBezTo>
                <a:lnTo>
                  <a:pt x="17341" y="21600"/>
                </a:lnTo>
                <a:close/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3" name="Line 53"/>
          <p:cNvSpPr>
            <a:spLocks noChangeShapeType="1"/>
          </p:cNvSpPr>
          <p:nvPr/>
        </p:nvSpPr>
        <p:spPr bwMode="auto">
          <a:xfrm flipV="1">
            <a:off x="4043363" y="4610100"/>
            <a:ext cx="33337" cy="152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83264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FF99"/>
                </a:solidFill>
              </a:rPr>
              <a:t>Cytosolic NADH enters the mitochondria via the malate-aspartate shuttle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4495800" y="2362200"/>
            <a:ext cx="0" cy="33528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4648200" y="2362200"/>
            <a:ext cx="0" cy="33528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286000" y="350520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9999"/>
                </a:solidFill>
              </a:rPr>
              <a:t>Oxaloacetate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971800" y="5257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9999"/>
                </a:solidFill>
              </a:rPr>
              <a:t>Malate</a:t>
            </a:r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4222750" y="2438400"/>
            <a:ext cx="6858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655888" y="2514600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9999"/>
                </a:solidFill>
              </a:rPr>
              <a:t>Aspartate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9999"/>
                </a:solidFill>
              </a:rPr>
              <a:t>Oxaloacetate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486400" y="5257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9999"/>
                </a:solidFill>
              </a:rPr>
              <a:t>Malate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5334000" y="2514600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9999"/>
                </a:solidFill>
              </a:rPr>
              <a:t>Aspartate</a:t>
            </a:r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3276600" y="3048000"/>
            <a:ext cx="0" cy="4572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3276600" y="3962400"/>
            <a:ext cx="0" cy="12192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3941763" y="5441950"/>
            <a:ext cx="13716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 flipV="1">
            <a:off x="5943600" y="3962400"/>
            <a:ext cx="0" cy="12192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 flipV="1">
            <a:off x="5943600" y="2971800"/>
            <a:ext cx="0" cy="45720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 flipH="1">
            <a:off x="3886200" y="2667000"/>
            <a:ext cx="1371600" cy="0"/>
          </a:xfrm>
          <a:prstGeom prst="line">
            <a:avLst/>
          </a:prstGeom>
          <a:noFill/>
          <a:ln w="9525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Oval 18"/>
          <p:cNvSpPr>
            <a:spLocks noChangeArrowheads="1"/>
          </p:cNvSpPr>
          <p:nvPr/>
        </p:nvSpPr>
        <p:spPr bwMode="auto">
          <a:xfrm>
            <a:off x="4211638" y="5246688"/>
            <a:ext cx="685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1812925" y="4075113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6600"/>
                </a:solidFill>
              </a:rPr>
              <a:t>NADH+H</a:t>
            </a:r>
            <a:r>
              <a:rPr lang="en-US" baseline="30000">
                <a:solidFill>
                  <a:srgbClr val="FF6600"/>
                </a:solidFill>
              </a:rPr>
              <a:t>+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2286000" y="45720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6600"/>
                </a:solidFill>
              </a:rPr>
              <a:t>NAD</a:t>
            </a:r>
            <a:r>
              <a:rPr lang="en-US" baseline="30000">
                <a:solidFill>
                  <a:srgbClr val="FF6600"/>
                </a:solidFill>
              </a:rPr>
              <a:t>+</a:t>
            </a:r>
          </a:p>
        </p:txBody>
      </p:sp>
      <p:cxnSp>
        <p:nvCxnSpPr>
          <p:cNvPr id="62485" name="AutoShape 21"/>
          <p:cNvCxnSpPr>
            <a:cxnSpLocks noChangeShapeType="1"/>
            <a:stCxn id="62483" idx="3"/>
            <a:endCxn id="62484" idx="3"/>
          </p:cNvCxnSpPr>
          <p:nvPr/>
        </p:nvCxnSpPr>
        <p:spPr bwMode="auto">
          <a:xfrm>
            <a:off x="3032125" y="4259263"/>
            <a:ext cx="9525" cy="496887"/>
          </a:xfrm>
          <a:prstGeom prst="curvedConnector3">
            <a:avLst>
              <a:gd name="adj1" fmla="val 2500000"/>
            </a:avLst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6172200" y="4114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6600"/>
                </a:solidFill>
              </a:rPr>
              <a:t>NADH+H</a:t>
            </a:r>
            <a:r>
              <a:rPr lang="en-US" baseline="30000">
                <a:solidFill>
                  <a:srgbClr val="FF6600"/>
                </a:solidFill>
              </a:rPr>
              <a:t>+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6248400" y="46482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6600"/>
                </a:solidFill>
              </a:rPr>
              <a:t>NAD</a:t>
            </a:r>
            <a:r>
              <a:rPr lang="en-US" baseline="30000">
                <a:solidFill>
                  <a:srgbClr val="FF6600"/>
                </a:solidFill>
              </a:rPr>
              <a:t>+</a:t>
            </a:r>
          </a:p>
        </p:txBody>
      </p:sp>
      <p:cxnSp>
        <p:nvCxnSpPr>
          <p:cNvPr id="62488" name="AutoShape 24"/>
          <p:cNvCxnSpPr>
            <a:cxnSpLocks noChangeShapeType="1"/>
            <a:stCxn id="62487" idx="1"/>
            <a:endCxn id="62486" idx="1"/>
          </p:cNvCxnSpPr>
          <p:nvPr/>
        </p:nvCxnSpPr>
        <p:spPr bwMode="auto">
          <a:xfrm rot="10800000">
            <a:off x="6172200" y="4298950"/>
            <a:ext cx="76200" cy="533400"/>
          </a:xfrm>
          <a:prstGeom prst="curvedConnector3">
            <a:avLst>
              <a:gd name="adj1" fmla="val 400000"/>
            </a:avLst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600200" y="2895600"/>
            <a:ext cx="6184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FF9999"/>
                </a:solidFill>
              </a:rPr>
              <a:t>End of Oxidative Phosphorylation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838200" y="1066800"/>
            <a:ext cx="752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FF9999"/>
                </a:solidFill>
              </a:rPr>
              <a:t>Glycogen Breakdown and Synthesis</a:t>
            </a:r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1295400" y="2514600"/>
            <a:ext cx="61531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FFFF66"/>
                </a:solidFill>
              </a:rPr>
              <a:t>Chapter 15 Lehninger</a:t>
            </a:r>
          </a:p>
          <a:p>
            <a:pPr eaLnBrk="1" hangingPunct="1"/>
            <a:endParaRPr lang="en-US" sz="3600">
              <a:solidFill>
                <a:srgbClr val="FFFF66"/>
              </a:solidFill>
            </a:endParaRPr>
          </a:p>
          <a:p>
            <a:pPr eaLnBrk="1" hangingPunct="1"/>
            <a:r>
              <a:rPr lang="en-US" sz="3600">
                <a:solidFill>
                  <a:srgbClr val="FFFF66"/>
                </a:solidFill>
              </a:rPr>
              <a:t>Please read on your own:</a:t>
            </a:r>
          </a:p>
          <a:p>
            <a:pPr eaLnBrk="1" hangingPunct="1"/>
            <a:r>
              <a:rPr lang="en-US" sz="3600">
                <a:solidFill>
                  <a:srgbClr val="FFFF66"/>
                </a:solidFill>
              </a:rPr>
              <a:t>Figures 25, 27, 29, 30, 34, 37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97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33400"/>
            <a:ext cx="9144000" cy="5883275"/>
          </a:xfrm>
          <a:noFill/>
        </p:spPr>
      </p:pic>
      <p:sp>
        <p:nvSpPr>
          <p:cNvPr id="43011" name="Oval 3"/>
          <p:cNvSpPr>
            <a:spLocks noChangeArrowheads="1"/>
          </p:cNvSpPr>
          <p:nvPr/>
        </p:nvSpPr>
        <p:spPr bwMode="auto">
          <a:xfrm>
            <a:off x="2209800" y="2971800"/>
            <a:ext cx="685800" cy="533400"/>
          </a:xfrm>
          <a:prstGeom prst="ellipse">
            <a:avLst/>
          </a:prstGeom>
          <a:solidFill>
            <a:srgbClr val="FF7C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362200" y="30956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/>
              <a:t>II</a:t>
            </a:r>
          </a:p>
        </p:txBody>
      </p:sp>
      <p:sp>
        <p:nvSpPr>
          <p:cNvPr id="43013" name="Arc 5"/>
          <p:cNvSpPr>
            <a:spLocks/>
          </p:cNvSpPr>
          <p:nvPr/>
        </p:nvSpPr>
        <p:spPr bwMode="auto">
          <a:xfrm rot="-5835838">
            <a:off x="2284413" y="2592387"/>
            <a:ext cx="609600" cy="301625"/>
          </a:xfrm>
          <a:custGeom>
            <a:avLst/>
            <a:gdLst>
              <a:gd name="T0" fmla="*/ 97677 w 21600"/>
              <a:gd name="T1" fmla="*/ 0 h 21321"/>
              <a:gd name="T2" fmla="*/ 609600 w 21600"/>
              <a:gd name="T3" fmla="*/ 301625 h 21321"/>
              <a:gd name="T4" fmla="*/ 0 w 21600"/>
              <a:gd name="T5" fmla="*/ 301625 h 21321"/>
              <a:gd name="T6" fmla="*/ 0 60000 65536"/>
              <a:gd name="T7" fmla="*/ 0 60000 65536"/>
              <a:gd name="T8" fmla="*/ 0 60000 65536"/>
              <a:gd name="T9" fmla="*/ 0 w 21600"/>
              <a:gd name="T10" fmla="*/ 0 h 21321"/>
              <a:gd name="T11" fmla="*/ 21600 w 21600"/>
              <a:gd name="T12" fmla="*/ 21321 h 21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21" fill="none" extrusionOk="0">
                <a:moveTo>
                  <a:pt x="3460" y="0"/>
                </a:moveTo>
                <a:cubicBezTo>
                  <a:pt x="13917" y="1697"/>
                  <a:pt x="21600" y="10727"/>
                  <a:pt x="21600" y="21321"/>
                </a:cubicBezTo>
              </a:path>
              <a:path w="21600" h="21321" stroke="0" extrusionOk="0">
                <a:moveTo>
                  <a:pt x="3460" y="0"/>
                </a:moveTo>
                <a:cubicBezTo>
                  <a:pt x="13917" y="1697"/>
                  <a:pt x="21600" y="10727"/>
                  <a:pt x="21600" y="21321"/>
                </a:cubicBezTo>
                <a:lnTo>
                  <a:pt x="0" y="21321"/>
                </a:lnTo>
                <a:close/>
              </a:path>
            </a:pathLst>
          </a:custGeom>
          <a:noFill/>
          <a:ln w="5715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62000" y="762000"/>
            <a:ext cx="7772400" cy="497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sz="3200">
                <a:solidFill>
                  <a:srgbClr val="FF7C80"/>
                </a:solidFill>
              </a:rPr>
              <a:t>Evidence that supports the chemiosmotic hypothesis: </a:t>
            </a:r>
          </a:p>
          <a:p>
            <a:pPr marL="342900" indent="-342900"/>
            <a:endParaRPr lang="en-US" sz="3200">
              <a:solidFill>
                <a:srgbClr val="FF7C80"/>
              </a:solidFill>
            </a:endParaRPr>
          </a:p>
          <a:p>
            <a:pPr marL="342900" indent="-342900"/>
            <a:r>
              <a:rPr lang="en-US" sz="2800">
                <a:solidFill>
                  <a:srgbClr val="FFFF99"/>
                </a:solidFill>
              </a:rPr>
              <a:t>1.  e- transport correlates with generation of a 	proton gradient</a:t>
            </a:r>
          </a:p>
          <a:p>
            <a:pPr marL="342900" indent="-342900"/>
            <a:r>
              <a:rPr lang="en-US" sz="2800">
                <a:solidFill>
                  <a:srgbClr val="FFFF99"/>
                </a:solidFill>
              </a:rPr>
              <a:t>2.  An artificial pH gradient leads to ATP 	synthesis in intact mitochondria</a:t>
            </a:r>
          </a:p>
          <a:p>
            <a:pPr marL="342900" indent="-342900"/>
            <a:r>
              <a:rPr lang="en-US" sz="2800">
                <a:solidFill>
                  <a:srgbClr val="FFFF99"/>
                </a:solidFill>
              </a:rPr>
              <a:t>3.  Complex I,III, and IV are proton pumps</a:t>
            </a:r>
          </a:p>
          <a:p>
            <a:pPr marL="342900" indent="-342900"/>
            <a:r>
              <a:rPr lang="en-US" sz="2800">
                <a:solidFill>
                  <a:srgbClr val="FFFF99"/>
                </a:solidFill>
              </a:rPr>
              <a:t>4.  A closed compartment is essential</a:t>
            </a:r>
          </a:p>
          <a:p>
            <a:pPr marL="342900" indent="-342900"/>
            <a:r>
              <a:rPr lang="en-US" sz="2800">
                <a:solidFill>
                  <a:srgbClr val="FFFF99"/>
                </a:solidFill>
              </a:rPr>
              <a:t>5.  Proton carriers (across IMM) “uncouple” 	oxidation from P’n.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001000" y="6324600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</a:rPr>
              <a:t>Con’t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400" smtClean="0">
                <a:solidFill>
                  <a:srgbClr val="FFFF99"/>
                </a:solidFill>
              </a:rPr>
              <a:t>6. ATP Synthesis occurs in artificial liposomes in response 	to light, if the ATP sythase is reconstituted with 	bacterial rhodopsin</a:t>
            </a:r>
          </a:p>
        </p:txBody>
      </p:sp>
      <p:pic>
        <p:nvPicPr>
          <p:cNvPr id="45059" name="Picture 3" descr="1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447800"/>
            <a:ext cx="5638800" cy="53070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rc 2"/>
          <p:cNvSpPr>
            <a:spLocks/>
          </p:cNvSpPr>
          <p:nvPr/>
        </p:nvSpPr>
        <p:spPr bwMode="auto">
          <a:xfrm rot="19406853" flipH="1">
            <a:off x="1295400" y="1066800"/>
            <a:ext cx="4648200" cy="4724400"/>
          </a:xfrm>
          <a:custGeom>
            <a:avLst/>
            <a:gdLst>
              <a:gd name="T0" fmla="*/ 0 w 21600"/>
              <a:gd name="T1" fmla="*/ 0 h 21600"/>
              <a:gd name="T2" fmla="*/ 4648200 w 21600"/>
              <a:gd name="T3" fmla="*/ 4724400 h 21600"/>
              <a:gd name="T4" fmla="*/ 0 w 21600"/>
              <a:gd name="T5" fmla="*/ 4724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Arc 3"/>
          <p:cNvSpPr>
            <a:spLocks/>
          </p:cNvSpPr>
          <p:nvPr/>
        </p:nvSpPr>
        <p:spPr bwMode="auto">
          <a:xfrm rot="19406853" flipH="1">
            <a:off x="1066800" y="1066800"/>
            <a:ext cx="4648200" cy="4724400"/>
          </a:xfrm>
          <a:custGeom>
            <a:avLst/>
            <a:gdLst>
              <a:gd name="T0" fmla="*/ 0 w 21600"/>
              <a:gd name="T1" fmla="*/ 0 h 21600"/>
              <a:gd name="T2" fmla="*/ 4648200 w 21600"/>
              <a:gd name="T3" fmla="*/ 4724400 h 21600"/>
              <a:gd name="T4" fmla="*/ 0 w 21600"/>
              <a:gd name="T5" fmla="*/ 4724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752600" y="609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267200" y="5867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828800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5334000" y="1905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495800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762000" y="4572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457200" y="3429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371600" y="2362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304800" y="5943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066800" y="137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3581400" y="4114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200400" y="2971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581400" y="533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3505200" y="1981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4038600" y="2743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4267200" y="1219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381000" y="1905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228600" y="304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3581400" y="0"/>
            <a:ext cx="579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>
                <a:solidFill>
                  <a:srgbClr val="FF9999"/>
                </a:solidFill>
              </a:rPr>
              <a:t>Free Energy Associated with Electrochemical Gradients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5181600" y="1295400"/>
            <a:ext cx="1447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5181600" y="3429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1295400" y="3657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rc 2"/>
          <p:cNvSpPr>
            <a:spLocks/>
          </p:cNvSpPr>
          <p:nvPr/>
        </p:nvSpPr>
        <p:spPr bwMode="auto">
          <a:xfrm rot="19406853" flipH="1">
            <a:off x="1295400" y="1066800"/>
            <a:ext cx="4648200" cy="4724400"/>
          </a:xfrm>
          <a:custGeom>
            <a:avLst/>
            <a:gdLst>
              <a:gd name="T0" fmla="*/ 0 w 21600"/>
              <a:gd name="T1" fmla="*/ 0 h 21600"/>
              <a:gd name="T2" fmla="*/ 4648200 w 21600"/>
              <a:gd name="T3" fmla="*/ 4724400 h 21600"/>
              <a:gd name="T4" fmla="*/ 0 w 21600"/>
              <a:gd name="T5" fmla="*/ 4724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Arc 3"/>
          <p:cNvSpPr>
            <a:spLocks/>
          </p:cNvSpPr>
          <p:nvPr/>
        </p:nvSpPr>
        <p:spPr bwMode="auto">
          <a:xfrm rot="19406853" flipH="1">
            <a:off x="1066800" y="1066800"/>
            <a:ext cx="4648200" cy="4724400"/>
          </a:xfrm>
          <a:custGeom>
            <a:avLst/>
            <a:gdLst>
              <a:gd name="T0" fmla="*/ 0 w 21600"/>
              <a:gd name="T1" fmla="*/ 0 h 21600"/>
              <a:gd name="T2" fmla="*/ 4648200 w 21600"/>
              <a:gd name="T3" fmla="*/ 4724400 h 21600"/>
              <a:gd name="T4" fmla="*/ 0 w 21600"/>
              <a:gd name="T5" fmla="*/ 4724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752600" y="609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838200" y="533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828800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905000" y="137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066800" y="3810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762000" y="4572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57200" y="3429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1371600" y="2362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304800" y="5943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1066800" y="137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4038600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200400" y="2971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581400" y="533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267200" y="1981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609600" y="2209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838200" y="685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533400" y="1447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228600" y="304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524000" y="3124200"/>
            <a:ext cx="1184275" cy="579438"/>
            <a:chOff x="960" y="1968"/>
            <a:chExt cx="746" cy="365"/>
          </a:xfrm>
        </p:grpSpPr>
        <p:sp>
          <p:nvSpPr>
            <p:cNvPr id="47132" name="Text Box 23"/>
            <p:cNvSpPr txBox="1">
              <a:spLocks noChangeArrowheads="1"/>
            </p:cNvSpPr>
            <p:nvPr/>
          </p:nvSpPr>
          <p:spPr bwMode="auto">
            <a:xfrm>
              <a:off x="1440" y="1968"/>
              <a:ext cx="2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>
                  <a:solidFill>
                    <a:srgbClr val="FFFF00"/>
                  </a:solidFill>
                  <a:cs typeface="Arial" charset="0"/>
                </a:rPr>
                <a:t>−</a:t>
              </a:r>
            </a:p>
          </p:txBody>
        </p:sp>
        <p:sp>
          <p:nvSpPr>
            <p:cNvPr id="47133" name="Text Box 24"/>
            <p:cNvSpPr txBox="1">
              <a:spLocks noChangeArrowheads="1"/>
            </p:cNvSpPr>
            <p:nvPr/>
          </p:nvSpPr>
          <p:spPr bwMode="auto">
            <a:xfrm>
              <a:off x="960" y="1968"/>
              <a:ext cx="2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>
                  <a:solidFill>
                    <a:srgbClr val="FFFF00"/>
                  </a:solidFill>
                </a:rPr>
                <a:t>+</a:t>
              </a:r>
            </a:p>
          </p:txBody>
        </p:sp>
      </p:grpSp>
      <p:sp>
        <p:nvSpPr>
          <p:cNvPr id="47127" name="Rectangle 25"/>
          <p:cNvSpPr>
            <a:spLocks noChangeArrowheads="1"/>
          </p:cNvSpPr>
          <p:nvPr/>
        </p:nvSpPr>
        <p:spPr bwMode="auto">
          <a:xfrm>
            <a:off x="3581400" y="0"/>
            <a:ext cx="579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>
                <a:solidFill>
                  <a:srgbClr val="FF9999"/>
                </a:solidFill>
              </a:rPr>
              <a:t>Free Energy Associated with Electrochemical Gradients</a:t>
            </a:r>
          </a:p>
        </p:txBody>
      </p:sp>
      <p:sp>
        <p:nvSpPr>
          <p:cNvPr id="121882" name="Text Box 26"/>
          <p:cNvSpPr txBox="1">
            <a:spLocks noChangeArrowheads="1"/>
          </p:cNvSpPr>
          <p:nvPr/>
        </p:nvSpPr>
        <p:spPr bwMode="auto">
          <a:xfrm>
            <a:off x="4114800" y="1295400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rgbClr val="FFFF99"/>
                </a:solidFill>
                <a:cs typeface="Arial" charset="0"/>
              </a:rPr>
              <a:t>∆G = -mF</a:t>
            </a:r>
            <a:r>
              <a:rPr lang="en-US" sz="3200">
                <a:solidFill>
                  <a:srgbClr val="FFFF99"/>
                </a:solidFill>
              </a:rPr>
              <a:t>∆</a:t>
            </a:r>
            <a:r>
              <a:rPr lang="el-GR" sz="3200">
                <a:solidFill>
                  <a:srgbClr val="FFFF99"/>
                </a:solidFill>
                <a:cs typeface="Arial" charset="0"/>
              </a:rPr>
              <a:t>Ψ</a:t>
            </a:r>
            <a:r>
              <a:rPr lang="en-US" sz="3200">
                <a:solidFill>
                  <a:srgbClr val="FFFF99"/>
                </a:solidFill>
                <a:cs typeface="Arial" charset="0"/>
              </a:rPr>
              <a:t> -2.3RT</a:t>
            </a:r>
            <a:r>
              <a:rPr lang="en-US" sz="3200">
                <a:solidFill>
                  <a:srgbClr val="FFFF99"/>
                </a:solidFill>
              </a:rPr>
              <a:t>∆pH</a:t>
            </a:r>
            <a:endParaRPr lang="el-GR" sz="3200">
              <a:solidFill>
                <a:srgbClr val="FFFF99"/>
              </a:solidFill>
            </a:endParaRPr>
          </a:p>
        </p:txBody>
      </p:sp>
      <p:sp>
        <p:nvSpPr>
          <p:cNvPr id="47129" name="Rectangle 27"/>
          <p:cNvSpPr>
            <a:spLocks noChangeArrowheads="1"/>
          </p:cNvSpPr>
          <p:nvPr/>
        </p:nvSpPr>
        <p:spPr bwMode="auto">
          <a:xfrm>
            <a:off x="5181600" y="1295400"/>
            <a:ext cx="14478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8"/>
          <p:cNvSpPr txBox="1">
            <a:spLocks noChangeArrowheads="1"/>
          </p:cNvSpPr>
          <p:nvPr/>
        </p:nvSpPr>
        <p:spPr bwMode="auto">
          <a:xfrm>
            <a:off x="838200" y="2819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7131" name="Text Box 29"/>
          <p:cNvSpPr txBox="1">
            <a:spLocks noChangeArrowheads="1"/>
          </p:cNvSpPr>
          <p:nvPr/>
        </p:nvSpPr>
        <p:spPr bwMode="auto">
          <a:xfrm>
            <a:off x="3276600" y="1600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rc 2"/>
          <p:cNvSpPr>
            <a:spLocks/>
          </p:cNvSpPr>
          <p:nvPr/>
        </p:nvSpPr>
        <p:spPr bwMode="auto">
          <a:xfrm rot="19406853" flipH="1">
            <a:off x="1295400" y="1066800"/>
            <a:ext cx="4648200" cy="4724400"/>
          </a:xfrm>
          <a:custGeom>
            <a:avLst/>
            <a:gdLst>
              <a:gd name="T0" fmla="*/ 0 w 21600"/>
              <a:gd name="T1" fmla="*/ 0 h 21600"/>
              <a:gd name="T2" fmla="*/ 4648200 w 21600"/>
              <a:gd name="T3" fmla="*/ 4724400 h 21600"/>
              <a:gd name="T4" fmla="*/ 0 w 21600"/>
              <a:gd name="T5" fmla="*/ 4724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Arc 3"/>
          <p:cNvSpPr>
            <a:spLocks/>
          </p:cNvSpPr>
          <p:nvPr/>
        </p:nvSpPr>
        <p:spPr bwMode="auto">
          <a:xfrm rot="19406853" flipH="1">
            <a:off x="1066800" y="1066800"/>
            <a:ext cx="4648200" cy="4724400"/>
          </a:xfrm>
          <a:custGeom>
            <a:avLst/>
            <a:gdLst>
              <a:gd name="T0" fmla="*/ 0 w 21600"/>
              <a:gd name="T1" fmla="*/ 0 h 21600"/>
              <a:gd name="T2" fmla="*/ 4648200 w 21600"/>
              <a:gd name="T3" fmla="*/ 4724400 h 21600"/>
              <a:gd name="T4" fmla="*/ 0 w 21600"/>
              <a:gd name="T5" fmla="*/ 4724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752600" y="609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200" y="533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828800" y="548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905000" y="137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1066800" y="3810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762000" y="4572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457200" y="3429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1371600" y="2362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04800" y="5943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1066800" y="1371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038600" y="4038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200400" y="2971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581400" y="533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4267200" y="1981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609600" y="2209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838200" y="685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533400" y="1447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228600" y="304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grpSp>
        <p:nvGrpSpPr>
          <p:cNvPr id="48150" name="Group 22"/>
          <p:cNvGrpSpPr>
            <a:grpSpLocks/>
          </p:cNvGrpSpPr>
          <p:nvPr/>
        </p:nvGrpSpPr>
        <p:grpSpPr bwMode="auto">
          <a:xfrm>
            <a:off x="1524000" y="3124200"/>
            <a:ext cx="1184275" cy="579438"/>
            <a:chOff x="960" y="1968"/>
            <a:chExt cx="746" cy="365"/>
          </a:xfrm>
        </p:grpSpPr>
        <p:sp>
          <p:nvSpPr>
            <p:cNvPr id="48156" name="Text Box 23"/>
            <p:cNvSpPr txBox="1">
              <a:spLocks noChangeArrowheads="1"/>
            </p:cNvSpPr>
            <p:nvPr/>
          </p:nvSpPr>
          <p:spPr bwMode="auto">
            <a:xfrm>
              <a:off x="1440" y="1968"/>
              <a:ext cx="2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>
                  <a:solidFill>
                    <a:srgbClr val="FFFF00"/>
                  </a:solidFill>
                  <a:cs typeface="Arial" charset="0"/>
                </a:rPr>
                <a:t>−</a:t>
              </a:r>
            </a:p>
          </p:txBody>
        </p:sp>
        <p:sp>
          <p:nvSpPr>
            <p:cNvPr id="48157" name="Text Box 24"/>
            <p:cNvSpPr txBox="1">
              <a:spLocks noChangeArrowheads="1"/>
            </p:cNvSpPr>
            <p:nvPr/>
          </p:nvSpPr>
          <p:spPr bwMode="auto">
            <a:xfrm>
              <a:off x="960" y="1968"/>
              <a:ext cx="2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>
                  <a:solidFill>
                    <a:srgbClr val="FFFF00"/>
                  </a:solidFill>
                </a:rPr>
                <a:t>+</a:t>
              </a:r>
            </a:p>
          </p:txBody>
        </p:sp>
      </p:grpSp>
      <p:sp>
        <p:nvSpPr>
          <p:cNvPr id="48151" name="Rectangle 25"/>
          <p:cNvSpPr>
            <a:spLocks noChangeArrowheads="1"/>
          </p:cNvSpPr>
          <p:nvPr/>
        </p:nvSpPr>
        <p:spPr bwMode="auto">
          <a:xfrm>
            <a:off x="3581400" y="0"/>
            <a:ext cx="579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800">
                <a:solidFill>
                  <a:srgbClr val="FF9999"/>
                </a:solidFill>
              </a:rPr>
              <a:t>Free Energy Associated with Electrochemical Gradients</a:t>
            </a:r>
          </a:p>
        </p:txBody>
      </p:sp>
      <p:sp>
        <p:nvSpPr>
          <p:cNvPr id="48152" name="Text Box 26"/>
          <p:cNvSpPr txBox="1">
            <a:spLocks noChangeArrowheads="1"/>
          </p:cNvSpPr>
          <p:nvPr/>
        </p:nvSpPr>
        <p:spPr bwMode="auto">
          <a:xfrm>
            <a:off x="4114800" y="1295400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rgbClr val="FFFF99"/>
                </a:solidFill>
                <a:cs typeface="Arial" charset="0"/>
              </a:rPr>
              <a:t>∆G = -mF</a:t>
            </a:r>
            <a:r>
              <a:rPr lang="en-US" sz="3200">
                <a:solidFill>
                  <a:srgbClr val="FFFF99"/>
                </a:solidFill>
              </a:rPr>
              <a:t>∆</a:t>
            </a:r>
            <a:r>
              <a:rPr lang="el-GR" sz="3200">
                <a:solidFill>
                  <a:srgbClr val="FFFF99"/>
                </a:solidFill>
                <a:cs typeface="Arial" charset="0"/>
              </a:rPr>
              <a:t>Ψ</a:t>
            </a:r>
            <a:r>
              <a:rPr lang="en-US" sz="3200">
                <a:solidFill>
                  <a:srgbClr val="FFFF99"/>
                </a:solidFill>
                <a:cs typeface="Arial" charset="0"/>
              </a:rPr>
              <a:t> -2.3RT</a:t>
            </a:r>
            <a:r>
              <a:rPr lang="en-US" sz="3200">
                <a:solidFill>
                  <a:srgbClr val="FFFF99"/>
                </a:solidFill>
              </a:rPr>
              <a:t>∆pH</a:t>
            </a:r>
            <a:endParaRPr lang="el-GR" sz="3200">
              <a:solidFill>
                <a:srgbClr val="FFFF99"/>
              </a:solidFill>
            </a:endParaRPr>
          </a:p>
        </p:txBody>
      </p:sp>
      <p:sp>
        <p:nvSpPr>
          <p:cNvPr id="48153" name="Text Box 27"/>
          <p:cNvSpPr txBox="1">
            <a:spLocks noChangeArrowheads="1"/>
          </p:cNvSpPr>
          <p:nvPr/>
        </p:nvSpPr>
        <p:spPr bwMode="auto">
          <a:xfrm>
            <a:off x="3962400" y="2438400"/>
            <a:ext cx="533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m = ion charge                                        F = Faraday constant = 23 kcal/mol/V   </a:t>
            </a:r>
            <a:r>
              <a:rPr lang="el-GR" sz="2400">
                <a:solidFill>
                  <a:srgbClr val="FFFF99"/>
                </a:solidFill>
              </a:rPr>
              <a:t>Ψ</a:t>
            </a:r>
            <a:r>
              <a:rPr lang="en-US" sz="2400">
                <a:solidFill>
                  <a:srgbClr val="FFFF99"/>
                </a:solidFill>
              </a:rPr>
              <a:t> = membrane potential (V) </a:t>
            </a:r>
          </a:p>
        </p:txBody>
      </p:sp>
      <p:sp>
        <p:nvSpPr>
          <p:cNvPr id="48154" name="Text Box 28"/>
          <p:cNvSpPr txBox="1">
            <a:spLocks noChangeArrowheads="1"/>
          </p:cNvSpPr>
          <p:nvPr/>
        </p:nvSpPr>
        <p:spPr bwMode="auto">
          <a:xfrm>
            <a:off x="838200" y="2819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48155" name="Text Box 29"/>
          <p:cNvSpPr txBox="1">
            <a:spLocks noChangeArrowheads="1"/>
          </p:cNvSpPr>
          <p:nvPr/>
        </p:nvSpPr>
        <p:spPr bwMode="auto">
          <a:xfrm>
            <a:off x="3276600" y="1600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H</a:t>
            </a:r>
            <a:r>
              <a:rPr lang="en-US" baseline="30000">
                <a:solidFill>
                  <a:srgbClr val="FF3300"/>
                </a:solidFill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3058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In respiring mitochondria: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</a:rPr>
              <a:t>        </a:t>
            </a:r>
            <a:r>
              <a:rPr lang="en-US" sz="2400">
                <a:solidFill>
                  <a:srgbClr val="FFFF99"/>
                </a:solidFill>
                <a:cs typeface="Arial" charset="0"/>
              </a:rPr>
              <a:t>∆</a:t>
            </a:r>
            <a:r>
              <a:rPr lang="el-GR" sz="2400">
                <a:solidFill>
                  <a:srgbClr val="FFFF99"/>
                </a:solidFill>
                <a:cs typeface="Arial" charset="0"/>
              </a:rPr>
              <a:t>Ψ</a:t>
            </a:r>
            <a:r>
              <a:rPr lang="en-US" sz="2400">
                <a:solidFill>
                  <a:srgbClr val="FFFF99"/>
                </a:solidFill>
                <a:cs typeface="Arial" charset="0"/>
              </a:rPr>
              <a:t> = ~0.18 V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  <a:cs typeface="Arial" charset="0"/>
              </a:rPr>
              <a:t>        ∆ pH = ~1 pH unit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  <a:cs typeface="Arial" charset="0"/>
              </a:rPr>
              <a:t>So:   ∆G = -(1)( 23 kcal/mol/V)( 0.18 V) – ( 1.4 kcal/mol)(1)      	    = -5.5 kcal/mol (23.3 kJ/mol)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FFFF99"/>
                </a:solidFill>
                <a:cs typeface="Arial" charset="0"/>
              </a:rPr>
              <a:t>Therefore: pumping 1 mole of H</a:t>
            </a:r>
            <a:r>
              <a:rPr lang="en-US" sz="2400" baseline="30000">
                <a:solidFill>
                  <a:srgbClr val="FFFF99"/>
                </a:solidFill>
                <a:cs typeface="Arial" charset="0"/>
              </a:rPr>
              <a:t>+ </a:t>
            </a:r>
            <a:r>
              <a:rPr lang="en-US" sz="2400">
                <a:solidFill>
                  <a:srgbClr val="FFFF99"/>
                </a:solidFill>
                <a:cs typeface="Arial" charset="0"/>
              </a:rPr>
              <a:t>requires 5.5 kcal</a:t>
            </a:r>
          </a:p>
          <a:p>
            <a:pPr eaLnBrk="1" hangingPunct="1"/>
            <a:endParaRPr lang="en-US" sz="2400">
              <a:solidFill>
                <a:srgbClr val="FFFF99"/>
              </a:solidFill>
            </a:endParaRPr>
          </a:p>
          <a:p>
            <a:pPr eaLnBrk="1" hangingPunct="1"/>
            <a:r>
              <a:rPr lang="en-US" sz="2400">
                <a:solidFill>
                  <a:srgbClr val="FFFF99"/>
                </a:solidFill>
              </a:rPr>
              <a:t>Assuming that oxidation of 1 mol NADH results in 10 mol H</a:t>
            </a:r>
            <a:r>
              <a:rPr lang="en-US" sz="2400" baseline="30000">
                <a:solidFill>
                  <a:srgbClr val="FFFF99"/>
                </a:solidFill>
              </a:rPr>
              <a:t>+</a:t>
            </a:r>
            <a:r>
              <a:rPr lang="en-US" sz="2400">
                <a:solidFill>
                  <a:srgbClr val="FFFF99"/>
                </a:solidFill>
              </a:rPr>
              <a:t> being pumped, 55 kcal is required.</a:t>
            </a:r>
          </a:p>
          <a:p>
            <a:pPr eaLnBrk="1" hangingPunct="1"/>
            <a:endParaRPr lang="en-US" sz="2400">
              <a:solidFill>
                <a:srgbClr val="FFFF99"/>
              </a:solidFill>
            </a:endParaRPr>
          </a:p>
          <a:p>
            <a:pPr eaLnBrk="1" hangingPunct="1"/>
            <a:r>
              <a:rPr lang="en-US" sz="2400">
                <a:solidFill>
                  <a:srgbClr val="FFFF99"/>
                </a:solidFill>
              </a:rPr>
              <a:t>Synthesis of ATP requires </a:t>
            </a:r>
            <a:r>
              <a:rPr lang="en-US" sz="2400">
                <a:solidFill>
                  <a:srgbClr val="FF9999"/>
                </a:solidFill>
              </a:rPr>
              <a:t>12 kcal/mol</a:t>
            </a:r>
            <a:r>
              <a:rPr lang="en-US" sz="2400">
                <a:solidFill>
                  <a:srgbClr val="FFFF99"/>
                </a:solidFill>
              </a:rPr>
              <a:t>. Therefore 2.5 mol ATP’s can easily be made from 1 mol NADH. </a:t>
            </a:r>
            <a:endParaRPr lang="en-US" sz="2400">
              <a:solidFill>
                <a:srgbClr val="FFFF99"/>
              </a:solidFill>
              <a:cs typeface="Arial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362200" y="457200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rgbClr val="FF9999"/>
                </a:solidFill>
                <a:cs typeface="Arial" charset="0"/>
              </a:rPr>
              <a:t>∆G = -mF</a:t>
            </a:r>
            <a:r>
              <a:rPr lang="en-US" sz="3200">
                <a:solidFill>
                  <a:srgbClr val="FF9999"/>
                </a:solidFill>
              </a:rPr>
              <a:t>∆</a:t>
            </a:r>
            <a:r>
              <a:rPr lang="el-GR" sz="3200">
                <a:solidFill>
                  <a:srgbClr val="FF9999"/>
                </a:solidFill>
                <a:cs typeface="Arial" charset="0"/>
              </a:rPr>
              <a:t>Ψ</a:t>
            </a:r>
            <a:r>
              <a:rPr lang="en-US" sz="3200">
                <a:solidFill>
                  <a:srgbClr val="FF9999"/>
                </a:solidFill>
                <a:cs typeface="Arial" charset="0"/>
              </a:rPr>
              <a:t> -2.3RT</a:t>
            </a:r>
            <a:r>
              <a:rPr lang="en-US" sz="3200">
                <a:solidFill>
                  <a:srgbClr val="FF9999"/>
                </a:solidFill>
              </a:rPr>
              <a:t>∆pH</a:t>
            </a:r>
            <a:endParaRPr lang="el-GR" sz="3200">
              <a:solidFill>
                <a:srgbClr val="FF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632</Words>
  <Application>Microsoft Office PowerPoint</Application>
  <PresentationFormat>On-screen Show (4:3)</PresentationFormat>
  <Paragraphs>240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6. ATP Synthesis occurs in artificial liposomes in response  to light, if the ATP sythase is reconstituted with  bacterial rhodopsin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Inhibitors of Oxidative Phosphorylation</vt:lpstr>
      <vt:lpstr>PowerPoint Presentation</vt:lpstr>
      <vt:lpstr>PowerPoint Presentation</vt:lpstr>
      <vt:lpstr>PowerPoint Presentation</vt:lpstr>
      <vt:lpstr>ATP Inventory</vt:lpstr>
      <vt:lpstr>Fates of cytosolic NADH</vt:lpstr>
      <vt:lpstr>PowerPoint Presentation</vt:lpstr>
      <vt:lpstr>PowerPoint Presentation</vt:lpstr>
      <vt:lpstr>PowerPoint Presentation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Lew</dc:creator>
  <cp:lastModifiedBy>John Lew</cp:lastModifiedBy>
  <cp:revision>42</cp:revision>
  <dcterms:created xsi:type="dcterms:W3CDTF">2010-02-18T19:07:45Z</dcterms:created>
  <dcterms:modified xsi:type="dcterms:W3CDTF">2013-02-27T01:56:15Z</dcterms:modified>
</cp:coreProperties>
</file>