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72" r:id="rId5"/>
    <p:sldId id="260" r:id="rId6"/>
    <p:sldId id="271" r:id="rId7"/>
    <p:sldId id="266" r:id="rId8"/>
    <p:sldId id="267" r:id="rId9"/>
    <p:sldId id="261" r:id="rId10"/>
    <p:sldId id="262" r:id="rId11"/>
    <p:sldId id="269" r:id="rId12"/>
    <p:sldId id="274" r:id="rId13"/>
    <p:sldId id="263" r:id="rId14"/>
    <p:sldId id="273" r:id="rId15"/>
    <p:sldId id="265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FF00"/>
    <a:srgbClr val="FFFF99"/>
    <a:srgbClr val="FF3300"/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381989A-F1B4-4949-9919-7B4C6AF9F2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59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E7A3026-909C-47F9-9BC5-94C0E645A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8341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62BB4-58A9-4833-BB4E-0BEF0BA49D1A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E9257-3375-492C-B845-D296AAD8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ECB41-11D5-4599-88BC-9581E3E8FDC5}" type="slidenum">
              <a:rPr 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0DC77-F1B2-463A-8E9F-EDF04B7E8B22}" type="slidenum">
              <a:rPr lang="en-US"/>
              <a:pPr/>
              <a:t>12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F57D8-7068-4653-B2DD-02102D7C6083}" type="slidenum">
              <a:rPr lang="en-US"/>
              <a:pPr/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D66D8-48FB-4359-B91B-761E002E001B}" type="slidenum">
              <a:rPr lang="en-US"/>
              <a:pPr/>
              <a:t>14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3571-E532-4AD9-A864-91C98D742C5F}" type="slidenum">
              <a:rPr lang="en-US"/>
              <a:pPr/>
              <a:t>15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5C759-F7FA-48A5-9702-27572300FAA3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04505-8972-4D53-B4C1-7C2AAAE64309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CB8EF-5C1D-41DD-98D1-CE06D96320E8}" type="slidenum">
              <a:rPr lang="en-US"/>
              <a:pPr/>
              <a:t>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Inorganic PO4 can be as much as 10 mM in heart tissue (Newsholme BJ (1964) 93, 641 (see p647)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9CD93-2EF9-43F3-8992-500A6B22BA54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7DE6D-DECA-4300-B104-264AC812B09F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0EBF3-858C-4BF0-9914-C4DF880329C8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59D92-8A98-430F-BD0E-C283C6F00A8A}" type="slidenum">
              <a:rPr lang="en-US"/>
              <a:pPr/>
              <a:t>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AE202-D7D9-4B58-B843-9A058B8CAAC2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CA7AB-B85E-4642-8E56-FB83889FBC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50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10E0B-A5DC-4134-BFC3-A9F1B58B67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600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BA93F-F899-43CE-9D5B-CDB56DA28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72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5F0A1B-DBFB-41E5-B3D3-F2B3F9C42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89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CF50A9B-51F6-469C-A75D-3343A9F0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620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E915F74-2E22-4EBA-A33B-810C77BDE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4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D9C56-89FC-4EA9-AFA5-0ADE4F6B5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18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9F802-80EC-4FDE-BB01-FB30C9266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900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03BBD-5631-434B-9CE7-A2EF354C6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2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43443-8D54-4E01-89BC-C5D3293D03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659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9C7A8-0F28-443D-BC55-2E873A7E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901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BCDE8-76A5-4A31-8EB6-E14C31060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87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68D7A-4552-4D56-A288-FCD6626A3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8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E54D6-8D56-4FAB-9CB4-80AD096AC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934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92EB8B-CE1E-4774-A353-9FD4CBC23A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05000" y="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Pancreas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895600" y="381000"/>
            <a:ext cx="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09800" y="914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Glucagon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1676400" y="1295400"/>
            <a:ext cx="76200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>
                <a:solidFill>
                  <a:srgbClr val="FFFF99"/>
                </a:solidFill>
              </a:rPr>
              <a:t>Liver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1600200" y="4876800"/>
            <a:ext cx="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28" name="Picture 8" descr="$$$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505200"/>
            <a:ext cx="22098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33400" y="2286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Glycogen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600200" y="2667000"/>
            <a:ext cx="0" cy="9144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914400" y="3505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600200" y="3886200"/>
            <a:ext cx="0" cy="6096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295400" y="4495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F6P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1066800" y="53340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F1,6BP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1600200" y="5715000"/>
            <a:ext cx="0" cy="6096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066800" y="6248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1066800" y="5791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PK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362200" y="4495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F2,6BP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838200" y="4876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PFK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343400" y="3352800"/>
            <a:ext cx="1143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Glucose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(Blood)</a:t>
            </a: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5562600" y="3733800"/>
            <a:ext cx="1143000" cy="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V="1">
            <a:off x="5029200" y="2438400"/>
            <a:ext cx="228600" cy="990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029200" y="1981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>
                <a:solidFill>
                  <a:srgbClr val="FFFF99"/>
                </a:solidFill>
              </a:rPr>
              <a:t>Brain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6172200" y="990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Epinephrine</a:t>
            </a: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6934200" y="381000"/>
            <a:ext cx="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5867400" y="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6600"/>
                </a:solidFill>
              </a:rPr>
              <a:t>Adrenal Medulla</a:t>
            </a: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>
            <a:off x="2133600" y="1371600"/>
            <a:ext cx="41148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H="1" flipV="1">
            <a:off x="3124200" y="685800"/>
            <a:ext cx="304800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6781800" y="3505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7391400" y="2438400"/>
            <a:ext cx="0" cy="10668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6553200" y="1600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u="sng">
                <a:solidFill>
                  <a:srgbClr val="FFFF99"/>
                </a:solidFill>
              </a:rPr>
              <a:t>Muscle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6400800" y="1981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Glycogen</a:t>
            </a: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7391400" y="3886200"/>
            <a:ext cx="0" cy="6096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7086600" y="44958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F6P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8077200" y="4495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F2,6BP</a:t>
            </a:r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7391400" y="4876800"/>
            <a:ext cx="0" cy="6096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6629400" y="4876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PFK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6934200" y="5486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F1,6BP</a:t>
            </a:r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>
            <a:off x="7391400" y="5867400"/>
            <a:ext cx="0" cy="4572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6781800" y="62325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Pyruvate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6781800" y="5867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PK</a:t>
            </a:r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7086600" y="1371600"/>
            <a:ext cx="30480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63" name="Arc 43"/>
          <p:cNvSpPr>
            <a:spLocks/>
          </p:cNvSpPr>
          <p:nvPr/>
        </p:nvSpPr>
        <p:spPr bwMode="auto">
          <a:xfrm rot="10800000">
            <a:off x="7543800" y="4114800"/>
            <a:ext cx="1019175" cy="833438"/>
          </a:xfrm>
          <a:custGeom>
            <a:avLst/>
            <a:gdLst>
              <a:gd name="G0" fmla="+- 16905 0 0"/>
              <a:gd name="G1" fmla="+- 0 0 0"/>
              <a:gd name="G2" fmla="+- 21600 0 0"/>
              <a:gd name="T0" fmla="*/ 33813 w 33813"/>
              <a:gd name="T1" fmla="*/ 13441 h 21600"/>
              <a:gd name="T2" fmla="*/ 0 w 33813"/>
              <a:gd name="T3" fmla="*/ 13445 h 21600"/>
              <a:gd name="T4" fmla="*/ 16905 w 3381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Freeform 44"/>
          <p:cNvSpPr>
            <a:spLocks/>
          </p:cNvSpPr>
          <p:nvPr/>
        </p:nvSpPr>
        <p:spPr bwMode="auto">
          <a:xfrm rot="8494915">
            <a:off x="8553450" y="439420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5" name="Arc 45"/>
          <p:cNvSpPr>
            <a:spLocks/>
          </p:cNvSpPr>
          <p:nvPr/>
        </p:nvSpPr>
        <p:spPr bwMode="auto">
          <a:xfrm rot="21245632">
            <a:off x="7593013" y="4391025"/>
            <a:ext cx="1019175" cy="833438"/>
          </a:xfrm>
          <a:custGeom>
            <a:avLst/>
            <a:gdLst>
              <a:gd name="G0" fmla="+- 16905 0 0"/>
              <a:gd name="G1" fmla="+- 0 0 0"/>
              <a:gd name="G2" fmla="+- 21600 0 0"/>
              <a:gd name="T0" fmla="*/ 33813 w 33813"/>
              <a:gd name="T1" fmla="*/ 13441 h 21600"/>
              <a:gd name="T2" fmla="*/ 0 w 33813"/>
              <a:gd name="T3" fmla="*/ 13445 h 21600"/>
              <a:gd name="T4" fmla="*/ 16905 w 3381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Freeform 46"/>
          <p:cNvSpPr>
            <a:spLocks/>
          </p:cNvSpPr>
          <p:nvPr/>
        </p:nvSpPr>
        <p:spPr bwMode="auto">
          <a:xfrm rot="18940547">
            <a:off x="7567613" y="489585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7" name="Arc 47"/>
          <p:cNvSpPr>
            <a:spLocks/>
          </p:cNvSpPr>
          <p:nvPr/>
        </p:nvSpPr>
        <p:spPr bwMode="auto">
          <a:xfrm rot="10800000">
            <a:off x="1739900" y="4140200"/>
            <a:ext cx="1019175" cy="833438"/>
          </a:xfrm>
          <a:custGeom>
            <a:avLst/>
            <a:gdLst>
              <a:gd name="G0" fmla="+- 16905 0 0"/>
              <a:gd name="G1" fmla="+- 0 0 0"/>
              <a:gd name="G2" fmla="+- 21600 0 0"/>
              <a:gd name="T0" fmla="*/ 33813 w 33813"/>
              <a:gd name="T1" fmla="*/ 13441 h 21600"/>
              <a:gd name="T2" fmla="*/ 0 w 33813"/>
              <a:gd name="T3" fmla="*/ 13445 h 21600"/>
              <a:gd name="T4" fmla="*/ 16905 w 3381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 rot="8494915">
            <a:off x="2749550" y="441960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9" name="Arc 49"/>
          <p:cNvSpPr>
            <a:spLocks/>
          </p:cNvSpPr>
          <p:nvPr/>
        </p:nvSpPr>
        <p:spPr bwMode="auto">
          <a:xfrm rot="21245632">
            <a:off x="1789113" y="4416425"/>
            <a:ext cx="1019175" cy="833438"/>
          </a:xfrm>
          <a:custGeom>
            <a:avLst/>
            <a:gdLst>
              <a:gd name="G0" fmla="+- 16905 0 0"/>
              <a:gd name="G1" fmla="+- 0 0 0"/>
              <a:gd name="G2" fmla="+- 21600 0 0"/>
              <a:gd name="T0" fmla="*/ 33813 w 33813"/>
              <a:gd name="T1" fmla="*/ 13441 h 21600"/>
              <a:gd name="T2" fmla="*/ 0 w 33813"/>
              <a:gd name="T3" fmla="*/ 13445 h 21600"/>
              <a:gd name="T4" fmla="*/ 16905 w 3381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13" h="21600" fill="none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</a:path>
              <a:path w="33813" h="21600" stroke="0" extrusionOk="0">
                <a:moveTo>
                  <a:pt x="33813" y="13441"/>
                </a:moveTo>
                <a:cubicBezTo>
                  <a:pt x="29715" y="18596"/>
                  <a:pt x="23490" y="21599"/>
                  <a:pt x="16905" y="21600"/>
                </a:cubicBezTo>
                <a:cubicBezTo>
                  <a:pt x="10321" y="21600"/>
                  <a:pt x="4097" y="18597"/>
                  <a:pt x="-1" y="13445"/>
                </a:cubicBezTo>
                <a:lnTo>
                  <a:pt x="16905" y="0"/>
                </a:lnTo>
                <a:close/>
              </a:path>
            </a:pathLst>
          </a:cu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Freeform 50"/>
          <p:cNvSpPr>
            <a:spLocks/>
          </p:cNvSpPr>
          <p:nvPr/>
        </p:nvSpPr>
        <p:spPr bwMode="auto">
          <a:xfrm rot="18940547">
            <a:off x="1763713" y="4921250"/>
            <a:ext cx="47625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1" name="Text Box 51"/>
          <p:cNvSpPr txBox="1">
            <a:spLocks noChangeArrowheads="1"/>
          </p:cNvSpPr>
          <p:nvPr/>
        </p:nvSpPr>
        <p:spPr bwMode="auto">
          <a:xfrm>
            <a:off x="1905000" y="47244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+</a:t>
            </a:r>
          </a:p>
        </p:txBody>
      </p:sp>
      <p:sp>
        <p:nvSpPr>
          <p:cNvPr id="5172" name="Oval 52"/>
          <p:cNvSpPr>
            <a:spLocks noChangeArrowheads="1"/>
          </p:cNvSpPr>
          <p:nvPr/>
        </p:nvSpPr>
        <p:spPr bwMode="auto">
          <a:xfrm>
            <a:off x="1955800" y="4862513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3" name="Line 53"/>
          <p:cNvSpPr>
            <a:spLocks noChangeShapeType="1"/>
          </p:cNvSpPr>
          <p:nvPr/>
        </p:nvSpPr>
        <p:spPr bwMode="auto">
          <a:xfrm>
            <a:off x="685800" y="50292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74" name="Oval 54"/>
          <p:cNvSpPr>
            <a:spLocks noChangeArrowheads="1"/>
          </p:cNvSpPr>
          <p:nvPr/>
        </p:nvSpPr>
        <p:spPr bwMode="auto">
          <a:xfrm>
            <a:off x="609600" y="48768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8229600" y="37338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5176" name="Oval 56"/>
          <p:cNvSpPr>
            <a:spLocks noChangeArrowheads="1"/>
          </p:cNvSpPr>
          <p:nvPr/>
        </p:nvSpPr>
        <p:spPr bwMode="auto">
          <a:xfrm>
            <a:off x="8280400" y="3871913"/>
            <a:ext cx="304800" cy="304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1600200" y="2668588"/>
            <a:ext cx="39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</a:rPr>
              <a:t>+</a:t>
            </a:r>
          </a:p>
        </p:txBody>
      </p:sp>
      <p:sp>
        <p:nvSpPr>
          <p:cNvPr id="5178" name="Oval 58"/>
          <p:cNvSpPr>
            <a:spLocks noChangeArrowheads="1"/>
          </p:cNvSpPr>
          <p:nvPr/>
        </p:nvSpPr>
        <p:spPr bwMode="auto">
          <a:xfrm>
            <a:off x="1651000" y="28067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1600200" y="30480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5180" name="Oval 60"/>
          <p:cNvSpPr>
            <a:spLocks noChangeArrowheads="1"/>
          </p:cNvSpPr>
          <p:nvPr/>
        </p:nvSpPr>
        <p:spPr bwMode="auto">
          <a:xfrm>
            <a:off x="1651000" y="31861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6934200" y="28194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5182" name="Oval 62"/>
          <p:cNvSpPr>
            <a:spLocks noChangeArrowheads="1"/>
          </p:cNvSpPr>
          <p:nvPr/>
        </p:nvSpPr>
        <p:spPr bwMode="auto">
          <a:xfrm>
            <a:off x="6985000" y="2957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6934200" y="24384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5184" name="Oval 64"/>
          <p:cNvSpPr>
            <a:spLocks noChangeArrowheads="1"/>
          </p:cNvSpPr>
          <p:nvPr/>
        </p:nvSpPr>
        <p:spPr bwMode="auto">
          <a:xfrm>
            <a:off x="6985000" y="2576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>
            <a:off x="6172200" y="3505200"/>
            <a:ext cx="152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6096000" y="3352800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7" name="Line 67"/>
          <p:cNvSpPr>
            <a:spLocks noChangeShapeType="1"/>
          </p:cNvSpPr>
          <p:nvPr/>
        </p:nvSpPr>
        <p:spPr bwMode="auto">
          <a:xfrm>
            <a:off x="838200" y="59436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88" name="Oval 68"/>
          <p:cNvSpPr>
            <a:spLocks noChangeArrowheads="1"/>
          </p:cNvSpPr>
          <p:nvPr/>
        </p:nvSpPr>
        <p:spPr bwMode="auto">
          <a:xfrm>
            <a:off x="762000" y="57912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6324600" y="47244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6600"/>
                </a:solidFill>
              </a:rPr>
              <a:t>+</a:t>
            </a:r>
          </a:p>
        </p:txBody>
      </p:sp>
      <p:sp>
        <p:nvSpPr>
          <p:cNvPr id="5190" name="Oval 70"/>
          <p:cNvSpPr>
            <a:spLocks noChangeArrowheads="1"/>
          </p:cNvSpPr>
          <p:nvPr/>
        </p:nvSpPr>
        <p:spPr bwMode="auto">
          <a:xfrm>
            <a:off x="6375400" y="4862513"/>
            <a:ext cx="304800" cy="304800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91" name="Text Box 71"/>
          <p:cNvSpPr txBox="1">
            <a:spLocks noChangeArrowheads="1"/>
          </p:cNvSpPr>
          <p:nvPr/>
        </p:nvSpPr>
        <p:spPr bwMode="auto">
          <a:xfrm>
            <a:off x="3581400" y="2286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5192" name="Oval 72"/>
          <p:cNvSpPr>
            <a:spLocks noChangeArrowheads="1"/>
          </p:cNvSpPr>
          <p:nvPr/>
        </p:nvSpPr>
        <p:spPr bwMode="auto">
          <a:xfrm>
            <a:off x="3632200" y="366713"/>
            <a:ext cx="304800" cy="304800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93" name="Line 73"/>
          <p:cNvSpPr>
            <a:spLocks noChangeShapeType="1"/>
          </p:cNvSpPr>
          <p:nvPr/>
        </p:nvSpPr>
        <p:spPr bwMode="auto">
          <a:xfrm>
            <a:off x="2895600" y="4343400"/>
            <a:ext cx="152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94" name="Oval 74"/>
          <p:cNvSpPr>
            <a:spLocks noChangeArrowheads="1"/>
          </p:cNvSpPr>
          <p:nvPr/>
        </p:nvSpPr>
        <p:spPr bwMode="auto">
          <a:xfrm>
            <a:off x="2819400" y="4191000"/>
            <a:ext cx="304800" cy="30480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hosphoglucomut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505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81200" y="304800"/>
            <a:ext cx="534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9999"/>
                </a:solidFill>
              </a:rPr>
              <a:t>Isomerization of G6P to G1P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</a:rPr>
              <a:t>1.  Glucose-1-P + Glyc</a:t>
            </a:r>
            <a:r>
              <a:rPr lang="en-US" sz="2800" baseline="-25000">
                <a:solidFill>
                  <a:srgbClr val="FFFF99"/>
                </a:solidFill>
              </a:rPr>
              <a:t>n </a:t>
            </a:r>
            <a:r>
              <a:rPr lang="en-US" sz="2800">
                <a:solidFill>
                  <a:srgbClr val="FFFF99"/>
                </a:solidFill>
                <a:sym typeface="Wingdings" pitchFamily="2" charset="2"/>
              </a:rPr>
              <a:t> Glyc</a:t>
            </a:r>
            <a:r>
              <a:rPr lang="en-US" sz="2800" baseline="-25000">
                <a:solidFill>
                  <a:srgbClr val="FFFF99"/>
                </a:solidFill>
                <a:sym typeface="Wingdings" pitchFamily="2" charset="2"/>
              </a:rPr>
              <a:t>n+1</a:t>
            </a:r>
            <a:endParaRPr lang="en-US" sz="2800">
              <a:solidFill>
                <a:srgbClr val="FFFF99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  <a:sym typeface="Wingdings" pitchFamily="2" charset="2"/>
              </a:rPr>
              <a:t>	- requires 1 ATP (UDP + ATP  UTP + ADP)</a:t>
            </a:r>
            <a:br>
              <a:rPr lang="en-US" sz="2800">
                <a:solidFill>
                  <a:srgbClr val="FFFF99"/>
                </a:solidFill>
                <a:sym typeface="Wingdings" pitchFamily="2" charset="2"/>
              </a:rPr>
            </a:br>
            <a:endParaRPr lang="en-US" sz="2800">
              <a:solidFill>
                <a:srgbClr val="FFFF99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  <a:sym typeface="Wingdings" pitchFamily="2" charset="2"/>
              </a:rPr>
              <a:t>2.  Glyc</a:t>
            </a:r>
            <a:r>
              <a:rPr lang="en-US" sz="2800" baseline="-25000">
                <a:solidFill>
                  <a:srgbClr val="FFFF99"/>
                </a:solidFill>
                <a:sym typeface="Wingdings" pitchFamily="2" charset="2"/>
              </a:rPr>
              <a:t>n</a:t>
            </a:r>
            <a:r>
              <a:rPr lang="en-US" sz="2800">
                <a:solidFill>
                  <a:srgbClr val="FFFF99"/>
                </a:solidFill>
                <a:sym typeface="Wingdings" pitchFamily="2" charset="2"/>
              </a:rPr>
              <a:t>  Glyc</a:t>
            </a:r>
            <a:r>
              <a:rPr lang="en-US" sz="2800" baseline="-25000">
                <a:solidFill>
                  <a:srgbClr val="FFFF99"/>
                </a:solidFill>
                <a:sym typeface="Wingdings" pitchFamily="2" charset="2"/>
              </a:rPr>
              <a:t>n-1 </a:t>
            </a:r>
            <a:r>
              <a:rPr lang="en-US" sz="2800">
                <a:solidFill>
                  <a:srgbClr val="FFFF99"/>
                </a:solidFill>
                <a:sym typeface="Wingdings" pitchFamily="2" charset="2"/>
              </a:rPr>
              <a:t>+ Glucose-1-P 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  <a:sym typeface="Wingdings" pitchFamily="2" charset="2"/>
              </a:rPr>
              <a:t>	- 90% no energy cost</a:t>
            </a:r>
          </a:p>
          <a:p>
            <a:pPr>
              <a:buFontTx/>
              <a:buNone/>
            </a:pPr>
            <a:r>
              <a:rPr lang="en-US" sz="2800">
                <a:solidFill>
                  <a:srgbClr val="FFFF99"/>
                </a:solidFill>
                <a:sym typeface="Wingdings" pitchFamily="2" charset="2"/>
              </a:rPr>
              <a:t>	- 10% 1 ATP per Glucose </a:t>
            </a:r>
          </a:p>
          <a:p>
            <a:pPr>
              <a:buFontTx/>
              <a:buNone/>
            </a:pPr>
            <a:endParaRPr lang="en-US" sz="1800">
              <a:solidFill>
                <a:srgbClr val="FFFF99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783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7C80"/>
                </a:solidFill>
              </a:rPr>
              <a:t>Details on Glycogen Breakdown/Synthesis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736725" y="446088"/>
            <a:ext cx="608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99"/>
                </a:solidFill>
              </a:rPr>
              <a:t>Efficiency of storing G6P as glycogen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826293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99"/>
                </a:solidFill>
              </a:rPr>
              <a:t>G6P         UDP-glucose           glycogen         1 ATP</a:t>
            </a:r>
          </a:p>
          <a:p>
            <a:r>
              <a:rPr lang="en-US" sz="2800">
                <a:solidFill>
                  <a:srgbClr val="FFFF99"/>
                </a:solidFill>
              </a:rPr>
              <a:t>glycogen            G6P                                   0.1 ATP</a:t>
            </a:r>
          </a:p>
          <a:p>
            <a:r>
              <a:rPr lang="en-US" sz="2800">
                <a:solidFill>
                  <a:srgbClr val="FFFF99"/>
                </a:solidFill>
              </a:rPr>
              <a:t>							    1.1 ATP</a:t>
            </a:r>
          </a:p>
          <a:p>
            <a:endParaRPr lang="en-US" sz="2800">
              <a:solidFill>
                <a:srgbClr val="FFFF99"/>
              </a:solidFill>
            </a:endParaRPr>
          </a:p>
          <a:p>
            <a:r>
              <a:rPr lang="en-US" sz="2800">
                <a:solidFill>
                  <a:srgbClr val="FF9999"/>
                </a:solidFill>
              </a:rPr>
              <a:t>G6P		CO</a:t>
            </a:r>
            <a:r>
              <a:rPr lang="en-US" sz="2800" baseline="-25000">
                <a:solidFill>
                  <a:srgbClr val="FF9999"/>
                </a:solidFill>
              </a:rPr>
              <a:t>2</a:t>
            </a:r>
            <a:r>
              <a:rPr lang="en-US" sz="2800">
                <a:solidFill>
                  <a:srgbClr val="FF9999"/>
                </a:solidFill>
              </a:rPr>
              <a:t> + H</a:t>
            </a:r>
            <a:r>
              <a:rPr lang="en-US" sz="2800" baseline="-25000">
                <a:solidFill>
                  <a:srgbClr val="FF9999"/>
                </a:solidFill>
              </a:rPr>
              <a:t>2</a:t>
            </a:r>
            <a:r>
              <a:rPr lang="en-US" sz="2800">
                <a:solidFill>
                  <a:srgbClr val="FF9999"/>
                </a:solidFill>
              </a:rPr>
              <a:t>O				    31 ATP</a:t>
            </a:r>
          </a:p>
          <a:p>
            <a:endParaRPr lang="en-US" sz="2800">
              <a:solidFill>
                <a:srgbClr val="FF9999"/>
              </a:solidFill>
            </a:endParaRPr>
          </a:p>
          <a:p>
            <a:r>
              <a:rPr lang="en-US" sz="2800">
                <a:solidFill>
                  <a:srgbClr val="FF9999"/>
                </a:solidFill>
              </a:rPr>
              <a:t>								</a:t>
            </a:r>
            <a:r>
              <a:rPr lang="en-US" sz="2800">
                <a:solidFill>
                  <a:srgbClr val="FF0000"/>
                </a:solidFill>
              </a:rPr>
              <a:t>96%</a:t>
            </a:r>
          </a:p>
          <a:p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1447800" y="2176463"/>
            <a:ext cx="609600" cy="0"/>
          </a:xfrm>
          <a:prstGeom prst="line">
            <a:avLst/>
          </a:prstGeom>
          <a:noFill/>
          <a:ln w="5715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4419600" y="2209800"/>
            <a:ext cx="609600" cy="0"/>
          </a:xfrm>
          <a:prstGeom prst="line">
            <a:avLst/>
          </a:prstGeom>
          <a:noFill/>
          <a:ln w="5715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2209800" y="2590800"/>
            <a:ext cx="609600" cy="0"/>
          </a:xfrm>
          <a:prstGeom prst="line">
            <a:avLst/>
          </a:prstGeom>
          <a:noFill/>
          <a:ln w="57150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7239000" y="2819400"/>
            <a:ext cx="1371600" cy="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524000" y="3886200"/>
            <a:ext cx="609600" cy="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7239000" y="4114800"/>
            <a:ext cx="1371600" cy="0"/>
          </a:xfrm>
          <a:prstGeom prst="line">
            <a:avLst/>
          </a:prstGeom>
          <a:noFill/>
          <a:ln w="57150" cmpd="thickThin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47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78994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7C80"/>
                </a:solidFill>
              </a:rPr>
              <a:t>Enzyme Regulation – Levels of Complexity</a:t>
            </a:r>
          </a:p>
          <a:p>
            <a:endParaRPr lang="en-US" sz="3200">
              <a:solidFill>
                <a:srgbClr val="FF7C80"/>
              </a:solidFill>
            </a:endParaRPr>
          </a:p>
          <a:p>
            <a:pPr>
              <a:buFontTx/>
              <a:buChar char="-"/>
            </a:pPr>
            <a:r>
              <a:rPr lang="en-US" sz="3200">
                <a:solidFill>
                  <a:srgbClr val="FFFF99"/>
                </a:solidFill>
              </a:rPr>
              <a:t> Michaelis-Menten</a:t>
            </a:r>
          </a:p>
          <a:p>
            <a:pPr>
              <a:buFontTx/>
              <a:buChar char="-"/>
            </a:pPr>
            <a:r>
              <a:rPr lang="en-US" sz="3200">
                <a:solidFill>
                  <a:srgbClr val="FFFF99"/>
                </a:solidFill>
              </a:rPr>
              <a:t> Cooperative (T vs R)</a:t>
            </a:r>
          </a:p>
          <a:p>
            <a:r>
              <a:rPr lang="en-US" sz="3200">
                <a:solidFill>
                  <a:srgbClr val="FFFF99"/>
                </a:solidFill>
              </a:rPr>
              <a:t>	- regulated by substrate conc’n</a:t>
            </a:r>
          </a:p>
          <a:p>
            <a:r>
              <a:rPr lang="en-US" sz="3200">
                <a:solidFill>
                  <a:srgbClr val="FFFF99"/>
                </a:solidFill>
              </a:rPr>
              <a:t>	- regulated by allosteric ligands</a:t>
            </a:r>
          </a:p>
          <a:p>
            <a:r>
              <a:rPr lang="en-US" sz="3200">
                <a:solidFill>
                  <a:srgbClr val="FFFF99"/>
                </a:solidFill>
              </a:rPr>
              <a:t>	- regulated by </a:t>
            </a:r>
            <a:r>
              <a:rPr lang="en-US" sz="3200">
                <a:solidFill>
                  <a:srgbClr val="99FFCC"/>
                </a:solidFill>
              </a:rPr>
              <a:t>phosphorylation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36725" y="2706688"/>
            <a:ext cx="2541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99"/>
                </a:solidFill>
              </a:rPr>
              <a:t>Phosphorylase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418138" y="2706688"/>
            <a:ext cx="1668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99"/>
                </a:solidFill>
              </a:rPr>
              <a:t>Synthase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057400" y="3276600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FF00"/>
                </a:solidFill>
              </a:rPr>
              <a:t>R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638800" y="35274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R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194050" y="35274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T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438900" y="3276600"/>
            <a:ext cx="525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FF3300"/>
                </a:solidFill>
              </a:rPr>
              <a:t>T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2667000" y="3703638"/>
            <a:ext cx="4572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6016625" y="3703638"/>
            <a:ext cx="4572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2" name="Group 14"/>
          <p:cNvGrpSpPr>
            <a:grpSpLocks/>
          </p:cNvGrpSpPr>
          <p:nvPr/>
        </p:nvGrpSpPr>
        <p:grpSpPr bwMode="auto">
          <a:xfrm>
            <a:off x="2743200" y="2133600"/>
            <a:ext cx="447675" cy="457200"/>
            <a:chOff x="726" y="3241"/>
            <a:chExt cx="282" cy="288"/>
          </a:xfrm>
        </p:grpSpPr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758" y="32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FF99"/>
                  </a:solidFill>
                </a:rPr>
                <a:t>P</a:t>
              </a:r>
            </a:p>
          </p:txBody>
        </p:sp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726" y="3246"/>
              <a:ext cx="282" cy="258"/>
            </a:xfrm>
            <a:prstGeom prst="ellips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2971800" y="2590800"/>
            <a:ext cx="0" cy="22860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6105525" y="2133600"/>
            <a:ext cx="447675" cy="457200"/>
            <a:chOff x="726" y="3241"/>
            <a:chExt cx="282" cy="288"/>
          </a:xfrm>
        </p:grpSpPr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758" y="32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FF99"/>
                  </a:solidFill>
                </a:rPr>
                <a:t>P</a:t>
              </a:r>
            </a:p>
          </p:txBody>
        </p:sp>
        <p:sp>
          <p:nvSpPr>
            <p:cNvPr id="37906" name="Oval 18"/>
            <p:cNvSpPr>
              <a:spLocks noChangeArrowheads="1"/>
            </p:cNvSpPr>
            <p:nvPr/>
          </p:nvSpPr>
          <p:spPr bwMode="auto">
            <a:xfrm>
              <a:off x="726" y="3246"/>
              <a:ext cx="282" cy="258"/>
            </a:xfrm>
            <a:prstGeom prst="ellips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6334125" y="2590800"/>
            <a:ext cx="0" cy="228600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2743200" y="457200"/>
            <a:ext cx="371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99"/>
                </a:solidFill>
              </a:rPr>
              <a:t>Glucagon/Epinephrine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H="1">
            <a:off x="3581400" y="990600"/>
            <a:ext cx="914400" cy="12954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4648200" y="990600"/>
            <a:ext cx="990600" cy="12954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044700" y="491331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FF00"/>
                </a:solidFill>
              </a:rPr>
              <a:t>R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181350" y="491331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T</a:t>
            </a:r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>
            <a:off x="2590800" y="5181600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2667000" y="5257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2444750" y="465137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FF00"/>
                </a:solidFill>
              </a:rPr>
              <a:t>AMP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2438400" y="53340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ATP</a:t>
            </a:r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4724400" y="2209800"/>
            <a:ext cx="0" cy="3429000"/>
          </a:xfrm>
          <a:prstGeom prst="line">
            <a:avLst/>
          </a:prstGeom>
          <a:noFill/>
          <a:ln w="9525">
            <a:solidFill>
              <a:srgbClr val="FF99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1127125" y="4303713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99"/>
                </a:solidFill>
              </a:rPr>
              <a:t>In Muscle: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1127125" y="1066800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99"/>
                </a:solidFill>
              </a:rPr>
              <a:t>In Muscle/Liver: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7C80"/>
                </a:solidFill>
              </a:rPr>
              <a:t>Control by Phosphorylation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- Brought about by glucagon (liver) or epinephrine 	(liver &amp; muscle).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- extracellular “sensor” of environmental conditions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- In muscle : GP is activated for “fight or flight”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	- In liver: GP is activated in response to fasting</a:t>
            </a:r>
          </a:p>
          <a:p>
            <a:pPr>
              <a:buFontTx/>
              <a:buNone/>
            </a:pPr>
            <a:endParaRPr lang="en-US" sz="2400">
              <a:solidFill>
                <a:srgbClr val="FFFF99"/>
              </a:solidFill>
            </a:endParaRPr>
          </a:p>
          <a:p>
            <a:pPr>
              <a:buFontTx/>
              <a:buNone/>
            </a:pPr>
            <a:r>
              <a:rPr lang="en-US" sz="2400">
                <a:solidFill>
                  <a:srgbClr val="FF7C80"/>
                </a:solidFill>
              </a:rPr>
              <a:t>Allosteric Control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- In muscle:  “intracellular sensor” of energy charge.</a:t>
            </a:r>
            <a:r>
              <a:rPr lang="en-US">
                <a:solidFill>
                  <a:srgbClr val="FFFF9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8600" y="914400"/>
            <a:ext cx="525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rgbClr val="FFFF99"/>
                </a:solidFill>
              </a:rPr>
              <a:t>Glycogen</a:t>
            </a:r>
          </a:p>
        </p:txBody>
      </p:sp>
      <p:pic>
        <p:nvPicPr>
          <p:cNvPr id="7171" name="Picture 3" descr="glycogen stru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lycogen p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429000" cy="312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622925" y="3846513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Branch Point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4724400" y="4038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447800" y="6019800"/>
            <a:ext cx="656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Branch points occur at ~ 1:10 glycosyl residues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82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•</a:t>
            </a:r>
            <a:r>
              <a:rPr lang="en-US" sz="2400"/>
              <a:t>  </a:t>
            </a:r>
            <a:r>
              <a:rPr lang="en-US" sz="240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>
                <a:solidFill>
                  <a:srgbClr val="FFFF99"/>
                </a:solidFill>
              </a:rPr>
              <a:t>1-4 linkages are broken by phosphorylase, starting from the non- reducing ends.  Breakdown is </a:t>
            </a:r>
            <a:r>
              <a:rPr lang="en-US" sz="2400">
                <a:solidFill>
                  <a:srgbClr val="FF9999"/>
                </a:solidFill>
              </a:rPr>
              <a:t>phosphorylytic</a:t>
            </a:r>
            <a:r>
              <a:rPr lang="en-US" sz="2400">
                <a:solidFill>
                  <a:srgbClr val="FFFF99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•</a:t>
            </a:r>
            <a:r>
              <a:rPr lang="en-US" sz="2400"/>
              <a:t>  </a:t>
            </a:r>
            <a:r>
              <a:rPr lang="en-US" sz="2400">
                <a:solidFill>
                  <a:srgbClr val="FFFF99"/>
                </a:solidFill>
              </a:rPr>
              <a:t>Product is G-1-P and glycogen</a:t>
            </a:r>
            <a:r>
              <a:rPr lang="en-US" sz="2400" baseline="-25000">
                <a:solidFill>
                  <a:srgbClr val="FFFF99"/>
                </a:solidFill>
              </a:rPr>
              <a:t>n-1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41148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  <a:cs typeface="Arial" pitchFamily="34" charset="0"/>
              </a:rPr>
              <a:t>∆G° = +0.73 kcal/mol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5867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FFFF99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" y="5029200"/>
            <a:ext cx="891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99"/>
                </a:solidFill>
                <a:cs typeface="Arial" pitchFamily="34" charset="0"/>
              </a:rPr>
              <a:t>•  </a:t>
            </a:r>
            <a:r>
              <a:rPr lang="en-US" dirty="0">
                <a:solidFill>
                  <a:srgbClr val="FF9999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FF9999"/>
                </a:solidFill>
              </a:rPr>
              <a:t>1-6 </a:t>
            </a:r>
            <a:r>
              <a:rPr lang="en-US" sz="2000" dirty="0" err="1">
                <a:solidFill>
                  <a:srgbClr val="FF9999"/>
                </a:solidFill>
              </a:rPr>
              <a:t>debranching</a:t>
            </a:r>
            <a:r>
              <a:rPr lang="en-US" sz="2000" dirty="0">
                <a:solidFill>
                  <a:srgbClr val="FF9999"/>
                </a:solidFill>
              </a:rPr>
              <a:t> is HYDROLYTIC</a:t>
            </a:r>
            <a:r>
              <a:rPr lang="en-US" sz="2000" dirty="0">
                <a:solidFill>
                  <a:srgbClr val="FFFF99"/>
                </a:solidFill>
              </a:rPr>
              <a:t>, as opposed to </a:t>
            </a:r>
            <a:r>
              <a:rPr lang="en-US" sz="2000" dirty="0" err="1">
                <a:solidFill>
                  <a:srgbClr val="FFFF99"/>
                </a:solidFill>
              </a:rPr>
              <a:t>phosphorylytic</a:t>
            </a:r>
            <a:r>
              <a:rPr lang="en-US" sz="2000" dirty="0">
                <a:solidFill>
                  <a:srgbClr val="FFFF99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99"/>
                </a:solidFill>
              </a:rPr>
              <a:t>•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FFFF99"/>
                </a:solidFill>
              </a:rPr>
              <a:t>Carried out by an </a:t>
            </a:r>
            <a:r>
              <a:rPr lang="en-US" sz="2000" dirty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000" dirty="0">
                <a:solidFill>
                  <a:srgbClr val="FFFF99"/>
                </a:solidFill>
              </a:rPr>
              <a:t>1-6 </a:t>
            </a:r>
            <a:r>
              <a:rPr lang="en-US" sz="2000" dirty="0" err="1">
                <a:solidFill>
                  <a:srgbClr val="FFFF99"/>
                </a:solidFill>
              </a:rPr>
              <a:t>glucosidase</a:t>
            </a:r>
            <a:endParaRPr lang="en-US" sz="2000" dirty="0">
              <a:solidFill>
                <a:srgbClr val="FFFF99"/>
              </a:solidFill>
            </a:endParaRPr>
          </a:p>
        </p:txBody>
      </p:sp>
      <p:sp>
        <p:nvSpPr>
          <p:cNvPr id="9222" name="Arc 6"/>
          <p:cNvSpPr>
            <a:spLocks/>
          </p:cNvSpPr>
          <p:nvPr/>
        </p:nvSpPr>
        <p:spPr bwMode="auto">
          <a:xfrm rot="2368080" flipH="1">
            <a:off x="1046163" y="2963863"/>
            <a:ext cx="2716212" cy="1558925"/>
          </a:xfrm>
          <a:custGeom>
            <a:avLst/>
            <a:gdLst>
              <a:gd name="G0" fmla="+- 0 0 0"/>
              <a:gd name="G1" fmla="+- 20484 0 0"/>
              <a:gd name="G2" fmla="+- 21600 0 0"/>
              <a:gd name="T0" fmla="*/ 6854 w 21600"/>
              <a:gd name="T1" fmla="*/ 0 h 21357"/>
              <a:gd name="T2" fmla="*/ 21582 w 21600"/>
              <a:gd name="T3" fmla="*/ 21357 h 21357"/>
              <a:gd name="T4" fmla="*/ 0 w 21600"/>
              <a:gd name="T5" fmla="*/ 20484 h 2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357" fill="none" extrusionOk="0">
                <a:moveTo>
                  <a:pt x="6853" y="0"/>
                </a:moveTo>
                <a:cubicBezTo>
                  <a:pt x="15662" y="2947"/>
                  <a:pt x="21600" y="11195"/>
                  <a:pt x="21600" y="20484"/>
                </a:cubicBezTo>
                <a:cubicBezTo>
                  <a:pt x="21600" y="20775"/>
                  <a:pt x="21594" y="21066"/>
                  <a:pt x="21582" y="21357"/>
                </a:cubicBezTo>
              </a:path>
              <a:path w="21600" h="21357" stroke="0" extrusionOk="0">
                <a:moveTo>
                  <a:pt x="6853" y="0"/>
                </a:moveTo>
                <a:cubicBezTo>
                  <a:pt x="15662" y="2947"/>
                  <a:pt x="21600" y="11195"/>
                  <a:pt x="21600" y="20484"/>
                </a:cubicBezTo>
                <a:cubicBezTo>
                  <a:pt x="21600" y="20775"/>
                  <a:pt x="21594" y="21066"/>
                  <a:pt x="21582" y="21357"/>
                </a:cubicBezTo>
                <a:lnTo>
                  <a:pt x="0" y="20484"/>
                </a:lnTo>
                <a:close/>
              </a:path>
            </a:pathLst>
          </a:cu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rot="402293" flipH="1">
            <a:off x="784225" y="3457575"/>
            <a:ext cx="88900" cy="14287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7634288" y="3300413"/>
            <a:ext cx="0" cy="5905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353300" y="3852863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6600"/>
                </a:solidFill>
              </a:rPr>
              <a:t>HO</a:t>
            </a:r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838200" y="3733800"/>
            <a:ext cx="438150" cy="439738"/>
            <a:chOff x="1353" y="1904"/>
            <a:chExt cx="276" cy="277"/>
          </a:xfrm>
        </p:grpSpPr>
        <p:sp>
          <p:nvSpPr>
            <p:cNvPr id="9227" name="Arc 11"/>
            <p:cNvSpPr>
              <a:spLocks/>
            </p:cNvSpPr>
            <p:nvPr/>
          </p:nvSpPr>
          <p:spPr bwMode="auto">
            <a:xfrm rot="5657349" flipV="1">
              <a:off x="1343" y="1914"/>
              <a:ext cx="260" cy="240"/>
            </a:xfrm>
            <a:custGeom>
              <a:avLst/>
              <a:gdLst>
                <a:gd name="G0" fmla="+- 16987 0 0"/>
                <a:gd name="G1" fmla="+- 21600 0 0"/>
                <a:gd name="G2" fmla="+- 21600 0 0"/>
                <a:gd name="T0" fmla="*/ 0 w 38587"/>
                <a:gd name="T1" fmla="*/ 8259 h 21600"/>
                <a:gd name="T2" fmla="*/ 38587 w 38587"/>
                <a:gd name="T3" fmla="*/ 21600 h 21600"/>
                <a:gd name="T4" fmla="*/ 16987 w 3858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587" h="21600" fill="none" extrusionOk="0">
                  <a:moveTo>
                    <a:pt x="-1" y="8258"/>
                  </a:moveTo>
                  <a:cubicBezTo>
                    <a:pt x="4094" y="3044"/>
                    <a:pt x="10357" y="-1"/>
                    <a:pt x="16987" y="0"/>
                  </a:cubicBezTo>
                  <a:cubicBezTo>
                    <a:pt x="28916" y="0"/>
                    <a:pt x="38587" y="9670"/>
                    <a:pt x="38587" y="21600"/>
                  </a:cubicBezTo>
                </a:path>
                <a:path w="38587" h="21600" stroke="0" extrusionOk="0">
                  <a:moveTo>
                    <a:pt x="-1" y="8258"/>
                  </a:moveTo>
                  <a:cubicBezTo>
                    <a:pt x="4094" y="3044"/>
                    <a:pt x="10357" y="-1"/>
                    <a:pt x="16987" y="0"/>
                  </a:cubicBezTo>
                  <a:cubicBezTo>
                    <a:pt x="28916" y="0"/>
                    <a:pt x="38587" y="9670"/>
                    <a:pt x="38587" y="21600"/>
                  </a:cubicBezTo>
                  <a:lnTo>
                    <a:pt x="16987" y="21600"/>
                  </a:lnTo>
                  <a:close/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1575" y="2175"/>
              <a:ext cx="54" cy="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1587500" y="3333750"/>
            <a:ext cx="23177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1795463" y="323373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979613" y="3433763"/>
            <a:ext cx="109537" cy="18415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>
            <a:off x="1422400" y="3333750"/>
            <a:ext cx="165100" cy="284163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422400" y="3617913"/>
            <a:ext cx="165100" cy="282575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587500" y="3900488"/>
            <a:ext cx="33337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920875" y="3617913"/>
            <a:ext cx="168275" cy="282575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V="1">
            <a:off x="2089150" y="3287713"/>
            <a:ext cx="0" cy="33020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2089150" y="3617913"/>
            <a:ext cx="0" cy="328612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295525" y="384651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2452688" y="38465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2089150" y="3946525"/>
            <a:ext cx="230188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H="1">
            <a:off x="257175" y="3335338"/>
            <a:ext cx="233363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465138" y="32353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649288" y="3435350"/>
            <a:ext cx="109537" cy="182563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92075" y="3335338"/>
            <a:ext cx="165100" cy="282575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92075" y="3617913"/>
            <a:ext cx="165100" cy="284162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257175" y="3902075"/>
            <a:ext cx="33337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590550" y="3617913"/>
            <a:ext cx="168275" cy="284162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 flipV="1">
            <a:off x="758825" y="3289300"/>
            <a:ext cx="0" cy="328613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758825" y="3617913"/>
            <a:ext cx="0" cy="33020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1060450" y="3848100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6600"/>
                </a:solidFill>
              </a:rPr>
              <a:t>O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758825" y="3948113"/>
            <a:ext cx="23177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1193800" y="3948113"/>
            <a:ext cx="228600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V="1">
            <a:off x="1422400" y="3617913"/>
            <a:ext cx="0" cy="3302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 flipV="1">
            <a:off x="1422400" y="3289300"/>
            <a:ext cx="0" cy="32861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3251200" y="3457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3352800" y="3451225"/>
            <a:ext cx="71438" cy="0"/>
          </a:xfrm>
          <a:prstGeom prst="line">
            <a:avLst/>
          </a:prstGeom>
          <a:noFill/>
          <a:ln w="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3597275" y="3457575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3479800" y="3556000"/>
            <a:ext cx="139700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3632200" y="30892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 flipV="1">
            <a:off x="3738563" y="3328988"/>
            <a:ext cx="0" cy="128587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 flipV="1">
            <a:off x="3679825" y="3328988"/>
            <a:ext cx="0" cy="128587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3917950" y="345757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4038600" y="3451225"/>
            <a:ext cx="71438" cy="0"/>
          </a:xfrm>
          <a:prstGeom prst="line">
            <a:avLst/>
          </a:prstGeom>
          <a:noFill/>
          <a:ln w="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3797300" y="3556000"/>
            <a:ext cx="146050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3584575" y="378618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3743325" y="37861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>
            <a:off x="3709988" y="3657600"/>
            <a:ext cx="0" cy="128588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4497388" y="3595688"/>
            <a:ext cx="54292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4624388" y="3641725"/>
            <a:ext cx="541337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1" name="Freeform 55"/>
          <p:cNvSpPr>
            <a:spLocks/>
          </p:cNvSpPr>
          <p:nvPr/>
        </p:nvSpPr>
        <p:spPr bwMode="auto">
          <a:xfrm>
            <a:off x="5040313" y="3567113"/>
            <a:ext cx="125412" cy="28575"/>
          </a:xfrm>
          <a:custGeom>
            <a:avLst/>
            <a:gdLst>
              <a:gd name="T0" fmla="*/ 0 w 79"/>
              <a:gd name="T1" fmla="*/ 18 h 18"/>
              <a:gd name="T2" fmla="*/ 23 w 79"/>
              <a:gd name="T3" fmla="*/ 18 h 18"/>
              <a:gd name="T4" fmla="*/ 0 w 79"/>
              <a:gd name="T5" fmla="*/ 0 h 18"/>
              <a:gd name="T6" fmla="*/ 79 w 79"/>
              <a:gd name="T7" fmla="*/ 18 h 18"/>
              <a:gd name="T8" fmla="*/ 23 w 79"/>
              <a:gd name="T9" fmla="*/ 18 h 18"/>
              <a:gd name="T10" fmla="*/ 0 w 79"/>
              <a:gd name="T11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18">
                <a:moveTo>
                  <a:pt x="0" y="18"/>
                </a:moveTo>
                <a:lnTo>
                  <a:pt x="23" y="18"/>
                </a:lnTo>
                <a:lnTo>
                  <a:pt x="0" y="0"/>
                </a:lnTo>
                <a:lnTo>
                  <a:pt x="79" y="18"/>
                </a:lnTo>
                <a:lnTo>
                  <a:pt x="23" y="18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2" name="Freeform 56"/>
          <p:cNvSpPr>
            <a:spLocks/>
          </p:cNvSpPr>
          <p:nvPr/>
        </p:nvSpPr>
        <p:spPr bwMode="auto">
          <a:xfrm>
            <a:off x="4497388" y="3641725"/>
            <a:ext cx="127000" cy="28575"/>
          </a:xfrm>
          <a:custGeom>
            <a:avLst/>
            <a:gdLst>
              <a:gd name="T0" fmla="*/ 80 w 80"/>
              <a:gd name="T1" fmla="*/ 0 h 18"/>
              <a:gd name="T2" fmla="*/ 57 w 80"/>
              <a:gd name="T3" fmla="*/ 0 h 18"/>
              <a:gd name="T4" fmla="*/ 80 w 80"/>
              <a:gd name="T5" fmla="*/ 18 h 18"/>
              <a:gd name="T6" fmla="*/ 0 w 80"/>
              <a:gd name="T7" fmla="*/ 0 h 18"/>
              <a:gd name="T8" fmla="*/ 57 w 80"/>
              <a:gd name="T9" fmla="*/ 0 h 18"/>
              <a:gd name="T10" fmla="*/ 80 w 80"/>
              <a:gd name="T1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" h="18">
                <a:moveTo>
                  <a:pt x="80" y="0"/>
                </a:moveTo>
                <a:lnTo>
                  <a:pt x="57" y="0"/>
                </a:lnTo>
                <a:lnTo>
                  <a:pt x="80" y="18"/>
                </a:lnTo>
                <a:lnTo>
                  <a:pt x="0" y="0"/>
                </a:lnTo>
                <a:lnTo>
                  <a:pt x="57" y="0"/>
                </a:lnTo>
                <a:lnTo>
                  <a:pt x="80" y="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H="1">
            <a:off x="5792788" y="3346450"/>
            <a:ext cx="23177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6000750" y="32480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75" name="Line 59"/>
          <p:cNvSpPr>
            <a:spLocks noChangeShapeType="1"/>
          </p:cNvSpPr>
          <p:nvPr/>
        </p:nvSpPr>
        <p:spPr bwMode="auto">
          <a:xfrm>
            <a:off x="6184900" y="3446463"/>
            <a:ext cx="109538" cy="185737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 flipH="1">
            <a:off x="5627688" y="3346450"/>
            <a:ext cx="165100" cy="28575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>
            <a:off x="5627688" y="3632200"/>
            <a:ext cx="165100" cy="282575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8" name="Line 62"/>
          <p:cNvSpPr>
            <a:spLocks noChangeShapeType="1"/>
          </p:cNvSpPr>
          <p:nvPr/>
        </p:nvSpPr>
        <p:spPr bwMode="auto">
          <a:xfrm>
            <a:off x="5792788" y="3914775"/>
            <a:ext cx="33337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9" name="Line 63"/>
          <p:cNvSpPr>
            <a:spLocks noChangeShapeType="1"/>
          </p:cNvSpPr>
          <p:nvPr/>
        </p:nvSpPr>
        <p:spPr bwMode="auto">
          <a:xfrm flipV="1">
            <a:off x="6126163" y="3632200"/>
            <a:ext cx="168275" cy="282575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0" name="Line 64"/>
          <p:cNvSpPr>
            <a:spLocks noChangeShapeType="1"/>
          </p:cNvSpPr>
          <p:nvPr/>
        </p:nvSpPr>
        <p:spPr bwMode="auto">
          <a:xfrm flipV="1">
            <a:off x="6294438" y="3300413"/>
            <a:ext cx="0" cy="331787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6294438" y="3632200"/>
            <a:ext cx="0" cy="327025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2" name="Rectangle 66"/>
          <p:cNvSpPr>
            <a:spLocks noChangeArrowheads="1"/>
          </p:cNvSpPr>
          <p:nvPr/>
        </p:nvSpPr>
        <p:spPr bwMode="auto">
          <a:xfrm>
            <a:off x="6500813" y="385921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83" name="Rectangle 67"/>
          <p:cNvSpPr>
            <a:spLocks noChangeArrowheads="1"/>
          </p:cNvSpPr>
          <p:nvPr/>
        </p:nvSpPr>
        <p:spPr bwMode="auto">
          <a:xfrm>
            <a:off x="6659563" y="3859213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84" name="Rectangle 68"/>
          <p:cNvSpPr>
            <a:spLocks noChangeArrowheads="1"/>
          </p:cNvSpPr>
          <p:nvPr/>
        </p:nvSpPr>
        <p:spPr bwMode="auto">
          <a:xfrm>
            <a:off x="6792913" y="3859213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85" name="Rectangle 69"/>
          <p:cNvSpPr>
            <a:spLocks noChangeArrowheads="1"/>
          </p:cNvSpPr>
          <p:nvPr/>
        </p:nvSpPr>
        <p:spPr bwMode="auto">
          <a:xfrm>
            <a:off x="6965950" y="3984625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99"/>
                </a:solidFill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86" name="Line 70"/>
          <p:cNvSpPr>
            <a:spLocks noChangeShapeType="1"/>
          </p:cNvSpPr>
          <p:nvPr/>
        </p:nvSpPr>
        <p:spPr bwMode="auto">
          <a:xfrm>
            <a:off x="6294438" y="3959225"/>
            <a:ext cx="230187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7" name="Line 71"/>
          <p:cNvSpPr>
            <a:spLocks noChangeShapeType="1"/>
          </p:cNvSpPr>
          <p:nvPr/>
        </p:nvSpPr>
        <p:spPr bwMode="auto">
          <a:xfrm flipH="1">
            <a:off x="7820025" y="3332163"/>
            <a:ext cx="23177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8" name="Rectangle 72"/>
          <p:cNvSpPr>
            <a:spLocks noChangeArrowheads="1"/>
          </p:cNvSpPr>
          <p:nvPr/>
        </p:nvSpPr>
        <p:spPr bwMode="auto">
          <a:xfrm>
            <a:off x="8027988" y="3232150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89" name="Line 73"/>
          <p:cNvSpPr>
            <a:spLocks noChangeShapeType="1"/>
          </p:cNvSpPr>
          <p:nvPr/>
        </p:nvSpPr>
        <p:spPr bwMode="auto">
          <a:xfrm>
            <a:off x="8212138" y="3432175"/>
            <a:ext cx="109537" cy="18415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0" name="Line 74"/>
          <p:cNvSpPr>
            <a:spLocks noChangeShapeType="1"/>
          </p:cNvSpPr>
          <p:nvPr/>
        </p:nvSpPr>
        <p:spPr bwMode="auto">
          <a:xfrm flipH="1">
            <a:off x="7654925" y="3332163"/>
            <a:ext cx="165100" cy="284162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1" name="Line 75"/>
          <p:cNvSpPr>
            <a:spLocks noChangeShapeType="1"/>
          </p:cNvSpPr>
          <p:nvPr/>
        </p:nvSpPr>
        <p:spPr bwMode="auto">
          <a:xfrm>
            <a:off x="7654925" y="3616325"/>
            <a:ext cx="165100" cy="282575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2" name="Line 76"/>
          <p:cNvSpPr>
            <a:spLocks noChangeShapeType="1"/>
          </p:cNvSpPr>
          <p:nvPr/>
        </p:nvSpPr>
        <p:spPr bwMode="auto">
          <a:xfrm>
            <a:off x="7820025" y="3898900"/>
            <a:ext cx="333375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3" name="Line 77"/>
          <p:cNvSpPr>
            <a:spLocks noChangeShapeType="1"/>
          </p:cNvSpPr>
          <p:nvPr/>
        </p:nvSpPr>
        <p:spPr bwMode="auto">
          <a:xfrm flipV="1">
            <a:off x="8153400" y="3616325"/>
            <a:ext cx="168275" cy="282575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4" name="Line 78"/>
          <p:cNvSpPr>
            <a:spLocks noChangeShapeType="1"/>
          </p:cNvSpPr>
          <p:nvPr/>
        </p:nvSpPr>
        <p:spPr bwMode="auto">
          <a:xfrm flipV="1">
            <a:off x="8321675" y="3286125"/>
            <a:ext cx="0" cy="33020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5" name="Line 79"/>
          <p:cNvSpPr>
            <a:spLocks noChangeShapeType="1"/>
          </p:cNvSpPr>
          <p:nvPr/>
        </p:nvSpPr>
        <p:spPr bwMode="auto">
          <a:xfrm>
            <a:off x="8321675" y="3616325"/>
            <a:ext cx="0" cy="328613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6" name="Rectangle 80"/>
          <p:cNvSpPr>
            <a:spLocks noChangeArrowheads="1"/>
          </p:cNvSpPr>
          <p:nvPr/>
        </p:nvSpPr>
        <p:spPr bwMode="auto">
          <a:xfrm>
            <a:off x="8528050" y="38449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97" name="Rectangle 81"/>
          <p:cNvSpPr>
            <a:spLocks noChangeArrowheads="1"/>
          </p:cNvSpPr>
          <p:nvPr/>
        </p:nvSpPr>
        <p:spPr bwMode="auto">
          <a:xfrm>
            <a:off x="8685213" y="38449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298" name="Line 82"/>
          <p:cNvSpPr>
            <a:spLocks noChangeShapeType="1"/>
          </p:cNvSpPr>
          <p:nvPr/>
        </p:nvSpPr>
        <p:spPr bwMode="auto">
          <a:xfrm>
            <a:off x="8321675" y="3944938"/>
            <a:ext cx="230188" cy="0"/>
          </a:xfrm>
          <a:prstGeom prst="line">
            <a:avLst/>
          </a:prstGeom>
          <a:noFill/>
          <a:ln w="11113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9" name="Rectangle 83"/>
          <p:cNvSpPr>
            <a:spLocks noChangeArrowheads="1"/>
          </p:cNvSpPr>
          <p:nvPr/>
        </p:nvSpPr>
        <p:spPr bwMode="auto">
          <a:xfrm>
            <a:off x="2667000" y="3429000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300" name="Rectangle 84"/>
          <p:cNvSpPr>
            <a:spLocks noChangeArrowheads="1"/>
          </p:cNvSpPr>
          <p:nvPr/>
        </p:nvSpPr>
        <p:spPr bwMode="auto">
          <a:xfrm>
            <a:off x="5867400" y="4114800"/>
            <a:ext cx="542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FF99"/>
                </a:solidFill>
              </a:rPr>
              <a:t>G-1-P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301" name="Rectangle 85"/>
          <p:cNvSpPr>
            <a:spLocks noChangeArrowheads="1"/>
          </p:cNvSpPr>
          <p:nvPr/>
        </p:nvSpPr>
        <p:spPr bwMode="auto">
          <a:xfrm>
            <a:off x="7010400" y="3429000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9302" name="Text Box 86"/>
          <p:cNvSpPr txBox="1">
            <a:spLocks noChangeArrowheads="1"/>
          </p:cNvSpPr>
          <p:nvPr/>
        </p:nvSpPr>
        <p:spPr bwMode="auto">
          <a:xfrm>
            <a:off x="2590800" y="411163"/>
            <a:ext cx="4041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9999"/>
                </a:solidFill>
              </a:rPr>
              <a:t>Glycogen Breakdown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glycogen stru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3705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562600" y="3048000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Branch Point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>
            <a:off x="4664075" y="3240088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812925" y="268288"/>
            <a:ext cx="6492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dirty="0">
                <a:solidFill>
                  <a:srgbClr val="FFFF99"/>
                </a:solidFill>
              </a:rPr>
              <a:t>1-4: </a:t>
            </a:r>
            <a:r>
              <a:rPr lang="en-US" sz="2400" dirty="0" err="1">
                <a:solidFill>
                  <a:srgbClr val="FFFF99"/>
                </a:solidFill>
              </a:rPr>
              <a:t>phosphorylysis</a:t>
            </a:r>
            <a:r>
              <a:rPr lang="en-US" sz="2400" dirty="0">
                <a:solidFill>
                  <a:srgbClr val="FFFF99"/>
                </a:solidFill>
              </a:rPr>
              <a:t> gives G1P </a:t>
            </a:r>
            <a:r>
              <a:rPr lang="en-US" sz="2400" dirty="0">
                <a:solidFill>
                  <a:srgbClr val="00FF00"/>
                </a:solidFill>
                <a:latin typeface=""/>
              </a:rPr>
              <a:t>→ G6P</a:t>
            </a:r>
          </a:p>
          <a:p>
            <a:endParaRPr lang="en-US" sz="2400" dirty="0">
              <a:solidFill>
                <a:srgbClr val="FFFF99"/>
              </a:solidFill>
              <a:latin typeface=""/>
            </a:endParaRPr>
          </a:p>
          <a:p>
            <a:r>
              <a:rPr lang="en-US" sz="2400" dirty="0">
                <a:solidFill>
                  <a:srgbClr val="FFFF99"/>
                </a:solidFill>
                <a:latin typeface="Symbol" pitchFamily="18" charset="2"/>
              </a:rPr>
              <a:t>a</a:t>
            </a:r>
            <a:r>
              <a:rPr lang="en-US" sz="2400" dirty="0">
                <a:solidFill>
                  <a:srgbClr val="FFFF99"/>
                </a:solidFill>
              </a:rPr>
              <a:t>1-6: hydrolysis gives glucose   </a:t>
            </a:r>
            <a:r>
              <a:rPr lang="en-US" sz="2400" dirty="0">
                <a:solidFill>
                  <a:srgbClr val="00FF00"/>
                </a:solidFill>
              </a:rPr>
              <a:t>→  G6P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96000" y="914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00"/>
                </a:solidFill>
              </a:rPr>
              <a:t>ATP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vit B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-6350"/>
            <a:ext cx="3549650" cy="691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9600" y="1143000"/>
            <a:ext cx="42830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Glycogen Phosphorylase requires pyridoxal phosphate (vit. B6) as an active site cofactor.</a:t>
            </a:r>
          </a:p>
          <a:p>
            <a:endParaRPr lang="en-US" sz="2400">
              <a:solidFill>
                <a:srgbClr val="FFFF99"/>
              </a:solidFill>
            </a:endParaRPr>
          </a:p>
          <a:p>
            <a:r>
              <a:rPr lang="en-US" sz="2400">
                <a:solidFill>
                  <a:srgbClr val="FFFF99"/>
                </a:solidFill>
              </a:rPr>
              <a:t>The phosphate group probably acts as an acid-base catalyst.</a:t>
            </a:r>
          </a:p>
          <a:p>
            <a:endParaRPr lang="en-US" sz="2400">
              <a:solidFill>
                <a:srgbClr val="FFFF99"/>
              </a:solidFill>
            </a:endParaRPr>
          </a:p>
          <a:p>
            <a:r>
              <a:rPr lang="en-US" sz="2400">
                <a:solidFill>
                  <a:srgbClr val="FFFF99"/>
                </a:solidFill>
              </a:rPr>
              <a:t>This is not the same phosphate molecule that is incorporated into glucose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505200" y="32766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(glycogen)</a:t>
            </a:r>
            <a:r>
              <a:rPr lang="en-US" sz="2000" baseline="-25000">
                <a:solidFill>
                  <a:srgbClr val="FFFF99"/>
                </a:solidFill>
              </a:rPr>
              <a:t>n</a:t>
            </a: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800600" y="54864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(glycogen)</a:t>
            </a:r>
            <a:r>
              <a:rPr lang="en-US" sz="2000" baseline="-25000">
                <a:solidFill>
                  <a:srgbClr val="FFFF99"/>
                </a:solidFill>
              </a:rPr>
              <a:t>n+1</a:t>
            </a: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33802" name="Arc 10"/>
          <p:cNvSpPr>
            <a:spLocks/>
          </p:cNvSpPr>
          <p:nvPr/>
        </p:nvSpPr>
        <p:spPr bwMode="auto">
          <a:xfrm rot="6777595">
            <a:off x="2792412" y="2236788"/>
            <a:ext cx="334963" cy="1347788"/>
          </a:xfrm>
          <a:custGeom>
            <a:avLst/>
            <a:gdLst>
              <a:gd name="G0" fmla="+- 0 0 0"/>
              <a:gd name="G1" fmla="+- 21573 0 0"/>
              <a:gd name="G2" fmla="+- 21600 0 0"/>
              <a:gd name="T0" fmla="*/ 1079 w 21600"/>
              <a:gd name="T1" fmla="*/ 0 h 29218"/>
              <a:gd name="T2" fmla="*/ 20202 w 21600"/>
              <a:gd name="T3" fmla="*/ 29218 h 29218"/>
              <a:gd name="T4" fmla="*/ 0 w 21600"/>
              <a:gd name="T5" fmla="*/ 21573 h 29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218" fill="none" extrusionOk="0">
                <a:moveTo>
                  <a:pt x="1079" y="-1"/>
                </a:moveTo>
                <a:cubicBezTo>
                  <a:pt x="12574" y="574"/>
                  <a:pt x="21600" y="10063"/>
                  <a:pt x="21600" y="21573"/>
                </a:cubicBezTo>
                <a:cubicBezTo>
                  <a:pt x="21600" y="24184"/>
                  <a:pt x="21126" y="26775"/>
                  <a:pt x="20201" y="29217"/>
                </a:cubicBezTo>
              </a:path>
              <a:path w="21600" h="29218" stroke="0" extrusionOk="0">
                <a:moveTo>
                  <a:pt x="1079" y="-1"/>
                </a:moveTo>
                <a:cubicBezTo>
                  <a:pt x="12574" y="574"/>
                  <a:pt x="21600" y="10063"/>
                  <a:pt x="21600" y="21573"/>
                </a:cubicBezTo>
                <a:cubicBezTo>
                  <a:pt x="21600" y="24184"/>
                  <a:pt x="21126" y="26775"/>
                  <a:pt x="20201" y="29217"/>
                </a:cubicBezTo>
                <a:lnTo>
                  <a:pt x="0" y="21573"/>
                </a:lnTo>
                <a:close/>
              </a:path>
            </a:pathLst>
          </a:cu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 flipV="1">
            <a:off x="2219325" y="2728913"/>
            <a:ext cx="57150" cy="428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730375" y="211772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FFFF"/>
                </a:solidFill>
              </a:rPr>
              <a:t>O</a:t>
            </a:r>
            <a:endParaRPr lang="en-US">
              <a:solidFill>
                <a:srgbClr val="00FFFF"/>
              </a:solidFill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1957388" y="2370138"/>
            <a:ext cx="136525" cy="234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1468438" y="2243138"/>
            <a:ext cx="290512" cy="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1258888" y="2243138"/>
            <a:ext cx="209550" cy="361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1258888" y="2605088"/>
            <a:ext cx="209550" cy="35560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1468438" y="2960688"/>
            <a:ext cx="417512" cy="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1885950" y="2605088"/>
            <a:ext cx="207963" cy="35560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2093913" y="2190750"/>
            <a:ext cx="0" cy="41433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012950" y="28940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FFFF"/>
                </a:solidFill>
              </a:rPr>
              <a:t>OH</a:t>
            </a:r>
            <a:endParaRPr lang="en-US">
              <a:solidFill>
                <a:srgbClr val="00FFFF"/>
              </a:solidFill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2093913" y="2605088"/>
            <a:ext cx="0" cy="28892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227513" y="206692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H="1" flipV="1">
            <a:off x="4454525" y="2320925"/>
            <a:ext cx="138113" cy="23336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flipH="1">
            <a:off x="3965575" y="2192338"/>
            <a:ext cx="290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3756025" y="2192338"/>
            <a:ext cx="209550" cy="361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3756025" y="2554288"/>
            <a:ext cx="209550" cy="3571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3965575" y="2911475"/>
            <a:ext cx="417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 flipV="1">
            <a:off x="4383088" y="2554288"/>
            <a:ext cx="209550" cy="3571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flipV="1">
            <a:off x="4592638" y="2139950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 flipH="1">
            <a:off x="4591050" y="2554288"/>
            <a:ext cx="1588" cy="3873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 flipV="1">
            <a:off x="3756025" y="2139950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3600450" y="284321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3798888" y="28432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3756025" y="2554288"/>
            <a:ext cx="0" cy="28892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6094413" y="2525713"/>
            <a:ext cx="681037" cy="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Freeform 46"/>
          <p:cNvSpPr>
            <a:spLocks/>
          </p:cNvSpPr>
          <p:nvPr/>
        </p:nvSpPr>
        <p:spPr bwMode="auto">
          <a:xfrm>
            <a:off x="6775450" y="2489200"/>
            <a:ext cx="158750" cy="71438"/>
          </a:xfrm>
          <a:custGeom>
            <a:avLst/>
            <a:gdLst>
              <a:gd name="T0" fmla="*/ 0 w 100"/>
              <a:gd name="T1" fmla="*/ 23 h 45"/>
              <a:gd name="T2" fmla="*/ 30 w 100"/>
              <a:gd name="T3" fmla="*/ 23 h 45"/>
              <a:gd name="T4" fmla="*/ 0 w 100"/>
              <a:gd name="T5" fmla="*/ 0 h 45"/>
              <a:gd name="T6" fmla="*/ 100 w 100"/>
              <a:gd name="T7" fmla="*/ 23 h 45"/>
              <a:gd name="T8" fmla="*/ 0 w 100"/>
              <a:gd name="T9" fmla="*/ 45 h 45"/>
              <a:gd name="T10" fmla="*/ 30 w 100"/>
              <a:gd name="T11" fmla="*/ 23 h 45"/>
              <a:gd name="T12" fmla="*/ 0 w 100"/>
              <a:gd name="T13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45">
                <a:moveTo>
                  <a:pt x="0" y="23"/>
                </a:moveTo>
                <a:lnTo>
                  <a:pt x="30" y="23"/>
                </a:lnTo>
                <a:lnTo>
                  <a:pt x="0" y="0"/>
                </a:lnTo>
                <a:lnTo>
                  <a:pt x="100" y="23"/>
                </a:lnTo>
                <a:lnTo>
                  <a:pt x="0" y="45"/>
                </a:lnTo>
                <a:lnTo>
                  <a:pt x="3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auto">
          <a:xfrm>
            <a:off x="6842125" y="43846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H="1" flipV="1">
            <a:off x="7070725" y="4638675"/>
            <a:ext cx="136525" cy="234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 flipH="1">
            <a:off x="6581775" y="4511675"/>
            <a:ext cx="290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 flipH="1">
            <a:off x="6372225" y="4511675"/>
            <a:ext cx="209550" cy="361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6372225" y="4873625"/>
            <a:ext cx="209550" cy="3556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6581775" y="5229225"/>
            <a:ext cx="41592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 flipV="1">
            <a:off x="6997700" y="4873625"/>
            <a:ext cx="209550" cy="3556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 flipV="1">
            <a:off x="7207250" y="4459288"/>
            <a:ext cx="0" cy="41433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 flipV="1">
            <a:off x="6372225" y="4459288"/>
            <a:ext cx="0" cy="41433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6372225" y="4873625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5170488" y="43846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FFFF"/>
                </a:solidFill>
              </a:rPr>
              <a:t>O</a:t>
            </a:r>
            <a:endParaRPr lang="en-US">
              <a:solidFill>
                <a:srgbClr val="00FFFF"/>
              </a:solidFill>
            </a:endParaRPr>
          </a:p>
        </p:txBody>
      </p:sp>
      <p:sp>
        <p:nvSpPr>
          <p:cNvPr id="33850" name="Line 58"/>
          <p:cNvSpPr>
            <a:spLocks noChangeShapeType="1"/>
          </p:cNvSpPr>
          <p:nvPr/>
        </p:nvSpPr>
        <p:spPr bwMode="auto">
          <a:xfrm flipH="1" flipV="1">
            <a:off x="5397500" y="4638675"/>
            <a:ext cx="138113" cy="234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Line 59"/>
          <p:cNvSpPr>
            <a:spLocks noChangeShapeType="1"/>
          </p:cNvSpPr>
          <p:nvPr/>
        </p:nvSpPr>
        <p:spPr bwMode="auto">
          <a:xfrm flipH="1">
            <a:off x="4908550" y="4511675"/>
            <a:ext cx="290513" cy="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Line 60"/>
          <p:cNvSpPr>
            <a:spLocks noChangeShapeType="1"/>
          </p:cNvSpPr>
          <p:nvPr/>
        </p:nvSpPr>
        <p:spPr bwMode="auto">
          <a:xfrm flipH="1">
            <a:off x="4699000" y="4511675"/>
            <a:ext cx="209550" cy="361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Line 61"/>
          <p:cNvSpPr>
            <a:spLocks noChangeShapeType="1"/>
          </p:cNvSpPr>
          <p:nvPr/>
        </p:nvSpPr>
        <p:spPr bwMode="auto">
          <a:xfrm>
            <a:off x="4699000" y="4873625"/>
            <a:ext cx="209550" cy="35560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Line 62"/>
          <p:cNvSpPr>
            <a:spLocks noChangeShapeType="1"/>
          </p:cNvSpPr>
          <p:nvPr/>
        </p:nvSpPr>
        <p:spPr bwMode="auto">
          <a:xfrm>
            <a:off x="4908550" y="5229225"/>
            <a:ext cx="417513" cy="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Line 63"/>
          <p:cNvSpPr>
            <a:spLocks noChangeShapeType="1"/>
          </p:cNvSpPr>
          <p:nvPr/>
        </p:nvSpPr>
        <p:spPr bwMode="auto">
          <a:xfrm flipV="1">
            <a:off x="5326063" y="4873625"/>
            <a:ext cx="209550" cy="35560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Line 64"/>
          <p:cNvSpPr>
            <a:spLocks noChangeShapeType="1"/>
          </p:cNvSpPr>
          <p:nvPr/>
        </p:nvSpPr>
        <p:spPr bwMode="auto">
          <a:xfrm flipV="1">
            <a:off x="5535613" y="4459288"/>
            <a:ext cx="0" cy="41433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Line 65"/>
          <p:cNvSpPr>
            <a:spLocks noChangeShapeType="1"/>
          </p:cNvSpPr>
          <p:nvPr/>
        </p:nvSpPr>
        <p:spPr bwMode="auto">
          <a:xfrm>
            <a:off x="5535613" y="4873625"/>
            <a:ext cx="0" cy="41433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5795963" y="516255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3859" name="Line 67"/>
          <p:cNvSpPr>
            <a:spLocks noChangeShapeType="1"/>
          </p:cNvSpPr>
          <p:nvPr/>
        </p:nvSpPr>
        <p:spPr bwMode="auto">
          <a:xfrm>
            <a:off x="5535613" y="5287963"/>
            <a:ext cx="28892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Line 68"/>
          <p:cNvSpPr>
            <a:spLocks noChangeShapeType="1"/>
          </p:cNvSpPr>
          <p:nvPr/>
        </p:nvSpPr>
        <p:spPr bwMode="auto">
          <a:xfrm flipH="1">
            <a:off x="6080125" y="5287963"/>
            <a:ext cx="29210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Line 69"/>
          <p:cNvSpPr>
            <a:spLocks noChangeShapeType="1"/>
          </p:cNvSpPr>
          <p:nvPr/>
        </p:nvSpPr>
        <p:spPr bwMode="auto">
          <a:xfrm>
            <a:off x="7207250" y="4873625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7469188" y="516255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3863" name="Line 71"/>
          <p:cNvSpPr>
            <a:spLocks noChangeShapeType="1"/>
          </p:cNvSpPr>
          <p:nvPr/>
        </p:nvSpPr>
        <p:spPr bwMode="auto">
          <a:xfrm>
            <a:off x="7207250" y="5287963"/>
            <a:ext cx="290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2971800" y="2362200"/>
            <a:ext cx="22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0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4908550" y="281940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>
            <a:off x="4602163" y="2944813"/>
            <a:ext cx="28892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Line 79"/>
          <p:cNvSpPr>
            <a:spLocks noChangeShapeType="1"/>
          </p:cNvSpPr>
          <p:nvPr/>
        </p:nvSpPr>
        <p:spPr bwMode="auto">
          <a:xfrm flipH="1">
            <a:off x="5118100" y="2944813"/>
            <a:ext cx="29210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Line 80"/>
          <p:cNvSpPr>
            <a:spLocks noChangeShapeType="1"/>
          </p:cNvSpPr>
          <p:nvPr/>
        </p:nvSpPr>
        <p:spPr bwMode="auto">
          <a:xfrm flipV="1">
            <a:off x="1223963" y="2209800"/>
            <a:ext cx="0" cy="41433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1143000" y="291306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FFFF"/>
                </a:solidFill>
              </a:rPr>
              <a:t>OH</a:t>
            </a:r>
            <a:endParaRPr lang="en-US">
              <a:solidFill>
                <a:srgbClr val="00FFFF"/>
              </a:solidFill>
            </a:endParaRPr>
          </a:p>
        </p:txBody>
      </p:sp>
      <p:sp>
        <p:nvSpPr>
          <p:cNvPr id="33874" name="Line 82"/>
          <p:cNvSpPr>
            <a:spLocks noChangeShapeType="1"/>
          </p:cNvSpPr>
          <p:nvPr/>
        </p:nvSpPr>
        <p:spPr bwMode="auto">
          <a:xfrm>
            <a:off x="1223963" y="2624138"/>
            <a:ext cx="0" cy="28892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Line 83"/>
          <p:cNvSpPr>
            <a:spLocks noChangeShapeType="1"/>
          </p:cNvSpPr>
          <p:nvPr/>
        </p:nvSpPr>
        <p:spPr bwMode="auto">
          <a:xfrm flipV="1">
            <a:off x="4691063" y="4487863"/>
            <a:ext cx="0" cy="41433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4572000" y="5181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FFFF"/>
                </a:solidFill>
              </a:rPr>
              <a:t>OH</a:t>
            </a:r>
            <a:endParaRPr lang="en-US">
              <a:solidFill>
                <a:srgbClr val="00FFFF"/>
              </a:solidFill>
            </a:endParaRPr>
          </a:p>
        </p:txBody>
      </p:sp>
      <p:sp>
        <p:nvSpPr>
          <p:cNvPr id="33877" name="Line 85"/>
          <p:cNvSpPr>
            <a:spLocks noChangeShapeType="1"/>
          </p:cNvSpPr>
          <p:nvPr/>
        </p:nvSpPr>
        <p:spPr bwMode="auto">
          <a:xfrm>
            <a:off x="4691063" y="4902200"/>
            <a:ext cx="0" cy="28892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Rectangle 86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019800" cy="868363"/>
          </a:xfrm>
          <a:noFill/>
          <a:ln/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Glycogen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686800" cy="3429000"/>
          </a:xfrm>
          <a:noFill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FF9999"/>
                </a:solidFill>
              </a:rPr>
              <a:t>Examples of “activated molecules” :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2000">
              <a:solidFill>
                <a:srgbClr val="FFFF99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>
                <a:solidFill>
                  <a:srgbClr val="FFFF99"/>
                </a:solidFill>
              </a:rPr>
              <a:t>PO</a:t>
            </a:r>
            <a:r>
              <a:rPr lang="en-US" sz="2000" baseline="-25000">
                <a:solidFill>
                  <a:srgbClr val="FFFF99"/>
                </a:solidFill>
              </a:rPr>
              <a:t>4</a:t>
            </a:r>
            <a:r>
              <a:rPr lang="en-US" sz="2000">
                <a:solidFill>
                  <a:srgbClr val="FFFF99"/>
                </a:solidFill>
              </a:rPr>
              <a:t>+ ADP + energy </a:t>
            </a:r>
            <a:r>
              <a:rPr lang="en-US" sz="2000">
                <a:solidFill>
                  <a:srgbClr val="FFFF99"/>
                </a:solidFill>
                <a:sym typeface="Wingdings" pitchFamily="2" charset="2"/>
              </a:rPr>
              <a:t> ATP (activated PO</a:t>
            </a:r>
            <a:r>
              <a:rPr lang="en-US" sz="2000" baseline="-25000">
                <a:solidFill>
                  <a:srgbClr val="FFFF99"/>
                </a:solidFill>
                <a:sym typeface="Wingdings" pitchFamily="2" charset="2"/>
              </a:rPr>
              <a:t>4</a:t>
            </a:r>
            <a:r>
              <a:rPr lang="en-US" sz="2000">
                <a:solidFill>
                  <a:srgbClr val="FFFF99"/>
                </a:solidFill>
                <a:sym typeface="Wingdings" pitchFamily="2" charset="2"/>
              </a:rPr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>
              <a:solidFill>
                <a:srgbClr val="FFFF99"/>
              </a:solidFill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>
              <a:solidFill>
                <a:srgbClr val="FFFF99"/>
              </a:solidFill>
              <a:sym typeface="Wingdings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2.					      Energy </a:t>
            </a:r>
            <a:r>
              <a:rPr lang="en-US" sz="2000">
                <a:solidFill>
                  <a:srgbClr val="FFFF99"/>
                </a:solidFill>
                <a:sym typeface="Wingdings" pitchFamily="2" charset="2"/>
              </a:rPr>
              <a:t> Acetyl-CoA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						          (Activated Acetyl)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>
              <a:solidFill>
                <a:srgbClr val="FFFF99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3.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>
              <a:solidFill>
                <a:srgbClr val="FFFF99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1255713" y="3578225"/>
            <a:ext cx="239712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47800" y="3473450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639888" y="3684588"/>
            <a:ext cx="112712" cy="192087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1065213" y="3578225"/>
            <a:ext cx="169862" cy="2984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1065213" y="3876675"/>
            <a:ext cx="169862" cy="2984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235075" y="4175125"/>
            <a:ext cx="3429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1577975" y="3876675"/>
            <a:ext cx="174625" cy="29845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1752600" y="3530600"/>
            <a:ext cx="0" cy="3460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752600" y="3876675"/>
            <a:ext cx="0" cy="3460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963738" y="4117975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127250" y="4117975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6600"/>
                </a:solidFill>
              </a:rPr>
              <a:t>P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265363" y="4117975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446338" y="4249738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99"/>
                </a:solidFill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1752600" y="4222750"/>
            <a:ext cx="236538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127375" y="3697288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FF00"/>
                </a:solidFill>
              </a:rPr>
              <a:t>P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3284538" y="3697288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FF00"/>
                </a:solidFill>
              </a:rPr>
              <a:t>P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479800" y="3697288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P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3687763" y="3827463"/>
            <a:ext cx="2540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3195638" y="4768850"/>
            <a:ext cx="557212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Freeform 25"/>
          <p:cNvSpPr>
            <a:spLocks/>
          </p:cNvSpPr>
          <p:nvPr/>
        </p:nvSpPr>
        <p:spPr bwMode="auto">
          <a:xfrm>
            <a:off x="3752850" y="4738688"/>
            <a:ext cx="130175" cy="58737"/>
          </a:xfrm>
          <a:custGeom>
            <a:avLst/>
            <a:gdLst>
              <a:gd name="T0" fmla="*/ 0 w 82"/>
              <a:gd name="T1" fmla="*/ 19 h 37"/>
              <a:gd name="T2" fmla="*/ 24 w 82"/>
              <a:gd name="T3" fmla="*/ 19 h 37"/>
              <a:gd name="T4" fmla="*/ 0 w 82"/>
              <a:gd name="T5" fmla="*/ 0 h 37"/>
              <a:gd name="T6" fmla="*/ 82 w 82"/>
              <a:gd name="T7" fmla="*/ 19 h 37"/>
              <a:gd name="T8" fmla="*/ 0 w 82"/>
              <a:gd name="T9" fmla="*/ 37 h 37"/>
              <a:gd name="T10" fmla="*/ 24 w 82"/>
              <a:gd name="T11" fmla="*/ 19 h 37"/>
              <a:gd name="T12" fmla="*/ 0 w 82"/>
              <a:gd name="T13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37">
                <a:moveTo>
                  <a:pt x="0" y="19"/>
                </a:moveTo>
                <a:lnTo>
                  <a:pt x="24" y="19"/>
                </a:lnTo>
                <a:lnTo>
                  <a:pt x="0" y="0"/>
                </a:lnTo>
                <a:lnTo>
                  <a:pt x="82" y="19"/>
                </a:lnTo>
                <a:lnTo>
                  <a:pt x="0" y="37"/>
                </a:lnTo>
                <a:lnTo>
                  <a:pt x="24" y="19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>
            <a:off x="4229100" y="4494213"/>
            <a:ext cx="239713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441825" y="4387850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632325" y="4598988"/>
            <a:ext cx="112713" cy="192087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4059238" y="4494213"/>
            <a:ext cx="169862" cy="296862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4059238" y="4791075"/>
            <a:ext cx="169862" cy="30003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4229100" y="5091113"/>
            <a:ext cx="3429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4572000" y="4791075"/>
            <a:ext cx="173038" cy="300038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V="1">
            <a:off x="4745038" y="4445000"/>
            <a:ext cx="0" cy="3460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745038" y="4791075"/>
            <a:ext cx="0" cy="346075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4970463" y="5032375"/>
            <a:ext cx="1444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6600"/>
                </a:solidFill>
              </a:rPr>
              <a:t>P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4745038" y="5137150"/>
            <a:ext cx="249237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5105400" y="5032375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6600"/>
                </a:solidFill>
              </a:rPr>
              <a:t>P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5313363" y="5137150"/>
            <a:ext cx="252412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2362200" y="3648075"/>
            <a:ext cx="1857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5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3967163" y="3697288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Uridine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5033963" y="3657600"/>
            <a:ext cx="147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+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5367338" y="3697288"/>
            <a:ext cx="804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Energy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5661025" y="5030788"/>
            <a:ext cx="16287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Uridine       + </a:t>
            </a:r>
            <a:r>
              <a:rPr lang="en-US" sz="1700">
                <a:solidFill>
                  <a:srgbClr val="00FF00"/>
                </a:solidFill>
              </a:rPr>
              <a:t>PPi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4724400" y="5553075"/>
            <a:ext cx="12731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UDP-glucose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1358900" y="27940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1116013" y="2794000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1295400" y="29337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FF99"/>
                </a:solidFill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1597025" y="2905125"/>
            <a:ext cx="2667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1779588" y="2438400"/>
            <a:ext cx="1682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09" name="Line 57"/>
          <p:cNvSpPr>
            <a:spLocks noChangeShapeType="1"/>
          </p:cNvSpPr>
          <p:nvPr/>
        </p:nvSpPr>
        <p:spPr bwMode="auto">
          <a:xfrm flipV="1">
            <a:off x="1895475" y="2654300"/>
            <a:ext cx="0" cy="23971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0" name="Line 58"/>
          <p:cNvSpPr>
            <a:spLocks noChangeShapeType="1"/>
          </p:cNvSpPr>
          <p:nvPr/>
        </p:nvSpPr>
        <p:spPr bwMode="auto">
          <a:xfrm flipV="1">
            <a:off x="1830388" y="2654300"/>
            <a:ext cx="0" cy="239713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2092325" y="2794000"/>
            <a:ext cx="2397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O-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>
            <a:off x="1863725" y="2905125"/>
            <a:ext cx="258763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3241675" y="2752725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S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3079750" y="275272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603625" y="2752725"/>
            <a:ext cx="155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3765550" y="27527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3889375" y="2752725"/>
            <a:ext cx="1444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>
            <a:off x="3467100" y="2863850"/>
            <a:ext cx="1651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2743200" y="2724150"/>
            <a:ext cx="19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4240213" y="2697163"/>
            <a:ext cx="192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2438400" y="533400"/>
            <a:ext cx="476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9999"/>
                </a:solidFill>
              </a:rPr>
              <a:t>Activation of Glucose-1-P</a:t>
            </a: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4572000" y="5867400"/>
            <a:ext cx="217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(Activated Glucose)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$$$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447800"/>
            <a:ext cx="695325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G1P + UTP            UDP-Glucose + PP</a:t>
            </a:r>
            <a:r>
              <a:rPr lang="en-US" sz="2400" baseline="-25000">
                <a:solidFill>
                  <a:srgbClr val="FFFF99"/>
                </a:solidFill>
              </a:rPr>
              <a:t>i</a:t>
            </a:r>
            <a:endParaRPr lang="en-US" sz="2400">
              <a:solidFill>
                <a:srgbClr val="FFFF99"/>
              </a:solidFill>
              <a:cs typeface="Arial" pitchFamily="34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410200" y="19812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24400" y="2667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P</a:t>
            </a:r>
            <a:r>
              <a:rPr lang="en-US" sz="2400" baseline="-25000">
                <a:solidFill>
                  <a:srgbClr val="FFFF99"/>
                </a:solidFill>
              </a:rPr>
              <a:t>i </a:t>
            </a:r>
            <a:r>
              <a:rPr lang="en-US" sz="2400">
                <a:solidFill>
                  <a:srgbClr val="FFFF99"/>
                </a:solidFill>
              </a:rPr>
              <a:t>+ P</a:t>
            </a:r>
            <a:r>
              <a:rPr lang="en-US" sz="2400" baseline="-25000">
                <a:solidFill>
                  <a:srgbClr val="FFFF99"/>
                </a:solidFill>
              </a:rPr>
              <a:t>i</a:t>
            </a:r>
            <a:endParaRPr lang="en-US" sz="2400">
              <a:solidFill>
                <a:srgbClr val="FFFF99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52400" y="3048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Glycogen Synthase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95600" y="5181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(glycogen)</a:t>
            </a:r>
            <a:r>
              <a:rPr lang="en-US" sz="2000" baseline="-25000">
                <a:solidFill>
                  <a:srgbClr val="FFFF99"/>
                </a:solidFill>
              </a:rPr>
              <a:t>n</a:t>
            </a: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172200" y="50292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(glycogen)</a:t>
            </a:r>
            <a:r>
              <a:rPr lang="en-US" sz="2000" baseline="-25000">
                <a:solidFill>
                  <a:srgbClr val="FFFF99"/>
                </a:solidFill>
              </a:rPr>
              <a:t>n+1</a:t>
            </a: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867400" y="20574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∆G° = -8 kcal/mol</a:t>
            </a:r>
          </a:p>
        </p:txBody>
      </p:sp>
      <p:sp>
        <p:nvSpPr>
          <p:cNvPr id="25610" name="Arc 10"/>
          <p:cNvSpPr>
            <a:spLocks/>
          </p:cNvSpPr>
          <p:nvPr/>
        </p:nvSpPr>
        <p:spPr bwMode="auto">
          <a:xfrm rot="6777595">
            <a:off x="1725612" y="4141788"/>
            <a:ext cx="334963" cy="1347788"/>
          </a:xfrm>
          <a:custGeom>
            <a:avLst/>
            <a:gdLst>
              <a:gd name="G0" fmla="+- 0 0 0"/>
              <a:gd name="G1" fmla="+- 21573 0 0"/>
              <a:gd name="G2" fmla="+- 21600 0 0"/>
              <a:gd name="T0" fmla="*/ 1079 w 21600"/>
              <a:gd name="T1" fmla="*/ 0 h 29218"/>
              <a:gd name="T2" fmla="*/ 20202 w 21600"/>
              <a:gd name="T3" fmla="*/ 29218 h 29218"/>
              <a:gd name="T4" fmla="*/ 0 w 21600"/>
              <a:gd name="T5" fmla="*/ 21573 h 29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218" fill="none" extrusionOk="0">
                <a:moveTo>
                  <a:pt x="1079" y="-1"/>
                </a:moveTo>
                <a:cubicBezTo>
                  <a:pt x="12574" y="574"/>
                  <a:pt x="21600" y="10063"/>
                  <a:pt x="21600" y="21573"/>
                </a:cubicBezTo>
                <a:cubicBezTo>
                  <a:pt x="21600" y="24184"/>
                  <a:pt x="21126" y="26775"/>
                  <a:pt x="20201" y="29217"/>
                </a:cubicBezTo>
              </a:path>
              <a:path w="21600" h="29218" stroke="0" extrusionOk="0">
                <a:moveTo>
                  <a:pt x="1079" y="-1"/>
                </a:moveTo>
                <a:cubicBezTo>
                  <a:pt x="12574" y="574"/>
                  <a:pt x="21600" y="10063"/>
                  <a:pt x="21600" y="21573"/>
                </a:cubicBezTo>
                <a:cubicBezTo>
                  <a:pt x="21600" y="24184"/>
                  <a:pt x="21126" y="26775"/>
                  <a:pt x="20201" y="29217"/>
                </a:cubicBezTo>
                <a:lnTo>
                  <a:pt x="0" y="21573"/>
                </a:lnTo>
                <a:close/>
              </a:path>
            </a:pathLst>
          </a:cu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 flipV="1">
            <a:off x="1152525" y="4633913"/>
            <a:ext cx="57150" cy="42862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2" name="Group 12"/>
          <p:cNvGrpSpPr>
            <a:grpSpLocks/>
          </p:cNvGrpSpPr>
          <p:nvPr/>
        </p:nvGrpSpPr>
        <p:grpSpPr bwMode="auto">
          <a:xfrm rot="5209715" flipV="1">
            <a:off x="865982" y="4687094"/>
            <a:ext cx="438150" cy="439737"/>
            <a:chOff x="1353" y="1904"/>
            <a:chExt cx="276" cy="277"/>
          </a:xfrm>
        </p:grpSpPr>
        <p:sp>
          <p:nvSpPr>
            <p:cNvPr id="25613" name="Arc 13"/>
            <p:cNvSpPr>
              <a:spLocks/>
            </p:cNvSpPr>
            <p:nvPr/>
          </p:nvSpPr>
          <p:spPr bwMode="auto">
            <a:xfrm rot="5657349" flipV="1">
              <a:off x="1343" y="1914"/>
              <a:ext cx="260" cy="240"/>
            </a:xfrm>
            <a:custGeom>
              <a:avLst/>
              <a:gdLst>
                <a:gd name="G0" fmla="+- 16987 0 0"/>
                <a:gd name="G1" fmla="+- 21600 0 0"/>
                <a:gd name="G2" fmla="+- 21600 0 0"/>
                <a:gd name="T0" fmla="*/ 0 w 38587"/>
                <a:gd name="T1" fmla="*/ 8259 h 21600"/>
                <a:gd name="T2" fmla="*/ 38587 w 38587"/>
                <a:gd name="T3" fmla="*/ 21600 h 21600"/>
                <a:gd name="T4" fmla="*/ 16987 w 3858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587" h="21600" fill="none" extrusionOk="0">
                  <a:moveTo>
                    <a:pt x="-1" y="8258"/>
                  </a:moveTo>
                  <a:cubicBezTo>
                    <a:pt x="4094" y="3044"/>
                    <a:pt x="10357" y="-1"/>
                    <a:pt x="16987" y="0"/>
                  </a:cubicBezTo>
                  <a:cubicBezTo>
                    <a:pt x="28916" y="0"/>
                    <a:pt x="38587" y="9670"/>
                    <a:pt x="38587" y="21600"/>
                  </a:cubicBezTo>
                </a:path>
                <a:path w="38587" h="21600" stroke="0" extrusionOk="0">
                  <a:moveTo>
                    <a:pt x="-1" y="8258"/>
                  </a:moveTo>
                  <a:cubicBezTo>
                    <a:pt x="4094" y="3044"/>
                    <a:pt x="10357" y="-1"/>
                    <a:pt x="16987" y="0"/>
                  </a:cubicBezTo>
                  <a:cubicBezTo>
                    <a:pt x="28916" y="0"/>
                    <a:pt x="38587" y="9670"/>
                    <a:pt x="38587" y="21600"/>
                  </a:cubicBezTo>
                  <a:lnTo>
                    <a:pt x="16987" y="21600"/>
                  </a:lnTo>
                  <a:close/>
                </a:path>
              </a:pathLst>
            </a:cu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1575" y="2175"/>
              <a:ext cx="54" cy="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3575" y="402272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 flipV="1">
            <a:off x="890588" y="4275138"/>
            <a:ext cx="136525" cy="234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H="1">
            <a:off x="401638" y="4148138"/>
            <a:ext cx="290512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192088" y="4148138"/>
            <a:ext cx="209550" cy="361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192088" y="4510088"/>
            <a:ext cx="209550" cy="3556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401638" y="4865688"/>
            <a:ext cx="417512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819150" y="4510088"/>
            <a:ext cx="207963" cy="3556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V="1">
            <a:off x="1027113" y="4095750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946150" y="479901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1027113" y="4510088"/>
            <a:ext cx="0" cy="28892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973138" y="5213350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1025525" y="5053013"/>
            <a:ext cx="0" cy="16033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1301750" y="5213350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139825" y="5338763"/>
            <a:ext cx="1889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V="1">
            <a:off x="1552575" y="5334000"/>
            <a:ext cx="200025" cy="476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3160713" y="397192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 flipH="1" flipV="1">
            <a:off x="3387725" y="4225925"/>
            <a:ext cx="138113" cy="233363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 flipH="1">
            <a:off x="2898775" y="4097338"/>
            <a:ext cx="290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 flipH="1">
            <a:off x="2689225" y="4097338"/>
            <a:ext cx="209550" cy="361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2689225" y="4459288"/>
            <a:ext cx="209550" cy="3571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2898775" y="4816475"/>
            <a:ext cx="417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V="1">
            <a:off x="3316288" y="4459288"/>
            <a:ext cx="209550" cy="35718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 flipV="1">
            <a:off x="3525838" y="4044950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3370263" y="474821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3568700" y="47482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3525838" y="4459288"/>
            <a:ext cx="0" cy="28892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V="1">
            <a:off x="2689225" y="4044950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2533650" y="474821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2732088" y="47482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2689225" y="4459288"/>
            <a:ext cx="0" cy="288925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>
            <a:off x="4019550" y="4430713"/>
            <a:ext cx="681038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Freeform 47"/>
          <p:cNvSpPr>
            <a:spLocks/>
          </p:cNvSpPr>
          <p:nvPr/>
        </p:nvSpPr>
        <p:spPr bwMode="auto">
          <a:xfrm>
            <a:off x="4700588" y="4394200"/>
            <a:ext cx="158750" cy="71438"/>
          </a:xfrm>
          <a:custGeom>
            <a:avLst/>
            <a:gdLst>
              <a:gd name="T0" fmla="*/ 0 w 100"/>
              <a:gd name="T1" fmla="*/ 23 h 45"/>
              <a:gd name="T2" fmla="*/ 30 w 100"/>
              <a:gd name="T3" fmla="*/ 23 h 45"/>
              <a:gd name="T4" fmla="*/ 0 w 100"/>
              <a:gd name="T5" fmla="*/ 0 h 45"/>
              <a:gd name="T6" fmla="*/ 100 w 100"/>
              <a:gd name="T7" fmla="*/ 23 h 45"/>
              <a:gd name="T8" fmla="*/ 0 w 100"/>
              <a:gd name="T9" fmla="*/ 45 h 45"/>
              <a:gd name="T10" fmla="*/ 30 w 100"/>
              <a:gd name="T11" fmla="*/ 23 h 45"/>
              <a:gd name="T12" fmla="*/ 0 w 100"/>
              <a:gd name="T13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45">
                <a:moveTo>
                  <a:pt x="0" y="23"/>
                </a:moveTo>
                <a:lnTo>
                  <a:pt x="30" y="23"/>
                </a:lnTo>
                <a:lnTo>
                  <a:pt x="0" y="0"/>
                </a:lnTo>
                <a:lnTo>
                  <a:pt x="100" y="23"/>
                </a:lnTo>
                <a:lnTo>
                  <a:pt x="0" y="45"/>
                </a:lnTo>
                <a:lnTo>
                  <a:pt x="3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8213725" y="39274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49" name="Line 49"/>
          <p:cNvSpPr>
            <a:spLocks noChangeShapeType="1"/>
          </p:cNvSpPr>
          <p:nvPr/>
        </p:nvSpPr>
        <p:spPr bwMode="auto">
          <a:xfrm flipH="1" flipV="1">
            <a:off x="8442325" y="4181475"/>
            <a:ext cx="136525" cy="234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Line 50"/>
          <p:cNvSpPr>
            <a:spLocks noChangeShapeType="1"/>
          </p:cNvSpPr>
          <p:nvPr/>
        </p:nvSpPr>
        <p:spPr bwMode="auto">
          <a:xfrm flipH="1">
            <a:off x="7953375" y="4054475"/>
            <a:ext cx="290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 flipH="1">
            <a:off x="7743825" y="4054475"/>
            <a:ext cx="209550" cy="361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52"/>
          <p:cNvSpPr>
            <a:spLocks noChangeShapeType="1"/>
          </p:cNvSpPr>
          <p:nvPr/>
        </p:nvSpPr>
        <p:spPr bwMode="auto">
          <a:xfrm>
            <a:off x="7743825" y="4416425"/>
            <a:ext cx="209550" cy="3556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53"/>
          <p:cNvSpPr>
            <a:spLocks noChangeShapeType="1"/>
          </p:cNvSpPr>
          <p:nvPr/>
        </p:nvSpPr>
        <p:spPr bwMode="auto">
          <a:xfrm>
            <a:off x="7953375" y="4772025"/>
            <a:ext cx="41592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Line 54"/>
          <p:cNvSpPr>
            <a:spLocks noChangeShapeType="1"/>
          </p:cNvSpPr>
          <p:nvPr/>
        </p:nvSpPr>
        <p:spPr bwMode="auto">
          <a:xfrm flipV="1">
            <a:off x="8369300" y="4416425"/>
            <a:ext cx="209550" cy="3556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Line 55"/>
          <p:cNvSpPr>
            <a:spLocks noChangeShapeType="1"/>
          </p:cNvSpPr>
          <p:nvPr/>
        </p:nvSpPr>
        <p:spPr bwMode="auto">
          <a:xfrm flipV="1">
            <a:off x="8578850" y="4002088"/>
            <a:ext cx="0" cy="41433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Line 56"/>
          <p:cNvSpPr>
            <a:spLocks noChangeShapeType="1"/>
          </p:cNvSpPr>
          <p:nvPr/>
        </p:nvSpPr>
        <p:spPr bwMode="auto">
          <a:xfrm flipV="1">
            <a:off x="7743825" y="4002088"/>
            <a:ext cx="0" cy="41433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Line 57"/>
          <p:cNvSpPr>
            <a:spLocks noChangeShapeType="1"/>
          </p:cNvSpPr>
          <p:nvPr/>
        </p:nvSpPr>
        <p:spPr bwMode="auto">
          <a:xfrm>
            <a:off x="7743825" y="4416425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6542088" y="39274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 flipH="1" flipV="1">
            <a:off x="6769100" y="4181475"/>
            <a:ext cx="138113" cy="234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 flipH="1">
            <a:off x="6280150" y="4054475"/>
            <a:ext cx="290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61"/>
          <p:cNvSpPr>
            <a:spLocks noChangeShapeType="1"/>
          </p:cNvSpPr>
          <p:nvPr/>
        </p:nvSpPr>
        <p:spPr bwMode="auto">
          <a:xfrm flipH="1">
            <a:off x="6070600" y="4054475"/>
            <a:ext cx="209550" cy="36195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Line 62"/>
          <p:cNvSpPr>
            <a:spLocks noChangeShapeType="1"/>
          </p:cNvSpPr>
          <p:nvPr/>
        </p:nvSpPr>
        <p:spPr bwMode="auto">
          <a:xfrm>
            <a:off x="6070600" y="4416425"/>
            <a:ext cx="209550" cy="3556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3" name="Line 63"/>
          <p:cNvSpPr>
            <a:spLocks noChangeShapeType="1"/>
          </p:cNvSpPr>
          <p:nvPr/>
        </p:nvSpPr>
        <p:spPr bwMode="auto">
          <a:xfrm>
            <a:off x="6280150" y="4772025"/>
            <a:ext cx="417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Line 64"/>
          <p:cNvSpPr>
            <a:spLocks noChangeShapeType="1"/>
          </p:cNvSpPr>
          <p:nvPr/>
        </p:nvSpPr>
        <p:spPr bwMode="auto">
          <a:xfrm flipV="1">
            <a:off x="6697663" y="4416425"/>
            <a:ext cx="209550" cy="35560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 flipV="1">
            <a:off x="6907213" y="4002088"/>
            <a:ext cx="0" cy="414337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>
            <a:off x="6907213" y="4416425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7" name="Rectangle 67"/>
          <p:cNvSpPr>
            <a:spLocks noChangeArrowheads="1"/>
          </p:cNvSpPr>
          <p:nvPr/>
        </p:nvSpPr>
        <p:spPr bwMode="auto">
          <a:xfrm>
            <a:off x="7167563" y="470535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68" name="Line 68"/>
          <p:cNvSpPr>
            <a:spLocks noChangeShapeType="1"/>
          </p:cNvSpPr>
          <p:nvPr/>
        </p:nvSpPr>
        <p:spPr bwMode="auto">
          <a:xfrm>
            <a:off x="6907213" y="4830763"/>
            <a:ext cx="288925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9" name="Line 69"/>
          <p:cNvSpPr>
            <a:spLocks noChangeShapeType="1"/>
          </p:cNvSpPr>
          <p:nvPr/>
        </p:nvSpPr>
        <p:spPr bwMode="auto">
          <a:xfrm flipH="1">
            <a:off x="7451725" y="4830763"/>
            <a:ext cx="292100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0" name="Line 70"/>
          <p:cNvSpPr>
            <a:spLocks noChangeShapeType="1"/>
          </p:cNvSpPr>
          <p:nvPr/>
        </p:nvSpPr>
        <p:spPr bwMode="auto">
          <a:xfrm>
            <a:off x="8578850" y="4416425"/>
            <a:ext cx="0" cy="414338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1" name="Rectangle 71"/>
          <p:cNvSpPr>
            <a:spLocks noChangeArrowheads="1"/>
          </p:cNvSpPr>
          <p:nvPr/>
        </p:nvSpPr>
        <p:spPr bwMode="auto">
          <a:xfrm>
            <a:off x="8840788" y="470535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72" name="Line 72"/>
          <p:cNvSpPr>
            <a:spLocks noChangeShapeType="1"/>
          </p:cNvSpPr>
          <p:nvPr/>
        </p:nvSpPr>
        <p:spPr bwMode="auto">
          <a:xfrm>
            <a:off x="8578850" y="4830763"/>
            <a:ext cx="290513" cy="0"/>
          </a:xfrm>
          <a:prstGeom prst="line">
            <a:avLst/>
          </a:prstGeom>
          <a:noFill/>
          <a:ln w="14288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3" name="Rectangle 73"/>
          <p:cNvSpPr>
            <a:spLocks noChangeArrowheads="1"/>
          </p:cNvSpPr>
          <p:nvPr/>
        </p:nvSpPr>
        <p:spPr bwMode="auto">
          <a:xfrm>
            <a:off x="2057400" y="4267200"/>
            <a:ext cx="22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0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74" name="Rectangle 74"/>
          <p:cNvSpPr>
            <a:spLocks noChangeArrowheads="1"/>
          </p:cNvSpPr>
          <p:nvPr/>
        </p:nvSpPr>
        <p:spPr bwMode="auto">
          <a:xfrm>
            <a:off x="4953000" y="4267200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UDP 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75" name="Rectangle 75"/>
          <p:cNvSpPr>
            <a:spLocks noChangeArrowheads="1"/>
          </p:cNvSpPr>
          <p:nvPr/>
        </p:nvSpPr>
        <p:spPr bwMode="auto">
          <a:xfrm>
            <a:off x="5715000" y="4191000"/>
            <a:ext cx="22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0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76" name="Rectangle 76"/>
          <p:cNvSpPr>
            <a:spLocks noChangeArrowheads="1"/>
          </p:cNvSpPr>
          <p:nvPr/>
        </p:nvSpPr>
        <p:spPr bwMode="auto">
          <a:xfrm>
            <a:off x="1828800" y="51816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99"/>
                </a:solidFill>
              </a:rPr>
              <a:t>Uridine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25677" name="Text Box 77"/>
          <p:cNvSpPr txBox="1">
            <a:spLocks noChangeArrowheads="1"/>
          </p:cNvSpPr>
          <p:nvPr/>
        </p:nvSpPr>
        <p:spPr bwMode="auto">
          <a:xfrm>
            <a:off x="1736725" y="930275"/>
            <a:ext cx="16811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9999"/>
                </a:solidFill>
              </a:rPr>
              <a:t>UDP-glucose </a:t>
            </a:r>
          </a:p>
          <a:p>
            <a:r>
              <a:rPr lang="en-US" sz="1400">
                <a:solidFill>
                  <a:srgbClr val="FF9999"/>
                </a:solidFill>
              </a:rPr>
              <a:t>pyrophosphorylase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5532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FF9999"/>
                </a:solidFill>
              </a:rPr>
              <a:t>Where does G1P come from?</a:t>
            </a:r>
            <a:endParaRPr lang="en-US" sz="3200" dirty="0">
              <a:solidFill>
                <a:srgbClr val="FF9999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124200" y="1447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Glycogen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124200" y="4267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Glycolysis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562600" y="3886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Pentose Phos. Path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3352800" y="2819400"/>
            <a:ext cx="2286000" cy="1524000"/>
            <a:chOff x="2112" y="1776"/>
            <a:chExt cx="1440" cy="960"/>
          </a:xfrm>
        </p:grpSpPr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 flipV="1">
              <a:off x="2736" y="1776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832" y="1776"/>
              <a:ext cx="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2400" y="20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9999"/>
                  </a:solidFill>
                </a:rPr>
                <a:t>G6P</a:t>
              </a: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2784" y="2352"/>
              <a:ext cx="0" cy="38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024" y="2256"/>
              <a:ext cx="528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H="1">
              <a:off x="2112" y="2256"/>
              <a:ext cx="432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2057400" y="3733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99415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9999"/>
                </a:solidFill>
              </a:rPr>
              <a:t>G1P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4343400" y="19050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4495800" y="1905000"/>
            <a:ext cx="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2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428</Words>
  <Application>Microsoft Office PowerPoint</Application>
  <PresentationFormat>On-screen Show (4:3)</PresentationFormat>
  <Paragraphs>224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Slide 1</vt:lpstr>
      <vt:lpstr>Slide 2</vt:lpstr>
      <vt:lpstr>Slide 3</vt:lpstr>
      <vt:lpstr>Slide 4</vt:lpstr>
      <vt:lpstr>Slide 5</vt:lpstr>
      <vt:lpstr>Glycogen Synthesis</vt:lpstr>
      <vt:lpstr>Slide 7</vt:lpstr>
      <vt:lpstr>Slide 8</vt:lpstr>
      <vt:lpstr>Where does G1P come from?</vt:lpstr>
      <vt:lpstr>Slide 10</vt:lpstr>
      <vt:lpstr>Slide 11</vt:lpstr>
      <vt:lpstr>Slide 12</vt:lpstr>
      <vt:lpstr>Slide 13</vt:lpstr>
      <vt:lpstr>Slide 14</vt:lpstr>
      <vt:lpstr>Slide 15</vt:lpstr>
    </vt:vector>
  </TitlesOfParts>
  <Company>University of California, Santa Barbara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John Lew</cp:lastModifiedBy>
  <cp:revision>34</cp:revision>
  <dcterms:created xsi:type="dcterms:W3CDTF">2011-02-17T00:11:17Z</dcterms:created>
  <dcterms:modified xsi:type="dcterms:W3CDTF">2013-03-04T01:36:34Z</dcterms:modified>
</cp:coreProperties>
</file>