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99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BA1787F-2151-43A5-97DD-AA68B32439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86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DD9A2-DF02-41A1-9DE0-DAA251D1E62D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4C060-5FCB-4767-8E35-FC37C4D62826}" type="slidenum">
              <a:rPr lang="en-US"/>
              <a:pPr/>
              <a:t>10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0A6BF-C1BE-4830-915D-47D41CC6819D}" type="slidenum">
              <a:rPr lang="en-US"/>
              <a:pPr/>
              <a:t>11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ECBEE-6DBE-4372-9126-2DE987F19568}" type="slidenum">
              <a:rPr lang="en-US"/>
              <a:pPr/>
              <a:t>12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CA4A4-CFAB-4AA2-A7FB-98BBF58576C6}" type="slidenum">
              <a:rPr lang="en-US"/>
              <a:pPr/>
              <a:t>13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NADH inhibits gluconeo from lactate, ala, ser, but not pyruvate. 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A58BF-9998-48C1-BD4E-DBC8954498B2}" type="slidenum">
              <a:rPr lang="en-US"/>
              <a:pPr/>
              <a:t>14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B7BA5-304D-47B0-B068-BE66DB69EED9}" type="slidenum">
              <a:rPr lang="en-US"/>
              <a:pPr/>
              <a:t>15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48691-A3E4-410F-B517-EA99F5A11FA5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2F6BD-6A6E-46EA-A449-A15C3B07B125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0F33A-2154-4ED2-BE4F-C11E5B60FF71}" type="slidenum">
              <a:rPr lang="en-US"/>
              <a:pPr/>
              <a:t>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7A6A0-561F-45D0-92BE-DA6F175D3630}" type="slidenum">
              <a:rPr lang="en-US"/>
              <a:pPr/>
              <a:t>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2C201-3EED-40D3-90FD-80A800E2E8DF}" type="slidenum">
              <a:rPr lang="en-US"/>
              <a:pPr/>
              <a:t>6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C9060-13E0-46ED-8295-7202BD0E6FFB}" type="slidenum">
              <a:rPr lang="en-US"/>
              <a:pPr/>
              <a:t>7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C8C4A-8357-4E50-AC0A-C08D5B6782C1}" type="slidenum">
              <a:rPr lang="en-US"/>
              <a:pPr/>
              <a:t>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A639A-9638-4B21-A4B1-9721BCCE4C38}" type="slidenum">
              <a:rPr lang="en-US"/>
              <a:pPr/>
              <a:t>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C9F4B-94C5-47D4-82CB-9FA3C84C3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295AC-26BC-46FD-AE68-C24A345C3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B7D4F-2F91-4800-8DC8-C6E3D15557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0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2F2093F-AF24-4221-8C9E-7EA81A912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91C988-D195-4924-822B-7C528D215A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27AC3-88C1-4D4D-91D7-487E5916DF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E9788-3909-4650-8293-0C02D32CD4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4097F-CBE0-4A76-893E-83BF8CFFF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ED70-5130-4948-B84E-EE70CA1152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2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F2024-9BE9-4FAD-9588-E9B3D08424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9C39B-BB3E-42F0-AB40-81E5F5928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40382-6BA8-42FC-97CB-015222D74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5D3FF-D307-4B01-A3B9-B441B3B00B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95E889-308D-4B61-9479-C3E93AF91E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90800"/>
            <a:ext cx="2362200" cy="1600200"/>
          </a:xfrm>
        </p:spPr>
        <p:txBody>
          <a:bodyPr/>
          <a:lstStyle/>
          <a:p>
            <a:pPr algn="l"/>
            <a:r>
              <a:rPr lang="en-US" sz="2800">
                <a:solidFill>
                  <a:srgbClr val="FF9999"/>
                </a:solidFill>
              </a:rPr>
              <a:t>cAMP </a:t>
            </a:r>
            <a:br>
              <a:rPr lang="en-US" sz="2800">
                <a:solidFill>
                  <a:srgbClr val="FF9999"/>
                </a:solidFill>
              </a:rPr>
            </a:br>
            <a:r>
              <a:rPr lang="en-US" sz="2800">
                <a:solidFill>
                  <a:srgbClr val="FF9999"/>
                </a:solidFill>
              </a:rPr>
              <a:t>Signal Transduction Cascade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09600" y="1219200"/>
            <a:ext cx="784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09600" y="1447800"/>
            <a:ext cx="784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1211263" y="806450"/>
            <a:ext cx="1531937" cy="1174750"/>
          </a:xfrm>
          <a:custGeom>
            <a:avLst/>
            <a:gdLst>
              <a:gd name="T0" fmla="*/ 170 w 1101"/>
              <a:gd name="T1" fmla="*/ 105 h 827"/>
              <a:gd name="T2" fmla="*/ 23 w 1101"/>
              <a:gd name="T3" fmla="*/ 123 h 827"/>
              <a:gd name="T4" fmla="*/ 51 w 1101"/>
              <a:gd name="T5" fmla="*/ 278 h 827"/>
              <a:gd name="T6" fmla="*/ 60 w 1101"/>
              <a:gd name="T7" fmla="*/ 306 h 827"/>
              <a:gd name="T8" fmla="*/ 78 w 1101"/>
              <a:gd name="T9" fmla="*/ 580 h 827"/>
              <a:gd name="T10" fmla="*/ 106 w 1101"/>
              <a:gd name="T11" fmla="*/ 598 h 827"/>
              <a:gd name="T12" fmla="*/ 298 w 1101"/>
              <a:gd name="T13" fmla="*/ 543 h 827"/>
              <a:gd name="T14" fmla="*/ 288 w 1101"/>
              <a:gd name="T15" fmla="*/ 278 h 827"/>
              <a:gd name="T16" fmla="*/ 298 w 1101"/>
              <a:gd name="T17" fmla="*/ 205 h 827"/>
              <a:gd name="T18" fmla="*/ 371 w 1101"/>
              <a:gd name="T19" fmla="*/ 150 h 827"/>
              <a:gd name="T20" fmla="*/ 407 w 1101"/>
              <a:gd name="T21" fmla="*/ 196 h 827"/>
              <a:gd name="T22" fmla="*/ 426 w 1101"/>
              <a:gd name="T23" fmla="*/ 251 h 827"/>
              <a:gd name="T24" fmla="*/ 499 w 1101"/>
              <a:gd name="T25" fmla="*/ 562 h 827"/>
              <a:gd name="T26" fmla="*/ 618 w 1101"/>
              <a:gd name="T27" fmla="*/ 516 h 827"/>
              <a:gd name="T28" fmla="*/ 636 w 1101"/>
              <a:gd name="T29" fmla="*/ 178 h 827"/>
              <a:gd name="T30" fmla="*/ 709 w 1101"/>
              <a:gd name="T31" fmla="*/ 141 h 827"/>
              <a:gd name="T32" fmla="*/ 764 w 1101"/>
              <a:gd name="T33" fmla="*/ 223 h 827"/>
              <a:gd name="T34" fmla="*/ 800 w 1101"/>
              <a:gd name="T35" fmla="*/ 498 h 827"/>
              <a:gd name="T36" fmla="*/ 810 w 1101"/>
              <a:gd name="T37" fmla="*/ 525 h 827"/>
              <a:gd name="T38" fmla="*/ 901 w 1101"/>
              <a:gd name="T39" fmla="*/ 443 h 827"/>
              <a:gd name="T40" fmla="*/ 1002 w 1101"/>
              <a:gd name="T41" fmla="*/ 159 h 827"/>
              <a:gd name="T42" fmla="*/ 1038 w 1101"/>
              <a:gd name="T43" fmla="*/ 223 h 827"/>
              <a:gd name="T44" fmla="*/ 1075 w 1101"/>
              <a:gd name="T45" fmla="*/ 397 h 827"/>
              <a:gd name="T46" fmla="*/ 746 w 1101"/>
              <a:gd name="T47" fmla="*/ 617 h 827"/>
              <a:gd name="T48" fmla="*/ 645 w 1101"/>
              <a:gd name="T49" fmla="*/ 708 h 827"/>
              <a:gd name="T50" fmla="*/ 1075 w 1101"/>
              <a:gd name="T51" fmla="*/ 74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01" h="827">
                <a:moveTo>
                  <a:pt x="170" y="105"/>
                </a:moveTo>
                <a:cubicBezTo>
                  <a:pt x="122" y="117"/>
                  <a:pt x="57" y="87"/>
                  <a:pt x="23" y="123"/>
                </a:cubicBezTo>
                <a:cubicBezTo>
                  <a:pt x="0" y="147"/>
                  <a:pt x="40" y="246"/>
                  <a:pt x="51" y="278"/>
                </a:cubicBezTo>
                <a:cubicBezTo>
                  <a:pt x="54" y="287"/>
                  <a:pt x="60" y="306"/>
                  <a:pt x="60" y="306"/>
                </a:cubicBezTo>
                <a:cubicBezTo>
                  <a:pt x="67" y="397"/>
                  <a:pt x="59" y="490"/>
                  <a:pt x="78" y="580"/>
                </a:cubicBezTo>
                <a:cubicBezTo>
                  <a:pt x="80" y="591"/>
                  <a:pt x="97" y="592"/>
                  <a:pt x="106" y="598"/>
                </a:cubicBezTo>
                <a:cubicBezTo>
                  <a:pt x="302" y="587"/>
                  <a:pt x="222" y="619"/>
                  <a:pt x="298" y="543"/>
                </a:cubicBezTo>
                <a:cubicBezTo>
                  <a:pt x="295" y="455"/>
                  <a:pt x="288" y="366"/>
                  <a:pt x="288" y="278"/>
                </a:cubicBezTo>
                <a:cubicBezTo>
                  <a:pt x="288" y="253"/>
                  <a:pt x="286" y="226"/>
                  <a:pt x="298" y="205"/>
                </a:cubicBezTo>
                <a:cubicBezTo>
                  <a:pt x="313" y="179"/>
                  <a:pt x="349" y="172"/>
                  <a:pt x="371" y="150"/>
                </a:cubicBezTo>
                <a:cubicBezTo>
                  <a:pt x="385" y="165"/>
                  <a:pt x="398" y="177"/>
                  <a:pt x="407" y="196"/>
                </a:cubicBezTo>
                <a:cubicBezTo>
                  <a:pt x="415" y="214"/>
                  <a:pt x="426" y="251"/>
                  <a:pt x="426" y="251"/>
                </a:cubicBezTo>
                <a:cubicBezTo>
                  <a:pt x="432" y="387"/>
                  <a:pt x="409" y="472"/>
                  <a:pt x="499" y="562"/>
                </a:cubicBezTo>
                <a:cubicBezTo>
                  <a:pt x="587" y="552"/>
                  <a:pt x="570" y="561"/>
                  <a:pt x="618" y="516"/>
                </a:cubicBezTo>
                <a:cubicBezTo>
                  <a:pt x="662" y="384"/>
                  <a:pt x="604" y="566"/>
                  <a:pt x="636" y="178"/>
                </a:cubicBezTo>
                <a:cubicBezTo>
                  <a:pt x="638" y="151"/>
                  <a:pt x="709" y="141"/>
                  <a:pt x="709" y="141"/>
                </a:cubicBezTo>
                <a:cubicBezTo>
                  <a:pt x="735" y="168"/>
                  <a:pt x="752" y="187"/>
                  <a:pt x="764" y="223"/>
                </a:cubicBezTo>
                <a:cubicBezTo>
                  <a:pt x="767" y="302"/>
                  <a:pt x="735" y="429"/>
                  <a:pt x="800" y="498"/>
                </a:cubicBezTo>
                <a:cubicBezTo>
                  <a:pt x="803" y="507"/>
                  <a:pt x="800" y="526"/>
                  <a:pt x="810" y="525"/>
                </a:cubicBezTo>
                <a:cubicBezTo>
                  <a:pt x="846" y="520"/>
                  <a:pt x="883" y="471"/>
                  <a:pt x="901" y="443"/>
                </a:cubicBezTo>
                <a:cubicBezTo>
                  <a:pt x="905" y="310"/>
                  <a:pt x="837" y="0"/>
                  <a:pt x="1002" y="159"/>
                </a:cubicBezTo>
                <a:cubicBezTo>
                  <a:pt x="1013" y="181"/>
                  <a:pt x="1030" y="200"/>
                  <a:pt x="1038" y="223"/>
                </a:cubicBezTo>
                <a:cubicBezTo>
                  <a:pt x="1058" y="277"/>
                  <a:pt x="1061" y="341"/>
                  <a:pt x="1075" y="397"/>
                </a:cubicBezTo>
                <a:cubicBezTo>
                  <a:pt x="1061" y="694"/>
                  <a:pt x="1101" y="605"/>
                  <a:pt x="746" y="617"/>
                </a:cubicBezTo>
                <a:cubicBezTo>
                  <a:pt x="682" y="638"/>
                  <a:pt x="668" y="639"/>
                  <a:pt x="645" y="708"/>
                </a:cubicBezTo>
                <a:cubicBezTo>
                  <a:pt x="685" y="827"/>
                  <a:pt x="1069" y="745"/>
                  <a:pt x="1075" y="745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38200" y="120650"/>
            <a:ext cx="2590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9999"/>
                </a:solidFill>
              </a:rPr>
              <a:t>B-adrenergic receptor, or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9999"/>
                </a:solidFill>
              </a:rPr>
              <a:t>Glucagon receptor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819400" y="1752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200400" y="1600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G-Protein</a:t>
            </a: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4343400" y="1752600"/>
            <a:ext cx="381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2" name="Freeform 10"/>
          <p:cNvSpPr>
            <a:spLocks/>
          </p:cNvSpPr>
          <p:nvPr/>
        </p:nvSpPr>
        <p:spPr bwMode="auto">
          <a:xfrm>
            <a:off x="4876800" y="990600"/>
            <a:ext cx="588963" cy="949325"/>
          </a:xfrm>
          <a:custGeom>
            <a:avLst/>
            <a:gdLst>
              <a:gd name="T0" fmla="*/ 119 w 371"/>
              <a:gd name="T1" fmla="*/ 123 h 598"/>
              <a:gd name="T2" fmla="*/ 119 w 371"/>
              <a:gd name="T3" fmla="*/ 13 h 598"/>
              <a:gd name="T4" fmla="*/ 238 w 371"/>
              <a:gd name="T5" fmla="*/ 22 h 598"/>
              <a:gd name="T6" fmla="*/ 265 w 371"/>
              <a:gd name="T7" fmla="*/ 41 h 598"/>
              <a:gd name="T8" fmla="*/ 265 w 371"/>
              <a:gd name="T9" fmla="*/ 132 h 598"/>
              <a:gd name="T10" fmla="*/ 229 w 371"/>
              <a:gd name="T11" fmla="*/ 251 h 598"/>
              <a:gd name="T12" fmla="*/ 275 w 371"/>
              <a:gd name="T13" fmla="*/ 406 h 598"/>
              <a:gd name="T14" fmla="*/ 329 w 371"/>
              <a:gd name="T15" fmla="*/ 489 h 598"/>
              <a:gd name="T16" fmla="*/ 311 w 371"/>
              <a:gd name="T17" fmla="*/ 598 h 598"/>
              <a:gd name="T18" fmla="*/ 156 w 371"/>
              <a:gd name="T19" fmla="*/ 562 h 598"/>
              <a:gd name="T20" fmla="*/ 0 w 371"/>
              <a:gd name="T21" fmla="*/ 498 h 598"/>
              <a:gd name="T22" fmla="*/ 55 w 371"/>
              <a:gd name="T23" fmla="*/ 425 h 598"/>
              <a:gd name="T24" fmla="*/ 119 w 371"/>
              <a:gd name="T25" fmla="*/ 361 h 598"/>
              <a:gd name="T26" fmla="*/ 119 w 371"/>
              <a:gd name="T27" fmla="*/ 123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1" h="598">
                <a:moveTo>
                  <a:pt x="119" y="123"/>
                </a:moveTo>
                <a:cubicBezTo>
                  <a:pt x="118" y="115"/>
                  <a:pt x="96" y="21"/>
                  <a:pt x="119" y="13"/>
                </a:cubicBezTo>
                <a:cubicBezTo>
                  <a:pt x="156" y="0"/>
                  <a:pt x="198" y="19"/>
                  <a:pt x="238" y="22"/>
                </a:cubicBezTo>
                <a:cubicBezTo>
                  <a:pt x="247" y="28"/>
                  <a:pt x="258" y="32"/>
                  <a:pt x="265" y="41"/>
                </a:cubicBezTo>
                <a:cubicBezTo>
                  <a:pt x="285" y="66"/>
                  <a:pt x="271" y="108"/>
                  <a:pt x="265" y="132"/>
                </a:cubicBezTo>
                <a:cubicBezTo>
                  <a:pt x="256" y="172"/>
                  <a:pt x="239" y="211"/>
                  <a:pt x="229" y="251"/>
                </a:cubicBezTo>
                <a:cubicBezTo>
                  <a:pt x="235" y="308"/>
                  <a:pt x="232" y="365"/>
                  <a:pt x="275" y="406"/>
                </a:cubicBezTo>
                <a:cubicBezTo>
                  <a:pt x="291" y="438"/>
                  <a:pt x="304" y="463"/>
                  <a:pt x="329" y="489"/>
                </a:cubicBezTo>
                <a:cubicBezTo>
                  <a:pt x="346" y="535"/>
                  <a:pt x="371" y="579"/>
                  <a:pt x="311" y="598"/>
                </a:cubicBezTo>
                <a:cubicBezTo>
                  <a:pt x="258" y="589"/>
                  <a:pt x="208" y="573"/>
                  <a:pt x="156" y="562"/>
                </a:cubicBezTo>
                <a:cubicBezTo>
                  <a:pt x="94" y="548"/>
                  <a:pt x="48" y="543"/>
                  <a:pt x="0" y="498"/>
                </a:cubicBezTo>
                <a:cubicBezTo>
                  <a:pt x="10" y="457"/>
                  <a:pt x="14" y="439"/>
                  <a:pt x="55" y="425"/>
                </a:cubicBezTo>
                <a:cubicBezTo>
                  <a:pt x="76" y="403"/>
                  <a:pt x="119" y="361"/>
                  <a:pt x="119" y="361"/>
                </a:cubicBezTo>
                <a:cubicBezTo>
                  <a:pt x="133" y="320"/>
                  <a:pt x="205" y="37"/>
                  <a:pt x="119" y="123"/>
                </a:cubicBezTo>
                <a:close/>
              </a:path>
            </a:pathLst>
          </a:custGeom>
          <a:solidFill>
            <a:srgbClr val="FFCCCC"/>
          </a:solidFill>
          <a:ln w="28575" cap="flat" cmpd="sng">
            <a:solidFill>
              <a:srgbClr val="FFCCCC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267200" y="609600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99"/>
                </a:solidFill>
              </a:rPr>
              <a:t>Adenylate Cyclase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5105400" y="1981200"/>
            <a:ext cx="0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953000" y="2362200"/>
            <a:ext cx="53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191000" y="2133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ATP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5562600" y="2133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cAMP</a:t>
            </a: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6400800" y="2362200"/>
            <a:ext cx="60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6324600" y="1981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PDE</a:t>
            </a: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6981825" y="1947863"/>
            <a:ext cx="34925" cy="13811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7010400" y="1905000"/>
            <a:ext cx="762000" cy="1143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7696200" y="1676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Caffeine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7010400" y="21336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5’ AMP</a:t>
            </a:r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5943600" y="2514600"/>
            <a:ext cx="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410200" y="3048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PKA</a:t>
            </a: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 flipH="1">
            <a:off x="5257800" y="3352800"/>
            <a:ext cx="533400" cy="304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810000" y="35814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Phosphorylase kinase</a:t>
            </a: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 flipH="1">
            <a:off x="3810000" y="4191000"/>
            <a:ext cx="533400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2514600" y="45720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Glycogen    Phosphorylase</a:t>
            </a:r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6096000" y="3352800"/>
            <a:ext cx="9906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 flipV="1">
            <a:off x="7043738" y="4214813"/>
            <a:ext cx="104775" cy="1095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6400800" y="4343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Glycogen            Synthase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2362200" y="57150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Glucagon    Epinephrine</a:t>
            </a:r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4191000" y="6019800"/>
            <a:ext cx="8382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4800600" y="5410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Glycogen</a:t>
            </a:r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5562600" y="5791200"/>
            <a:ext cx="0" cy="45720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 flipV="1">
            <a:off x="5715000" y="5791200"/>
            <a:ext cx="0" cy="457200"/>
          </a:xfrm>
          <a:prstGeom prst="line">
            <a:avLst/>
          </a:prstGeom>
          <a:noFill/>
          <a:ln w="9525">
            <a:solidFill>
              <a:srgbClr val="99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5105400" y="6172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Glucose</a:t>
            </a:r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 flipH="1">
            <a:off x="6400800" y="5943600"/>
            <a:ext cx="1066800" cy="0"/>
          </a:xfrm>
          <a:prstGeom prst="line">
            <a:avLst/>
          </a:prstGeom>
          <a:noFill/>
          <a:ln w="9525">
            <a:solidFill>
              <a:srgbClr val="99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7620000" y="5715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Insulin</a:t>
            </a: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2514600" y="5410200"/>
            <a:ext cx="6019800" cy="1219200"/>
          </a:xfrm>
          <a:prstGeom prst="rect">
            <a:avLst/>
          </a:prstGeom>
          <a:noFill/>
          <a:ln w="9525" algn="ctr">
            <a:solidFill>
              <a:srgbClr val="FF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12" name="Group 40"/>
          <p:cNvGrpSpPr>
            <a:grpSpLocks/>
          </p:cNvGrpSpPr>
          <p:nvPr/>
        </p:nvGrpSpPr>
        <p:grpSpPr bwMode="auto">
          <a:xfrm>
            <a:off x="4114800" y="4267200"/>
            <a:ext cx="361950" cy="457200"/>
            <a:chOff x="470" y="3385"/>
            <a:chExt cx="228" cy="288"/>
          </a:xfrm>
        </p:grpSpPr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470" y="3385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FF99"/>
                  </a:solidFill>
                </a:rPr>
                <a:t>+</a:t>
              </a:r>
            </a:p>
          </p:txBody>
        </p:sp>
        <p:sp>
          <p:nvSpPr>
            <p:cNvPr id="3114" name="Oval 42"/>
            <p:cNvSpPr>
              <a:spLocks noChangeArrowheads="1"/>
            </p:cNvSpPr>
            <p:nvPr/>
          </p:nvSpPr>
          <p:spPr bwMode="auto">
            <a:xfrm>
              <a:off x="480" y="3443"/>
              <a:ext cx="206" cy="185"/>
            </a:xfrm>
            <a:prstGeom prst="ellips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6934200" y="3733800"/>
            <a:ext cx="327025" cy="366713"/>
            <a:chOff x="322" y="3911"/>
            <a:chExt cx="206" cy="231"/>
          </a:xfrm>
        </p:grpSpPr>
        <p:sp>
          <p:nvSpPr>
            <p:cNvPr id="3116" name="Text Box 44"/>
            <p:cNvSpPr txBox="1">
              <a:spLocks noChangeArrowheads="1"/>
            </p:cNvSpPr>
            <p:nvPr/>
          </p:nvSpPr>
          <p:spPr bwMode="auto">
            <a:xfrm>
              <a:off x="326" y="39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cs typeface="Arial" pitchFamily="34" charset="0"/>
                </a:rPr>
                <a:t>–</a:t>
              </a:r>
            </a:p>
          </p:txBody>
        </p:sp>
        <p:sp>
          <p:nvSpPr>
            <p:cNvPr id="3117" name="Oval 45"/>
            <p:cNvSpPr>
              <a:spLocks noChangeArrowheads="1"/>
            </p:cNvSpPr>
            <p:nvPr/>
          </p:nvSpPr>
          <p:spPr bwMode="auto">
            <a:xfrm>
              <a:off x="322" y="3936"/>
              <a:ext cx="206" cy="1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18" name="Group 46"/>
          <p:cNvGrpSpPr>
            <a:grpSpLocks/>
          </p:cNvGrpSpPr>
          <p:nvPr/>
        </p:nvGrpSpPr>
        <p:grpSpPr bwMode="auto">
          <a:xfrm>
            <a:off x="5562600" y="3352800"/>
            <a:ext cx="361950" cy="457200"/>
            <a:chOff x="470" y="3385"/>
            <a:chExt cx="228" cy="288"/>
          </a:xfrm>
        </p:grpSpPr>
        <p:sp>
          <p:nvSpPr>
            <p:cNvPr id="3119" name="Text Box 47"/>
            <p:cNvSpPr txBox="1">
              <a:spLocks noChangeArrowheads="1"/>
            </p:cNvSpPr>
            <p:nvPr/>
          </p:nvSpPr>
          <p:spPr bwMode="auto">
            <a:xfrm>
              <a:off x="470" y="3385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FF00"/>
                  </a:solidFill>
                </a:rPr>
                <a:t>+</a:t>
              </a:r>
            </a:p>
          </p:txBody>
        </p:sp>
        <p:sp>
          <p:nvSpPr>
            <p:cNvPr id="3120" name="Oval 48"/>
            <p:cNvSpPr>
              <a:spLocks noChangeArrowheads="1"/>
            </p:cNvSpPr>
            <p:nvPr/>
          </p:nvSpPr>
          <p:spPr bwMode="auto">
            <a:xfrm>
              <a:off x="480" y="3443"/>
              <a:ext cx="206" cy="185"/>
            </a:xfrm>
            <a:prstGeom prst="ellips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00FF00"/>
                </a:solidFill>
              </a:endParaRPr>
            </a:p>
          </p:txBody>
        </p:sp>
      </p:grp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6019800" y="2590800"/>
            <a:ext cx="361950" cy="457200"/>
            <a:chOff x="470" y="3385"/>
            <a:chExt cx="228" cy="288"/>
          </a:xfrm>
        </p:grpSpPr>
        <p:sp>
          <p:nvSpPr>
            <p:cNvPr id="3122" name="Text Box 50"/>
            <p:cNvSpPr txBox="1">
              <a:spLocks noChangeArrowheads="1"/>
            </p:cNvSpPr>
            <p:nvPr/>
          </p:nvSpPr>
          <p:spPr bwMode="auto">
            <a:xfrm>
              <a:off x="470" y="3385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FF99"/>
                  </a:solidFill>
                </a:rPr>
                <a:t>+</a:t>
              </a:r>
            </a:p>
          </p:txBody>
        </p:sp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480" y="3443"/>
              <a:ext cx="206" cy="185"/>
            </a:xfrm>
            <a:prstGeom prst="ellips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4" name="Group 52"/>
          <p:cNvGrpSpPr>
            <a:grpSpLocks/>
          </p:cNvGrpSpPr>
          <p:nvPr/>
        </p:nvGrpSpPr>
        <p:grpSpPr bwMode="auto">
          <a:xfrm>
            <a:off x="7162800" y="1600200"/>
            <a:ext cx="327025" cy="366713"/>
            <a:chOff x="322" y="3911"/>
            <a:chExt cx="206" cy="231"/>
          </a:xfrm>
        </p:grpSpPr>
        <p:sp>
          <p:nvSpPr>
            <p:cNvPr id="3125" name="Text Box 53"/>
            <p:cNvSpPr txBox="1">
              <a:spLocks noChangeArrowheads="1"/>
            </p:cNvSpPr>
            <p:nvPr/>
          </p:nvSpPr>
          <p:spPr bwMode="auto">
            <a:xfrm>
              <a:off x="326" y="39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  <a:cs typeface="Arial" pitchFamily="34" charset="0"/>
                </a:rPr>
                <a:t>–</a:t>
              </a:r>
            </a:p>
          </p:txBody>
        </p:sp>
        <p:sp>
          <p:nvSpPr>
            <p:cNvPr id="3126" name="Oval 54"/>
            <p:cNvSpPr>
              <a:spLocks noChangeArrowheads="1"/>
            </p:cNvSpPr>
            <p:nvPr/>
          </p:nvSpPr>
          <p:spPr bwMode="auto">
            <a:xfrm>
              <a:off x="322" y="3936"/>
              <a:ext cx="206" cy="185"/>
            </a:xfrm>
            <a:prstGeom prst="ellips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7" name="Line 55"/>
          <p:cNvSpPr>
            <a:spLocks noChangeShapeType="1"/>
          </p:cNvSpPr>
          <p:nvPr/>
        </p:nvSpPr>
        <p:spPr bwMode="auto">
          <a:xfrm flipH="1" flipV="1">
            <a:off x="4419600" y="2895600"/>
            <a:ext cx="1143000" cy="2286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auto">
          <a:xfrm flipH="1">
            <a:off x="4343400" y="3276600"/>
            <a:ext cx="1219200" cy="762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auto">
          <a:xfrm flipV="1">
            <a:off x="6400800" y="2895600"/>
            <a:ext cx="1143000" cy="2286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auto">
          <a:xfrm>
            <a:off x="6400800" y="3276600"/>
            <a:ext cx="1219200" cy="1524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b-oxid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4195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699125" y="1179513"/>
            <a:ext cx="27590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9999"/>
                </a:solidFill>
                <a:latin typeface="Symbol" pitchFamily="18" charset="2"/>
              </a:rPr>
              <a:t>b</a:t>
            </a:r>
            <a:r>
              <a:rPr lang="en-US" sz="3200">
                <a:solidFill>
                  <a:srgbClr val="FF9999"/>
                </a:solidFill>
              </a:rPr>
              <a:t>-oxidation of fatty acids</a:t>
            </a:r>
          </a:p>
          <a:p>
            <a:endParaRPr lang="en-US" sz="3200">
              <a:solidFill>
                <a:srgbClr val="FF9999"/>
              </a:solidFill>
            </a:endParaRPr>
          </a:p>
          <a:p>
            <a:r>
              <a:rPr lang="en-US" sz="2800">
                <a:solidFill>
                  <a:srgbClr val="FFFF99"/>
                </a:solidFill>
              </a:rPr>
              <a:t>Compare with reactions of TCA cycle.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514600" y="1524000"/>
            <a:ext cx="533400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438400" y="2971800"/>
            <a:ext cx="685800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514600" y="152400"/>
            <a:ext cx="9144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438400" y="4495800"/>
            <a:ext cx="6858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 flipV="1">
            <a:off x="2633663" y="4822825"/>
            <a:ext cx="719137" cy="4349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47109" grpId="0" animBg="1"/>
      <p:bldP spid="47110" grpId="0" animBg="1"/>
      <p:bldP spid="47111" grpId="0" animBg="1"/>
      <p:bldP spid="471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Stoichiometry for the Oxidation of Palmitate (16</a:t>
            </a:r>
            <a:r>
              <a:rPr lang="en-US" sz="3200">
                <a:solidFill>
                  <a:srgbClr val="FF9999"/>
                </a:solidFill>
                <a:sym typeface="Wingdings" pitchFamily="2" charset="2"/>
              </a:rPr>
              <a:t>:0)</a:t>
            </a:r>
            <a:endParaRPr lang="en-US" sz="3200">
              <a:solidFill>
                <a:srgbClr val="FF9999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r>
              <a:rPr lang="en-US" sz="2000">
                <a:solidFill>
                  <a:srgbClr val="FFFF99"/>
                </a:solidFill>
              </a:rPr>
              <a:t>For each cycle of </a:t>
            </a:r>
            <a:r>
              <a:rPr lang="en-US" sz="2000">
                <a:solidFill>
                  <a:srgbClr val="FFFF99"/>
                </a:solidFill>
                <a:latin typeface="Symbol" pitchFamily="18" charset="2"/>
              </a:rPr>
              <a:t>b</a:t>
            </a:r>
            <a:r>
              <a:rPr lang="en-US" sz="2000">
                <a:solidFill>
                  <a:srgbClr val="FFFF99"/>
                </a:solidFill>
              </a:rPr>
              <a:t>-oxidation, the following are produced: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	1 FADH</a:t>
            </a:r>
            <a:r>
              <a:rPr lang="en-US" sz="2000" baseline="-25000">
                <a:solidFill>
                  <a:srgbClr val="FFFF99"/>
                </a:solidFill>
              </a:rPr>
              <a:t>2 </a:t>
            </a:r>
            <a:r>
              <a:rPr lang="en-US" sz="2000">
                <a:solidFill>
                  <a:srgbClr val="FFFF99"/>
                </a:solidFill>
              </a:rPr>
              <a:t>             1.5 ATP  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     1 NADH               2.5 ATP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     1 Acetyl-CoA       10 ATP</a:t>
            </a:r>
          </a:p>
          <a:p>
            <a:pPr>
              <a:buFontTx/>
              <a:buNone/>
            </a:pPr>
            <a:endParaRPr lang="en-US" sz="2000">
              <a:solidFill>
                <a:srgbClr val="FFFF99"/>
              </a:solidFill>
            </a:endParaRPr>
          </a:p>
          <a:p>
            <a:pPr>
              <a:buFontTx/>
              <a:buNone/>
            </a:pPr>
            <a:r>
              <a:rPr lang="en-US" sz="2000" u="sng">
                <a:solidFill>
                  <a:srgbClr val="FFFF99"/>
                </a:solidFill>
              </a:rPr>
              <a:t>For Palmitate: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	7 FADH</a:t>
            </a:r>
            <a:r>
              <a:rPr lang="en-US" sz="2000" baseline="-25000">
                <a:solidFill>
                  <a:srgbClr val="FFFF99"/>
                </a:solidFill>
              </a:rPr>
              <a:t>2 </a:t>
            </a:r>
            <a:r>
              <a:rPr lang="en-US" sz="2000">
                <a:solidFill>
                  <a:srgbClr val="FFFF99"/>
                </a:solidFill>
              </a:rPr>
              <a:t>             10.5 ATP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	7 NADH	      17.5 ATP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    8 Acetyl-CoA	      80    ATP</a:t>
            </a:r>
          </a:p>
          <a:p>
            <a:pPr>
              <a:buFontTx/>
              <a:buNone/>
            </a:pPr>
            <a:endParaRPr lang="en-US" sz="2000">
              <a:solidFill>
                <a:srgbClr val="FFFF99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Activation of Palmitate requires energy equivalent to 2 ATP, therefore: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FFFF99"/>
                </a:solidFill>
              </a:rPr>
              <a:t>			      -2 ATP</a:t>
            </a:r>
          </a:p>
          <a:p>
            <a:pPr>
              <a:buFontTx/>
              <a:buNone/>
            </a:pPr>
            <a:endParaRPr lang="en-US" sz="2000">
              <a:solidFill>
                <a:srgbClr val="FFFF99"/>
              </a:solidFill>
            </a:endParaRP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2590800" y="5715000"/>
            <a:ext cx="1676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143000" y="579120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106 ATP per molecule of Palmitate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533400"/>
            <a:ext cx="4648200" cy="838200"/>
          </a:xfrm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Ethanol Metabolism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600200" y="3505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66"/>
                </a:solidFill>
              </a:rPr>
              <a:t>NAD</a:t>
            </a:r>
            <a:r>
              <a:rPr lang="en-US" baseline="30000">
                <a:solidFill>
                  <a:srgbClr val="FFFF66"/>
                </a:solidFill>
              </a:rPr>
              <a:t>+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819400" y="35814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66"/>
                </a:solidFill>
              </a:rPr>
              <a:t>NADH + H</a:t>
            </a:r>
            <a:r>
              <a:rPr lang="en-US" baseline="30000">
                <a:solidFill>
                  <a:srgbClr val="FFFF66"/>
                </a:solidFill>
              </a:rPr>
              <a:t>+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66"/>
                </a:solidFill>
              </a:rPr>
              <a:t>NAD</a:t>
            </a:r>
            <a:r>
              <a:rPr lang="en-US" baseline="30000">
                <a:solidFill>
                  <a:srgbClr val="FFFF66"/>
                </a:solidFill>
              </a:rPr>
              <a:t>+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248400" y="35052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FF66"/>
                </a:solidFill>
              </a:rPr>
              <a:t>NADH + H</a:t>
            </a:r>
            <a:r>
              <a:rPr lang="en-US" baseline="30000">
                <a:solidFill>
                  <a:srgbClr val="FFFF66"/>
                </a:solidFill>
              </a:rPr>
              <a:t>+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28600" y="1905000"/>
            <a:ext cx="3748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9999"/>
                </a:solidFill>
              </a:rPr>
              <a:t>Occurs only in Liver</a:t>
            </a:r>
          </a:p>
        </p:txBody>
      </p:sp>
      <p:sp>
        <p:nvSpPr>
          <p:cNvPr id="51208" name="AutoShape 8"/>
          <p:cNvSpPr>
            <a:spLocks noChangeAspect="1" noChangeArrowheads="1" noTextEdit="1"/>
          </p:cNvSpPr>
          <p:nvPr/>
        </p:nvSpPr>
        <p:spPr bwMode="auto">
          <a:xfrm>
            <a:off x="304800" y="2590800"/>
            <a:ext cx="8534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277813" y="3168650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71488" y="3168650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85800" y="33337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765175" y="3168650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958850" y="3168650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173163" y="33337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2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1254125" y="3168650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462088" y="3168650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1903413" y="3284538"/>
            <a:ext cx="1347787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3251200" y="3246438"/>
            <a:ext cx="169863" cy="76200"/>
          </a:xfrm>
          <a:custGeom>
            <a:avLst/>
            <a:gdLst>
              <a:gd name="T0" fmla="*/ 0 w 107"/>
              <a:gd name="T1" fmla="*/ 24 h 48"/>
              <a:gd name="T2" fmla="*/ 31 w 107"/>
              <a:gd name="T3" fmla="*/ 24 h 48"/>
              <a:gd name="T4" fmla="*/ 0 w 107"/>
              <a:gd name="T5" fmla="*/ 0 h 48"/>
              <a:gd name="T6" fmla="*/ 107 w 107"/>
              <a:gd name="T7" fmla="*/ 24 h 48"/>
              <a:gd name="T8" fmla="*/ 0 w 107"/>
              <a:gd name="T9" fmla="*/ 48 h 48"/>
              <a:gd name="T10" fmla="*/ 31 w 107"/>
              <a:gd name="T11" fmla="*/ 24 h 48"/>
              <a:gd name="T12" fmla="*/ 0 w 107"/>
              <a:gd name="T13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48">
                <a:moveTo>
                  <a:pt x="0" y="24"/>
                </a:moveTo>
                <a:lnTo>
                  <a:pt x="31" y="24"/>
                </a:lnTo>
                <a:lnTo>
                  <a:pt x="0" y="0"/>
                </a:lnTo>
                <a:lnTo>
                  <a:pt x="107" y="24"/>
                </a:lnTo>
                <a:lnTo>
                  <a:pt x="0" y="48"/>
                </a:lnTo>
                <a:lnTo>
                  <a:pt x="31" y="24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Arc 19"/>
          <p:cNvSpPr>
            <a:spLocks/>
          </p:cNvSpPr>
          <p:nvPr/>
        </p:nvSpPr>
        <p:spPr bwMode="auto">
          <a:xfrm>
            <a:off x="2039938" y="3289300"/>
            <a:ext cx="1095375" cy="731838"/>
          </a:xfrm>
          <a:custGeom>
            <a:avLst/>
            <a:gdLst>
              <a:gd name="G0" fmla="+- 16275 0 0"/>
              <a:gd name="G1" fmla="+- 21600 0 0"/>
              <a:gd name="G2" fmla="+- 21600 0 0"/>
              <a:gd name="T0" fmla="*/ 0 w 31903"/>
              <a:gd name="T1" fmla="*/ 7398 h 21600"/>
              <a:gd name="T2" fmla="*/ 31903 w 31903"/>
              <a:gd name="T3" fmla="*/ 6690 h 21600"/>
              <a:gd name="T4" fmla="*/ 16275 w 3190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903" h="21600" fill="none" extrusionOk="0">
                <a:moveTo>
                  <a:pt x="0" y="7398"/>
                </a:moveTo>
                <a:cubicBezTo>
                  <a:pt x="4102" y="2697"/>
                  <a:pt x="10036" y="-1"/>
                  <a:pt x="16275" y="0"/>
                </a:cubicBezTo>
                <a:cubicBezTo>
                  <a:pt x="22179" y="0"/>
                  <a:pt x="27827" y="2417"/>
                  <a:pt x="31903" y="6689"/>
                </a:cubicBezTo>
              </a:path>
              <a:path w="31903" h="21600" stroke="0" extrusionOk="0">
                <a:moveTo>
                  <a:pt x="0" y="7398"/>
                </a:moveTo>
                <a:cubicBezTo>
                  <a:pt x="4102" y="2697"/>
                  <a:pt x="10036" y="-1"/>
                  <a:pt x="16275" y="0"/>
                </a:cubicBezTo>
                <a:cubicBezTo>
                  <a:pt x="22179" y="0"/>
                  <a:pt x="27827" y="2417"/>
                  <a:pt x="31903" y="6689"/>
                </a:cubicBezTo>
                <a:lnTo>
                  <a:pt x="16275" y="21600"/>
                </a:lnTo>
                <a:close/>
              </a:path>
            </a:pathLst>
          </a:cu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Freeform 20"/>
          <p:cNvSpPr>
            <a:spLocks/>
          </p:cNvSpPr>
          <p:nvPr/>
        </p:nvSpPr>
        <p:spPr bwMode="auto">
          <a:xfrm>
            <a:off x="3062288" y="3463925"/>
            <a:ext cx="144462" cy="149225"/>
          </a:xfrm>
          <a:custGeom>
            <a:avLst/>
            <a:gdLst>
              <a:gd name="T0" fmla="*/ 37 w 91"/>
              <a:gd name="T1" fmla="*/ 0 h 94"/>
              <a:gd name="T2" fmla="*/ 91 w 91"/>
              <a:gd name="T3" fmla="*/ 94 h 94"/>
              <a:gd name="T4" fmla="*/ 0 w 91"/>
              <a:gd name="T5" fmla="*/ 34 h 94"/>
              <a:gd name="T6" fmla="*/ 40 w 91"/>
              <a:gd name="T7" fmla="*/ 39 h 94"/>
              <a:gd name="T8" fmla="*/ 37 w 91"/>
              <a:gd name="T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4">
                <a:moveTo>
                  <a:pt x="37" y="0"/>
                </a:moveTo>
                <a:lnTo>
                  <a:pt x="91" y="94"/>
                </a:lnTo>
                <a:lnTo>
                  <a:pt x="0" y="34"/>
                </a:lnTo>
                <a:lnTo>
                  <a:pt x="40" y="39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898900" y="3103563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3605213" y="310356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3819525" y="32686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4179888" y="3235325"/>
            <a:ext cx="320675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4403725" y="2651125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 flipV="1">
            <a:off x="4538663" y="2932113"/>
            <a:ext cx="0" cy="290512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 flipV="1">
            <a:off x="4460875" y="2932113"/>
            <a:ext cx="0" cy="290512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4789488" y="310356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4500563" y="3235325"/>
            <a:ext cx="317500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>
            <a:off x="5394325" y="3214688"/>
            <a:ext cx="1349375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1" name="Freeform 31"/>
          <p:cNvSpPr>
            <a:spLocks/>
          </p:cNvSpPr>
          <p:nvPr/>
        </p:nvSpPr>
        <p:spPr bwMode="auto">
          <a:xfrm>
            <a:off x="6743700" y="3176588"/>
            <a:ext cx="168275" cy="74612"/>
          </a:xfrm>
          <a:custGeom>
            <a:avLst/>
            <a:gdLst>
              <a:gd name="T0" fmla="*/ 0 w 106"/>
              <a:gd name="T1" fmla="*/ 24 h 47"/>
              <a:gd name="T2" fmla="*/ 31 w 106"/>
              <a:gd name="T3" fmla="*/ 24 h 47"/>
              <a:gd name="T4" fmla="*/ 0 w 106"/>
              <a:gd name="T5" fmla="*/ 0 h 47"/>
              <a:gd name="T6" fmla="*/ 106 w 106"/>
              <a:gd name="T7" fmla="*/ 24 h 47"/>
              <a:gd name="T8" fmla="*/ 0 w 106"/>
              <a:gd name="T9" fmla="*/ 47 h 47"/>
              <a:gd name="T10" fmla="*/ 31 w 106"/>
              <a:gd name="T11" fmla="*/ 24 h 47"/>
              <a:gd name="T12" fmla="*/ 0 w 106"/>
              <a:gd name="T13" fmla="*/ 2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47">
                <a:moveTo>
                  <a:pt x="0" y="24"/>
                </a:moveTo>
                <a:lnTo>
                  <a:pt x="31" y="24"/>
                </a:lnTo>
                <a:lnTo>
                  <a:pt x="0" y="0"/>
                </a:lnTo>
                <a:lnTo>
                  <a:pt x="106" y="24"/>
                </a:lnTo>
                <a:lnTo>
                  <a:pt x="0" y="47"/>
                </a:lnTo>
                <a:lnTo>
                  <a:pt x="31" y="24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2" name="Arc 32"/>
          <p:cNvSpPr>
            <a:spLocks/>
          </p:cNvSpPr>
          <p:nvPr/>
        </p:nvSpPr>
        <p:spPr bwMode="auto">
          <a:xfrm>
            <a:off x="5530850" y="3217863"/>
            <a:ext cx="1095375" cy="731837"/>
          </a:xfrm>
          <a:custGeom>
            <a:avLst/>
            <a:gdLst>
              <a:gd name="G0" fmla="+- 16263 0 0"/>
              <a:gd name="G1" fmla="+- 21600 0 0"/>
              <a:gd name="G2" fmla="+- 21600 0 0"/>
              <a:gd name="T0" fmla="*/ 0 w 31923"/>
              <a:gd name="T1" fmla="*/ 7384 h 21600"/>
              <a:gd name="T2" fmla="*/ 31923 w 31923"/>
              <a:gd name="T3" fmla="*/ 6723 h 21600"/>
              <a:gd name="T4" fmla="*/ 16263 w 319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923" h="21600" fill="none" extrusionOk="0">
                <a:moveTo>
                  <a:pt x="0" y="7384"/>
                </a:moveTo>
                <a:cubicBezTo>
                  <a:pt x="4102" y="2691"/>
                  <a:pt x="10030" y="-1"/>
                  <a:pt x="16263" y="0"/>
                </a:cubicBezTo>
                <a:cubicBezTo>
                  <a:pt x="22183" y="0"/>
                  <a:pt x="27845" y="2430"/>
                  <a:pt x="31922" y="6723"/>
                </a:cubicBezTo>
              </a:path>
              <a:path w="31923" h="21600" stroke="0" extrusionOk="0">
                <a:moveTo>
                  <a:pt x="0" y="7384"/>
                </a:moveTo>
                <a:cubicBezTo>
                  <a:pt x="4102" y="2691"/>
                  <a:pt x="10030" y="-1"/>
                  <a:pt x="16263" y="0"/>
                </a:cubicBezTo>
                <a:cubicBezTo>
                  <a:pt x="22183" y="0"/>
                  <a:pt x="27845" y="2430"/>
                  <a:pt x="31922" y="6723"/>
                </a:cubicBezTo>
                <a:lnTo>
                  <a:pt x="16263" y="21600"/>
                </a:lnTo>
                <a:close/>
              </a:path>
            </a:pathLst>
          </a:cu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6554788" y="3394075"/>
            <a:ext cx="142875" cy="147638"/>
          </a:xfrm>
          <a:custGeom>
            <a:avLst/>
            <a:gdLst>
              <a:gd name="T0" fmla="*/ 37 w 90"/>
              <a:gd name="T1" fmla="*/ 0 h 93"/>
              <a:gd name="T2" fmla="*/ 90 w 90"/>
              <a:gd name="T3" fmla="*/ 93 h 93"/>
              <a:gd name="T4" fmla="*/ 0 w 90"/>
              <a:gd name="T5" fmla="*/ 33 h 93"/>
              <a:gd name="T6" fmla="*/ 39 w 90"/>
              <a:gd name="T7" fmla="*/ 39 h 93"/>
              <a:gd name="T8" fmla="*/ 37 w 90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93">
                <a:moveTo>
                  <a:pt x="37" y="0"/>
                </a:moveTo>
                <a:lnTo>
                  <a:pt x="90" y="93"/>
                </a:lnTo>
                <a:lnTo>
                  <a:pt x="0" y="33"/>
                </a:lnTo>
                <a:lnTo>
                  <a:pt x="39" y="39"/>
                </a:lnTo>
                <a:lnTo>
                  <a:pt x="37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7439025" y="3035300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35" name="Rectangle 35"/>
          <p:cNvSpPr>
            <a:spLocks noChangeArrowheads="1"/>
          </p:cNvSpPr>
          <p:nvPr/>
        </p:nvSpPr>
        <p:spPr bwMode="auto">
          <a:xfrm>
            <a:off x="7146925" y="3035300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36" name="Rectangle 36"/>
          <p:cNvSpPr>
            <a:spLocks noChangeArrowheads="1"/>
          </p:cNvSpPr>
          <p:nvPr/>
        </p:nvSpPr>
        <p:spPr bwMode="auto">
          <a:xfrm>
            <a:off x="7361238" y="32004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7720013" y="3167063"/>
            <a:ext cx="322262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7945438" y="2581275"/>
            <a:ext cx="2079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 flipV="1">
            <a:off x="8080375" y="2863850"/>
            <a:ext cx="0" cy="290513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V="1">
            <a:off x="8001000" y="2863850"/>
            <a:ext cx="0" cy="290513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8324850" y="3035300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8532813" y="3035300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>
            <a:off x="8042275" y="3167063"/>
            <a:ext cx="311150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4" name="Rectangle 44"/>
          <p:cNvSpPr>
            <a:spLocks noChangeArrowheads="1"/>
          </p:cNvSpPr>
          <p:nvPr/>
        </p:nvSpPr>
        <p:spPr bwMode="auto">
          <a:xfrm>
            <a:off x="2057400" y="2895600"/>
            <a:ext cx="11985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Alcoh. DH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1245" name="Rectangle 45"/>
          <p:cNvSpPr>
            <a:spLocks noChangeArrowheads="1"/>
          </p:cNvSpPr>
          <p:nvPr/>
        </p:nvSpPr>
        <p:spPr bwMode="auto">
          <a:xfrm>
            <a:off x="5334000" y="2819400"/>
            <a:ext cx="15668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66"/>
                </a:solidFill>
              </a:rPr>
              <a:t>Aldehyde DH</a:t>
            </a:r>
            <a:endParaRPr lang="en-US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2"/>
          <p:cNvSpPr>
            <a:spLocks noChangeShapeType="1"/>
          </p:cNvSpPr>
          <p:nvPr/>
        </p:nvSpPr>
        <p:spPr bwMode="auto">
          <a:xfrm>
            <a:off x="4800600" y="1676400"/>
            <a:ext cx="60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410200" y="14478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Blood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 flipH="1">
            <a:off x="4800600" y="2743200"/>
            <a:ext cx="8382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715000" y="25146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Amino Acids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191000" y="2895600"/>
            <a:ext cx="0" cy="5334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971800" y="14478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191000" y="1752600"/>
            <a:ext cx="0" cy="762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581400" y="2514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Pyruvate</a:t>
            </a: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3048000" y="2743200"/>
            <a:ext cx="533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057400" y="2514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9999"/>
                </a:solidFill>
              </a:rPr>
              <a:t>Lactate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568575" y="1808163"/>
            <a:ext cx="900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NADH</a:t>
            </a: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rot="16200000">
            <a:off x="3654425" y="1711325"/>
            <a:ext cx="0" cy="6159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rot="16200000">
            <a:off x="3876675" y="2008188"/>
            <a:ext cx="152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63" name="Freeform 15"/>
          <p:cNvSpPr>
            <a:spLocks/>
          </p:cNvSpPr>
          <p:nvPr/>
        </p:nvSpPr>
        <p:spPr bwMode="auto">
          <a:xfrm>
            <a:off x="1905000" y="3009900"/>
            <a:ext cx="4597400" cy="3238500"/>
          </a:xfrm>
          <a:custGeom>
            <a:avLst/>
            <a:gdLst>
              <a:gd name="T0" fmla="*/ 0 w 2608"/>
              <a:gd name="T1" fmla="*/ 840 h 840"/>
              <a:gd name="T2" fmla="*/ 720 w 2608"/>
              <a:gd name="T3" fmla="*/ 168 h 840"/>
              <a:gd name="T4" fmla="*/ 2352 w 2608"/>
              <a:gd name="T5" fmla="*/ 24 h 840"/>
              <a:gd name="T6" fmla="*/ 2256 w 2608"/>
              <a:gd name="T7" fmla="*/ 2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8" h="840">
                <a:moveTo>
                  <a:pt x="0" y="840"/>
                </a:moveTo>
                <a:cubicBezTo>
                  <a:pt x="164" y="572"/>
                  <a:pt x="328" y="304"/>
                  <a:pt x="720" y="168"/>
                </a:cubicBezTo>
                <a:cubicBezTo>
                  <a:pt x="1112" y="32"/>
                  <a:pt x="2096" y="48"/>
                  <a:pt x="2352" y="24"/>
                </a:cubicBezTo>
                <a:cubicBezTo>
                  <a:pt x="2608" y="0"/>
                  <a:pt x="2432" y="12"/>
                  <a:pt x="2256" y="24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581400" y="33528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</a:rPr>
              <a:t>Pyruvate</a:t>
            </a: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4876800" y="3581400"/>
            <a:ext cx="381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410200" y="33528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Acetyl CoA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7543800" y="16002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99"/>
                </a:solidFill>
              </a:rPr>
              <a:t>Ketones + FA’s</a:t>
            </a:r>
          </a:p>
        </p:txBody>
      </p:sp>
      <p:cxnSp>
        <p:nvCxnSpPr>
          <p:cNvPr id="53268" name="AutoShape 20"/>
          <p:cNvCxnSpPr>
            <a:cxnSpLocks noChangeShapeType="1"/>
            <a:stCxn id="53266" idx="3"/>
            <a:endCxn id="53267" idx="2"/>
          </p:cNvCxnSpPr>
          <p:nvPr/>
        </p:nvCxnSpPr>
        <p:spPr bwMode="auto">
          <a:xfrm flipV="1">
            <a:off x="6858000" y="2301875"/>
            <a:ext cx="1485900" cy="1249363"/>
          </a:xfrm>
          <a:prstGeom prst="bentConnector2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3810000" y="3733800"/>
            <a:ext cx="1524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2895600" y="4038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Oxaloacetate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V="1">
            <a:off x="3581400" y="44196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3810000" y="4419600"/>
            <a:ext cx="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3124200" y="5029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Malate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4953000" y="4648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NADH</a:t>
            </a:r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 flipH="1">
            <a:off x="1295400" y="5181600"/>
            <a:ext cx="1752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304800" y="49276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Malate</a:t>
            </a:r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 flipV="1">
            <a:off x="762000" y="4191000"/>
            <a:ext cx="0" cy="685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>
            <a:off x="914400" y="4191000"/>
            <a:ext cx="0" cy="685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0" y="37338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Oxaloacetate</a:t>
            </a: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1600200" y="43434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NADH</a:t>
            </a:r>
          </a:p>
        </p:txBody>
      </p:sp>
      <p:cxnSp>
        <p:nvCxnSpPr>
          <p:cNvPr id="53281" name="AutoShape 33"/>
          <p:cNvCxnSpPr>
            <a:cxnSpLocks noChangeShapeType="1"/>
            <a:stCxn id="53279" idx="0"/>
            <a:endCxn id="53255" idx="0"/>
          </p:cNvCxnSpPr>
          <p:nvPr/>
        </p:nvCxnSpPr>
        <p:spPr bwMode="auto">
          <a:xfrm rot="16200000">
            <a:off x="1390650" y="933450"/>
            <a:ext cx="2286000" cy="3314700"/>
          </a:xfrm>
          <a:prstGeom prst="bentConnector3">
            <a:avLst>
              <a:gd name="adj1" fmla="val 11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282" name="Group 34"/>
          <p:cNvGrpSpPr>
            <a:grpSpLocks/>
          </p:cNvGrpSpPr>
          <p:nvPr/>
        </p:nvGrpSpPr>
        <p:grpSpPr bwMode="auto">
          <a:xfrm>
            <a:off x="5715000" y="4953000"/>
            <a:ext cx="895350" cy="685800"/>
            <a:chOff x="3600" y="3120"/>
            <a:chExt cx="564" cy="432"/>
          </a:xfrm>
        </p:grpSpPr>
        <p:sp>
          <p:nvSpPr>
            <p:cNvPr id="53283" name="Line 35"/>
            <p:cNvSpPr>
              <a:spLocks noChangeShapeType="1"/>
            </p:cNvSpPr>
            <p:nvPr/>
          </p:nvSpPr>
          <p:spPr bwMode="auto">
            <a:xfrm flipH="1" flipV="1">
              <a:off x="3600" y="3120"/>
              <a:ext cx="528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 flipH="1">
              <a:off x="4108" y="3472"/>
              <a:ext cx="56" cy="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5334000" y="5029200"/>
            <a:ext cx="457200" cy="1066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V="1">
            <a:off x="5702300" y="6070600"/>
            <a:ext cx="177800" cy="6985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3287" name="Group 39"/>
          <p:cNvGrpSpPr>
            <a:grpSpLocks/>
          </p:cNvGrpSpPr>
          <p:nvPr/>
        </p:nvGrpSpPr>
        <p:grpSpPr bwMode="auto">
          <a:xfrm>
            <a:off x="6324600" y="5105400"/>
            <a:ext cx="304800" cy="228600"/>
            <a:chOff x="3744" y="3600"/>
            <a:chExt cx="192" cy="96"/>
          </a:xfrm>
        </p:grpSpPr>
        <p:sp>
          <p:nvSpPr>
            <p:cNvPr id="53288" name="Line 40"/>
            <p:cNvSpPr>
              <a:spLocks noChangeShapeType="1"/>
            </p:cNvSpPr>
            <p:nvPr/>
          </p:nvSpPr>
          <p:spPr bwMode="auto">
            <a:xfrm>
              <a:off x="3792" y="3648"/>
              <a:ext cx="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289" name="Oval 41"/>
            <p:cNvSpPr>
              <a:spLocks noChangeArrowheads="1"/>
            </p:cNvSpPr>
            <p:nvPr/>
          </p:nvSpPr>
          <p:spPr bwMode="auto">
            <a:xfrm>
              <a:off x="3744" y="3600"/>
              <a:ext cx="192" cy="96"/>
            </a:xfrm>
            <a:prstGeom prst="ellipse">
              <a:avLst/>
            </a:prstGeom>
            <a:noFill/>
            <a:ln w="2857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290" name="Group 42"/>
          <p:cNvGrpSpPr>
            <a:grpSpLocks/>
          </p:cNvGrpSpPr>
          <p:nvPr/>
        </p:nvGrpSpPr>
        <p:grpSpPr bwMode="auto">
          <a:xfrm>
            <a:off x="5329238" y="5768975"/>
            <a:ext cx="304800" cy="228600"/>
            <a:chOff x="3744" y="3600"/>
            <a:chExt cx="192" cy="96"/>
          </a:xfrm>
        </p:grpSpPr>
        <p:sp>
          <p:nvSpPr>
            <p:cNvPr id="53291" name="Line 43"/>
            <p:cNvSpPr>
              <a:spLocks noChangeShapeType="1"/>
            </p:cNvSpPr>
            <p:nvPr/>
          </p:nvSpPr>
          <p:spPr bwMode="auto">
            <a:xfrm>
              <a:off x="3792" y="3648"/>
              <a:ext cx="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292" name="Oval 44"/>
            <p:cNvSpPr>
              <a:spLocks noChangeArrowheads="1"/>
            </p:cNvSpPr>
            <p:nvPr/>
          </p:nvSpPr>
          <p:spPr bwMode="auto">
            <a:xfrm>
              <a:off x="3744" y="3600"/>
              <a:ext cx="192" cy="96"/>
            </a:xfrm>
            <a:prstGeom prst="ellipse">
              <a:avLst/>
            </a:prstGeom>
            <a:noFill/>
            <a:ln w="2857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293" name="Line 45"/>
          <p:cNvSpPr>
            <a:spLocks noChangeShapeType="1"/>
          </p:cNvSpPr>
          <p:nvPr/>
        </p:nvSpPr>
        <p:spPr bwMode="auto">
          <a:xfrm flipH="1">
            <a:off x="3886200" y="4800600"/>
            <a:ext cx="1066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 flipH="1">
            <a:off x="1066800" y="4572000"/>
            <a:ext cx="533400" cy="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Arc 47"/>
          <p:cNvSpPr>
            <a:spLocks/>
          </p:cNvSpPr>
          <p:nvPr/>
        </p:nvSpPr>
        <p:spPr bwMode="auto">
          <a:xfrm>
            <a:off x="3867150" y="3962400"/>
            <a:ext cx="3070225" cy="2438400"/>
          </a:xfrm>
          <a:custGeom>
            <a:avLst/>
            <a:gdLst>
              <a:gd name="G0" fmla="+- 20415 0 0"/>
              <a:gd name="G1" fmla="+- 21600 0 0"/>
              <a:gd name="G2" fmla="+- 21600 0 0"/>
              <a:gd name="T0" fmla="*/ 10066 w 42015"/>
              <a:gd name="T1" fmla="*/ 2641 h 43200"/>
              <a:gd name="T2" fmla="*/ 0 w 42015"/>
              <a:gd name="T3" fmla="*/ 28656 h 43200"/>
              <a:gd name="T4" fmla="*/ 20415 w 4201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15" h="43200" fill="none" extrusionOk="0">
                <a:moveTo>
                  <a:pt x="10065" y="2640"/>
                </a:moveTo>
                <a:cubicBezTo>
                  <a:pt x="13240" y="907"/>
                  <a:pt x="16798" y="-1"/>
                  <a:pt x="20415" y="0"/>
                </a:cubicBezTo>
                <a:cubicBezTo>
                  <a:pt x="32344" y="0"/>
                  <a:pt x="42015" y="9670"/>
                  <a:pt x="42015" y="21600"/>
                </a:cubicBezTo>
                <a:cubicBezTo>
                  <a:pt x="42015" y="33529"/>
                  <a:pt x="32344" y="43200"/>
                  <a:pt x="20415" y="43200"/>
                </a:cubicBezTo>
                <a:cubicBezTo>
                  <a:pt x="11205" y="43200"/>
                  <a:pt x="3008" y="37360"/>
                  <a:pt x="-1" y="28656"/>
                </a:cubicBezTo>
              </a:path>
              <a:path w="42015" h="43200" stroke="0" extrusionOk="0">
                <a:moveTo>
                  <a:pt x="10065" y="2640"/>
                </a:moveTo>
                <a:cubicBezTo>
                  <a:pt x="13240" y="907"/>
                  <a:pt x="16798" y="-1"/>
                  <a:pt x="20415" y="0"/>
                </a:cubicBezTo>
                <a:cubicBezTo>
                  <a:pt x="32344" y="0"/>
                  <a:pt x="42015" y="9670"/>
                  <a:pt x="42015" y="21600"/>
                </a:cubicBezTo>
                <a:cubicBezTo>
                  <a:pt x="42015" y="33529"/>
                  <a:pt x="32344" y="43200"/>
                  <a:pt x="20415" y="43200"/>
                </a:cubicBezTo>
                <a:cubicBezTo>
                  <a:pt x="11205" y="43200"/>
                  <a:pt x="3008" y="37360"/>
                  <a:pt x="-1" y="28656"/>
                </a:cubicBezTo>
                <a:lnTo>
                  <a:pt x="20415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 flipH="1" flipV="1">
            <a:off x="3778250" y="5422900"/>
            <a:ext cx="107950" cy="2159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7" name="Arc 49"/>
          <p:cNvSpPr>
            <a:spLocks/>
          </p:cNvSpPr>
          <p:nvPr/>
        </p:nvSpPr>
        <p:spPr bwMode="auto">
          <a:xfrm rot="17248700" flipH="1">
            <a:off x="6153150" y="3752850"/>
            <a:ext cx="4191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777"/>
              <a:gd name="T1" fmla="*/ 0 h 21600"/>
              <a:gd name="T2" fmla="*/ 19777 w 19777"/>
              <a:gd name="T3" fmla="*/ 12915 h 21600"/>
              <a:gd name="T4" fmla="*/ 0 w 1977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7" h="21600" fill="none" extrusionOk="0">
                <a:moveTo>
                  <a:pt x="-1" y="0"/>
                </a:moveTo>
                <a:cubicBezTo>
                  <a:pt x="8570" y="0"/>
                  <a:pt x="16330" y="5067"/>
                  <a:pt x="19777" y="12914"/>
                </a:cubicBezTo>
              </a:path>
              <a:path w="19777" h="21600" stroke="0" extrusionOk="0">
                <a:moveTo>
                  <a:pt x="-1" y="0"/>
                </a:moveTo>
                <a:cubicBezTo>
                  <a:pt x="8570" y="0"/>
                  <a:pt x="16330" y="5067"/>
                  <a:pt x="19777" y="1291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98" name="Group 50"/>
          <p:cNvGrpSpPr>
            <a:grpSpLocks/>
          </p:cNvGrpSpPr>
          <p:nvPr/>
        </p:nvGrpSpPr>
        <p:grpSpPr bwMode="auto">
          <a:xfrm>
            <a:off x="457200" y="1905000"/>
            <a:ext cx="304800" cy="228600"/>
            <a:chOff x="3744" y="3600"/>
            <a:chExt cx="192" cy="96"/>
          </a:xfrm>
        </p:grpSpPr>
        <p:sp>
          <p:nvSpPr>
            <p:cNvPr id="53299" name="Line 51"/>
            <p:cNvSpPr>
              <a:spLocks noChangeShapeType="1"/>
            </p:cNvSpPr>
            <p:nvPr/>
          </p:nvSpPr>
          <p:spPr bwMode="auto">
            <a:xfrm>
              <a:off x="3792" y="3648"/>
              <a:ext cx="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300" name="Oval 52"/>
            <p:cNvSpPr>
              <a:spLocks noChangeArrowheads="1"/>
            </p:cNvSpPr>
            <p:nvPr/>
          </p:nvSpPr>
          <p:spPr bwMode="auto">
            <a:xfrm>
              <a:off x="3744" y="3600"/>
              <a:ext cx="192" cy="96"/>
            </a:xfrm>
            <a:prstGeom prst="ellipse">
              <a:avLst/>
            </a:prstGeom>
            <a:noFill/>
            <a:ln w="2857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301" name="Group 53"/>
          <p:cNvGrpSpPr>
            <a:grpSpLocks/>
          </p:cNvGrpSpPr>
          <p:nvPr/>
        </p:nvGrpSpPr>
        <p:grpSpPr bwMode="auto">
          <a:xfrm>
            <a:off x="3505200" y="1752600"/>
            <a:ext cx="304800" cy="228600"/>
            <a:chOff x="3744" y="3600"/>
            <a:chExt cx="192" cy="96"/>
          </a:xfrm>
        </p:grpSpPr>
        <p:sp>
          <p:nvSpPr>
            <p:cNvPr id="53302" name="Line 54"/>
            <p:cNvSpPr>
              <a:spLocks noChangeShapeType="1"/>
            </p:cNvSpPr>
            <p:nvPr/>
          </p:nvSpPr>
          <p:spPr bwMode="auto">
            <a:xfrm>
              <a:off x="3792" y="3648"/>
              <a:ext cx="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303" name="Oval 55"/>
            <p:cNvSpPr>
              <a:spLocks noChangeArrowheads="1"/>
            </p:cNvSpPr>
            <p:nvPr/>
          </p:nvSpPr>
          <p:spPr bwMode="auto">
            <a:xfrm>
              <a:off x="3744" y="3600"/>
              <a:ext cx="192" cy="96"/>
            </a:xfrm>
            <a:prstGeom prst="ellipse">
              <a:avLst/>
            </a:prstGeom>
            <a:noFill/>
            <a:ln w="2857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304" name="Line 56"/>
          <p:cNvSpPr>
            <a:spLocks noChangeShapeType="1"/>
          </p:cNvSpPr>
          <p:nvPr/>
        </p:nvSpPr>
        <p:spPr bwMode="auto">
          <a:xfrm>
            <a:off x="3200400" y="2133600"/>
            <a:ext cx="0" cy="4572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305" name="Group 57"/>
          <p:cNvGrpSpPr>
            <a:grpSpLocks/>
          </p:cNvGrpSpPr>
          <p:nvPr/>
        </p:nvGrpSpPr>
        <p:grpSpPr bwMode="auto">
          <a:xfrm>
            <a:off x="3248025" y="2136775"/>
            <a:ext cx="317500" cy="366713"/>
            <a:chOff x="1728" y="3456"/>
            <a:chExt cx="200" cy="231"/>
          </a:xfrm>
        </p:grpSpPr>
        <p:sp>
          <p:nvSpPr>
            <p:cNvPr id="53306" name="Oval 58"/>
            <p:cNvSpPr>
              <a:spLocks noChangeArrowheads="1"/>
            </p:cNvSpPr>
            <p:nvPr/>
          </p:nvSpPr>
          <p:spPr bwMode="auto">
            <a:xfrm>
              <a:off x="1728" y="3504"/>
              <a:ext cx="192" cy="144"/>
            </a:xfrm>
            <a:prstGeom prst="ellipse">
              <a:avLst/>
            </a:prstGeom>
            <a:noFill/>
            <a:ln w="2857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307" name="Text Box 59"/>
            <p:cNvSpPr txBox="1">
              <a:spLocks noChangeArrowheads="1"/>
            </p:cNvSpPr>
            <p:nvPr/>
          </p:nvSpPr>
          <p:spPr bwMode="auto">
            <a:xfrm>
              <a:off x="1728" y="3456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66"/>
                  </a:solidFill>
                </a:rPr>
                <a:t>+</a:t>
              </a:r>
            </a:p>
          </p:txBody>
        </p:sp>
      </p:grp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762000" y="228600"/>
            <a:ext cx="7875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5050"/>
                </a:solidFill>
              </a:rPr>
              <a:t>Metabolic consequences of EtOH overload</a:t>
            </a:r>
          </a:p>
        </p:txBody>
      </p:sp>
      <p:grpSp>
        <p:nvGrpSpPr>
          <p:cNvPr id="53309" name="Group 61"/>
          <p:cNvGrpSpPr>
            <a:grpSpLocks/>
          </p:cNvGrpSpPr>
          <p:nvPr/>
        </p:nvGrpSpPr>
        <p:grpSpPr bwMode="auto">
          <a:xfrm rot="13477531">
            <a:off x="4791075" y="3849688"/>
            <a:ext cx="823913" cy="541337"/>
            <a:chOff x="3600" y="3120"/>
            <a:chExt cx="564" cy="432"/>
          </a:xfrm>
        </p:grpSpPr>
        <p:sp>
          <p:nvSpPr>
            <p:cNvPr id="53310" name="Line 62"/>
            <p:cNvSpPr>
              <a:spLocks noChangeShapeType="1"/>
            </p:cNvSpPr>
            <p:nvPr/>
          </p:nvSpPr>
          <p:spPr bwMode="auto">
            <a:xfrm flipH="1" flipV="1">
              <a:off x="3600" y="3120"/>
              <a:ext cx="528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311" name="Line 63"/>
            <p:cNvSpPr>
              <a:spLocks noChangeShapeType="1"/>
            </p:cNvSpPr>
            <p:nvPr/>
          </p:nvSpPr>
          <p:spPr bwMode="auto">
            <a:xfrm flipH="1">
              <a:off x="4108" y="3472"/>
              <a:ext cx="56" cy="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3312" name="Group 64"/>
          <p:cNvGrpSpPr>
            <a:grpSpLocks/>
          </p:cNvGrpSpPr>
          <p:nvPr/>
        </p:nvGrpSpPr>
        <p:grpSpPr bwMode="auto">
          <a:xfrm>
            <a:off x="5257800" y="4038600"/>
            <a:ext cx="304800" cy="228600"/>
            <a:chOff x="3744" y="3600"/>
            <a:chExt cx="192" cy="96"/>
          </a:xfrm>
        </p:grpSpPr>
        <p:sp>
          <p:nvSpPr>
            <p:cNvPr id="53313" name="Line 65"/>
            <p:cNvSpPr>
              <a:spLocks noChangeShapeType="1"/>
            </p:cNvSpPr>
            <p:nvPr/>
          </p:nvSpPr>
          <p:spPr bwMode="auto">
            <a:xfrm>
              <a:off x="3792" y="3648"/>
              <a:ext cx="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314" name="Oval 66"/>
            <p:cNvSpPr>
              <a:spLocks noChangeArrowheads="1"/>
            </p:cNvSpPr>
            <p:nvPr/>
          </p:nvSpPr>
          <p:spPr bwMode="auto">
            <a:xfrm>
              <a:off x="3744" y="3600"/>
              <a:ext cx="192" cy="96"/>
            </a:xfrm>
            <a:prstGeom prst="ellipse">
              <a:avLst/>
            </a:prstGeom>
            <a:noFill/>
            <a:ln w="2857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04800" y="3048000"/>
            <a:ext cx="8610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7C80"/>
                </a:solidFill>
              </a:rPr>
              <a:t> Lactate accumulates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7C80"/>
                </a:solidFill>
              </a:rPr>
              <a:t> Acetate Accumulates leading to excess acetyl-CoA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7C80"/>
                </a:solidFill>
              </a:rPr>
              <a:t> Acetyl CoA </a:t>
            </a:r>
            <a:r>
              <a:rPr lang="en-US" sz="2400">
                <a:solidFill>
                  <a:srgbClr val="FF7C80"/>
                </a:solidFill>
                <a:sym typeface="Wingdings" pitchFamily="2" charset="2"/>
              </a:rPr>
              <a:t> Fatty Acids (FA’s).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7C80"/>
                </a:solidFill>
                <a:sym typeface="Wingdings" pitchFamily="2" charset="2"/>
              </a:rPr>
              <a:t>Acetyl CoA  Ketone Bodies (acids).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7C80"/>
                </a:solidFill>
                <a:sym typeface="Wingdings" pitchFamily="2" charset="2"/>
              </a:rPr>
              <a:t>Gluconeogenesis </a:t>
            </a:r>
            <a:r>
              <a:rPr lang="en-US" sz="2400">
                <a:solidFill>
                  <a:srgbClr val="FFFF66"/>
                </a:solidFill>
                <a:sym typeface="Wingdings" pitchFamily="2" charset="2"/>
              </a:rPr>
              <a:t>reduced – attenuated</a:t>
            </a:r>
            <a:r>
              <a:rPr lang="en-US" sz="2400">
                <a:solidFill>
                  <a:srgbClr val="FF7C80"/>
                </a:solidFill>
                <a:sym typeface="Wingdings" pitchFamily="2" charset="2"/>
              </a:rPr>
              <a:t> source of blood glucose.</a:t>
            </a:r>
            <a:endParaRPr lang="en-US" sz="2400">
              <a:solidFill>
                <a:srgbClr val="FF7C80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573213" y="1414463"/>
            <a:ext cx="2016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262063" y="1414463"/>
            <a:ext cx="2016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H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495425" y="159226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chemeClr val="accent1"/>
                </a:solidFill>
              </a:rPr>
              <a:t>3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1876425" y="1557338"/>
            <a:ext cx="342900" cy="0"/>
          </a:xfrm>
          <a:prstGeom prst="line">
            <a:avLst/>
          </a:prstGeom>
          <a:noFill/>
          <a:ln w="17463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133600" y="914400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O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2259013" y="1231900"/>
            <a:ext cx="0" cy="311150"/>
          </a:xfrm>
          <a:prstGeom prst="line">
            <a:avLst/>
          </a:prstGeom>
          <a:noFill/>
          <a:ln w="17463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V="1">
            <a:off x="2176463" y="1231900"/>
            <a:ext cx="0" cy="311150"/>
          </a:xfrm>
          <a:prstGeom prst="line">
            <a:avLst/>
          </a:prstGeom>
          <a:noFill/>
          <a:ln w="17463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2513013" y="1414463"/>
            <a:ext cx="2174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O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736850" y="1414463"/>
            <a:ext cx="201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H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2219325" y="1557338"/>
            <a:ext cx="330200" cy="0"/>
          </a:xfrm>
          <a:prstGeom prst="line">
            <a:avLst/>
          </a:prstGeom>
          <a:noFill/>
          <a:ln w="17463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384550" y="1524000"/>
            <a:ext cx="2409825" cy="0"/>
          </a:xfrm>
          <a:prstGeom prst="line">
            <a:avLst/>
          </a:prstGeom>
          <a:noFill/>
          <a:ln w="1746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Freeform 14"/>
          <p:cNvSpPr>
            <a:spLocks/>
          </p:cNvSpPr>
          <p:nvPr/>
        </p:nvSpPr>
        <p:spPr bwMode="auto">
          <a:xfrm>
            <a:off x="5794375" y="1484313"/>
            <a:ext cx="179388" cy="79375"/>
          </a:xfrm>
          <a:custGeom>
            <a:avLst/>
            <a:gdLst>
              <a:gd name="T0" fmla="*/ 0 w 113"/>
              <a:gd name="T1" fmla="*/ 25 h 50"/>
              <a:gd name="T2" fmla="*/ 33 w 113"/>
              <a:gd name="T3" fmla="*/ 25 h 50"/>
              <a:gd name="T4" fmla="*/ 0 w 113"/>
              <a:gd name="T5" fmla="*/ 0 h 50"/>
              <a:gd name="T6" fmla="*/ 113 w 113"/>
              <a:gd name="T7" fmla="*/ 25 h 50"/>
              <a:gd name="T8" fmla="*/ 0 w 113"/>
              <a:gd name="T9" fmla="*/ 50 h 50"/>
              <a:gd name="T10" fmla="*/ 33 w 113"/>
              <a:gd name="T11" fmla="*/ 25 h 50"/>
              <a:gd name="T12" fmla="*/ 0 w 113"/>
              <a:gd name="T13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50">
                <a:moveTo>
                  <a:pt x="0" y="25"/>
                </a:moveTo>
                <a:lnTo>
                  <a:pt x="33" y="25"/>
                </a:lnTo>
                <a:lnTo>
                  <a:pt x="0" y="0"/>
                </a:lnTo>
                <a:lnTo>
                  <a:pt x="113" y="25"/>
                </a:lnTo>
                <a:lnTo>
                  <a:pt x="0" y="50"/>
                </a:lnTo>
                <a:lnTo>
                  <a:pt x="33" y="25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280150" y="1389063"/>
            <a:ext cx="201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5969000" y="1389063"/>
            <a:ext cx="2016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H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202363" y="15668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chemeClr val="accent1"/>
                </a:solidFill>
              </a:rPr>
              <a:t>3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6583363" y="1531938"/>
            <a:ext cx="341312" cy="0"/>
          </a:xfrm>
          <a:prstGeom prst="line">
            <a:avLst/>
          </a:prstGeom>
          <a:noFill/>
          <a:ln w="17463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6781800" y="914400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O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6965950" y="1206500"/>
            <a:ext cx="0" cy="311150"/>
          </a:xfrm>
          <a:prstGeom prst="line">
            <a:avLst/>
          </a:prstGeom>
          <a:noFill/>
          <a:ln w="17463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6881813" y="1206500"/>
            <a:ext cx="0" cy="311150"/>
          </a:xfrm>
          <a:prstGeom prst="line">
            <a:avLst/>
          </a:prstGeom>
          <a:noFill/>
          <a:ln w="17463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6924675" y="1531938"/>
            <a:ext cx="330200" cy="0"/>
          </a:xfrm>
          <a:prstGeom prst="line">
            <a:avLst/>
          </a:prstGeom>
          <a:noFill/>
          <a:ln w="17463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Arc 23"/>
          <p:cNvSpPr>
            <a:spLocks/>
          </p:cNvSpPr>
          <p:nvPr/>
        </p:nvSpPr>
        <p:spPr bwMode="auto">
          <a:xfrm>
            <a:off x="3621088" y="1528763"/>
            <a:ext cx="1722437" cy="1335087"/>
          </a:xfrm>
          <a:custGeom>
            <a:avLst/>
            <a:gdLst>
              <a:gd name="G0" fmla="+- 20204 0 0"/>
              <a:gd name="G1" fmla="+- 15793 0 0"/>
              <a:gd name="G2" fmla="+- 21600 0 0"/>
              <a:gd name="T0" fmla="*/ 0 w 20204"/>
              <a:gd name="T1" fmla="*/ 8154 h 15793"/>
              <a:gd name="T2" fmla="*/ 5468 w 20204"/>
              <a:gd name="T3" fmla="*/ 0 h 15793"/>
              <a:gd name="T4" fmla="*/ 20204 w 20204"/>
              <a:gd name="T5" fmla="*/ 15793 h 15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04" h="15793" fill="none" extrusionOk="0">
                <a:moveTo>
                  <a:pt x="-1" y="8153"/>
                </a:moveTo>
                <a:cubicBezTo>
                  <a:pt x="1172" y="5052"/>
                  <a:pt x="3043" y="2262"/>
                  <a:pt x="5468" y="0"/>
                </a:cubicBezTo>
              </a:path>
              <a:path w="20204" h="15793" stroke="0" extrusionOk="0">
                <a:moveTo>
                  <a:pt x="-1" y="8153"/>
                </a:moveTo>
                <a:cubicBezTo>
                  <a:pt x="1172" y="5052"/>
                  <a:pt x="3043" y="2262"/>
                  <a:pt x="5468" y="0"/>
                </a:cubicBezTo>
                <a:lnTo>
                  <a:pt x="20204" y="15793"/>
                </a:lnTo>
                <a:close/>
              </a:path>
            </a:pathLst>
          </a:custGeom>
          <a:noFill/>
          <a:ln w="1746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Arc 24"/>
          <p:cNvSpPr>
            <a:spLocks/>
          </p:cNvSpPr>
          <p:nvPr/>
        </p:nvSpPr>
        <p:spPr bwMode="auto">
          <a:xfrm>
            <a:off x="4318000" y="1528763"/>
            <a:ext cx="1385888" cy="1090612"/>
          </a:xfrm>
          <a:custGeom>
            <a:avLst/>
            <a:gdLst>
              <a:gd name="G0" fmla="+- 20729 0 0"/>
              <a:gd name="G1" fmla="+- 16454 0 0"/>
              <a:gd name="G2" fmla="+- 21600 0 0"/>
              <a:gd name="T0" fmla="*/ 0 w 20729"/>
              <a:gd name="T1" fmla="*/ 10383 h 16454"/>
              <a:gd name="T2" fmla="*/ 6736 w 20729"/>
              <a:gd name="T3" fmla="*/ 0 h 16454"/>
              <a:gd name="T4" fmla="*/ 20729 w 20729"/>
              <a:gd name="T5" fmla="*/ 16454 h 16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29" h="16454" fill="none" extrusionOk="0">
                <a:moveTo>
                  <a:pt x="-1" y="10382"/>
                </a:moveTo>
                <a:cubicBezTo>
                  <a:pt x="1184" y="6338"/>
                  <a:pt x="3525" y="2729"/>
                  <a:pt x="6735" y="-1"/>
                </a:cubicBezTo>
              </a:path>
              <a:path w="20729" h="16454" stroke="0" extrusionOk="0">
                <a:moveTo>
                  <a:pt x="-1" y="10382"/>
                </a:moveTo>
                <a:cubicBezTo>
                  <a:pt x="1184" y="6338"/>
                  <a:pt x="3525" y="2729"/>
                  <a:pt x="6735" y="-1"/>
                </a:cubicBezTo>
                <a:lnTo>
                  <a:pt x="20729" y="16454"/>
                </a:lnTo>
                <a:close/>
              </a:path>
            </a:pathLst>
          </a:custGeom>
          <a:noFill/>
          <a:ln w="1746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Arc 25"/>
          <p:cNvSpPr>
            <a:spLocks/>
          </p:cNvSpPr>
          <p:nvPr/>
        </p:nvSpPr>
        <p:spPr bwMode="auto">
          <a:xfrm>
            <a:off x="4978400" y="1524000"/>
            <a:ext cx="541338" cy="517525"/>
          </a:xfrm>
          <a:custGeom>
            <a:avLst/>
            <a:gdLst>
              <a:gd name="G0" fmla="+- 0 0 0"/>
              <a:gd name="G1" fmla="+- 20827 0 0"/>
              <a:gd name="G2" fmla="+- 21600 0 0"/>
              <a:gd name="T0" fmla="*/ 5727 w 21482"/>
              <a:gd name="T1" fmla="*/ 0 h 20827"/>
              <a:gd name="T2" fmla="*/ 21482 w 21482"/>
              <a:gd name="T3" fmla="*/ 18575 h 20827"/>
              <a:gd name="T4" fmla="*/ 0 w 21482"/>
              <a:gd name="T5" fmla="*/ 20827 h 20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82" h="20827" fill="none" extrusionOk="0">
                <a:moveTo>
                  <a:pt x="5726" y="0"/>
                </a:moveTo>
                <a:cubicBezTo>
                  <a:pt x="14301" y="2357"/>
                  <a:pt x="20555" y="9730"/>
                  <a:pt x="21482" y="18574"/>
                </a:cubicBezTo>
              </a:path>
              <a:path w="21482" h="20827" stroke="0" extrusionOk="0">
                <a:moveTo>
                  <a:pt x="5726" y="0"/>
                </a:moveTo>
                <a:cubicBezTo>
                  <a:pt x="14301" y="2357"/>
                  <a:pt x="20555" y="9730"/>
                  <a:pt x="21482" y="18574"/>
                </a:cubicBezTo>
                <a:lnTo>
                  <a:pt x="0" y="20827"/>
                </a:lnTo>
                <a:close/>
              </a:path>
            </a:pathLst>
          </a:custGeom>
          <a:noFill/>
          <a:ln w="1746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Freeform 26"/>
          <p:cNvSpPr>
            <a:spLocks/>
          </p:cNvSpPr>
          <p:nvPr/>
        </p:nvSpPr>
        <p:spPr bwMode="auto">
          <a:xfrm>
            <a:off x="5424488" y="1917700"/>
            <a:ext cx="106362" cy="228600"/>
          </a:xfrm>
          <a:custGeom>
            <a:avLst/>
            <a:gdLst>
              <a:gd name="T0" fmla="*/ 67 w 67"/>
              <a:gd name="T1" fmla="*/ 0 h 144"/>
              <a:gd name="T2" fmla="*/ 47 w 67"/>
              <a:gd name="T3" fmla="*/ 144 h 144"/>
              <a:gd name="T4" fmla="*/ 0 w 67"/>
              <a:gd name="T5" fmla="*/ 6 h 144"/>
              <a:gd name="T6" fmla="*/ 38 w 67"/>
              <a:gd name="T7" fmla="*/ 45 h 144"/>
              <a:gd name="T8" fmla="*/ 67 w 67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144">
                <a:moveTo>
                  <a:pt x="67" y="0"/>
                </a:moveTo>
                <a:lnTo>
                  <a:pt x="47" y="144"/>
                </a:lnTo>
                <a:lnTo>
                  <a:pt x="0" y="6"/>
                </a:lnTo>
                <a:lnTo>
                  <a:pt x="38" y="45"/>
                </a:lnTo>
                <a:lnTo>
                  <a:pt x="67" y="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FFFF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3886200" y="1143000"/>
            <a:ext cx="15494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FFFF66"/>
                </a:solidFill>
              </a:rPr>
              <a:t>"Thiokinase"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3200400" y="2362200"/>
            <a:ext cx="542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CoA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4114800" y="2362200"/>
            <a:ext cx="542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ATP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4953000" y="2286000"/>
            <a:ext cx="13573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chemeClr val="accent1"/>
                </a:solidFill>
              </a:rPr>
              <a:t>AMP + PPi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7212013" y="1247775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SCoA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FF9999"/>
                </a:solidFill>
              </a:rPr>
              <a:t>Microsomal EtOH oxidizing system: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- Utilizes the P450 cytochrome system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- requires O</a:t>
            </a:r>
            <a:r>
              <a:rPr lang="en-US" sz="2400" baseline="-25000">
                <a:solidFill>
                  <a:srgbClr val="FFFF99"/>
                </a:solidFill>
              </a:rPr>
              <a:t>2 </a:t>
            </a:r>
            <a:r>
              <a:rPr lang="en-US" sz="2400">
                <a:solidFill>
                  <a:srgbClr val="FFFF99"/>
                </a:solidFill>
              </a:rPr>
              <a:t>to generate CH</a:t>
            </a:r>
            <a:r>
              <a:rPr lang="en-US" sz="2400" baseline="-25000">
                <a:solidFill>
                  <a:srgbClr val="FFFF99"/>
                </a:solidFill>
              </a:rPr>
              <a:t>3</a:t>
            </a:r>
            <a:r>
              <a:rPr lang="en-US" sz="2400">
                <a:solidFill>
                  <a:srgbClr val="FFFF99"/>
                </a:solidFill>
              </a:rPr>
              <a:t>CHO &amp; CH</a:t>
            </a:r>
            <a:r>
              <a:rPr lang="en-US" sz="2400" baseline="-25000">
                <a:solidFill>
                  <a:srgbClr val="FFFF99"/>
                </a:solidFill>
              </a:rPr>
              <a:t>3</a:t>
            </a:r>
            <a:r>
              <a:rPr lang="en-US" sz="2400">
                <a:solidFill>
                  <a:srgbClr val="FFFF99"/>
                </a:solidFill>
              </a:rPr>
              <a:t>COOH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FFFF99"/>
                </a:solidFill>
              </a:rPr>
              <a:t>	- Therefore generates O</a:t>
            </a:r>
            <a:r>
              <a:rPr lang="en-US" sz="2400" baseline="-25000">
                <a:solidFill>
                  <a:srgbClr val="FFFF99"/>
                </a:solidFill>
              </a:rPr>
              <a:t>2 </a:t>
            </a:r>
            <a:r>
              <a:rPr lang="en-US" sz="2400">
                <a:solidFill>
                  <a:srgbClr val="FFFF99"/>
                </a:solidFill>
              </a:rPr>
              <a:t>free radicals </a:t>
            </a:r>
            <a:r>
              <a:rPr lang="en-US" sz="2400">
                <a:solidFill>
                  <a:srgbClr val="FFFF99"/>
                </a:solidFill>
                <a:sym typeface="Wingdings" pitchFamily="2" charset="2"/>
              </a:rPr>
              <a:t> tissue damage</a:t>
            </a:r>
            <a:endParaRPr lang="en-US" sz="2400">
              <a:solidFill>
                <a:srgbClr val="FFFF99"/>
              </a:solidFill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2971800" y="32004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8382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Three phases of liver damage: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Fatty liver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Alcoholic hepatits – cell death, inflamation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rgbClr val="FFFF99"/>
                </a:solidFill>
              </a:rPr>
              <a:t>Cirrhosis – fibrous scar tissue further impairs liver function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V="1">
            <a:off x="2133600" y="5715000"/>
            <a:ext cx="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286000" y="5715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NH</a:t>
            </a:r>
            <a:r>
              <a:rPr lang="en-US" baseline="-25000">
                <a:solidFill>
                  <a:srgbClr val="FFFF00"/>
                </a:solidFill>
              </a:rPr>
              <a:t>3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3276600" y="57150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3352800" y="57150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048000" y="5943600"/>
            <a:ext cx="609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810000" y="5715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Urea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724400" y="6156325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Impaired brain function, coma, death</a:t>
            </a:r>
          </a:p>
        </p:txBody>
      </p:sp>
      <p:cxnSp>
        <p:nvCxnSpPr>
          <p:cNvPr id="57356" name="AutoShape 12"/>
          <p:cNvCxnSpPr>
            <a:cxnSpLocks noChangeShapeType="1"/>
            <a:stCxn id="57350" idx="2"/>
            <a:endCxn id="57355" idx="1"/>
          </p:cNvCxnSpPr>
          <p:nvPr/>
        </p:nvCxnSpPr>
        <p:spPr bwMode="auto">
          <a:xfrm rot="16200000" flipH="1">
            <a:off x="3444875" y="5227638"/>
            <a:ext cx="425450" cy="2133600"/>
          </a:xfrm>
          <a:prstGeom prst="curvedConnector2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225"/>
            <a:ext cx="3003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4146550" y="849313"/>
            <a:ext cx="609600" cy="609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3678238" y="3330575"/>
            <a:ext cx="836612" cy="881063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3516313" y="5672138"/>
            <a:ext cx="609600" cy="609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95600" y="1524000"/>
            <a:ext cx="47402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9999"/>
                </a:solidFill>
              </a:rPr>
              <a:t>Direct targets of PKA:</a:t>
            </a:r>
          </a:p>
          <a:p>
            <a:endParaRPr lang="en-US" sz="3200">
              <a:solidFill>
                <a:srgbClr val="FF9999"/>
              </a:solidFill>
            </a:endParaRPr>
          </a:p>
          <a:p>
            <a:r>
              <a:rPr lang="en-US" sz="3200">
                <a:solidFill>
                  <a:srgbClr val="FFFF99"/>
                </a:solidFill>
              </a:rPr>
              <a:t>Phosphorylase kinase</a:t>
            </a:r>
          </a:p>
          <a:p>
            <a:r>
              <a:rPr lang="en-US" sz="3200">
                <a:solidFill>
                  <a:srgbClr val="FFFF99"/>
                </a:solidFill>
              </a:rPr>
              <a:t>Glycogen synthase</a:t>
            </a:r>
          </a:p>
          <a:p>
            <a:r>
              <a:rPr lang="en-US" sz="3200">
                <a:solidFill>
                  <a:srgbClr val="FFFF99"/>
                </a:solidFill>
              </a:rPr>
              <a:t>Pyruvate Kinase</a:t>
            </a:r>
          </a:p>
          <a:p>
            <a:r>
              <a:rPr lang="en-US" sz="3200">
                <a:solidFill>
                  <a:srgbClr val="FFFF99"/>
                </a:solidFill>
              </a:rPr>
              <a:t>PFK2 / F2,6BP</a:t>
            </a:r>
          </a:p>
          <a:p>
            <a:r>
              <a:rPr lang="en-US" sz="3200">
                <a:solidFill>
                  <a:srgbClr val="FFFF99"/>
                </a:solidFill>
              </a:rPr>
              <a:t>Hormone-sensitive lipase</a:t>
            </a:r>
          </a:p>
          <a:p>
            <a:endParaRPr lang="en-US" sz="320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>
                <a:solidFill>
                  <a:srgbClr val="FF9999"/>
                </a:solidFill>
              </a:rPr>
              <a:t>Fatty Acid Oxidation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>
                <a:solidFill>
                  <a:srgbClr val="FFFF00"/>
                </a:solidFill>
              </a:rPr>
              <a:t>Structure of FA’s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5181600" y="1447800"/>
            <a:ext cx="0" cy="5410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0" y="4191000"/>
            <a:ext cx="5181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166813" y="2306638"/>
            <a:ext cx="109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(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276350" y="230663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514475" y="230663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773238" y="25114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874838" y="2306638"/>
            <a:ext cx="109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)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1984375" y="23066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 baseline="-25000">
                <a:solidFill>
                  <a:srgbClr val="FFFF99"/>
                </a:solidFill>
              </a:rPr>
              <a:t>n</a:t>
            </a:r>
            <a:endParaRPr lang="en-US" baseline="-25000">
              <a:solidFill>
                <a:srgbClr val="FFFF99"/>
              </a:solidFill>
            </a:endParaRP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554038" y="230663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195263" y="230663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54025" y="25114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3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900113" y="2471738"/>
            <a:ext cx="307975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2617788" y="230663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2617788" y="260032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2876550" y="28051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2263775" y="2471738"/>
            <a:ext cx="388938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3165475" y="230663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165475" y="260032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3424238" y="28051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2963863" y="2471738"/>
            <a:ext cx="236537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3509963" y="2471738"/>
            <a:ext cx="395287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975100" y="1835150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V="1">
            <a:off x="3948113" y="2189163"/>
            <a:ext cx="171450" cy="30480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flipV="1">
            <a:off x="3852863" y="2141538"/>
            <a:ext cx="180975" cy="315912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4090988" y="2690813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4348163" y="2690813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3905250" y="2471738"/>
            <a:ext cx="227013" cy="225425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533400" y="19812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  <a:latin typeface="Symbol" pitchFamily="18" charset="2"/>
              </a:rPr>
              <a:t>W</a:t>
            </a:r>
            <a:endParaRPr lang="en-US">
              <a:solidFill>
                <a:srgbClr val="FFFF99"/>
              </a:solidFill>
              <a:latin typeface="Symbol" pitchFamily="18" charset="2"/>
            </a:endParaRP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2667000" y="1905000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  <a:latin typeface="Symbol" pitchFamily="18" charset="2"/>
              </a:rPr>
              <a:t>b</a:t>
            </a:r>
            <a:endParaRPr lang="en-US">
              <a:solidFill>
                <a:srgbClr val="FFFF99"/>
              </a:solidFill>
              <a:latin typeface="Symbol" pitchFamily="18" charset="2"/>
            </a:endParaRP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3200400" y="1905000"/>
            <a:ext cx="207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  <a:latin typeface="Symbol" pitchFamily="18" charset="2"/>
              </a:rPr>
              <a:t>a</a:t>
            </a:r>
            <a:endParaRPr lang="en-US">
              <a:solidFill>
                <a:srgbClr val="FFFF99"/>
              </a:solidFill>
              <a:latin typeface="Symbol" pitchFamily="18" charset="2"/>
            </a:endParaRPr>
          </a:p>
        </p:txBody>
      </p:sp>
      <p:sp>
        <p:nvSpPr>
          <p:cNvPr id="34850" name="AutoShape 34"/>
          <p:cNvSpPr>
            <a:spLocks noChangeAspect="1" noChangeArrowheads="1" noTextEdit="1"/>
          </p:cNvSpPr>
          <p:nvPr/>
        </p:nvSpPr>
        <p:spPr bwMode="auto">
          <a:xfrm>
            <a:off x="457200" y="4800600"/>
            <a:ext cx="41910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723900" y="517048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30213" y="517048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641350" y="53768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66"/>
                </a:solidFill>
              </a:rPr>
              <a:t>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1171575" y="517048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55" name="Rectangle 39"/>
          <p:cNvSpPr>
            <a:spLocks noChangeArrowheads="1"/>
          </p:cNvSpPr>
          <p:nvPr/>
        </p:nvSpPr>
        <p:spPr bwMode="auto">
          <a:xfrm>
            <a:off x="1171575" y="546417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1384300" y="56705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66"/>
                </a:solidFill>
              </a:rPr>
              <a:t>2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1006475" y="5335588"/>
            <a:ext cx="195263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1619250" y="517048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59" name="Rectangle 43"/>
          <p:cNvSpPr>
            <a:spLocks noChangeArrowheads="1"/>
          </p:cNvSpPr>
          <p:nvPr/>
        </p:nvSpPr>
        <p:spPr bwMode="auto">
          <a:xfrm>
            <a:off x="1619250" y="5441950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1455738" y="5335588"/>
            <a:ext cx="193675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2068513" y="517048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2068513" y="5441950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1903413" y="5381625"/>
            <a:ext cx="193675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>
            <a:off x="1903413" y="5286375"/>
            <a:ext cx="193675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Rectangle 49"/>
          <p:cNvSpPr>
            <a:spLocks noChangeArrowheads="1"/>
          </p:cNvSpPr>
          <p:nvPr/>
        </p:nvSpPr>
        <p:spPr bwMode="auto">
          <a:xfrm>
            <a:off x="2570163" y="5170488"/>
            <a:ext cx="109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(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66" name="Rectangle 50"/>
          <p:cNvSpPr>
            <a:spLocks noChangeArrowheads="1"/>
          </p:cNvSpPr>
          <p:nvPr/>
        </p:nvSpPr>
        <p:spPr bwMode="auto">
          <a:xfrm>
            <a:off x="2659063" y="517048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67" name="Rectangle 51"/>
          <p:cNvSpPr>
            <a:spLocks noChangeArrowheads="1"/>
          </p:cNvSpPr>
          <p:nvPr/>
        </p:nvSpPr>
        <p:spPr bwMode="auto">
          <a:xfrm>
            <a:off x="2852738" y="517048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3065463" y="53768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66"/>
                </a:solidFill>
              </a:rPr>
              <a:t>2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3149600" y="5170488"/>
            <a:ext cx="109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)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3238500" y="517048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 baseline="-25000">
                <a:solidFill>
                  <a:srgbClr val="FFFF66"/>
                </a:solidFill>
              </a:rPr>
              <a:t>n</a:t>
            </a:r>
            <a:endParaRPr lang="en-US" baseline="-25000">
              <a:solidFill>
                <a:srgbClr val="FFFF66"/>
              </a:solidFill>
            </a:endParaRPr>
          </a:p>
        </p:txBody>
      </p:sp>
      <p:sp>
        <p:nvSpPr>
          <p:cNvPr id="34871" name="Line 55"/>
          <p:cNvSpPr>
            <a:spLocks noChangeShapeType="1"/>
          </p:cNvSpPr>
          <p:nvPr/>
        </p:nvSpPr>
        <p:spPr bwMode="auto">
          <a:xfrm>
            <a:off x="2351088" y="5335588"/>
            <a:ext cx="250825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2" name="Line 56"/>
          <p:cNvSpPr>
            <a:spLocks noChangeShapeType="1"/>
          </p:cNvSpPr>
          <p:nvPr/>
        </p:nvSpPr>
        <p:spPr bwMode="auto">
          <a:xfrm>
            <a:off x="3460750" y="5357813"/>
            <a:ext cx="447675" cy="0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Rectangle 57"/>
          <p:cNvSpPr>
            <a:spLocks noChangeArrowheads="1"/>
          </p:cNvSpPr>
          <p:nvPr/>
        </p:nvSpPr>
        <p:spPr bwMode="auto">
          <a:xfrm>
            <a:off x="4059238" y="4805363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 flipV="1">
            <a:off x="3951288" y="5157788"/>
            <a:ext cx="169862" cy="212725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 flipV="1">
            <a:off x="3862388" y="5091113"/>
            <a:ext cx="201612" cy="255587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Rectangle 60"/>
          <p:cNvSpPr>
            <a:spLocks noChangeArrowheads="1"/>
          </p:cNvSpPr>
          <p:nvPr/>
        </p:nvSpPr>
        <p:spPr bwMode="auto">
          <a:xfrm>
            <a:off x="4130675" y="5464175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77" name="Rectangle 61"/>
          <p:cNvSpPr>
            <a:spLocks noChangeArrowheads="1"/>
          </p:cNvSpPr>
          <p:nvPr/>
        </p:nvSpPr>
        <p:spPr bwMode="auto">
          <a:xfrm>
            <a:off x="4340225" y="546417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3908425" y="5357813"/>
            <a:ext cx="250825" cy="174625"/>
          </a:xfrm>
          <a:prstGeom prst="line">
            <a:avLst/>
          </a:prstGeom>
          <a:noFill/>
          <a:ln w="158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9" name="AutoShape 63"/>
          <p:cNvSpPr>
            <a:spLocks noChangeAspect="1" noChangeArrowheads="1" noTextEdit="1"/>
          </p:cNvSpPr>
          <p:nvPr/>
        </p:nvSpPr>
        <p:spPr bwMode="auto">
          <a:xfrm>
            <a:off x="5943600" y="1600200"/>
            <a:ext cx="26463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0" name="Rectangle 64"/>
          <p:cNvSpPr>
            <a:spLocks noChangeArrowheads="1"/>
          </p:cNvSpPr>
          <p:nvPr/>
        </p:nvSpPr>
        <p:spPr bwMode="auto">
          <a:xfrm>
            <a:off x="6546850" y="2281238"/>
            <a:ext cx="3159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7007225" y="2484438"/>
            <a:ext cx="465138" cy="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2" name="Rectangle 66"/>
          <p:cNvSpPr>
            <a:spLocks noChangeArrowheads="1"/>
          </p:cNvSpPr>
          <p:nvPr/>
        </p:nvSpPr>
        <p:spPr bwMode="auto">
          <a:xfrm>
            <a:off x="7304088" y="1579563"/>
            <a:ext cx="3159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83" name="Line 67"/>
          <p:cNvSpPr>
            <a:spLocks noChangeShapeType="1"/>
          </p:cNvSpPr>
          <p:nvPr/>
        </p:nvSpPr>
        <p:spPr bwMode="auto">
          <a:xfrm flipV="1">
            <a:off x="7529513" y="2019300"/>
            <a:ext cx="0" cy="44450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 flipV="1">
            <a:off x="7410450" y="2019300"/>
            <a:ext cx="0" cy="44450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5" name="Rectangle 69"/>
          <p:cNvSpPr>
            <a:spLocks noChangeArrowheads="1"/>
          </p:cNvSpPr>
          <p:nvPr/>
        </p:nvSpPr>
        <p:spPr bwMode="auto">
          <a:xfrm>
            <a:off x="7897813" y="2281238"/>
            <a:ext cx="5191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66"/>
                </a:solidFill>
              </a:rPr>
              <a:t>R1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86" name="Line 70"/>
          <p:cNvSpPr>
            <a:spLocks noChangeShapeType="1"/>
          </p:cNvSpPr>
          <p:nvPr/>
        </p:nvSpPr>
        <p:spPr bwMode="auto">
          <a:xfrm>
            <a:off x="7472363" y="2484438"/>
            <a:ext cx="477837" cy="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Line 71"/>
          <p:cNvSpPr>
            <a:spLocks noChangeShapeType="1"/>
          </p:cNvSpPr>
          <p:nvPr/>
        </p:nvSpPr>
        <p:spPr bwMode="auto">
          <a:xfrm flipH="1">
            <a:off x="6129338" y="2484438"/>
            <a:ext cx="468312" cy="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6129338" y="2484438"/>
            <a:ext cx="0" cy="1300162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9" name="Rectangle 73"/>
          <p:cNvSpPr>
            <a:spLocks noChangeArrowheads="1"/>
          </p:cNvSpPr>
          <p:nvPr/>
        </p:nvSpPr>
        <p:spPr bwMode="auto">
          <a:xfrm>
            <a:off x="6546850" y="3579813"/>
            <a:ext cx="3159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6129338" y="3784600"/>
            <a:ext cx="468312" cy="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1" name="Line 75"/>
          <p:cNvSpPr>
            <a:spLocks noChangeShapeType="1"/>
          </p:cNvSpPr>
          <p:nvPr/>
        </p:nvSpPr>
        <p:spPr bwMode="auto">
          <a:xfrm>
            <a:off x="7007225" y="3784600"/>
            <a:ext cx="465138" cy="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2" name="Rectangle 76"/>
          <p:cNvSpPr>
            <a:spLocks noChangeArrowheads="1"/>
          </p:cNvSpPr>
          <p:nvPr/>
        </p:nvSpPr>
        <p:spPr bwMode="auto">
          <a:xfrm>
            <a:off x="7304088" y="2878138"/>
            <a:ext cx="3159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93" name="Line 77"/>
          <p:cNvSpPr>
            <a:spLocks noChangeShapeType="1"/>
          </p:cNvSpPr>
          <p:nvPr/>
        </p:nvSpPr>
        <p:spPr bwMode="auto">
          <a:xfrm flipV="1">
            <a:off x="7529513" y="3317875"/>
            <a:ext cx="0" cy="446088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4" name="Line 78"/>
          <p:cNvSpPr>
            <a:spLocks noChangeShapeType="1"/>
          </p:cNvSpPr>
          <p:nvPr/>
        </p:nvSpPr>
        <p:spPr bwMode="auto">
          <a:xfrm flipV="1">
            <a:off x="7410450" y="3317875"/>
            <a:ext cx="0" cy="446088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5" name="Rectangle 79"/>
          <p:cNvSpPr>
            <a:spLocks noChangeArrowheads="1"/>
          </p:cNvSpPr>
          <p:nvPr/>
        </p:nvSpPr>
        <p:spPr bwMode="auto">
          <a:xfrm>
            <a:off x="7897813" y="3579813"/>
            <a:ext cx="5191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66"/>
                </a:solidFill>
              </a:rPr>
              <a:t>R2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96" name="Line 80"/>
          <p:cNvSpPr>
            <a:spLocks noChangeShapeType="1"/>
          </p:cNvSpPr>
          <p:nvPr/>
        </p:nvSpPr>
        <p:spPr bwMode="auto">
          <a:xfrm>
            <a:off x="7472363" y="3784600"/>
            <a:ext cx="477837" cy="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7" name="Line 81"/>
          <p:cNvSpPr>
            <a:spLocks noChangeShapeType="1"/>
          </p:cNvSpPr>
          <p:nvPr/>
        </p:nvSpPr>
        <p:spPr bwMode="auto">
          <a:xfrm>
            <a:off x="6129338" y="3784600"/>
            <a:ext cx="0" cy="1298575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8" name="Rectangle 82"/>
          <p:cNvSpPr>
            <a:spLocks noChangeArrowheads="1"/>
          </p:cNvSpPr>
          <p:nvPr/>
        </p:nvSpPr>
        <p:spPr bwMode="auto">
          <a:xfrm>
            <a:off x="6546850" y="4879975"/>
            <a:ext cx="3159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899" name="Line 83"/>
          <p:cNvSpPr>
            <a:spLocks noChangeShapeType="1"/>
          </p:cNvSpPr>
          <p:nvPr/>
        </p:nvSpPr>
        <p:spPr bwMode="auto">
          <a:xfrm>
            <a:off x="6129338" y="5083175"/>
            <a:ext cx="468312" cy="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0" name="Line 84"/>
          <p:cNvSpPr>
            <a:spLocks noChangeShapeType="1"/>
          </p:cNvSpPr>
          <p:nvPr/>
        </p:nvSpPr>
        <p:spPr bwMode="auto">
          <a:xfrm>
            <a:off x="7007225" y="5083175"/>
            <a:ext cx="465138" cy="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1" name="Rectangle 85"/>
          <p:cNvSpPr>
            <a:spLocks noChangeArrowheads="1"/>
          </p:cNvSpPr>
          <p:nvPr/>
        </p:nvSpPr>
        <p:spPr bwMode="auto">
          <a:xfrm>
            <a:off x="7304088" y="4262438"/>
            <a:ext cx="3159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902" name="Line 86"/>
          <p:cNvSpPr>
            <a:spLocks noChangeShapeType="1"/>
          </p:cNvSpPr>
          <p:nvPr/>
        </p:nvSpPr>
        <p:spPr bwMode="auto">
          <a:xfrm flipV="1">
            <a:off x="7523163" y="4702175"/>
            <a:ext cx="0" cy="360363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3" name="Line 87"/>
          <p:cNvSpPr>
            <a:spLocks noChangeShapeType="1"/>
          </p:cNvSpPr>
          <p:nvPr/>
        </p:nvSpPr>
        <p:spPr bwMode="auto">
          <a:xfrm flipV="1">
            <a:off x="7416800" y="4702175"/>
            <a:ext cx="0" cy="360363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4" name="Rectangle 88"/>
          <p:cNvSpPr>
            <a:spLocks noChangeArrowheads="1"/>
          </p:cNvSpPr>
          <p:nvPr/>
        </p:nvSpPr>
        <p:spPr bwMode="auto">
          <a:xfrm>
            <a:off x="7812088" y="4879975"/>
            <a:ext cx="5191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66"/>
                </a:solidFill>
              </a:rPr>
              <a:t>R3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4905" name="Line 89"/>
          <p:cNvSpPr>
            <a:spLocks noChangeShapeType="1"/>
          </p:cNvSpPr>
          <p:nvPr/>
        </p:nvSpPr>
        <p:spPr bwMode="auto">
          <a:xfrm>
            <a:off x="7472363" y="5083175"/>
            <a:ext cx="398462" cy="0"/>
          </a:xfrm>
          <a:prstGeom prst="line">
            <a:avLst/>
          </a:prstGeom>
          <a:noFill/>
          <a:ln w="23813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3581400" y="841375"/>
            <a:ext cx="0" cy="6096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581400" y="841375"/>
            <a:ext cx="1524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581400" y="1146175"/>
            <a:ext cx="1524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581400" y="1450975"/>
            <a:ext cx="1524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0" name="Freeform 6"/>
          <p:cNvSpPr>
            <a:spLocks/>
          </p:cNvSpPr>
          <p:nvPr/>
        </p:nvSpPr>
        <p:spPr bwMode="auto">
          <a:xfrm>
            <a:off x="3722688" y="762000"/>
            <a:ext cx="1176337" cy="130175"/>
          </a:xfrm>
          <a:custGeom>
            <a:avLst/>
            <a:gdLst>
              <a:gd name="T0" fmla="*/ 0 w 741"/>
              <a:gd name="T1" fmla="*/ 45 h 82"/>
              <a:gd name="T2" fmla="*/ 55 w 741"/>
              <a:gd name="T3" fmla="*/ 27 h 82"/>
              <a:gd name="T4" fmla="*/ 82 w 741"/>
              <a:gd name="T5" fmla="*/ 18 h 82"/>
              <a:gd name="T6" fmla="*/ 110 w 741"/>
              <a:gd name="T7" fmla="*/ 36 h 82"/>
              <a:gd name="T8" fmla="*/ 128 w 741"/>
              <a:gd name="T9" fmla="*/ 64 h 82"/>
              <a:gd name="T10" fmla="*/ 156 w 741"/>
              <a:gd name="T11" fmla="*/ 55 h 82"/>
              <a:gd name="T12" fmla="*/ 210 w 741"/>
              <a:gd name="T13" fmla="*/ 36 h 82"/>
              <a:gd name="T14" fmla="*/ 284 w 741"/>
              <a:gd name="T15" fmla="*/ 55 h 82"/>
              <a:gd name="T16" fmla="*/ 348 w 741"/>
              <a:gd name="T17" fmla="*/ 0 h 82"/>
              <a:gd name="T18" fmla="*/ 375 w 741"/>
              <a:gd name="T19" fmla="*/ 27 h 82"/>
              <a:gd name="T20" fmla="*/ 393 w 741"/>
              <a:gd name="T21" fmla="*/ 55 h 82"/>
              <a:gd name="T22" fmla="*/ 421 w 741"/>
              <a:gd name="T23" fmla="*/ 45 h 82"/>
              <a:gd name="T24" fmla="*/ 476 w 741"/>
              <a:gd name="T25" fmla="*/ 9 h 82"/>
              <a:gd name="T26" fmla="*/ 567 w 741"/>
              <a:gd name="T27" fmla="*/ 27 h 82"/>
              <a:gd name="T28" fmla="*/ 594 w 741"/>
              <a:gd name="T29" fmla="*/ 36 h 82"/>
              <a:gd name="T30" fmla="*/ 640 w 741"/>
              <a:gd name="T31" fmla="*/ 82 h 82"/>
              <a:gd name="T32" fmla="*/ 668 w 741"/>
              <a:gd name="T33" fmla="*/ 73 h 82"/>
              <a:gd name="T34" fmla="*/ 686 w 741"/>
              <a:gd name="T35" fmla="*/ 45 h 82"/>
              <a:gd name="T36" fmla="*/ 741 w 741"/>
              <a:gd name="T37" fmla="*/ 7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1" h="82">
                <a:moveTo>
                  <a:pt x="0" y="45"/>
                </a:moveTo>
                <a:cubicBezTo>
                  <a:pt x="18" y="39"/>
                  <a:pt x="37" y="33"/>
                  <a:pt x="55" y="27"/>
                </a:cubicBezTo>
                <a:cubicBezTo>
                  <a:pt x="64" y="24"/>
                  <a:pt x="82" y="18"/>
                  <a:pt x="82" y="18"/>
                </a:cubicBezTo>
                <a:cubicBezTo>
                  <a:pt x="91" y="24"/>
                  <a:pt x="102" y="28"/>
                  <a:pt x="110" y="36"/>
                </a:cubicBezTo>
                <a:cubicBezTo>
                  <a:pt x="118" y="44"/>
                  <a:pt x="118" y="60"/>
                  <a:pt x="128" y="64"/>
                </a:cubicBezTo>
                <a:cubicBezTo>
                  <a:pt x="137" y="68"/>
                  <a:pt x="147" y="58"/>
                  <a:pt x="156" y="55"/>
                </a:cubicBezTo>
                <a:cubicBezTo>
                  <a:pt x="174" y="49"/>
                  <a:pt x="210" y="36"/>
                  <a:pt x="210" y="36"/>
                </a:cubicBezTo>
                <a:cubicBezTo>
                  <a:pt x="246" y="2"/>
                  <a:pt x="253" y="24"/>
                  <a:pt x="284" y="55"/>
                </a:cubicBezTo>
                <a:cubicBezTo>
                  <a:pt x="304" y="34"/>
                  <a:pt x="327" y="20"/>
                  <a:pt x="348" y="0"/>
                </a:cubicBezTo>
                <a:cubicBezTo>
                  <a:pt x="357" y="9"/>
                  <a:pt x="367" y="17"/>
                  <a:pt x="375" y="27"/>
                </a:cubicBezTo>
                <a:cubicBezTo>
                  <a:pt x="382" y="36"/>
                  <a:pt x="383" y="51"/>
                  <a:pt x="393" y="55"/>
                </a:cubicBezTo>
                <a:cubicBezTo>
                  <a:pt x="402" y="59"/>
                  <a:pt x="412" y="50"/>
                  <a:pt x="421" y="45"/>
                </a:cubicBezTo>
                <a:cubicBezTo>
                  <a:pt x="440" y="34"/>
                  <a:pt x="476" y="9"/>
                  <a:pt x="476" y="9"/>
                </a:cubicBezTo>
                <a:cubicBezTo>
                  <a:pt x="513" y="64"/>
                  <a:pt x="510" y="65"/>
                  <a:pt x="567" y="27"/>
                </a:cubicBezTo>
                <a:cubicBezTo>
                  <a:pt x="576" y="30"/>
                  <a:pt x="586" y="30"/>
                  <a:pt x="594" y="36"/>
                </a:cubicBezTo>
                <a:cubicBezTo>
                  <a:pt x="611" y="49"/>
                  <a:pt x="640" y="82"/>
                  <a:pt x="640" y="82"/>
                </a:cubicBezTo>
                <a:cubicBezTo>
                  <a:pt x="649" y="79"/>
                  <a:pt x="660" y="79"/>
                  <a:pt x="668" y="73"/>
                </a:cubicBezTo>
                <a:cubicBezTo>
                  <a:pt x="677" y="66"/>
                  <a:pt x="675" y="47"/>
                  <a:pt x="686" y="45"/>
                </a:cubicBezTo>
                <a:cubicBezTo>
                  <a:pt x="706" y="42"/>
                  <a:pt x="722" y="64"/>
                  <a:pt x="741" y="73"/>
                </a:cubicBezTo>
              </a:path>
            </a:pathLst>
          </a:custGeom>
          <a:noFill/>
          <a:ln w="9525" cap="flat" cmpd="sng">
            <a:solidFill>
              <a:srgbClr val="FFFF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1" name="Freeform 7"/>
          <p:cNvSpPr>
            <a:spLocks/>
          </p:cNvSpPr>
          <p:nvPr/>
        </p:nvSpPr>
        <p:spPr bwMode="auto">
          <a:xfrm>
            <a:off x="3733800" y="1069975"/>
            <a:ext cx="1176338" cy="130175"/>
          </a:xfrm>
          <a:custGeom>
            <a:avLst/>
            <a:gdLst>
              <a:gd name="T0" fmla="*/ 0 w 741"/>
              <a:gd name="T1" fmla="*/ 45 h 82"/>
              <a:gd name="T2" fmla="*/ 55 w 741"/>
              <a:gd name="T3" fmla="*/ 27 h 82"/>
              <a:gd name="T4" fmla="*/ 82 w 741"/>
              <a:gd name="T5" fmla="*/ 18 h 82"/>
              <a:gd name="T6" fmla="*/ 110 w 741"/>
              <a:gd name="T7" fmla="*/ 36 h 82"/>
              <a:gd name="T8" fmla="*/ 128 w 741"/>
              <a:gd name="T9" fmla="*/ 64 h 82"/>
              <a:gd name="T10" fmla="*/ 156 w 741"/>
              <a:gd name="T11" fmla="*/ 55 h 82"/>
              <a:gd name="T12" fmla="*/ 210 w 741"/>
              <a:gd name="T13" fmla="*/ 36 h 82"/>
              <a:gd name="T14" fmla="*/ 284 w 741"/>
              <a:gd name="T15" fmla="*/ 55 h 82"/>
              <a:gd name="T16" fmla="*/ 348 w 741"/>
              <a:gd name="T17" fmla="*/ 0 h 82"/>
              <a:gd name="T18" fmla="*/ 375 w 741"/>
              <a:gd name="T19" fmla="*/ 27 h 82"/>
              <a:gd name="T20" fmla="*/ 393 w 741"/>
              <a:gd name="T21" fmla="*/ 55 h 82"/>
              <a:gd name="T22" fmla="*/ 421 w 741"/>
              <a:gd name="T23" fmla="*/ 45 h 82"/>
              <a:gd name="T24" fmla="*/ 476 w 741"/>
              <a:gd name="T25" fmla="*/ 9 h 82"/>
              <a:gd name="T26" fmla="*/ 567 w 741"/>
              <a:gd name="T27" fmla="*/ 27 h 82"/>
              <a:gd name="T28" fmla="*/ 594 w 741"/>
              <a:gd name="T29" fmla="*/ 36 h 82"/>
              <a:gd name="T30" fmla="*/ 640 w 741"/>
              <a:gd name="T31" fmla="*/ 82 h 82"/>
              <a:gd name="T32" fmla="*/ 668 w 741"/>
              <a:gd name="T33" fmla="*/ 73 h 82"/>
              <a:gd name="T34" fmla="*/ 686 w 741"/>
              <a:gd name="T35" fmla="*/ 45 h 82"/>
              <a:gd name="T36" fmla="*/ 741 w 741"/>
              <a:gd name="T37" fmla="*/ 7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1" h="82">
                <a:moveTo>
                  <a:pt x="0" y="45"/>
                </a:moveTo>
                <a:cubicBezTo>
                  <a:pt x="18" y="39"/>
                  <a:pt x="37" y="33"/>
                  <a:pt x="55" y="27"/>
                </a:cubicBezTo>
                <a:cubicBezTo>
                  <a:pt x="64" y="24"/>
                  <a:pt x="82" y="18"/>
                  <a:pt x="82" y="18"/>
                </a:cubicBezTo>
                <a:cubicBezTo>
                  <a:pt x="91" y="24"/>
                  <a:pt x="102" y="28"/>
                  <a:pt x="110" y="36"/>
                </a:cubicBezTo>
                <a:cubicBezTo>
                  <a:pt x="118" y="44"/>
                  <a:pt x="118" y="60"/>
                  <a:pt x="128" y="64"/>
                </a:cubicBezTo>
                <a:cubicBezTo>
                  <a:pt x="137" y="68"/>
                  <a:pt x="147" y="58"/>
                  <a:pt x="156" y="55"/>
                </a:cubicBezTo>
                <a:cubicBezTo>
                  <a:pt x="174" y="49"/>
                  <a:pt x="210" y="36"/>
                  <a:pt x="210" y="36"/>
                </a:cubicBezTo>
                <a:cubicBezTo>
                  <a:pt x="246" y="2"/>
                  <a:pt x="253" y="24"/>
                  <a:pt x="284" y="55"/>
                </a:cubicBezTo>
                <a:cubicBezTo>
                  <a:pt x="304" y="34"/>
                  <a:pt x="327" y="20"/>
                  <a:pt x="348" y="0"/>
                </a:cubicBezTo>
                <a:cubicBezTo>
                  <a:pt x="357" y="9"/>
                  <a:pt x="367" y="17"/>
                  <a:pt x="375" y="27"/>
                </a:cubicBezTo>
                <a:cubicBezTo>
                  <a:pt x="382" y="36"/>
                  <a:pt x="383" y="51"/>
                  <a:pt x="393" y="55"/>
                </a:cubicBezTo>
                <a:cubicBezTo>
                  <a:pt x="402" y="59"/>
                  <a:pt x="412" y="50"/>
                  <a:pt x="421" y="45"/>
                </a:cubicBezTo>
                <a:cubicBezTo>
                  <a:pt x="440" y="34"/>
                  <a:pt x="476" y="9"/>
                  <a:pt x="476" y="9"/>
                </a:cubicBezTo>
                <a:cubicBezTo>
                  <a:pt x="513" y="64"/>
                  <a:pt x="510" y="65"/>
                  <a:pt x="567" y="27"/>
                </a:cubicBezTo>
                <a:cubicBezTo>
                  <a:pt x="576" y="30"/>
                  <a:pt x="586" y="30"/>
                  <a:pt x="594" y="36"/>
                </a:cubicBezTo>
                <a:cubicBezTo>
                  <a:pt x="611" y="49"/>
                  <a:pt x="640" y="82"/>
                  <a:pt x="640" y="82"/>
                </a:cubicBezTo>
                <a:cubicBezTo>
                  <a:pt x="649" y="79"/>
                  <a:pt x="660" y="79"/>
                  <a:pt x="668" y="73"/>
                </a:cubicBezTo>
                <a:cubicBezTo>
                  <a:pt x="677" y="66"/>
                  <a:pt x="675" y="47"/>
                  <a:pt x="686" y="45"/>
                </a:cubicBezTo>
                <a:cubicBezTo>
                  <a:pt x="706" y="42"/>
                  <a:pt x="722" y="64"/>
                  <a:pt x="741" y="73"/>
                </a:cubicBezTo>
              </a:path>
            </a:pathLst>
          </a:custGeom>
          <a:noFill/>
          <a:ln w="9525" cap="flat" cmpd="sng">
            <a:solidFill>
              <a:srgbClr val="FFFF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2" name="Freeform 8"/>
          <p:cNvSpPr>
            <a:spLocks/>
          </p:cNvSpPr>
          <p:nvPr/>
        </p:nvSpPr>
        <p:spPr bwMode="auto">
          <a:xfrm>
            <a:off x="3733800" y="1374775"/>
            <a:ext cx="1176338" cy="130175"/>
          </a:xfrm>
          <a:custGeom>
            <a:avLst/>
            <a:gdLst>
              <a:gd name="T0" fmla="*/ 0 w 741"/>
              <a:gd name="T1" fmla="*/ 45 h 82"/>
              <a:gd name="T2" fmla="*/ 55 w 741"/>
              <a:gd name="T3" fmla="*/ 27 h 82"/>
              <a:gd name="T4" fmla="*/ 82 w 741"/>
              <a:gd name="T5" fmla="*/ 18 h 82"/>
              <a:gd name="T6" fmla="*/ 110 w 741"/>
              <a:gd name="T7" fmla="*/ 36 h 82"/>
              <a:gd name="T8" fmla="*/ 128 w 741"/>
              <a:gd name="T9" fmla="*/ 64 h 82"/>
              <a:gd name="T10" fmla="*/ 156 w 741"/>
              <a:gd name="T11" fmla="*/ 55 h 82"/>
              <a:gd name="T12" fmla="*/ 210 w 741"/>
              <a:gd name="T13" fmla="*/ 36 h 82"/>
              <a:gd name="T14" fmla="*/ 284 w 741"/>
              <a:gd name="T15" fmla="*/ 55 h 82"/>
              <a:gd name="T16" fmla="*/ 348 w 741"/>
              <a:gd name="T17" fmla="*/ 0 h 82"/>
              <a:gd name="T18" fmla="*/ 375 w 741"/>
              <a:gd name="T19" fmla="*/ 27 h 82"/>
              <a:gd name="T20" fmla="*/ 393 w 741"/>
              <a:gd name="T21" fmla="*/ 55 h 82"/>
              <a:gd name="T22" fmla="*/ 421 w 741"/>
              <a:gd name="T23" fmla="*/ 45 h 82"/>
              <a:gd name="T24" fmla="*/ 476 w 741"/>
              <a:gd name="T25" fmla="*/ 9 h 82"/>
              <a:gd name="T26" fmla="*/ 567 w 741"/>
              <a:gd name="T27" fmla="*/ 27 h 82"/>
              <a:gd name="T28" fmla="*/ 594 w 741"/>
              <a:gd name="T29" fmla="*/ 36 h 82"/>
              <a:gd name="T30" fmla="*/ 640 w 741"/>
              <a:gd name="T31" fmla="*/ 82 h 82"/>
              <a:gd name="T32" fmla="*/ 668 w 741"/>
              <a:gd name="T33" fmla="*/ 73 h 82"/>
              <a:gd name="T34" fmla="*/ 686 w 741"/>
              <a:gd name="T35" fmla="*/ 45 h 82"/>
              <a:gd name="T36" fmla="*/ 741 w 741"/>
              <a:gd name="T37" fmla="*/ 7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1" h="82">
                <a:moveTo>
                  <a:pt x="0" y="45"/>
                </a:moveTo>
                <a:cubicBezTo>
                  <a:pt x="18" y="39"/>
                  <a:pt x="37" y="33"/>
                  <a:pt x="55" y="27"/>
                </a:cubicBezTo>
                <a:cubicBezTo>
                  <a:pt x="64" y="24"/>
                  <a:pt x="82" y="18"/>
                  <a:pt x="82" y="18"/>
                </a:cubicBezTo>
                <a:cubicBezTo>
                  <a:pt x="91" y="24"/>
                  <a:pt x="102" y="28"/>
                  <a:pt x="110" y="36"/>
                </a:cubicBezTo>
                <a:cubicBezTo>
                  <a:pt x="118" y="44"/>
                  <a:pt x="118" y="60"/>
                  <a:pt x="128" y="64"/>
                </a:cubicBezTo>
                <a:cubicBezTo>
                  <a:pt x="137" y="68"/>
                  <a:pt x="147" y="58"/>
                  <a:pt x="156" y="55"/>
                </a:cubicBezTo>
                <a:cubicBezTo>
                  <a:pt x="174" y="49"/>
                  <a:pt x="210" y="36"/>
                  <a:pt x="210" y="36"/>
                </a:cubicBezTo>
                <a:cubicBezTo>
                  <a:pt x="246" y="2"/>
                  <a:pt x="253" y="24"/>
                  <a:pt x="284" y="55"/>
                </a:cubicBezTo>
                <a:cubicBezTo>
                  <a:pt x="304" y="34"/>
                  <a:pt x="327" y="20"/>
                  <a:pt x="348" y="0"/>
                </a:cubicBezTo>
                <a:cubicBezTo>
                  <a:pt x="357" y="9"/>
                  <a:pt x="367" y="17"/>
                  <a:pt x="375" y="27"/>
                </a:cubicBezTo>
                <a:cubicBezTo>
                  <a:pt x="382" y="36"/>
                  <a:pt x="383" y="51"/>
                  <a:pt x="393" y="55"/>
                </a:cubicBezTo>
                <a:cubicBezTo>
                  <a:pt x="402" y="59"/>
                  <a:pt x="412" y="50"/>
                  <a:pt x="421" y="45"/>
                </a:cubicBezTo>
                <a:cubicBezTo>
                  <a:pt x="440" y="34"/>
                  <a:pt x="476" y="9"/>
                  <a:pt x="476" y="9"/>
                </a:cubicBezTo>
                <a:cubicBezTo>
                  <a:pt x="513" y="64"/>
                  <a:pt x="510" y="65"/>
                  <a:pt x="567" y="27"/>
                </a:cubicBezTo>
                <a:cubicBezTo>
                  <a:pt x="576" y="30"/>
                  <a:pt x="586" y="30"/>
                  <a:pt x="594" y="36"/>
                </a:cubicBezTo>
                <a:cubicBezTo>
                  <a:pt x="611" y="49"/>
                  <a:pt x="640" y="82"/>
                  <a:pt x="640" y="82"/>
                </a:cubicBezTo>
                <a:cubicBezTo>
                  <a:pt x="649" y="79"/>
                  <a:pt x="660" y="79"/>
                  <a:pt x="668" y="73"/>
                </a:cubicBezTo>
                <a:cubicBezTo>
                  <a:pt x="677" y="66"/>
                  <a:pt x="675" y="47"/>
                  <a:pt x="686" y="45"/>
                </a:cubicBezTo>
                <a:cubicBezTo>
                  <a:pt x="706" y="42"/>
                  <a:pt x="722" y="64"/>
                  <a:pt x="741" y="73"/>
                </a:cubicBezTo>
              </a:path>
            </a:pathLst>
          </a:custGeom>
          <a:noFill/>
          <a:ln w="9525" cap="flat" cmpd="sng">
            <a:solidFill>
              <a:srgbClr val="FFFF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962400" y="1524000"/>
            <a:ext cx="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114800" y="16002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HSL (adipose tissue specific)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858000" y="2667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FFA’s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286000" y="3124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glycerol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133600" y="3581400"/>
            <a:ext cx="304800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066800" y="3810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Liver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1524000" y="4191000"/>
            <a:ext cx="38100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838200" y="4648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Glycerol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1981200" y="4876800"/>
            <a:ext cx="990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905000" y="449580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</a:rPr>
              <a:t>Glycerol kin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133600" y="4876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FF00"/>
                </a:solidFill>
              </a:rPr>
              <a:t>ATP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4876800" y="4876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NAD</a:t>
            </a:r>
            <a:r>
              <a:rPr lang="en-US" sz="2000" baseline="30000">
                <a:solidFill>
                  <a:srgbClr val="FFFF00"/>
                </a:solidFill>
              </a:rPr>
              <a:t>+</a:t>
            </a: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2824163" y="2519363"/>
            <a:ext cx="0" cy="277812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079750" y="2403475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O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3224213" y="2403475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H</a:t>
            </a:r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2824163" y="2519363"/>
            <a:ext cx="228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3079750" y="2681288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O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3224213" y="2681288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H</a:t>
            </a:r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2824163" y="2797175"/>
            <a:ext cx="228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2824163" y="2797175"/>
            <a:ext cx="0" cy="277813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078163" y="2959100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O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3222625" y="295910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H</a:t>
            </a:r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2824163" y="3074988"/>
            <a:ext cx="227012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3675063" y="2373313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O</a:t>
            </a: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3824288" y="2487613"/>
            <a:ext cx="228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3976688" y="2057400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O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flipV="1">
            <a:off x="4076700" y="2260600"/>
            <a:ext cx="0" cy="2063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 flipV="1">
            <a:off x="4027488" y="2260600"/>
            <a:ext cx="0" cy="2190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 flipV="1">
            <a:off x="4052888" y="2355850"/>
            <a:ext cx="244475" cy="131763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4297363" y="2355850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 flipV="1">
            <a:off x="4535488" y="2365375"/>
            <a:ext cx="244475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4779963" y="2365375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 flipV="1">
            <a:off x="5018088" y="2374900"/>
            <a:ext cx="242887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5260975" y="2374900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 flipV="1">
            <a:off x="5499100" y="2384425"/>
            <a:ext cx="244475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5743575" y="2384425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Line 46"/>
          <p:cNvSpPr>
            <a:spLocks noChangeShapeType="1"/>
          </p:cNvSpPr>
          <p:nvPr/>
        </p:nvSpPr>
        <p:spPr bwMode="auto">
          <a:xfrm flipV="1">
            <a:off x="5981700" y="2393950"/>
            <a:ext cx="244475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>
            <a:off x="6226175" y="2393950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3663950" y="2765425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O</a:t>
            </a:r>
          </a:p>
        </p:txBody>
      </p:sp>
      <p:sp>
        <p:nvSpPr>
          <p:cNvPr id="36913" name="Line 49"/>
          <p:cNvSpPr>
            <a:spLocks noChangeShapeType="1"/>
          </p:cNvSpPr>
          <p:nvPr/>
        </p:nvSpPr>
        <p:spPr bwMode="auto">
          <a:xfrm>
            <a:off x="3813175" y="2881313"/>
            <a:ext cx="228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3965575" y="2449513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O</a:t>
            </a:r>
          </a:p>
        </p:txBody>
      </p:sp>
      <p:sp>
        <p:nvSpPr>
          <p:cNvPr id="36915" name="Line 51"/>
          <p:cNvSpPr>
            <a:spLocks noChangeShapeType="1"/>
          </p:cNvSpPr>
          <p:nvPr/>
        </p:nvSpPr>
        <p:spPr bwMode="auto">
          <a:xfrm flipV="1">
            <a:off x="4065588" y="2654300"/>
            <a:ext cx="0" cy="2063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Line 52"/>
          <p:cNvSpPr>
            <a:spLocks noChangeShapeType="1"/>
          </p:cNvSpPr>
          <p:nvPr/>
        </p:nvSpPr>
        <p:spPr bwMode="auto">
          <a:xfrm flipV="1">
            <a:off x="4016375" y="2654300"/>
            <a:ext cx="0" cy="2190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Line 53"/>
          <p:cNvSpPr>
            <a:spLocks noChangeShapeType="1"/>
          </p:cNvSpPr>
          <p:nvPr/>
        </p:nvSpPr>
        <p:spPr bwMode="auto">
          <a:xfrm flipV="1">
            <a:off x="4041775" y="2747963"/>
            <a:ext cx="244475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Line 54"/>
          <p:cNvSpPr>
            <a:spLocks noChangeShapeType="1"/>
          </p:cNvSpPr>
          <p:nvPr/>
        </p:nvSpPr>
        <p:spPr bwMode="auto">
          <a:xfrm>
            <a:off x="4286250" y="2747963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9" name="Line 55"/>
          <p:cNvSpPr>
            <a:spLocks noChangeShapeType="1"/>
          </p:cNvSpPr>
          <p:nvPr/>
        </p:nvSpPr>
        <p:spPr bwMode="auto">
          <a:xfrm flipV="1">
            <a:off x="4524375" y="2757488"/>
            <a:ext cx="242888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767263" y="2757488"/>
            <a:ext cx="239712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 flipV="1">
            <a:off x="5006975" y="2767013"/>
            <a:ext cx="242888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5249863" y="2767013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 flipV="1">
            <a:off x="5487988" y="2776538"/>
            <a:ext cx="244475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5732463" y="2776538"/>
            <a:ext cx="238125" cy="144462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 flipV="1">
            <a:off x="5970588" y="2787650"/>
            <a:ext cx="244475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6215063" y="2787650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Rectangle 63"/>
          <p:cNvSpPr>
            <a:spLocks noChangeArrowheads="1"/>
          </p:cNvSpPr>
          <p:nvPr/>
        </p:nvSpPr>
        <p:spPr bwMode="auto">
          <a:xfrm>
            <a:off x="3665538" y="3167063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O</a:t>
            </a:r>
          </a:p>
        </p:txBody>
      </p:sp>
      <p:sp>
        <p:nvSpPr>
          <p:cNvPr id="36928" name="Line 64"/>
          <p:cNvSpPr>
            <a:spLocks noChangeShapeType="1"/>
          </p:cNvSpPr>
          <p:nvPr/>
        </p:nvSpPr>
        <p:spPr bwMode="auto">
          <a:xfrm>
            <a:off x="3814763" y="3281363"/>
            <a:ext cx="228600" cy="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967163" y="2851150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66"/>
                </a:solidFill>
              </a:rPr>
              <a:t>O</a:t>
            </a:r>
          </a:p>
        </p:txBody>
      </p:sp>
      <p:sp>
        <p:nvSpPr>
          <p:cNvPr id="36930" name="Line 66"/>
          <p:cNvSpPr>
            <a:spLocks noChangeShapeType="1"/>
          </p:cNvSpPr>
          <p:nvPr/>
        </p:nvSpPr>
        <p:spPr bwMode="auto">
          <a:xfrm flipV="1">
            <a:off x="4067175" y="3054350"/>
            <a:ext cx="0" cy="2063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1" name="Line 67"/>
          <p:cNvSpPr>
            <a:spLocks noChangeShapeType="1"/>
          </p:cNvSpPr>
          <p:nvPr/>
        </p:nvSpPr>
        <p:spPr bwMode="auto">
          <a:xfrm flipV="1">
            <a:off x="4017963" y="3054350"/>
            <a:ext cx="0" cy="2190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2" name="Line 68"/>
          <p:cNvSpPr>
            <a:spLocks noChangeShapeType="1"/>
          </p:cNvSpPr>
          <p:nvPr/>
        </p:nvSpPr>
        <p:spPr bwMode="auto">
          <a:xfrm flipV="1">
            <a:off x="4043363" y="3149600"/>
            <a:ext cx="244475" cy="131763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3" name="Line 69"/>
          <p:cNvSpPr>
            <a:spLocks noChangeShapeType="1"/>
          </p:cNvSpPr>
          <p:nvPr/>
        </p:nvSpPr>
        <p:spPr bwMode="auto">
          <a:xfrm>
            <a:off x="4287838" y="3149600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4" name="Line 70"/>
          <p:cNvSpPr>
            <a:spLocks noChangeShapeType="1"/>
          </p:cNvSpPr>
          <p:nvPr/>
        </p:nvSpPr>
        <p:spPr bwMode="auto">
          <a:xfrm flipV="1">
            <a:off x="4525963" y="3159125"/>
            <a:ext cx="242887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Line 71"/>
          <p:cNvSpPr>
            <a:spLocks noChangeShapeType="1"/>
          </p:cNvSpPr>
          <p:nvPr/>
        </p:nvSpPr>
        <p:spPr bwMode="auto">
          <a:xfrm>
            <a:off x="4768850" y="3159125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Line 72"/>
          <p:cNvSpPr>
            <a:spLocks noChangeShapeType="1"/>
          </p:cNvSpPr>
          <p:nvPr/>
        </p:nvSpPr>
        <p:spPr bwMode="auto">
          <a:xfrm flipV="1">
            <a:off x="5006975" y="3168650"/>
            <a:ext cx="244475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Line 73"/>
          <p:cNvSpPr>
            <a:spLocks noChangeShapeType="1"/>
          </p:cNvSpPr>
          <p:nvPr/>
        </p:nvSpPr>
        <p:spPr bwMode="auto">
          <a:xfrm>
            <a:off x="5251450" y="3168650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Line 74"/>
          <p:cNvSpPr>
            <a:spLocks noChangeShapeType="1"/>
          </p:cNvSpPr>
          <p:nvPr/>
        </p:nvSpPr>
        <p:spPr bwMode="auto">
          <a:xfrm flipV="1">
            <a:off x="5489575" y="3178175"/>
            <a:ext cx="244475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Line 75"/>
          <p:cNvSpPr>
            <a:spLocks noChangeShapeType="1"/>
          </p:cNvSpPr>
          <p:nvPr/>
        </p:nvSpPr>
        <p:spPr bwMode="auto">
          <a:xfrm>
            <a:off x="5734050" y="3178175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Line 76"/>
          <p:cNvSpPr>
            <a:spLocks noChangeShapeType="1"/>
          </p:cNvSpPr>
          <p:nvPr/>
        </p:nvSpPr>
        <p:spPr bwMode="auto">
          <a:xfrm flipV="1">
            <a:off x="5972175" y="3187700"/>
            <a:ext cx="244475" cy="13335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1" name="Line 77"/>
          <p:cNvSpPr>
            <a:spLocks noChangeShapeType="1"/>
          </p:cNvSpPr>
          <p:nvPr/>
        </p:nvSpPr>
        <p:spPr bwMode="auto">
          <a:xfrm>
            <a:off x="6216650" y="3187700"/>
            <a:ext cx="238125" cy="142875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470275" y="2678113"/>
            <a:ext cx="80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FFFF66"/>
                </a:solidFill>
              </a:rPr>
              <a:t>+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43" name="AutoShape 79"/>
          <p:cNvSpPr>
            <a:spLocks noChangeAspect="1" noChangeArrowheads="1" noTextEdit="1"/>
          </p:cNvSpPr>
          <p:nvPr/>
        </p:nvSpPr>
        <p:spPr bwMode="auto">
          <a:xfrm>
            <a:off x="3124200" y="4191000"/>
            <a:ext cx="4191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3225800" y="42576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3403600" y="42576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3605213" y="44116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66"/>
                </a:solidFill>
              </a:rPr>
              <a:t>2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3673475" y="425767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3867150" y="42576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49" name="Rectangle 85"/>
          <p:cNvSpPr>
            <a:spLocks noChangeArrowheads="1"/>
          </p:cNvSpPr>
          <p:nvPr/>
        </p:nvSpPr>
        <p:spPr bwMode="auto">
          <a:xfrm>
            <a:off x="3225800" y="466566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50" name="Rectangle 86"/>
          <p:cNvSpPr>
            <a:spLocks noChangeArrowheads="1"/>
          </p:cNvSpPr>
          <p:nvPr/>
        </p:nvSpPr>
        <p:spPr bwMode="auto">
          <a:xfrm>
            <a:off x="3403600" y="466566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51" name="Rectangle 87"/>
          <p:cNvSpPr>
            <a:spLocks noChangeArrowheads="1"/>
          </p:cNvSpPr>
          <p:nvPr/>
        </p:nvSpPr>
        <p:spPr bwMode="auto">
          <a:xfrm>
            <a:off x="3581400" y="4665663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52" name="Rectangle 88"/>
          <p:cNvSpPr>
            <a:spLocks noChangeArrowheads="1"/>
          </p:cNvSpPr>
          <p:nvPr/>
        </p:nvSpPr>
        <p:spPr bwMode="auto">
          <a:xfrm>
            <a:off x="3776663" y="466566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53" name="Line 89"/>
          <p:cNvSpPr>
            <a:spLocks noChangeShapeType="1"/>
          </p:cNvSpPr>
          <p:nvPr/>
        </p:nvSpPr>
        <p:spPr bwMode="auto">
          <a:xfrm>
            <a:off x="3373438" y="4506913"/>
            <a:ext cx="0" cy="158750"/>
          </a:xfrm>
          <a:prstGeom prst="line">
            <a:avLst/>
          </a:prstGeom>
          <a:noFill/>
          <a:ln w="14288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4" name="Rectangle 90"/>
          <p:cNvSpPr>
            <a:spLocks noChangeArrowheads="1"/>
          </p:cNvSpPr>
          <p:nvPr/>
        </p:nvSpPr>
        <p:spPr bwMode="auto">
          <a:xfrm>
            <a:off x="3222625" y="507365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55" name="Rectangle 91"/>
          <p:cNvSpPr>
            <a:spLocks noChangeArrowheads="1"/>
          </p:cNvSpPr>
          <p:nvPr/>
        </p:nvSpPr>
        <p:spPr bwMode="auto">
          <a:xfrm>
            <a:off x="3402013" y="507365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603625" y="52276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66"/>
                </a:solidFill>
              </a:rPr>
              <a:t>2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671888" y="507365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3865563" y="5073650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P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4032250" y="507365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4249738" y="52276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66"/>
                </a:solidFill>
              </a:rPr>
              <a:t>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61" name="Line 97"/>
          <p:cNvSpPr>
            <a:spLocks noChangeShapeType="1"/>
          </p:cNvSpPr>
          <p:nvPr/>
        </p:nvSpPr>
        <p:spPr bwMode="auto">
          <a:xfrm>
            <a:off x="3370263" y="4914900"/>
            <a:ext cx="0" cy="158750"/>
          </a:xfrm>
          <a:prstGeom prst="line">
            <a:avLst/>
          </a:prstGeom>
          <a:noFill/>
          <a:ln w="14288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2" name="Line 98"/>
          <p:cNvSpPr>
            <a:spLocks noChangeShapeType="1"/>
          </p:cNvSpPr>
          <p:nvPr/>
        </p:nvSpPr>
        <p:spPr bwMode="auto">
          <a:xfrm>
            <a:off x="4710113" y="4799013"/>
            <a:ext cx="1133475" cy="0"/>
          </a:xfrm>
          <a:prstGeom prst="line">
            <a:avLst/>
          </a:prstGeom>
          <a:noFill/>
          <a:ln w="14288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3" name="Freeform 99"/>
          <p:cNvSpPr>
            <a:spLocks/>
          </p:cNvSpPr>
          <p:nvPr/>
        </p:nvSpPr>
        <p:spPr bwMode="auto">
          <a:xfrm>
            <a:off x="5688013" y="4764088"/>
            <a:ext cx="155575" cy="69850"/>
          </a:xfrm>
          <a:custGeom>
            <a:avLst/>
            <a:gdLst>
              <a:gd name="T0" fmla="*/ 0 w 75"/>
              <a:gd name="T1" fmla="*/ 0 h 34"/>
              <a:gd name="T2" fmla="*/ 75 w 75"/>
              <a:gd name="T3" fmla="*/ 17 h 34"/>
              <a:gd name="T4" fmla="*/ 0 w 75"/>
              <a:gd name="T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" h="34">
                <a:moveTo>
                  <a:pt x="0" y="0"/>
                </a:moveTo>
                <a:lnTo>
                  <a:pt x="75" y="17"/>
                </a:lnTo>
                <a:lnTo>
                  <a:pt x="0" y="34"/>
                </a:lnTo>
              </a:path>
            </a:pathLst>
          </a:custGeom>
          <a:noFill/>
          <a:ln w="14288">
            <a:solidFill>
              <a:srgbClr val="FFFF6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4" name="Rectangle 100"/>
          <p:cNvSpPr>
            <a:spLocks noChangeArrowheads="1"/>
          </p:cNvSpPr>
          <p:nvPr/>
        </p:nvSpPr>
        <p:spPr bwMode="auto">
          <a:xfrm>
            <a:off x="6115050" y="419576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65" name="Rectangle 101"/>
          <p:cNvSpPr>
            <a:spLocks noChangeArrowheads="1"/>
          </p:cNvSpPr>
          <p:nvPr/>
        </p:nvSpPr>
        <p:spPr bwMode="auto">
          <a:xfrm>
            <a:off x="6292850" y="419576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66" name="Rectangle 102"/>
          <p:cNvSpPr>
            <a:spLocks noChangeArrowheads="1"/>
          </p:cNvSpPr>
          <p:nvPr/>
        </p:nvSpPr>
        <p:spPr bwMode="auto">
          <a:xfrm>
            <a:off x="6494463" y="43497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66"/>
                </a:solidFill>
              </a:rPr>
              <a:t>2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67" name="Rectangle 103"/>
          <p:cNvSpPr>
            <a:spLocks noChangeArrowheads="1"/>
          </p:cNvSpPr>
          <p:nvPr/>
        </p:nvSpPr>
        <p:spPr bwMode="auto">
          <a:xfrm>
            <a:off x="6562725" y="4195763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68" name="Rectangle 104"/>
          <p:cNvSpPr>
            <a:spLocks noChangeArrowheads="1"/>
          </p:cNvSpPr>
          <p:nvPr/>
        </p:nvSpPr>
        <p:spPr bwMode="auto">
          <a:xfrm>
            <a:off x="6756400" y="419576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69" name="Line 105"/>
          <p:cNvSpPr>
            <a:spLocks noChangeShapeType="1"/>
          </p:cNvSpPr>
          <p:nvPr/>
        </p:nvSpPr>
        <p:spPr bwMode="auto">
          <a:xfrm>
            <a:off x="6262688" y="4445000"/>
            <a:ext cx="0" cy="282575"/>
          </a:xfrm>
          <a:prstGeom prst="line">
            <a:avLst/>
          </a:prstGeom>
          <a:noFill/>
          <a:ln w="14288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6515100" y="4603750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71" name="Line 107"/>
          <p:cNvSpPr>
            <a:spLocks noChangeShapeType="1"/>
          </p:cNvSpPr>
          <p:nvPr/>
        </p:nvSpPr>
        <p:spPr bwMode="auto">
          <a:xfrm>
            <a:off x="6275388" y="4762500"/>
            <a:ext cx="271462" cy="0"/>
          </a:xfrm>
          <a:prstGeom prst="line">
            <a:avLst/>
          </a:prstGeom>
          <a:noFill/>
          <a:ln w="14288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2" name="Line 108"/>
          <p:cNvSpPr>
            <a:spLocks noChangeShapeType="1"/>
          </p:cNvSpPr>
          <p:nvPr/>
        </p:nvSpPr>
        <p:spPr bwMode="auto">
          <a:xfrm>
            <a:off x="6275388" y="4689475"/>
            <a:ext cx="271462" cy="0"/>
          </a:xfrm>
          <a:prstGeom prst="line">
            <a:avLst/>
          </a:prstGeom>
          <a:noFill/>
          <a:ln w="14288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6115050" y="50117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C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6292850" y="50117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6494463" y="516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66"/>
                </a:solidFill>
              </a:rPr>
              <a:t>2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6562725" y="5011738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77" name="Rectangle 113"/>
          <p:cNvSpPr>
            <a:spLocks noChangeArrowheads="1"/>
          </p:cNvSpPr>
          <p:nvPr/>
        </p:nvSpPr>
        <p:spPr bwMode="auto">
          <a:xfrm>
            <a:off x="6757988" y="5011738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P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78" name="Rectangle 114"/>
          <p:cNvSpPr>
            <a:spLocks noChangeArrowheads="1"/>
          </p:cNvSpPr>
          <p:nvPr/>
        </p:nvSpPr>
        <p:spPr bwMode="auto">
          <a:xfrm>
            <a:off x="6923088" y="5011738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O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79" name="Rectangle 115"/>
          <p:cNvSpPr>
            <a:spLocks noChangeArrowheads="1"/>
          </p:cNvSpPr>
          <p:nvPr/>
        </p:nvSpPr>
        <p:spPr bwMode="auto">
          <a:xfrm>
            <a:off x="7140575" y="51657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FFFF66"/>
                </a:solidFill>
              </a:rPr>
              <a:t>3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80" name="Line 116"/>
          <p:cNvSpPr>
            <a:spLocks noChangeShapeType="1"/>
          </p:cNvSpPr>
          <p:nvPr/>
        </p:nvSpPr>
        <p:spPr bwMode="auto">
          <a:xfrm flipH="1">
            <a:off x="6259513" y="4727575"/>
            <a:ext cx="3175" cy="284163"/>
          </a:xfrm>
          <a:prstGeom prst="line">
            <a:avLst/>
          </a:prstGeom>
          <a:noFill/>
          <a:ln w="14288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1" name="Rectangle 117"/>
          <p:cNvSpPr>
            <a:spLocks noChangeArrowheads="1"/>
          </p:cNvSpPr>
          <p:nvPr/>
        </p:nvSpPr>
        <p:spPr bwMode="auto">
          <a:xfrm>
            <a:off x="3138488" y="5678488"/>
            <a:ext cx="1271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3P-glycerol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82" name="Rectangle 118"/>
          <p:cNvSpPr>
            <a:spLocks noChangeArrowheads="1"/>
          </p:cNvSpPr>
          <p:nvPr/>
        </p:nvSpPr>
        <p:spPr bwMode="auto">
          <a:xfrm>
            <a:off x="4876800" y="4419600"/>
            <a:ext cx="735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GPDH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36983" name="Rectangle 119"/>
          <p:cNvSpPr>
            <a:spLocks noChangeArrowheads="1"/>
          </p:cNvSpPr>
          <p:nvPr/>
        </p:nvSpPr>
        <p:spPr bwMode="auto">
          <a:xfrm>
            <a:off x="6324600" y="5638800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FF66"/>
                </a:solidFill>
              </a:rPr>
              <a:t>DHAP</a:t>
            </a:r>
            <a:endParaRPr lang="en-US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135a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9144000" cy="4829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07950" y="27209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98425" y="2906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52400" y="3886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52400" y="4114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135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473575" y="2100263"/>
            <a:ext cx="2384425" cy="544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495800" y="2797175"/>
            <a:ext cx="2384425" cy="174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452938" y="3679825"/>
            <a:ext cx="2384425" cy="174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495800" y="4495800"/>
            <a:ext cx="2384425" cy="174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495800" y="4876800"/>
            <a:ext cx="2384425" cy="174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81000"/>
            <a:ext cx="8153400" cy="914400"/>
          </a:xfrm>
        </p:spPr>
        <p:txBody>
          <a:bodyPr/>
          <a:lstStyle/>
          <a:p>
            <a:r>
              <a:rPr lang="en-US" sz="2400">
                <a:solidFill>
                  <a:srgbClr val="FF9999"/>
                </a:solidFill>
              </a:rPr>
              <a:t>Synthesis &amp; Storage of FA’s occurs in the cytosol</a:t>
            </a:r>
          </a:p>
          <a:p>
            <a:r>
              <a:rPr lang="en-US" sz="2400">
                <a:solidFill>
                  <a:srgbClr val="FF9999"/>
                </a:solidFill>
              </a:rPr>
              <a:t>Oxidation of FA’s is carried out in the mitochondria</a:t>
            </a:r>
            <a:endParaRPr lang="en-US" sz="2400" u="sng">
              <a:solidFill>
                <a:srgbClr val="FF9999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accent1"/>
                </a:solidFill>
              </a:rPr>
              <a:t>Activation of FFA’s for oxidation (cytosolic)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0663" y="2538413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R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506413" y="2673350"/>
            <a:ext cx="320675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041400" y="2314575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866775" y="2559050"/>
            <a:ext cx="228600" cy="13335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762000" y="2490788"/>
            <a:ext cx="293688" cy="174625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971550" y="2851150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268413" y="2844800"/>
            <a:ext cx="96837" cy="0"/>
          </a:xfrm>
          <a:prstGeom prst="line">
            <a:avLst/>
          </a:prstGeom>
          <a:noFill/>
          <a:ln w="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827088" y="2673350"/>
            <a:ext cx="184150" cy="182563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2584450" y="2638425"/>
            <a:ext cx="722313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2752725" y="2701925"/>
            <a:ext cx="722313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Freeform 14"/>
          <p:cNvSpPr>
            <a:spLocks/>
          </p:cNvSpPr>
          <p:nvPr/>
        </p:nvSpPr>
        <p:spPr bwMode="auto">
          <a:xfrm>
            <a:off x="3306763" y="2600325"/>
            <a:ext cx="168275" cy="38100"/>
          </a:xfrm>
          <a:custGeom>
            <a:avLst/>
            <a:gdLst>
              <a:gd name="T0" fmla="*/ 0 w 106"/>
              <a:gd name="T1" fmla="*/ 24 h 24"/>
              <a:gd name="T2" fmla="*/ 31 w 106"/>
              <a:gd name="T3" fmla="*/ 24 h 24"/>
              <a:gd name="T4" fmla="*/ 0 w 106"/>
              <a:gd name="T5" fmla="*/ 0 h 24"/>
              <a:gd name="T6" fmla="*/ 106 w 106"/>
              <a:gd name="T7" fmla="*/ 24 h 24"/>
              <a:gd name="T8" fmla="*/ 31 w 106"/>
              <a:gd name="T9" fmla="*/ 24 h 24"/>
              <a:gd name="T10" fmla="*/ 0 w 106"/>
              <a:gd name="T1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24">
                <a:moveTo>
                  <a:pt x="0" y="24"/>
                </a:moveTo>
                <a:lnTo>
                  <a:pt x="31" y="24"/>
                </a:lnTo>
                <a:lnTo>
                  <a:pt x="0" y="0"/>
                </a:lnTo>
                <a:lnTo>
                  <a:pt x="106" y="24"/>
                </a:lnTo>
                <a:lnTo>
                  <a:pt x="31" y="24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Freeform 15"/>
          <p:cNvSpPr>
            <a:spLocks/>
          </p:cNvSpPr>
          <p:nvPr/>
        </p:nvSpPr>
        <p:spPr bwMode="auto">
          <a:xfrm>
            <a:off x="2584450" y="2701925"/>
            <a:ext cx="168275" cy="38100"/>
          </a:xfrm>
          <a:custGeom>
            <a:avLst/>
            <a:gdLst>
              <a:gd name="T0" fmla="*/ 106 w 106"/>
              <a:gd name="T1" fmla="*/ 0 h 24"/>
              <a:gd name="T2" fmla="*/ 75 w 106"/>
              <a:gd name="T3" fmla="*/ 0 h 24"/>
              <a:gd name="T4" fmla="*/ 106 w 106"/>
              <a:gd name="T5" fmla="*/ 24 h 24"/>
              <a:gd name="T6" fmla="*/ 0 w 106"/>
              <a:gd name="T7" fmla="*/ 0 h 24"/>
              <a:gd name="T8" fmla="*/ 75 w 106"/>
              <a:gd name="T9" fmla="*/ 0 h 24"/>
              <a:gd name="T10" fmla="*/ 106 w 106"/>
              <a:gd name="T1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24">
                <a:moveTo>
                  <a:pt x="106" y="0"/>
                </a:moveTo>
                <a:lnTo>
                  <a:pt x="75" y="0"/>
                </a:lnTo>
                <a:lnTo>
                  <a:pt x="106" y="24"/>
                </a:lnTo>
                <a:lnTo>
                  <a:pt x="0" y="0"/>
                </a:lnTo>
                <a:lnTo>
                  <a:pt x="75" y="0"/>
                </a:lnTo>
                <a:lnTo>
                  <a:pt x="106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3462338" y="2505075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R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3748088" y="2638425"/>
            <a:ext cx="320675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3962400" y="2057400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V="1">
            <a:off x="4106863" y="2332038"/>
            <a:ext cx="0" cy="293687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V="1">
            <a:off x="4029075" y="2332038"/>
            <a:ext cx="0" cy="293687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4359275" y="2505075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A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4533900" y="2505075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M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4757738" y="2505075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4068763" y="2638425"/>
            <a:ext cx="322262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519738" y="2452688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5699125" y="2452688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5880100" y="2452688"/>
            <a:ext cx="587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i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36" name="Arc 28"/>
          <p:cNvSpPr>
            <a:spLocks/>
          </p:cNvSpPr>
          <p:nvPr/>
        </p:nvSpPr>
        <p:spPr bwMode="auto">
          <a:xfrm>
            <a:off x="1266825" y="2376488"/>
            <a:ext cx="806450" cy="681037"/>
          </a:xfrm>
          <a:custGeom>
            <a:avLst/>
            <a:gdLst>
              <a:gd name="G0" fmla="+- 11785 0 0"/>
              <a:gd name="G1" fmla="+- 0 0 0"/>
              <a:gd name="G2" fmla="+- 21600 0 0"/>
              <a:gd name="T0" fmla="*/ 25497 w 25497"/>
              <a:gd name="T1" fmla="*/ 16689 h 21600"/>
              <a:gd name="T2" fmla="*/ 0 w 25497"/>
              <a:gd name="T3" fmla="*/ 18102 h 21600"/>
              <a:gd name="T4" fmla="*/ 11785 w 2549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97" h="21600" fill="none" extrusionOk="0">
                <a:moveTo>
                  <a:pt x="25497" y="16689"/>
                </a:moveTo>
                <a:cubicBezTo>
                  <a:pt x="21632" y="19864"/>
                  <a:pt x="16786" y="21599"/>
                  <a:pt x="11785" y="21600"/>
                </a:cubicBezTo>
                <a:cubicBezTo>
                  <a:pt x="7600" y="21600"/>
                  <a:pt x="3506" y="20384"/>
                  <a:pt x="0" y="18101"/>
                </a:cubicBezTo>
              </a:path>
              <a:path w="25497" h="21600" stroke="0" extrusionOk="0">
                <a:moveTo>
                  <a:pt x="25497" y="16689"/>
                </a:moveTo>
                <a:cubicBezTo>
                  <a:pt x="21632" y="19864"/>
                  <a:pt x="16786" y="21599"/>
                  <a:pt x="11785" y="21600"/>
                </a:cubicBezTo>
                <a:cubicBezTo>
                  <a:pt x="7600" y="21600"/>
                  <a:pt x="3506" y="20384"/>
                  <a:pt x="0" y="18101"/>
                </a:cubicBezTo>
                <a:lnTo>
                  <a:pt x="11785" y="0"/>
                </a:lnTo>
                <a:close/>
              </a:path>
            </a:pathLst>
          </a:cu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Freeform 29"/>
          <p:cNvSpPr>
            <a:spLocks/>
          </p:cNvSpPr>
          <p:nvPr/>
        </p:nvSpPr>
        <p:spPr bwMode="auto">
          <a:xfrm>
            <a:off x="2000250" y="2813050"/>
            <a:ext cx="153988" cy="136525"/>
          </a:xfrm>
          <a:custGeom>
            <a:avLst/>
            <a:gdLst>
              <a:gd name="T0" fmla="*/ 0 w 97"/>
              <a:gd name="T1" fmla="*/ 50 h 86"/>
              <a:gd name="T2" fmla="*/ 97 w 97"/>
              <a:gd name="T3" fmla="*/ 0 h 86"/>
              <a:gd name="T4" fmla="*/ 31 w 97"/>
              <a:gd name="T5" fmla="*/ 86 h 86"/>
              <a:gd name="T6" fmla="*/ 39 w 97"/>
              <a:gd name="T7" fmla="*/ 48 h 86"/>
              <a:gd name="T8" fmla="*/ 0 w 97"/>
              <a:gd name="T9" fmla="*/ 5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86">
                <a:moveTo>
                  <a:pt x="0" y="50"/>
                </a:moveTo>
                <a:lnTo>
                  <a:pt x="97" y="0"/>
                </a:lnTo>
                <a:lnTo>
                  <a:pt x="31" y="86"/>
                </a:lnTo>
                <a:lnTo>
                  <a:pt x="39" y="48"/>
                </a:lnTo>
                <a:lnTo>
                  <a:pt x="0" y="5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219075" y="4976813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R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>
            <a:off x="503238" y="5111750"/>
            <a:ext cx="320675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762000" y="4495800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 flipV="1">
            <a:off x="862013" y="4805363"/>
            <a:ext cx="0" cy="29210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V="1">
            <a:off x="784225" y="4805363"/>
            <a:ext cx="0" cy="29210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1114425" y="4976813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A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1290638" y="4976813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M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1512888" y="4976813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823913" y="5111750"/>
            <a:ext cx="323850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2306638" y="4953000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S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2112963" y="4953000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2743200" y="4953000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50" name="Rectangle 42"/>
          <p:cNvSpPr>
            <a:spLocks noChangeArrowheads="1"/>
          </p:cNvSpPr>
          <p:nvPr/>
        </p:nvSpPr>
        <p:spPr bwMode="auto">
          <a:xfrm>
            <a:off x="2935288" y="4953000"/>
            <a:ext cx="1476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51" name="Rectangle 43"/>
          <p:cNvSpPr>
            <a:spLocks noChangeArrowheads="1"/>
          </p:cNvSpPr>
          <p:nvPr/>
        </p:nvSpPr>
        <p:spPr bwMode="auto">
          <a:xfrm>
            <a:off x="3084513" y="4953000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A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2578100" y="5086350"/>
            <a:ext cx="198438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3" name="Arc 45"/>
          <p:cNvSpPr>
            <a:spLocks/>
          </p:cNvSpPr>
          <p:nvPr/>
        </p:nvSpPr>
        <p:spPr bwMode="auto">
          <a:xfrm>
            <a:off x="820738" y="5102225"/>
            <a:ext cx="1647825" cy="842963"/>
          </a:xfrm>
          <a:custGeom>
            <a:avLst/>
            <a:gdLst>
              <a:gd name="G0" fmla="+- 20856 0 0"/>
              <a:gd name="G1" fmla="+- 0 0 0"/>
              <a:gd name="G2" fmla="+- 21600 0 0"/>
              <a:gd name="T0" fmla="*/ 42164 w 42164"/>
              <a:gd name="T1" fmla="*/ 3537 h 21600"/>
              <a:gd name="T2" fmla="*/ 0 w 42164"/>
              <a:gd name="T3" fmla="*/ 5621 h 21600"/>
              <a:gd name="T4" fmla="*/ 20856 w 421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64" h="21600" fill="none" extrusionOk="0">
                <a:moveTo>
                  <a:pt x="42164" y="3537"/>
                </a:moveTo>
                <a:cubicBezTo>
                  <a:pt x="40434" y="13958"/>
                  <a:pt x="31420" y="21599"/>
                  <a:pt x="20856" y="21600"/>
                </a:cubicBezTo>
                <a:cubicBezTo>
                  <a:pt x="11091" y="21600"/>
                  <a:pt x="2541" y="15049"/>
                  <a:pt x="0" y="5620"/>
                </a:cubicBezTo>
              </a:path>
              <a:path w="42164" h="21600" stroke="0" extrusionOk="0">
                <a:moveTo>
                  <a:pt x="42164" y="3537"/>
                </a:moveTo>
                <a:cubicBezTo>
                  <a:pt x="40434" y="13958"/>
                  <a:pt x="31420" y="21599"/>
                  <a:pt x="20856" y="21600"/>
                </a:cubicBezTo>
                <a:cubicBezTo>
                  <a:pt x="11091" y="21600"/>
                  <a:pt x="2541" y="15049"/>
                  <a:pt x="0" y="5620"/>
                </a:cubicBezTo>
                <a:lnTo>
                  <a:pt x="20856" y="0"/>
                </a:lnTo>
                <a:close/>
              </a:path>
            </a:pathLst>
          </a:cu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4" name="Freeform 46"/>
          <p:cNvSpPr>
            <a:spLocks/>
          </p:cNvSpPr>
          <p:nvPr/>
        </p:nvSpPr>
        <p:spPr bwMode="auto">
          <a:xfrm>
            <a:off x="788988" y="5207000"/>
            <a:ext cx="80962" cy="173038"/>
          </a:xfrm>
          <a:custGeom>
            <a:avLst/>
            <a:gdLst>
              <a:gd name="T0" fmla="*/ 5 w 51"/>
              <a:gd name="T1" fmla="*/ 109 h 109"/>
              <a:gd name="T2" fmla="*/ 0 w 51"/>
              <a:gd name="T3" fmla="*/ 0 h 109"/>
              <a:gd name="T4" fmla="*/ 51 w 51"/>
              <a:gd name="T5" fmla="*/ 95 h 109"/>
              <a:gd name="T6" fmla="*/ 20 w 51"/>
              <a:gd name="T7" fmla="*/ 72 h 109"/>
              <a:gd name="T8" fmla="*/ 5 w 51"/>
              <a:gd name="T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09">
                <a:moveTo>
                  <a:pt x="5" y="109"/>
                </a:moveTo>
                <a:lnTo>
                  <a:pt x="0" y="0"/>
                </a:lnTo>
                <a:lnTo>
                  <a:pt x="51" y="95"/>
                </a:lnTo>
                <a:lnTo>
                  <a:pt x="20" y="72"/>
                </a:lnTo>
                <a:lnTo>
                  <a:pt x="5" y="109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3508375" y="5086350"/>
            <a:ext cx="957263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>
            <a:off x="3676650" y="5149850"/>
            <a:ext cx="957263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7" name="Freeform 49"/>
          <p:cNvSpPr>
            <a:spLocks/>
          </p:cNvSpPr>
          <p:nvPr/>
        </p:nvSpPr>
        <p:spPr bwMode="auto">
          <a:xfrm>
            <a:off x="4465638" y="5048250"/>
            <a:ext cx="168275" cy="38100"/>
          </a:xfrm>
          <a:custGeom>
            <a:avLst/>
            <a:gdLst>
              <a:gd name="T0" fmla="*/ 0 w 106"/>
              <a:gd name="T1" fmla="*/ 24 h 24"/>
              <a:gd name="T2" fmla="*/ 31 w 106"/>
              <a:gd name="T3" fmla="*/ 24 h 24"/>
              <a:gd name="T4" fmla="*/ 0 w 106"/>
              <a:gd name="T5" fmla="*/ 0 h 24"/>
              <a:gd name="T6" fmla="*/ 106 w 106"/>
              <a:gd name="T7" fmla="*/ 24 h 24"/>
              <a:gd name="T8" fmla="*/ 31 w 106"/>
              <a:gd name="T9" fmla="*/ 24 h 24"/>
              <a:gd name="T10" fmla="*/ 0 w 106"/>
              <a:gd name="T1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24">
                <a:moveTo>
                  <a:pt x="0" y="24"/>
                </a:moveTo>
                <a:lnTo>
                  <a:pt x="31" y="24"/>
                </a:lnTo>
                <a:lnTo>
                  <a:pt x="0" y="0"/>
                </a:lnTo>
                <a:lnTo>
                  <a:pt x="106" y="24"/>
                </a:lnTo>
                <a:lnTo>
                  <a:pt x="31" y="24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8" name="Freeform 50"/>
          <p:cNvSpPr>
            <a:spLocks/>
          </p:cNvSpPr>
          <p:nvPr/>
        </p:nvSpPr>
        <p:spPr bwMode="auto">
          <a:xfrm>
            <a:off x="3508375" y="5149850"/>
            <a:ext cx="168275" cy="38100"/>
          </a:xfrm>
          <a:custGeom>
            <a:avLst/>
            <a:gdLst>
              <a:gd name="T0" fmla="*/ 106 w 106"/>
              <a:gd name="T1" fmla="*/ 0 h 24"/>
              <a:gd name="T2" fmla="*/ 74 w 106"/>
              <a:gd name="T3" fmla="*/ 0 h 24"/>
              <a:gd name="T4" fmla="*/ 106 w 106"/>
              <a:gd name="T5" fmla="*/ 24 h 24"/>
              <a:gd name="T6" fmla="*/ 0 w 106"/>
              <a:gd name="T7" fmla="*/ 0 h 24"/>
              <a:gd name="T8" fmla="*/ 74 w 106"/>
              <a:gd name="T9" fmla="*/ 0 h 24"/>
              <a:gd name="T10" fmla="*/ 106 w 106"/>
              <a:gd name="T1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24">
                <a:moveTo>
                  <a:pt x="106" y="0"/>
                </a:moveTo>
                <a:lnTo>
                  <a:pt x="74" y="0"/>
                </a:lnTo>
                <a:lnTo>
                  <a:pt x="106" y="24"/>
                </a:lnTo>
                <a:lnTo>
                  <a:pt x="0" y="0"/>
                </a:lnTo>
                <a:lnTo>
                  <a:pt x="74" y="0"/>
                </a:lnTo>
                <a:lnTo>
                  <a:pt x="106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FFFF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59" name="Rectangle 51"/>
          <p:cNvSpPr>
            <a:spLocks noChangeArrowheads="1"/>
          </p:cNvSpPr>
          <p:nvPr/>
        </p:nvSpPr>
        <p:spPr bwMode="auto">
          <a:xfrm>
            <a:off x="4670425" y="4959350"/>
            <a:ext cx="192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R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4956175" y="5094288"/>
            <a:ext cx="320675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Rectangle 53"/>
          <p:cNvSpPr>
            <a:spLocks noChangeArrowheads="1"/>
          </p:cNvSpPr>
          <p:nvPr/>
        </p:nvSpPr>
        <p:spPr bwMode="auto">
          <a:xfrm>
            <a:off x="5181600" y="4495800"/>
            <a:ext cx="207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V="1">
            <a:off x="5314950" y="4786313"/>
            <a:ext cx="0" cy="293687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 flipV="1">
            <a:off x="5235575" y="4786313"/>
            <a:ext cx="0" cy="293687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>
            <a:off x="5565775" y="4959350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S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5276850" y="5094288"/>
            <a:ext cx="322263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5837238" y="5094288"/>
            <a:ext cx="327025" cy="0"/>
          </a:xfrm>
          <a:prstGeom prst="line">
            <a:avLst/>
          </a:prstGeom>
          <a:noFill/>
          <a:ln w="158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7" name="Rectangle 59"/>
          <p:cNvSpPr>
            <a:spLocks noChangeArrowheads="1"/>
          </p:cNvSpPr>
          <p:nvPr/>
        </p:nvSpPr>
        <p:spPr bwMode="auto">
          <a:xfrm>
            <a:off x="6084888" y="4967288"/>
            <a:ext cx="192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C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68" name="Rectangle 60"/>
          <p:cNvSpPr>
            <a:spLocks noChangeArrowheads="1"/>
          </p:cNvSpPr>
          <p:nvPr/>
        </p:nvSpPr>
        <p:spPr bwMode="auto">
          <a:xfrm>
            <a:off x="6278563" y="4967288"/>
            <a:ext cx="1476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69" name="Rectangle 61"/>
          <p:cNvSpPr>
            <a:spLocks noChangeArrowheads="1"/>
          </p:cNvSpPr>
          <p:nvPr/>
        </p:nvSpPr>
        <p:spPr bwMode="auto">
          <a:xfrm>
            <a:off x="6427788" y="4967288"/>
            <a:ext cx="177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A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70" name="Rectangle 62"/>
          <p:cNvSpPr>
            <a:spLocks noChangeArrowheads="1"/>
          </p:cNvSpPr>
          <p:nvPr/>
        </p:nvSpPr>
        <p:spPr bwMode="auto">
          <a:xfrm>
            <a:off x="1462088" y="2459038"/>
            <a:ext cx="2381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71" name="Rectangle 63"/>
          <p:cNvSpPr>
            <a:spLocks noChangeArrowheads="1"/>
          </p:cNvSpPr>
          <p:nvPr/>
        </p:nvSpPr>
        <p:spPr bwMode="auto">
          <a:xfrm>
            <a:off x="1943100" y="2514600"/>
            <a:ext cx="5191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ATP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72" name="Rectangle 64"/>
          <p:cNvSpPr>
            <a:spLocks noChangeArrowheads="1"/>
          </p:cNvSpPr>
          <p:nvPr/>
        </p:nvSpPr>
        <p:spPr bwMode="auto">
          <a:xfrm>
            <a:off x="5138738" y="2376488"/>
            <a:ext cx="2381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73" name="Rectangle 65"/>
          <p:cNvSpPr>
            <a:spLocks noChangeArrowheads="1"/>
          </p:cNvSpPr>
          <p:nvPr/>
        </p:nvSpPr>
        <p:spPr bwMode="auto">
          <a:xfrm>
            <a:off x="227013" y="3186113"/>
            <a:ext cx="11858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Fatty Acid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74" name="Rectangle 66"/>
          <p:cNvSpPr>
            <a:spLocks noChangeArrowheads="1"/>
          </p:cNvSpPr>
          <p:nvPr/>
        </p:nvSpPr>
        <p:spPr bwMode="auto">
          <a:xfrm>
            <a:off x="3319463" y="3167063"/>
            <a:ext cx="17605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Acyl Adenylate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75" name="Rectangle 67"/>
          <p:cNvSpPr>
            <a:spLocks noChangeArrowheads="1"/>
          </p:cNvSpPr>
          <p:nvPr/>
        </p:nvSpPr>
        <p:spPr bwMode="auto">
          <a:xfrm>
            <a:off x="1866900" y="4897438"/>
            <a:ext cx="2381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76" name="Rectangle 68"/>
          <p:cNvSpPr>
            <a:spLocks noChangeArrowheads="1"/>
          </p:cNvSpPr>
          <p:nvPr/>
        </p:nvSpPr>
        <p:spPr bwMode="auto">
          <a:xfrm>
            <a:off x="6858000" y="4876800"/>
            <a:ext cx="2381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FFFF99"/>
                </a:solidFill>
              </a:rPr>
              <a:t>+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77" name="Rectangle 69"/>
          <p:cNvSpPr>
            <a:spLocks noChangeArrowheads="1"/>
          </p:cNvSpPr>
          <p:nvPr/>
        </p:nvSpPr>
        <p:spPr bwMode="auto">
          <a:xfrm>
            <a:off x="7235825" y="4953000"/>
            <a:ext cx="5778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AMP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78" name="Rectangle 70"/>
          <p:cNvSpPr>
            <a:spLocks noChangeArrowheads="1"/>
          </p:cNvSpPr>
          <p:nvPr/>
        </p:nvSpPr>
        <p:spPr bwMode="auto">
          <a:xfrm>
            <a:off x="5070475" y="5321300"/>
            <a:ext cx="1095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FFFF99"/>
                </a:solidFill>
              </a:rPr>
              <a:t>Acyl CoA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43079" name="Line 71"/>
          <p:cNvSpPr>
            <a:spLocks noChangeShapeType="1"/>
          </p:cNvSpPr>
          <p:nvPr/>
        </p:nvSpPr>
        <p:spPr bwMode="auto">
          <a:xfrm>
            <a:off x="5715000" y="2819400"/>
            <a:ext cx="0" cy="6096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0" name="Text Box 72"/>
          <p:cNvSpPr txBox="1">
            <a:spLocks noChangeArrowheads="1"/>
          </p:cNvSpPr>
          <p:nvPr/>
        </p:nvSpPr>
        <p:spPr bwMode="auto">
          <a:xfrm>
            <a:off x="5241925" y="35448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</a:rPr>
              <a:t>Pi + 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971800" y="3048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Translocase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457200" y="2438400"/>
            <a:ext cx="2133600" cy="1098550"/>
            <a:chOff x="288" y="1536"/>
            <a:chExt cx="1344" cy="692"/>
          </a:xfrm>
        </p:grpSpPr>
        <p:grpSp>
          <p:nvGrpSpPr>
            <p:cNvPr id="45060" name="Group 4"/>
            <p:cNvGrpSpPr>
              <a:grpSpLocks/>
            </p:cNvGrpSpPr>
            <p:nvPr/>
          </p:nvGrpSpPr>
          <p:grpSpPr bwMode="auto">
            <a:xfrm>
              <a:off x="864" y="1536"/>
              <a:ext cx="192" cy="692"/>
              <a:chOff x="336" y="1632"/>
              <a:chExt cx="192" cy="692"/>
            </a:xfrm>
          </p:grpSpPr>
          <p:sp>
            <p:nvSpPr>
              <p:cNvPr id="45061" name="Oval 5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62" name="Freeform 6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63" name="Freeform 7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64" name="Group 8"/>
            <p:cNvGrpSpPr>
              <a:grpSpLocks/>
            </p:cNvGrpSpPr>
            <p:nvPr/>
          </p:nvGrpSpPr>
          <p:grpSpPr bwMode="auto">
            <a:xfrm>
              <a:off x="1056" y="1536"/>
              <a:ext cx="192" cy="692"/>
              <a:chOff x="336" y="1632"/>
              <a:chExt cx="192" cy="692"/>
            </a:xfrm>
          </p:grpSpPr>
          <p:sp>
            <p:nvSpPr>
              <p:cNvPr id="45065" name="Oval 9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66" name="Freeform 10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67" name="Freeform 11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68" name="Group 12"/>
            <p:cNvGrpSpPr>
              <a:grpSpLocks/>
            </p:cNvGrpSpPr>
            <p:nvPr/>
          </p:nvGrpSpPr>
          <p:grpSpPr bwMode="auto">
            <a:xfrm>
              <a:off x="1248" y="1536"/>
              <a:ext cx="192" cy="692"/>
              <a:chOff x="336" y="1632"/>
              <a:chExt cx="192" cy="692"/>
            </a:xfrm>
          </p:grpSpPr>
          <p:sp>
            <p:nvSpPr>
              <p:cNvPr id="45069" name="Oval 13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70" name="Freeform 14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71" name="Freeform 15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72" name="Group 16"/>
            <p:cNvGrpSpPr>
              <a:grpSpLocks/>
            </p:cNvGrpSpPr>
            <p:nvPr/>
          </p:nvGrpSpPr>
          <p:grpSpPr bwMode="auto">
            <a:xfrm>
              <a:off x="1440" y="1536"/>
              <a:ext cx="192" cy="692"/>
              <a:chOff x="336" y="1632"/>
              <a:chExt cx="192" cy="692"/>
            </a:xfrm>
          </p:grpSpPr>
          <p:sp>
            <p:nvSpPr>
              <p:cNvPr id="45073" name="Oval 17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74" name="Freeform 18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75" name="Freeform 19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76" name="Group 20"/>
            <p:cNvGrpSpPr>
              <a:grpSpLocks/>
            </p:cNvGrpSpPr>
            <p:nvPr/>
          </p:nvGrpSpPr>
          <p:grpSpPr bwMode="auto">
            <a:xfrm>
              <a:off x="672" y="1536"/>
              <a:ext cx="192" cy="692"/>
              <a:chOff x="336" y="1632"/>
              <a:chExt cx="192" cy="692"/>
            </a:xfrm>
          </p:grpSpPr>
          <p:sp>
            <p:nvSpPr>
              <p:cNvPr id="45077" name="Oval 21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78" name="Freeform 22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79" name="Freeform 23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80" name="Group 24"/>
            <p:cNvGrpSpPr>
              <a:grpSpLocks/>
            </p:cNvGrpSpPr>
            <p:nvPr/>
          </p:nvGrpSpPr>
          <p:grpSpPr bwMode="auto">
            <a:xfrm>
              <a:off x="480" y="1536"/>
              <a:ext cx="192" cy="692"/>
              <a:chOff x="336" y="1632"/>
              <a:chExt cx="192" cy="692"/>
            </a:xfrm>
          </p:grpSpPr>
          <p:sp>
            <p:nvSpPr>
              <p:cNvPr id="45081" name="Oval 25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2" name="Freeform 26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3" name="Freeform 27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84" name="Group 28"/>
            <p:cNvGrpSpPr>
              <a:grpSpLocks/>
            </p:cNvGrpSpPr>
            <p:nvPr/>
          </p:nvGrpSpPr>
          <p:grpSpPr bwMode="auto">
            <a:xfrm>
              <a:off x="288" y="1536"/>
              <a:ext cx="192" cy="692"/>
              <a:chOff x="336" y="1632"/>
              <a:chExt cx="192" cy="692"/>
            </a:xfrm>
          </p:grpSpPr>
          <p:sp>
            <p:nvSpPr>
              <p:cNvPr id="45085" name="Oval 29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6" name="Freeform 30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87" name="Freeform 31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088" name="Group 32"/>
          <p:cNvGrpSpPr>
            <a:grpSpLocks/>
          </p:cNvGrpSpPr>
          <p:nvPr/>
        </p:nvGrpSpPr>
        <p:grpSpPr bwMode="auto">
          <a:xfrm>
            <a:off x="6248400" y="2438400"/>
            <a:ext cx="2133600" cy="1098550"/>
            <a:chOff x="288" y="1536"/>
            <a:chExt cx="1344" cy="692"/>
          </a:xfrm>
        </p:grpSpPr>
        <p:grpSp>
          <p:nvGrpSpPr>
            <p:cNvPr id="45089" name="Group 33"/>
            <p:cNvGrpSpPr>
              <a:grpSpLocks/>
            </p:cNvGrpSpPr>
            <p:nvPr/>
          </p:nvGrpSpPr>
          <p:grpSpPr bwMode="auto">
            <a:xfrm>
              <a:off x="864" y="1536"/>
              <a:ext cx="192" cy="692"/>
              <a:chOff x="336" y="1632"/>
              <a:chExt cx="192" cy="692"/>
            </a:xfrm>
          </p:grpSpPr>
          <p:sp>
            <p:nvSpPr>
              <p:cNvPr id="45090" name="Oval 34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1" name="Freeform 35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2" name="Freeform 36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93" name="Group 37"/>
            <p:cNvGrpSpPr>
              <a:grpSpLocks/>
            </p:cNvGrpSpPr>
            <p:nvPr/>
          </p:nvGrpSpPr>
          <p:grpSpPr bwMode="auto">
            <a:xfrm>
              <a:off x="1056" y="1536"/>
              <a:ext cx="192" cy="692"/>
              <a:chOff x="336" y="1632"/>
              <a:chExt cx="192" cy="692"/>
            </a:xfrm>
          </p:grpSpPr>
          <p:sp>
            <p:nvSpPr>
              <p:cNvPr id="45094" name="Oval 38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5" name="Freeform 39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6" name="Freeform 40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097" name="Group 41"/>
            <p:cNvGrpSpPr>
              <a:grpSpLocks/>
            </p:cNvGrpSpPr>
            <p:nvPr/>
          </p:nvGrpSpPr>
          <p:grpSpPr bwMode="auto">
            <a:xfrm>
              <a:off x="1248" y="1536"/>
              <a:ext cx="192" cy="692"/>
              <a:chOff x="336" y="1632"/>
              <a:chExt cx="192" cy="692"/>
            </a:xfrm>
          </p:grpSpPr>
          <p:sp>
            <p:nvSpPr>
              <p:cNvPr id="45098" name="Oval 42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99" name="Freeform 43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00" name="Freeform 44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01" name="Group 45"/>
            <p:cNvGrpSpPr>
              <a:grpSpLocks/>
            </p:cNvGrpSpPr>
            <p:nvPr/>
          </p:nvGrpSpPr>
          <p:grpSpPr bwMode="auto">
            <a:xfrm>
              <a:off x="1440" y="1536"/>
              <a:ext cx="192" cy="692"/>
              <a:chOff x="336" y="1632"/>
              <a:chExt cx="192" cy="692"/>
            </a:xfrm>
          </p:grpSpPr>
          <p:sp>
            <p:nvSpPr>
              <p:cNvPr id="45102" name="Oval 46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03" name="Freeform 47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04" name="Freeform 48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05" name="Group 49"/>
            <p:cNvGrpSpPr>
              <a:grpSpLocks/>
            </p:cNvGrpSpPr>
            <p:nvPr/>
          </p:nvGrpSpPr>
          <p:grpSpPr bwMode="auto">
            <a:xfrm>
              <a:off x="672" y="1536"/>
              <a:ext cx="192" cy="692"/>
              <a:chOff x="336" y="1632"/>
              <a:chExt cx="192" cy="692"/>
            </a:xfrm>
          </p:grpSpPr>
          <p:sp>
            <p:nvSpPr>
              <p:cNvPr id="45106" name="Oval 50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07" name="Freeform 51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08" name="Freeform 52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09" name="Group 53"/>
            <p:cNvGrpSpPr>
              <a:grpSpLocks/>
            </p:cNvGrpSpPr>
            <p:nvPr/>
          </p:nvGrpSpPr>
          <p:grpSpPr bwMode="auto">
            <a:xfrm>
              <a:off x="480" y="1536"/>
              <a:ext cx="192" cy="692"/>
              <a:chOff x="336" y="1632"/>
              <a:chExt cx="192" cy="692"/>
            </a:xfrm>
          </p:grpSpPr>
          <p:sp>
            <p:nvSpPr>
              <p:cNvPr id="45110" name="Oval 54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11" name="Freeform 55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12" name="Freeform 56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13" name="Group 57"/>
            <p:cNvGrpSpPr>
              <a:grpSpLocks/>
            </p:cNvGrpSpPr>
            <p:nvPr/>
          </p:nvGrpSpPr>
          <p:grpSpPr bwMode="auto">
            <a:xfrm>
              <a:off x="288" y="1536"/>
              <a:ext cx="192" cy="692"/>
              <a:chOff x="336" y="1632"/>
              <a:chExt cx="192" cy="692"/>
            </a:xfrm>
          </p:grpSpPr>
          <p:sp>
            <p:nvSpPr>
              <p:cNvPr id="45114" name="Oval 58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15" name="Freeform 59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16" name="Freeform 60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117" name="Group 61"/>
          <p:cNvGrpSpPr>
            <a:grpSpLocks/>
          </p:cNvGrpSpPr>
          <p:nvPr/>
        </p:nvGrpSpPr>
        <p:grpSpPr bwMode="auto">
          <a:xfrm flipH="1" flipV="1">
            <a:off x="457200" y="3810000"/>
            <a:ext cx="2133600" cy="1098550"/>
            <a:chOff x="288" y="1536"/>
            <a:chExt cx="1344" cy="692"/>
          </a:xfrm>
        </p:grpSpPr>
        <p:grpSp>
          <p:nvGrpSpPr>
            <p:cNvPr id="45118" name="Group 62"/>
            <p:cNvGrpSpPr>
              <a:grpSpLocks/>
            </p:cNvGrpSpPr>
            <p:nvPr/>
          </p:nvGrpSpPr>
          <p:grpSpPr bwMode="auto">
            <a:xfrm>
              <a:off x="864" y="1536"/>
              <a:ext cx="192" cy="692"/>
              <a:chOff x="336" y="1632"/>
              <a:chExt cx="192" cy="692"/>
            </a:xfrm>
          </p:grpSpPr>
          <p:sp>
            <p:nvSpPr>
              <p:cNvPr id="45119" name="Oval 63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20" name="Freeform 64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21" name="Freeform 65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22" name="Group 66"/>
            <p:cNvGrpSpPr>
              <a:grpSpLocks/>
            </p:cNvGrpSpPr>
            <p:nvPr/>
          </p:nvGrpSpPr>
          <p:grpSpPr bwMode="auto">
            <a:xfrm>
              <a:off x="1056" y="1536"/>
              <a:ext cx="192" cy="692"/>
              <a:chOff x="336" y="1632"/>
              <a:chExt cx="192" cy="692"/>
            </a:xfrm>
          </p:grpSpPr>
          <p:sp>
            <p:nvSpPr>
              <p:cNvPr id="45123" name="Oval 67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24" name="Freeform 68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25" name="Freeform 69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26" name="Group 70"/>
            <p:cNvGrpSpPr>
              <a:grpSpLocks/>
            </p:cNvGrpSpPr>
            <p:nvPr/>
          </p:nvGrpSpPr>
          <p:grpSpPr bwMode="auto">
            <a:xfrm>
              <a:off x="1248" y="1536"/>
              <a:ext cx="192" cy="692"/>
              <a:chOff x="336" y="1632"/>
              <a:chExt cx="192" cy="692"/>
            </a:xfrm>
          </p:grpSpPr>
          <p:sp>
            <p:nvSpPr>
              <p:cNvPr id="45127" name="Oval 71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28" name="Freeform 72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29" name="Freeform 73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30" name="Group 74"/>
            <p:cNvGrpSpPr>
              <a:grpSpLocks/>
            </p:cNvGrpSpPr>
            <p:nvPr/>
          </p:nvGrpSpPr>
          <p:grpSpPr bwMode="auto">
            <a:xfrm>
              <a:off x="1440" y="1536"/>
              <a:ext cx="192" cy="692"/>
              <a:chOff x="336" y="1632"/>
              <a:chExt cx="192" cy="692"/>
            </a:xfrm>
          </p:grpSpPr>
          <p:sp>
            <p:nvSpPr>
              <p:cNvPr id="45131" name="Oval 75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32" name="Freeform 76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33" name="Freeform 77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34" name="Group 78"/>
            <p:cNvGrpSpPr>
              <a:grpSpLocks/>
            </p:cNvGrpSpPr>
            <p:nvPr/>
          </p:nvGrpSpPr>
          <p:grpSpPr bwMode="auto">
            <a:xfrm>
              <a:off x="672" y="1536"/>
              <a:ext cx="192" cy="692"/>
              <a:chOff x="336" y="1632"/>
              <a:chExt cx="192" cy="692"/>
            </a:xfrm>
          </p:grpSpPr>
          <p:sp>
            <p:nvSpPr>
              <p:cNvPr id="45135" name="Oval 79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36" name="Freeform 80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37" name="Freeform 81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38" name="Group 82"/>
            <p:cNvGrpSpPr>
              <a:grpSpLocks/>
            </p:cNvGrpSpPr>
            <p:nvPr/>
          </p:nvGrpSpPr>
          <p:grpSpPr bwMode="auto">
            <a:xfrm>
              <a:off x="480" y="1536"/>
              <a:ext cx="192" cy="692"/>
              <a:chOff x="336" y="1632"/>
              <a:chExt cx="192" cy="692"/>
            </a:xfrm>
          </p:grpSpPr>
          <p:sp>
            <p:nvSpPr>
              <p:cNvPr id="45139" name="Oval 83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40" name="Freeform 84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41" name="Freeform 85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42" name="Group 86"/>
            <p:cNvGrpSpPr>
              <a:grpSpLocks/>
            </p:cNvGrpSpPr>
            <p:nvPr/>
          </p:nvGrpSpPr>
          <p:grpSpPr bwMode="auto">
            <a:xfrm>
              <a:off x="288" y="1536"/>
              <a:ext cx="192" cy="692"/>
              <a:chOff x="336" y="1632"/>
              <a:chExt cx="192" cy="692"/>
            </a:xfrm>
          </p:grpSpPr>
          <p:sp>
            <p:nvSpPr>
              <p:cNvPr id="45143" name="Oval 87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44" name="Freeform 88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45" name="Freeform 89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146" name="Group 90"/>
          <p:cNvGrpSpPr>
            <a:grpSpLocks/>
          </p:cNvGrpSpPr>
          <p:nvPr/>
        </p:nvGrpSpPr>
        <p:grpSpPr bwMode="auto">
          <a:xfrm flipH="1" flipV="1">
            <a:off x="6324600" y="3810000"/>
            <a:ext cx="2133600" cy="1098550"/>
            <a:chOff x="288" y="1536"/>
            <a:chExt cx="1344" cy="692"/>
          </a:xfrm>
        </p:grpSpPr>
        <p:grpSp>
          <p:nvGrpSpPr>
            <p:cNvPr id="45147" name="Group 91"/>
            <p:cNvGrpSpPr>
              <a:grpSpLocks/>
            </p:cNvGrpSpPr>
            <p:nvPr/>
          </p:nvGrpSpPr>
          <p:grpSpPr bwMode="auto">
            <a:xfrm>
              <a:off x="864" y="1536"/>
              <a:ext cx="192" cy="692"/>
              <a:chOff x="336" y="1632"/>
              <a:chExt cx="192" cy="692"/>
            </a:xfrm>
          </p:grpSpPr>
          <p:sp>
            <p:nvSpPr>
              <p:cNvPr id="45148" name="Oval 92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49" name="Freeform 93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50" name="Freeform 94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51" name="Group 95"/>
            <p:cNvGrpSpPr>
              <a:grpSpLocks/>
            </p:cNvGrpSpPr>
            <p:nvPr/>
          </p:nvGrpSpPr>
          <p:grpSpPr bwMode="auto">
            <a:xfrm>
              <a:off x="1056" y="1536"/>
              <a:ext cx="192" cy="692"/>
              <a:chOff x="336" y="1632"/>
              <a:chExt cx="192" cy="692"/>
            </a:xfrm>
          </p:grpSpPr>
          <p:sp>
            <p:nvSpPr>
              <p:cNvPr id="45152" name="Oval 96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53" name="Freeform 97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54" name="Freeform 98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55" name="Group 99"/>
            <p:cNvGrpSpPr>
              <a:grpSpLocks/>
            </p:cNvGrpSpPr>
            <p:nvPr/>
          </p:nvGrpSpPr>
          <p:grpSpPr bwMode="auto">
            <a:xfrm>
              <a:off x="1248" y="1536"/>
              <a:ext cx="192" cy="692"/>
              <a:chOff x="336" y="1632"/>
              <a:chExt cx="192" cy="692"/>
            </a:xfrm>
          </p:grpSpPr>
          <p:sp>
            <p:nvSpPr>
              <p:cNvPr id="45156" name="Oval 100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57" name="Freeform 101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58" name="Freeform 102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59" name="Group 103"/>
            <p:cNvGrpSpPr>
              <a:grpSpLocks/>
            </p:cNvGrpSpPr>
            <p:nvPr/>
          </p:nvGrpSpPr>
          <p:grpSpPr bwMode="auto">
            <a:xfrm>
              <a:off x="1440" y="1536"/>
              <a:ext cx="192" cy="692"/>
              <a:chOff x="336" y="1632"/>
              <a:chExt cx="192" cy="692"/>
            </a:xfrm>
          </p:grpSpPr>
          <p:sp>
            <p:nvSpPr>
              <p:cNvPr id="45160" name="Oval 104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61" name="Freeform 105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62" name="Freeform 106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63" name="Group 107"/>
            <p:cNvGrpSpPr>
              <a:grpSpLocks/>
            </p:cNvGrpSpPr>
            <p:nvPr/>
          </p:nvGrpSpPr>
          <p:grpSpPr bwMode="auto">
            <a:xfrm>
              <a:off x="672" y="1536"/>
              <a:ext cx="192" cy="692"/>
              <a:chOff x="336" y="1632"/>
              <a:chExt cx="192" cy="692"/>
            </a:xfrm>
          </p:grpSpPr>
          <p:sp>
            <p:nvSpPr>
              <p:cNvPr id="45164" name="Oval 108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65" name="Freeform 109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66" name="Freeform 110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67" name="Group 111"/>
            <p:cNvGrpSpPr>
              <a:grpSpLocks/>
            </p:cNvGrpSpPr>
            <p:nvPr/>
          </p:nvGrpSpPr>
          <p:grpSpPr bwMode="auto">
            <a:xfrm>
              <a:off x="480" y="1536"/>
              <a:ext cx="192" cy="692"/>
              <a:chOff x="336" y="1632"/>
              <a:chExt cx="192" cy="692"/>
            </a:xfrm>
          </p:grpSpPr>
          <p:sp>
            <p:nvSpPr>
              <p:cNvPr id="45168" name="Oval 112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69" name="Freeform 113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70" name="Freeform 114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171" name="Group 115"/>
            <p:cNvGrpSpPr>
              <a:grpSpLocks/>
            </p:cNvGrpSpPr>
            <p:nvPr/>
          </p:nvGrpSpPr>
          <p:grpSpPr bwMode="auto">
            <a:xfrm>
              <a:off x="288" y="1536"/>
              <a:ext cx="192" cy="692"/>
              <a:chOff x="336" y="1632"/>
              <a:chExt cx="192" cy="692"/>
            </a:xfrm>
          </p:grpSpPr>
          <p:sp>
            <p:nvSpPr>
              <p:cNvPr id="45172" name="Oval 116"/>
              <p:cNvSpPr>
                <a:spLocks noChangeArrowheads="1"/>
              </p:cNvSpPr>
              <p:nvPr/>
            </p:nvSpPr>
            <p:spPr bwMode="auto">
              <a:xfrm>
                <a:off x="336" y="1632"/>
                <a:ext cx="192" cy="144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73" name="Freeform 117"/>
              <p:cNvSpPr>
                <a:spLocks/>
              </p:cNvSpPr>
              <p:nvPr/>
            </p:nvSpPr>
            <p:spPr bwMode="auto">
              <a:xfrm>
                <a:off x="384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74" name="Freeform 118"/>
              <p:cNvSpPr>
                <a:spLocks/>
              </p:cNvSpPr>
              <p:nvPr/>
            </p:nvSpPr>
            <p:spPr bwMode="auto">
              <a:xfrm>
                <a:off x="432" y="1776"/>
                <a:ext cx="81" cy="548"/>
              </a:xfrm>
              <a:custGeom>
                <a:avLst/>
                <a:gdLst>
                  <a:gd name="T0" fmla="*/ 19 w 81"/>
                  <a:gd name="T1" fmla="*/ 0 h 548"/>
                  <a:gd name="T2" fmla="*/ 38 w 81"/>
                  <a:gd name="T3" fmla="*/ 119 h 548"/>
                  <a:gd name="T4" fmla="*/ 29 w 81"/>
                  <a:gd name="T5" fmla="*/ 210 h 548"/>
                  <a:gd name="T6" fmla="*/ 47 w 81"/>
                  <a:gd name="T7" fmla="*/ 265 h 548"/>
                  <a:gd name="T8" fmla="*/ 65 w 81"/>
                  <a:gd name="T9" fmla="*/ 329 h 548"/>
                  <a:gd name="T10" fmla="*/ 56 w 81"/>
                  <a:gd name="T11" fmla="*/ 365 h 548"/>
                  <a:gd name="T12" fmla="*/ 38 w 81"/>
                  <a:gd name="T13" fmla="*/ 384 h 548"/>
                  <a:gd name="T14" fmla="*/ 65 w 81"/>
                  <a:gd name="T15" fmla="*/ 439 h 548"/>
                  <a:gd name="T16" fmla="*/ 56 w 81"/>
                  <a:gd name="T17" fmla="*/ 466 h 548"/>
                  <a:gd name="T18" fmla="*/ 38 w 81"/>
                  <a:gd name="T19" fmla="*/ 493 h 548"/>
                  <a:gd name="T20" fmla="*/ 65 w 81"/>
                  <a:gd name="T21" fmla="*/ 503 h 548"/>
                  <a:gd name="T22" fmla="*/ 56 w 81"/>
                  <a:gd name="T23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548">
                    <a:moveTo>
                      <a:pt x="19" y="0"/>
                    </a:moveTo>
                    <a:cubicBezTo>
                      <a:pt x="12" y="53"/>
                      <a:pt x="0" y="81"/>
                      <a:pt x="38" y="119"/>
                    </a:cubicBezTo>
                    <a:cubicBezTo>
                      <a:pt x="29" y="157"/>
                      <a:pt x="16" y="173"/>
                      <a:pt x="29" y="210"/>
                    </a:cubicBezTo>
                    <a:cubicBezTo>
                      <a:pt x="35" y="228"/>
                      <a:pt x="47" y="265"/>
                      <a:pt x="47" y="265"/>
                    </a:cubicBezTo>
                    <a:cubicBezTo>
                      <a:pt x="21" y="304"/>
                      <a:pt x="18" y="313"/>
                      <a:pt x="65" y="329"/>
                    </a:cubicBezTo>
                    <a:cubicBezTo>
                      <a:pt x="62" y="341"/>
                      <a:pt x="61" y="354"/>
                      <a:pt x="56" y="365"/>
                    </a:cubicBezTo>
                    <a:cubicBezTo>
                      <a:pt x="52" y="373"/>
                      <a:pt x="40" y="375"/>
                      <a:pt x="38" y="384"/>
                    </a:cubicBezTo>
                    <a:cubicBezTo>
                      <a:pt x="35" y="398"/>
                      <a:pt x="60" y="431"/>
                      <a:pt x="65" y="439"/>
                    </a:cubicBezTo>
                    <a:cubicBezTo>
                      <a:pt x="62" y="448"/>
                      <a:pt x="60" y="458"/>
                      <a:pt x="56" y="466"/>
                    </a:cubicBezTo>
                    <a:cubicBezTo>
                      <a:pt x="51" y="476"/>
                      <a:pt x="35" y="482"/>
                      <a:pt x="38" y="493"/>
                    </a:cubicBezTo>
                    <a:cubicBezTo>
                      <a:pt x="40" y="502"/>
                      <a:pt x="56" y="500"/>
                      <a:pt x="65" y="503"/>
                    </a:cubicBezTo>
                    <a:cubicBezTo>
                      <a:pt x="77" y="538"/>
                      <a:pt x="81" y="523"/>
                      <a:pt x="56" y="548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5175" name="Text Box 119"/>
          <p:cNvSpPr txBox="1">
            <a:spLocks noChangeArrowheads="1"/>
          </p:cNvSpPr>
          <p:nvPr/>
        </p:nvSpPr>
        <p:spPr bwMode="auto">
          <a:xfrm>
            <a:off x="1905000" y="5257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Carnitine</a:t>
            </a:r>
          </a:p>
        </p:txBody>
      </p:sp>
      <p:sp>
        <p:nvSpPr>
          <p:cNvPr id="45176" name="Line 120"/>
          <p:cNvSpPr>
            <a:spLocks noChangeShapeType="1"/>
          </p:cNvSpPr>
          <p:nvPr/>
        </p:nvSpPr>
        <p:spPr bwMode="auto">
          <a:xfrm flipH="1">
            <a:off x="3810000" y="5486400"/>
            <a:ext cx="1371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177" name="Text Box 121"/>
          <p:cNvSpPr txBox="1">
            <a:spLocks noChangeArrowheads="1"/>
          </p:cNvSpPr>
          <p:nvPr/>
        </p:nvSpPr>
        <p:spPr bwMode="auto">
          <a:xfrm>
            <a:off x="2971800" y="6172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Acyl</a:t>
            </a:r>
            <a:r>
              <a:rPr lang="en-US" sz="2400">
                <a:solidFill>
                  <a:srgbClr val="FFFF66"/>
                </a:solidFill>
              </a:rPr>
              <a:t>-CoA</a:t>
            </a:r>
          </a:p>
        </p:txBody>
      </p:sp>
      <p:sp>
        <p:nvSpPr>
          <p:cNvPr id="45178" name="Text Box 122"/>
          <p:cNvSpPr txBox="1">
            <a:spLocks noChangeArrowheads="1"/>
          </p:cNvSpPr>
          <p:nvPr/>
        </p:nvSpPr>
        <p:spPr bwMode="auto">
          <a:xfrm>
            <a:off x="4876800" y="6172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CoA</a:t>
            </a:r>
          </a:p>
        </p:txBody>
      </p:sp>
      <p:sp>
        <p:nvSpPr>
          <p:cNvPr id="45179" name="Text Box 123"/>
          <p:cNvSpPr txBox="1">
            <a:spLocks noChangeArrowheads="1"/>
          </p:cNvSpPr>
          <p:nvPr/>
        </p:nvSpPr>
        <p:spPr bwMode="auto">
          <a:xfrm>
            <a:off x="5486400" y="5257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Acyl</a:t>
            </a:r>
            <a:r>
              <a:rPr lang="en-US" sz="2400">
                <a:solidFill>
                  <a:srgbClr val="FFFF00"/>
                </a:solidFill>
              </a:rPr>
              <a:t>-Carnitine</a:t>
            </a:r>
          </a:p>
        </p:txBody>
      </p:sp>
      <p:cxnSp>
        <p:nvCxnSpPr>
          <p:cNvPr id="45180" name="AutoShape 124"/>
          <p:cNvCxnSpPr>
            <a:cxnSpLocks noChangeShapeType="1"/>
            <a:stCxn id="45178" idx="0"/>
            <a:endCxn id="45177" idx="0"/>
          </p:cNvCxnSpPr>
          <p:nvPr/>
        </p:nvCxnSpPr>
        <p:spPr bwMode="auto">
          <a:xfrm rot="16200000" flipH="1" flipV="1">
            <a:off x="4552156" y="5430044"/>
            <a:ext cx="1588" cy="1485900"/>
          </a:xfrm>
          <a:prstGeom prst="curvedConnector3">
            <a:avLst>
              <a:gd name="adj1" fmla="val -42000000"/>
            </a:avLst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81" name="Text Box 125"/>
          <p:cNvSpPr txBox="1">
            <a:spLocks noChangeArrowheads="1"/>
          </p:cNvSpPr>
          <p:nvPr/>
        </p:nvSpPr>
        <p:spPr bwMode="auto">
          <a:xfrm>
            <a:off x="5334000" y="1600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Acyl</a:t>
            </a:r>
            <a:r>
              <a:rPr lang="en-US" sz="2400">
                <a:solidFill>
                  <a:srgbClr val="FFFF00"/>
                </a:solidFill>
              </a:rPr>
              <a:t>-Carnitine</a:t>
            </a:r>
          </a:p>
        </p:txBody>
      </p:sp>
      <p:sp>
        <p:nvSpPr>
          <p:cNvPr id="45182" name="Line 126"/>
          <p:cNvSpPr>
            <a:spLocks noChangeShapeType="1"/>
          </p:cNvSpPr>
          <p:nvPr/>
        </p:nvSpPr>
        <p:spPr bwMode="auto">
          <a:xfrm>
            <a:off x="3810000" y="1828800"/>
            <a:ext cx="1295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183" name="Text Box 127"/>
          <p:cNvSpPr txBox="1">
            <a:spLocks noChangeArrowheads="1"/>
          </p:cNvSpPr>
          <p:nvPr/>
        </p:nvSpPr>
        <p:spPr bwMode="auto">
          <a:xfrm>
            <a:off x="4648200" y="762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CoA</a:t>
            </a:r>
          </a:p>
        </p:txBody>
      </p:sp>
      <p:sp>
        <p:nvSpPr>
          <p:cNvPr id="45184" name="Text Box 128"/>
          <p:cNvSpPr txBox="1">
            <a:spLocks noChangeArrowheads="1"/>
          </p:cNvSpPr>
          <p:nvPr/>
        </p:nvSpPr>
        <p:spPr bwMode="auto">
          <a:xfrm>
            <a:off x="1981200" y="1600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Carnitine</a:t>
            </a:r>
          </a:p>
        </p:txBody>
      </p:sp>
      <p:sp>
        <p:nvSpPr>
          <p:cNvPr id="45185" name="Text Box 129"/>
          <p:cNvSpPr txBox="1">
            <a:spLocks noChangeArrowheads="1"/>
          </p:cNvSpPr>
          <p:nvPr/>
        </p:nvSpPr>
        <p:spPr bwMode="auto">
          <a:xfrm>
            <a:off x="2895600" y="762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9999"/>
                </a:solidFill>
              </a:rPr>
              <a:t>Acyl</a:t>
            </a:r>
            <a:r>
              <a:rPr lang="en-US" sz="2400">
                <a:solidFill>
                  <a:srgbClr val="FFFF66"/>
                </a:solidFill>
              </a:rPr>
              <a:t>-CoA</a:t>
            </a:r>
          </a:p>
        </p:txBody>
      </p:sp>
      <p:cxnSp>
        <p:nvCxnSpPr>
          <p:cNvPr id="45186" name="AutoShape 130"/>
          <p:cNvCxnSpPr>
            <a:cxnSpLocks noChangeShapeType="1"/>
            <a:stCxn id="45185" idx="2"/>
            <a:endCxn id="45183" idx="2"/>
          </p:cNvCxnSpPr>
          <p:nvPr/>
        </p:nvCxnSpPr>
        <p:spPr bwMode="auto">
          <a:xfrm rot="16200000" flipH="1">
            <a:off x="4456906" y="419894"/>
            <a:ext cx="1588" cy="1600200"/>
          </a:xfrm>
          <a:prstGeom prst="curvedConnector3">
            <a:avLst>
              <a:gd name="adj1" fmla="val 37700000"/>
            </a:avLst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87" name="AutoShape 131"/>
          <p:cNvCxnSpPr>
            <a:cxnSpLocks noChangeShapeType="1"/>
            <a:stCxn id="45175" idx="3"/>
            <a:endCxn id="45184" idx="3"/>
          </p:cNvCxnSpPr>
          <p:nvPr/>
        </p:nvCxnSpPr>
        <p:spPr bwMode="auto">
          <a:xfrm flipV="1">
            <a:off x="3352800" y="1828800"/>
            <a:ext cx="228600" cy="3657600"/>
          </a:xfrm>
          <a:prstGeom prst="curvedConnector3">
            <a:avLst>
              <a:gd name="adj1" fmla="val 434028"/>
            </a:avLst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88" name="AutoShape 132"/>
          <p:cNvCxnSpPr>
            <a:cxnSpLocks noChangeShapeType="1"/>
            <a:stCxn id="45181" idx="1"/>
            <a:endCxn id="45179" idx="1"/>
          </p:cNvCxnSpPr>
          <p:nvPr/>
        </p:nvCxnSpPr>
        <p:spPr bwMode="auto">
          <a:xfrm rot="10800000" flipH="1" flipV="1">
            <a:off x="5334000" y="1828800"/>
            <a:ext cx="152400" cy="3657600"/>
          </a:xfrm>
          <a:prstGeom prst="curvedConnector3">
            <a:avLst>
              <a:gd name="adj1" fmla="val -507292"/>
            </a:avLst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89" name="Oval 133"/>
          <p:cNvSpPr>
            <a:spLocks noChangeArrowheads="1"/>
          </p:cNvSpPr>
          <p:nvPr/>
        </p:nvSpPr>
        <p:spPr bwMode="auto">
          <a:xfrm>
            <a:off x="2438400" y="2362200"/>
            <a:ext cx="3962400" cy="27432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90" name="Text Box 134"/>
          <p:cNvSpPr txBox="1">
            <a:spLocks noChangeArrowheads="1"/>
          </p:cNvSpPr>
          <p:nvPr/>
        </p:nvSpPr>
        <p:spPr bwMode="auto">
          <a:xfrm>
            <a:off x="3429000" y="3124200"/>
            <a:ext cx="22796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Carnitine</a:t>
            </a:r>
          </a:p>
          <a:p>
            <a:r>
              <a:rPr lang="en-US" sz="3200"/>
              <a:t>Transporter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470</Words>
  <Application>Microsoft Office PowerPoint</Application>
  <PresentationFormat>On-screen Show (4:3)</PresentationFormat>
  <Paragraphs>293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cAMP  Signal Transduction Cascade</vt:lpstr>
      <vt:lpstr>PowerPoint Presentation</vt:lpstr>
      <vt:lpstr>PowerPoint Presentation</vt:lpstr>
      <vt:lpstr>Fatty Acid Oxidation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Stoichiometry for the Oxidation of Palmitate (16:0)</vt:lpstr>
      <vt:lpstr>Ethanol Metabolism</vt:lpstr>
      <vt:lpstr>PowerPoint Presentation</vt:lpstr>
      <vt:lpstr>PowerPoint Presentation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  Signal Transduction Cascade</dc:title>
  <dc:creator>John Lew</dc:creator>
  <cp:lastModifiedBy>John Lew</cp:lastModifiedBy>
  <cp:revision>18</cp:revision>
  <dcterms:created xsi:type="dcterms:W3CDTF">2011-02-22T06:11:04Z</dcterms:created>
  <dcterms:modified xsi:type="dcterms:W3CDTF">2013-02-27T01:16:55Z</dcterms:modified>
</cp:coreProperties>
</file>