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22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41987"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41988"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41989"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473BF9D3-C8B3-4F0F-9F31-839966DB8298}" type="slidenum">
              <a:rPr lang="en-US"/>
              <a:pPr/>
              <a:t>‹#›</a:t>
            </a:fld>
            <a:endParaRPr lang="en-US"/>
          </a:p>
        </p:txBody>
      </p:sp>
    </p:spTree>
    <p:extLst>
      <p:ext uri="{BB962C8B-B14F-4D97-AF65-F5344CB8AC3E}">
        <p14:creationId xmlns:p14="http://schemas.microsoft.com/office/powerpoint/2010/main" val="624083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3076"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590C4469-0DE4-44BC-A7BC-45B4D376D957}" type="slidenum">
              <a:rPr lang="en-US"/>
              <a:pPr/>
              <a:t>‹#›</a:t>
            </a:fld>
            <a:endParaRPr lang="en-US"/>
          </a:p>
        </p:txBody>
      </p:sp>
    </p:spTree>
    <p:extLst>
      <p:ext uri="{BB962C8B-B14F-4D97-AF65-F5344CB8AC3E}">
        <p14:creationId xmlns:p14="http://schemas.microsoft.com/office/powerpoint/2010/main" val="25047030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2926FB-A9FF-4AD4-BFF4-8851508A337D}" type="slidenum">
              <a:rPr lang="en-US"/>
              <a:pPr/>
              <a:t>1</a:t>
            </a:fld>
            <a:endParaRPr lang="en-US"/>
          </a:p>
        </p:txBody>
      </p:sp>
      <p:sp>
        <p:nvSpPr>
          <p:cNvPr id="6146" name="Rectangle 2"/>
          <p:cNvSpPr>
            <a:spLocks noRot="1" noChangeArrowheads="1" noTextEdit="1"/>
          </p:cNvSpPr>
          <p:nvPr>
            <p:ph type="sldImg"/>
          </p:nvPr>
        </p:nvSpPr>
        <p:spPr>
          <a:xfrm>
            <a:off x="1258888" y="720725"/>
            <a:ext cx="4800600" cy="3600450"/>
          </a:xfrm>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F2F65F-B56C-446C-B657-787928B601FB}" type="slidenum">
              <a:rPr lang="en-US"/>
              <a:pPr/>
              <a:t>10</a:t>
            </a:fld>
            <a:endParaRPr lang="en-US"/>
          </a:p>
        </p:txBody>
      </p:sp>
      <p:sp>
        <p:nvSpPr>
          <p:cNvPr id="24578" name="Rectangle 2"/>
          <p:cNvSpPr>
            <a:spLocks noRot="1" noChangeArrowheads="1" noTextEdit="1"/>
          </p:cNvSpPr>
          <p:nvPr>
            <p:ph type="sldImg"/>
          </p:nvPr>
        </p:nvSpPr>
        <p:spPr>
          <a:xfrm>
            <a:off x="1258888" y="720725"/>
            <a:ext cx="4800600" cy="3600450"/>
          </a:xfrm>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F5B703-4942-46BE-A9EE-85277C146058}" type="slidenum">
              <a:rPr lang="en-US"/>
              <a:pPr/>
              <a:t>11</a:t>
            </a:fld>
            <a:endParaRPr lang="en-US"/>
          </a:p>
        </p:txBody>
      </p:sp>
      <p:sp>
        <p:nvSpPr>
          <p:cNvPr id="26626" name="Rectangle 2"/>
          <p:cNvSpPr>
            <a:spLocks noRot="1" noChangeArrowheads="1" noTextEdit="1"/>
          </p:cNvSpPr>
          <p:nvPr>
            <p:ph type="sldImg"/>
          </p:nvPr>
        </p:nvSpPr>
        <p:spPr>
          <a:xfrm>
            <a:off x="1258888" y="720725"/>
            <a:ext cx="4800600" cy="3600450"/>
          </a:xfrm>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9B60C-350F-49C7-B103-E8A7829967DD}" type="slidenum">
              <a:rPr lang="en-US"/>
              <a:pPr/>
              <a:t>12</a:t>
            </a:fld>
            <a:endParaRPr lang="en-US"/>
          </a:p>
        </p:txBody>
      </p:sp>
      <p:sp>
        <p:nvSpPr>
          <p:cNvPr id="28674" name="Rectangle 2"/>
          <p:cNvSpPr>
            <a:spLocks noRot="1" noChangeArrowheads="1" noTextEdit="1"/>
          </p:cNvSpPr>
          <p:nvPr>
            <p:ph type="sldImg"/>
          </p:nvPr>
        </p:nvSpPr>
        <p:spPr>
          <a:xfrm>
            <a:off x="1258888" y="720725"/>
            <a:ext cx="4800600" cy="3600450"/>
          </a:xfrm>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E40B4-6AFB-4771-9A04-722BE071589D}" type="slidenum">
              <a:rPr lang="en-US"/>
              <a:pPr/>
              <a:t>13</a:t>
            </a:fld>
            <a:endParaRPr lang="en-US"/>
          </a:p>
        </p:txBody>
      </p:sp>
      <p:sp>
        <p:nvSpPr>
          <p:cNvPr id="30722" name="Rectangle 2"/>
          <p:cNvSpPr>
            <a:spLocks noRot="1" noChangeArrowheads="1" noTextEdit="1"/>
          </p:cNvSpPr>
          <p:nvPr>
            <p:ph type="sldImg"/>
          </p:nvPr>
        </p:nvSpPr>
        <p:spPr>
          <a:xfrm>
            <a:off x="1258888" y="720725"/>
            <a:ext cx="4800600" cy="3600450"/>
          </a:xfrm>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6997FA-07C1-4C0B-A5A0-89522CAFB8B5}" type="slidenum">
              <a:rPr lang="en-US"/>
              <a:pPr/>
              <a:t>14</a:t>
            </a:fld>
            <a:endParaRPr lang="en-US"/>
          </a:p>
        </p:txBody>
      </p:sp>
      <p:sp>
        <p:nvSpPr>
          <p:cNvPr id="32770" name="Rectangle 2"/>
          <p:cNvSpPr>
            <a:spLocks noRot="1" noChangeArrowheads="1" noTextEdit="1"/>
          </p:cNvSpPr>
          <p:nvPr>
            <p:ph type="sldImg"/>
          </p:nvPr>
        </p:nvSpPr>
        <p:spPr>
          <a:xfrm>
            <a:off x="1258888" y="720725"/>
            <a:ext cx="4800600" cy="3600450"/>
          </a:xfrm>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7CCA2F-5434-4135-AEA6-E4BF7DD9216B}" type="slidenum">
              <a:rPr lang="en-US"/>
              <a:pPr/>
              <a:t>15</a:t>
            </a:fld>
            <a:endParaRPr lang="en-US"/>
          </a:p>
        </p:txBody>
      </p:sp>
      <p:sp>
        <p:nvSpPr>
          <p:cNvPr id="34818" name="Rectangle 2"/>
          <p:cNvSpPr>
            <a:spLocks noRot="1" noChangeArrowheads="1" noTextEdit="1"/>
          </p:cNvSpPr>
          <p:nvPr>
            <p:ph type="sldImg"/>
          </p:nvPr>
        </p:nvSpPr>
        <p:spPr>
          <a:xfrm>
            <a:off x="1258888" y="720725"/>
            <a:ext cx="4800600" cy="3600450"/>
          </a:xfrm>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4BF276-B68E-4FF1-BAB9-80B7A9051BD7}" type="slidenum">
              <a:rPr lang="en-US"/>
              <a:pPr/>
              <a:t>16</a:t>
            </a:fld>
            <a:endParaRPr lang="en-US"/>
          </a:p>
        </p:txBody>
      </p:sp>
      <p:sp>
        <p:nvSpPr>
          <p:cNvPr id="36866" name="Rectangle 2"/>
          <p:cNvSpPr>
            <a:spLocks noRot="1" noChangeArrowheads="1" noTextEdit="1"/>
          </p:cNvSpPr>
          <p:nvPr>
            <p:ph type="sldImg"/>
          </p:nvPr>
        </p:nvSpPr>
        <p:spPr>
          <a:xfrm>
            <a:off x="1258888" y="720725"/>
            <a:ext cx="4800600" cy="3600450"/>
          </a:xfrm>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E1B0B2-B663-4436-83A3-3A3CE21E59A8}" type="slidenum">
              <a:rPr lang="en-US"/>
              <a:pPr/>
              <a:t>17</a:t>
            </a:fld>
            <a:endParaRPr lang="en-US"/>
          </a:p>
        </p:txBody>
      </p:sp>
      <p:sp>
        <p:nvSpPr>
          <p:cNvPr id="38914" name="Rectangle 2"/>
          <p:cNvSpPr>
            <a:spLocks noRot="1" noChangeArrowheads="1" noTextEdit="1"/>
          </p:cNvSpPr>
          <p:nvPr>
            <p:ph type="sldImg"/>
          </p:nvPr>
        </p:nvSpPr>
        <p:spPr>
          <a:xfrm>
            <a:off x="1258888" y="720725"/>
            <a:ext cx="4800600" cy="3600450"/>
          </a:xfrm>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DBBBD9-C780-426A-B7A2-C129C7E8C021}" type="slidenum">
              <a:rPr lang="en-US"/>
              <a:pPr/>
              <a:t>2</a:t>
            </a:fld>
            <a:endParaRPr lang="en-US"/>
          </a:p>
        </p:txBody>
      </p:sp>
      <p:sp>
        <p:nvSpPr>
          <p:cNvPr id="8194" name="Rectangle 2"/>
          <p:cNvSpPr>
            <a:spLocks noRot="1" noChangeArrowheads="1" noTextEdit="1"/>
          </p:cNvSpPr>
          <p:nvPr>
            <p:ph type="sldImg"/>
          </p:nvPr>
        </p:nvSpPr>
        <p:spPr>
          <a:xfrm>
            <a:off x="1258888" y="720725"/>
            <a:ext cx="4800600" cy="3600450"/>
          </a:xfrm>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29557-15B1-4C3B-B08A-9318930F0D77}" type="slidenum">
              <a:rPr lang="en-US"/>
              <a:pPr/>
              <a:t>3</a:t>
            </a:fld>
            <a:endParaRPr lang="en-US"/>
          </a:p>
        </p:txBody>
      </p:sp>
      <p:sp>
        <p:nvSpPr>
          <p:cNvPr id="10242" name="Rectangle 2"/>
          <p:cNvSpPr>
            <a:spLocks noRot="1" noChangeArrowheads="1" noTextEdit="1"/>
          </p:cNvSpPr>
          <p:nvPr>
            <p:ph type="sldImg"/>
          </p:nvPr>
        </p:nvSpPr>
        <p:spPr>
          <a:xfrm>
            <a:off x="1258888" y="720725"/>
            <a:ext cx="4800600" cy="3600450"/>
          </a:xfrm>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D1B54-3C28-46E3-B706-E3D41E1CD31D}" type="slidenum">
              <a:rPr lang="en-US"/>
              <a:pPr/>
              <a:t>4</a:t>
            </a:fld>
            <a:endParaRPr lang="en-US"/>
          </a:p>
        </p:txBody>
      </p:sp>
      <p:sp>
        <p:nvSpPr>
          <p:cNvPr id="12290" name="Rectangle 2"/>
          <p:cNvSpPr>
            <a:spLocks noRot="1" noChangeArrowheads="1" noTextEdit="1"/>
          </p:cNvSpPr>
          <p:nvPr>
            <p:ph type="sldImg"/>
          </p:nvPr>
        </p:nvSpPr>
        <p:spPr>
          <a:xfrm>
            <a:off x="1258888" y="720725"/>
            <a:ext cx="4800600" cy="3600450"/>
          </a:xfrm>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2BCA29-37B3-4E88-BC6D-ED9CB5B7626B}" type="slidenum">
              <a:rPr lang="en-US"/>
              <a:pPr/>
              <a:t>5</a:t>
            </a:fld>
            <a:endParaRPr lang="en-US"/>
          </a:p>
        </p:txBody>
      </p:sp>
      <p:sp>
        <p:nvSpPr>
          <p:cNvPr id="14338" name="Rectangle 2"/>
          <p:cNvSpPr>
            <a:spLocks noRot="1" noChangeArrowheads="1" noTextEdit="1"/>
          </p:cNvSpPr>
          <p:nvPr>
            <p:ph type="sldImg"/>
          </p:nvPr>
        </p:nvSpPr>
        <p:spPr>
          <a:xfrm>
            <a:off x="1258888" y="720725"/>
            <a:ext cx="4800600" cy="3600450"/>
          </a:xfrm>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46E07-F161-4414-A11C-AE817CC222B1}" type="slidenum">
              <a:rPr lang="en-US"/>
              <a:pPr/>
              <a:t>6</a:t>
            </a:fld>
            <a:endParaRPr lang="en-US"/>
          </a:p>
        </p:txBody>
      </p:sp>
      <p:sp>
        <p:nvSpPr>
          <p:cNvPr id="16386" name="Rectangle 2"/>
          <p:cNvSpPr>
            <a:spLocks noRot="1" noChangeArrowheads="1" noTextEdit="1"/>
          </p:cNvSpPr>
          <p:nvPr>
            <p:ph type="sldImg"/>
          </p:nvPr>
        </p:nvSpPr>
        <p:spPr>
          <a:xfrm>
            <a:off x="1258888" y="720725"/>
            <a:ext cx="4800600" cy="3600450"/>
          </a:xfrm>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E7A9B-EFF0-4A4C-9E0C-C1B71D776E1C}" type="slidenum">
              <a:rPr lang="en-US"/>
              <a:pPr/>
              <a:t>7</a:t>
            </a:fld>
            <a:endParaRPr lang="en-US"/>
          </a:p>
        </p:txBody>
      </p:sp>
      <p:sp>
        <p:nvSpPr>
          <p:cNvPr id="18434" name="Rectangle 2"/>
          <p:cNvSpPr>
            <a:spLocks noRot="1" noChangeArrowheads="1" noTextEdit="1"/>
          </p:cNvSpPr>
          <p:nvPr>
            <p:ph type="sldImg"/>
          </p:nvPr>
        </p:nvSpPr>
        <p:spPr>
          <a:xfrm>
            <a:off x="1258888" y="720725"/>
            <a:ext cx="4800600" cy="3600450"/>
          </a:xfrm>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24F1C-59B3-4902-B04B-BA188EBAA021}" type="slidenum">
              <a:rPr lang="en-US"/>
              <a:pPr/>
              <a:t>8</a:t>
            </a:fld>
            <a:endParaRPr lang="en-US"/>
          </a:p>
        </p:txBody>
      </p:sp>
      <p:sp>
        <p:nvSpPr>
          <p:cNvPr id="20482" name="Rectangle 2"/>
          <p:cNvSpPr>
            <a:spLocks noRot="1" noChangeArrowheads="1" noTextEdit="1"/>
          </p:cNvSpPr>
          <p:nvPr>
            <p:ph type="sldImg"/>
          </p:nvPr>
        </p:nvSpPr>
        <p:spPr>
          <a:xfrm>
            <a:off x="1258888" y="720725"/>
            <a:ext cx="4800600" cy="3600450"/>
          </a:xfrm>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7C72F-C329-47BA-93AB-C6DC25E55C2A}" type="slidenum">
              <a:rPr lang="en-US"/>
              <a:pPr/>
              <a:t>9</a:t>
            </a:fld>
            <a:endParaRPr lang="en-US"/>
          </a:p>
        </p:txBody>
      </p:sp>
      <p:sp>
        <p:nvSpPr>
          <p:cNvPr id="22530" name="Rectangle 2"/>
          <p:cNvSpPr>
            <a:spLocks noRot="1" noChangeArrowheads="1" noTextEdit="1"/>
          </p:cNvSpPr>
          <p:nvPr>
            <p:ph type="sldImg"/>
          </p:nvPr>
        </p:nvSpPr>
        <p:spPr>
          <a:xfrm>
            <a:off x="1258888" y="720725"/>
            <a:ext cx="4800600" cy="3600450"/>
          </a:xfrm>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33ABBDC-BBEA-4498-A5F2-4E37F4D2E426}" type="slidenum">
              <a:rPr lang="en-US"/>
              <a:pPr/>
              <a:t>‹#›</a:t>
            </a:fld>
            <a:endParaRPr lang="en-US"/>
          </a:p>
        </p:txBody>
      </p:sp>
    </p:spTree>
    <p:extLst>
      <p:ext uri="{BB962C8B-B14F-4D97-AF65-F5344CB8AC3E}">
        <p14:creationId xmlns:p14="http://schemas.microsoft.com/office/powerpoint/2010/main" val="366199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08FC6A-1DBB-48D0-B04D-40FFD41D9387}" type="slidenum">
              <a:rPr lang="en-US"/>
              <a:pPr/>
              <a:t>‹#›</a:t>
            </a:fld>
            <a:endParaRPr lang="en-US"/>
          </a:p>
        </p:txBody>
      </p:sp>
    </p:spTree>
    <p:extLst>
      <p:ext uri="{BB962C8B-B14F-4D97-AF65-F5344CB8AC3E}">
        <p14:creationId xmlns:p14="http://schemas.microsoft.com/office/powerpoint/2010/main" val="3476745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5625A2-F0E1-4621-94E9-6FD4BFE8DBE0}" type="slidenum">
              <a:rPr lang="en-US"/>
              <a:pPr/>
              <a:t>‹#›</a:t>
            </a:fld>
            <a:endParaRPr lang="en-US"/>
          </a:p>
        </p:txBody>
      </p:sp>
    </p:spTree>
    <p:extLst>
      <p:ext uri="{BB962C8B-B14F-4D97-AF65-F5344CB8AC3E}">
        <p14:creationId xmlns:p14="http://schemas.microsoft.com/office/powerpoint/2010/main" val="160171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FDFFCD8F-3948-4AAB-A104-B0FA2E151CB9}" type="slidenum">
              <a:rPr lang="en-US"/>
              <a:pPr/>
              <a:t>‹#›</a:t>
            </a:fld>
            <a:endParaRPr lang="en-US"/>
          </a:p>
        </p:txBody>
      </p:sp>
    </p:spTree>
    <p:extLst>
      <p:ext uri="{BB962C8B-B14F-4D97-AF65-F5344CB8AC3E}">
        <p14:creationId xmlns:p14="http://schemas.microsoft.com/office/powerpoint/2010/main" val="174566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061AFA-8745-45BC-9777-FC0607A96C1C}" type="slidenum">
              <a:rPr lang="en-US"/>
              <a:pPr/>
              <a:t>‹#›</a:t>
            </a:fld>
            <a:endParaRPr lang="en-US"/>
          </a:p>
        </p:txBody>
      </p:sp>
    </p:spTree>
    <p:extLst>
      <p:ext uri="{BB962C8B-B14F-4D97-AF65-F5344CB8AC3E}">
        <p14:creationId xmlns:p14="http://schemas.microsoft.com/office/powerpoint/2010/main" val="49597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958CFF-E2BE-42FA-AE68-9185F8A7D81F}" type="slidenum">
              <a:rPr lang="en-US"/>
              <a:pPr/>
              <a:t>‹#›</a:t>
            </a:fld>
            <a:endParaRPr lang="en-US"/>
          </a:p>
        </p:txBody>
      </p:sp>
    </p:spTree>
    <p:extLst>
      <p:ext uri="{BB962C8B-B14F-4D97-AF65-F5344CB8AC3E}">
        <p14:creationId xmlns:p14="http://schemas.microsoft.com/office/powerpoint/2010/main" val="339946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224437-2099-4500-BEF8-B489012729D6}" type="slidenum">
              <a:rPr lang="en-US"/>
              <a:pPr/>
              <a:t>‹#›</a:t>
            </a:fld>
            <a:endParaRPr lang="en-US"/>
          </a:p>
        </p:txBody>
      </p:sp>
    </p:spTree>
    <p:extLst>
      <p:ext uri="{BB962C8B-B14F-4D97-AF65-F5344CB8AC3E}">
        <p14:creationId xmlns:p14="http://schemas.microsoft.com/office/powerpoint/2010/main" val="30005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2B6E68A-CB5B-40C1-9E3E-744991DD9E3B}" type="slidenum">
              <a:rPr lang="en-US"/>
              <a:pPr/>
              <a:t>‹#›</a:t>
            </a:fld>
            <a:endParaRPr lang="en-US"/>
          </a:p>
        </p:txBody>
      </p:sp>
    </p:spTree>
    <p:extLst>
      <p:ext uri="{BB962C8B-B14F-4D97-AF65-F5344CB8AC3E}">
        <p14:creationId xmlns:p14="http://schemas.microsoft.com/office/powerpoint/2010/main" val="304470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9E474F1-B11C-426D-8190-E12EC65FDE5B}" type="slidenum">
              <a:rPr lang="en-US"/>
              <a:pPr/>
              <a:t>‹#›</a:t>
            </a:fld>
            <a:endParaRPr lang="en-US"/>
          </a:p>
        </p:txBody>
      </p:sp>
    </p:spTree>
    <p:extLst>
      <p:ext uri="{BB962C8B-B14F-4D97-AF65-F5344CB8AC3E}">
        <p14:creationId xmlns:p14="http://schemas.microsoft.com/office/powerpoint/2010/main" val="251977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F7C90CF-1AE5-40C5-AEA7-CFA1D7EBB52D}" type="slidenum">
              <a:rPr lang="en-US"/>
              <a:pPr/>
              <a:t>‹#›</a:t>
            </a:fld>
            <a:endParaRPr lang="en-US"/>
          </a:p>
        </p:txBody>
      </p:sp>
    </p:spTree>
    <p:extLst>
      <p:ext uri="{BB962C8B-B14F-4D97-AF65-F5344CB8AC3E}">
        <p14:creationId xmlns:p14="http://schemas.microsoft.com/office/powerpoint/2010/main" val="35226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A1127DA-7B05-4C72-BB12-B7DAD43BBD10}" type="slidenum">
              <a:rPr lang="en-US"/>
              <a:pPr/>
              <a:t>‹#›</a:t>
            </a:fld>
            <a:endParaRPr lang="en-US"/>
          </a:p>
        </p:txBody>
      </p:sp>
    </p:spTree>
    <p:extLst>
      <p:ext uri="{BB962C8B-B14F-4D97-AF65-F5344CB8AC3E}">
        <p14:creationId xmlns:p14="http://schemas.microsoft.com/office/powerpoint/2010/main" val="367585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243E7A0-CB76-4943-B2C2-E01CF13A35CD}" type="slidenum">
              <a:rPr lang="en-US"/>
              <a:pPr/>
              <a:t>‹#›</a:t>
            </a:fld>
            <a:endParaRPr lang="en-US"/>
          </a:p>
        </p:txBody>
      </p:sp>
    </p:spTree>
    <p:extLst>
      <p:ext uri="{BB962C8B-B14F-4D97-AF65-F5344CB8AC3E}">
        <p14:creationId xmlns:p14="http://schemas.microsoft.com/office/powerpoint/2010/main" val="179809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DE7D574-46B5-41C2-9381-E1E9D4A5B5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3400" y="2133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a:solidFill>
                  <a:srgbClr val="FF9999"/>
                </a:solidFill>
              </a:rPr>
              <a:t>Amino Acid Catabolism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a:solidFill>
                  <a:srgbClr val="FF9999"/>
                </a:solidFill>
              </a:rPr>
              <a:t>The Requirement for Dietary Protein</a:t>
            </a:r>
          </a:p>
        </p:txBody>
      </p:sp>
      <p:sp>
        <p:nvSpPr>
          <p:cNvPr id="23555" name="Rectangle 3"/>
          <p:cNvSpPr>
            <a:spLocks noGrp="1" noChangeArrowheads="1"/>
          </p:cNvSpPr>
          <p:nvPr>
            <p:ph type="body" idx="1"/>
          </p:nvPr>
        </p:nvSpPr>
        <p:spPr/>
        <p:txBody>
          <a:bodyPr/>
          <a:lstStyle/>
          <a:p>
            <a:pPr>
              <a:buFontTx/>
              <a:buNone/>
            </a:pPr>
            <a:r>
              <a:rPr lang="en-US" sz="2800">
                <a:solidFill>
                  <a:srgbClr val="FFFF99"/>
                </a:solidFill>
              </a:rPr>
              <a:t>In 1889, two physiologists, Fick and Wislicenus, climbed the Faulhorn in Switzerland (1956 meters). On the climb and during recovery, they excreted in their urine 5.7 and 5.5 g N, respectively, per 13 hr period. This rate of N turnover falls within a range no greater than that expected for a day of light activities. </a:t>
            </a:r>
            <a:r>
              <a:rPr lang="en-US" sz="2800" i="1">
                <a:solidFill>
                  <a:srgbClr val="FFFF99"/>
                </a:solidFill>
              </a:rPr>
              <a:t>Thus, there is no evidence to support the old, common view that the working man is entitled to an undue portion of meat from the family rations.</a:t>
            </a:r>
            <a:r>
              <a:rPr lang="en-US" sz="2800">
                <a:solidFill>
                  <a:srgbClr val="FFFF99"/>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1066800"/>
            <a:ext cx="8229600" cy="4525963"/>
          </a:xfrm>
        </p:spPr>
        <p:txBody>
          <a:bodyPr/>
          <a:lstStyle/>
          <a:p>
            <a:pPr>
              <a:lnSpc>
                <a:spcPct val="90000"/>
              </a:lnSpc>
              <a:buFontTx/>
              <a:buNone/>
            </a:pPr>
            <a:r>
              <a:rPr lang="en-US" sz="2800">
                <a:solidFill>
                  <a:srgbClr val="FF9999"/>
                </a:solidFill>
              </a:rPr>
              <a:t>Obligatory N loss</a:t>
            </a:r>
            <a:r>
              <a:rPr lang="en-US" sz="2800">
                <a:solidFill>
                  <a:srgbClr val="FFFF99"/>
                </a:solidFill>
              </a:rPr>
              <a:t> – the total N loss on a N-free diet which otherwise meets all other nutritional requirements. For a 65 kg man, this is 3.5 -10 g N per day, which corresponds to a protein requirement between 21 and 70 g per day in order to maintain N balance</a:t>
            </a:r>
          </a:p>
          <a:p>
            <a:pPr>
              <a:lnSpc>
                <a:spcPct val="90000"/>
              </a:lnSpc>
              <a:buFontTx/>
              <a:buNone/>
            </a:pPr>
            <a:endParaRPr lang="en-US" sz="2800">
              <a:solidFill>
                <a:srgbClr val="FFFF99"/>
              </a:solidFill>
            </a:endParaRPr>
          </a:p>
          <a:p>
            <a:pPr>
              <a:lnSpc>
                <a:spcPct val="90000"/>
              </a:lnSpc>
              <a:buFontTx/>
              <a:buNone/>
            </a:pPr>
            <a:r>
              <a:rPr lang="en-US" sz="2800">
                <a:solidFill>
                  <a:srgbClr val="FFFF99"/>
                </a:solidFill>
              </a:rPr>
              <a:t>The fraction of protein in the ‘prudent’ diet is thus 10-15% of the total caloric intake (that from fat should be no more than 30%; the balance being from complex CHO).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219200" y="1905000"/>
            <a:ext cx="64770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1320800">
              <a:defRPr>
                <a:solidFill>
                  <a:schemeClr val="tx1"/>
                </a:solidFill>
                <a:latin typeface="Arial" pitchFamily="34" charset="0"/>
              </a:defRPr>
            </a:lvl2pPr>
            <a:lvl3pPr marL="1435100">
              <a:defRPr>
                <a:solidFill>
                  <a:schemeClr val="tx1"/>
                </a:solidFill>
                <a:latin typeface="Arial" pitchFamily="34" charset="0"/>
              </a:defRPr>
            </a:lvl3pPr>
            <a:lvl4pPr marL="1549400">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a:spcBef>
                <a:spcPct val="50000"/>
              </a:spcBef>
            </a:pPr>
            <a:r>
              <a:rPr lang="en-US" sz="3600">
                <a:solidFill>
                  <a:srgbClr val="FFFF99"/>
                </a:solidFill>
              </a:rPr>
              <a:t>The need for dietary protein is two-fold:</a:t>
            </a:r>
          </a:p>
          <a:p>
            <a:pPr>
              <a:spcBef>
                <a:spcPct val="50000"/>
              </a:spcBef>
            </a:pPr>
            <a:r>
              <a:rPr lang="en-US" sz="3600">
                <a:solidFill>
                  <a:srgbClr val="FFFF99"/>
                </a:solidFill>
              </a:rPr>
              <a:t>	- to supply total N</a:t>
            </a:r>
          </a:p>
          <a:p>
            <a:pPr>
              <a:spcBef>
                <a:spcPct val="50000"/>
              </a:spcBef>
            </a:pPr>
            <a:r>
              <a:rPr lang="en-US" sz="3600">
                <a:solidFill>
                  <a:srgbClr val="FFFF99"/>
                </a:solidFill>
              </a:rPr>
              <a:t>	- to supply the essential 	  amino acids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533400" y="1295400"/>
            <a:ext cx="8229600" cy="4525963"/>
          </a:xfrm>
        </p:spPr>
        <p:txBody>
          <a:bodyPr/>
          <a:lstStyle/>
          <a:p>
            <a:pPr>
              <a:buFontTx/>
              <a:buNone/>
            </a:pPr>
            <a:r>
              <a:rPr lang="en-US">
                <a:solidFill>
                  <a:srgbClr val="FF9999"/>
                </a:solidFill>
              </a:rPr>
              <a:t>Protein Quality</a:t>
            </a:r>
            <a:r>
              <a:rPr lang="en-US">
                <a:solidFill>
                  <a:srgbClr val="FFFF99"/>
                </a:solidFill>
              </a:rPr>
              <a:t> – the daily requirement for protein assumes that this protein is ‘complete.’ If one or more of the essential amino acids is lacking, then protein cannot be made from the amino acid pool derived from the diet. The dietary amino acids are useless for making functional body proteins, and are degraded.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457200" y="304800"/>
            <a:ext cx="8229600" cy="1524000"/>
          </a:xfrm>
        </p:spPr>
        <p:txBody>
          <a:bodyPr/>
          <a:lstStyle/>
          <a:p>
            <a:pPr>
              <a:buFontTx/>
              <a:buNone/>
            </a:pPr>
            <a:r>
              <a:rPr lang="en-US" sz="2800">
                <a:solidFill>
                  <a:srgbClr val="FFFF99"/>
                </a:solidFill>
              </a:rPr>
              <a:t>The Pattern of </a:t>
            </a:r>
            <a:r>
              <a:rPr lang="en-US" sz="2800">
                <a:solidFill>
                  <a:srgbClr val="FF9999"/>
                </a:solidFill>
              </a:rPr>
              <a:t>Essential Amino Acids</a:t>
            </a:r>
            <a:r>
              <a:rPr lang="en-US" sz="2800">
                <a:solidFill>
                  <a:srgbClr val="FFFF99"/>
                </a:solidFill>
              </a:rPr>
              <a:t> required by humans corresponds to the percentage of each of the essential amino acids in human proteins. </a:t>
            </a:r>
          </a:p>
        </p:txBody>
      </p:sp>
      <p:pic>
        <p:nvPicPr>
          <p:cNvPr id="31747" name="Picture 3" descr="1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828800"/>
            <a:ext cx="5791200"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168"/>
          <p:cNvPicPr>
            <a:picLocks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a:xfrm>
            <a:off x="0" y="762000"/>
            <a:ext cx="5410200" cy="4926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5" name="Text Box 3"/>
          <p:cNvSpPr txBox="1">
            <a:spLocks noChangeArrowheads="1"/>
          </p:cNvSpPr>
          <p:nvPr/>
        </p:nvSpPr>
        <p:spPr bwMode="auto">
          <a:xfrm>
            <a:off x="5562600" y="762000"/>
            <a:ext cx="35814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1) K is the limiting aa in wheat &amp; other grains</a:t>
            </a:r>
          </a:p>
          <a:p>
            <a:pPr>
              <a:spcBef>
                <a:spcPct val="50000"/>
              </a:spcBef>
              <a:buFontTx/>
              <a:buChar char="•"/>
            </a:pPr>
            <a:r>
              <a:rPr lang="en-US" sz="2400">
                <a:solidFill>
                  <a:srgbClr val="FFFF99"/>
                </a:solidFill>
              </a:rPr>
              <a:t>M/C is limiting in beans &amp; other legumes</a:t>
            </a:r>
          </a:p>
          <a:p>
            <a:pPr>
              <a:spcBef>
                <a:spcPct val="50000"/>
              </a:spcBef>
              <a:buFontTx/>
              <a:buChar char="•"/>
            </a:pPr>
            <a:r>
              <a:rPr lang="en-US" sz="2400">
                <a:solidFill>
                  <a:srgbClr val="FFFF99"/>
                </a:solidFill>
              </a:rPr>
              <a:t> Therefore grains &amp; legumes are generally aa “complementary”.</a:t>
            </a:r>
          </a:p>
          <a:p>
            <a:pPr>
              <a:spcBef>
                <a:spcPct val="50000"/>
              </a:spcBef>
            </a:pPr>
            <a:r>
              <a:rPr lang="en-US" sz="2400">
                <a:solidFill>
                  <a:srgbClr val="FFFF99"/>
                </a:solidFill>
              </a:rPr>
              <a:t>2) The essential aa’s in wheat are generally lower in proportion relative to total protein.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0" y="1219200"/>
            <a:ext cx="8915400" cy="4525963"/>
          </a:xfrm>
        </p:spPr>
        <p:txBody>
          <a:bodyPr/>
          <a:lstStyle/>
          <a:p>
            <a:pPr marL="517525" indent="-517525">
              <a:lnSpc>
                <a:spcPct val="90000"/>
              </a:lnSpc>
              <a:buFontTx/>
              <a:buNone/>
            </a:pPr>
            <a:r>
              <a:rPr lang="en-US" sz="2800">
                <a:solidFill>
                  <a:srgbClr val="FFFF99"/>
                </a:solidFill>
              </a:rPr>
              <a:t>*** In order to obtain the human requirement for Lys from wheat ~ 3x more protein (total protein) must be consumed.</a:t>
            </a:r>
          </a:p>
          <a:p>
            <a:pPr marL="517525" indent="-517525">
              <a:lnSpc>
                <a:spcPct val="90000"/>
              </a:lnSpc>
              <a:buFontTx/>
              <a:buNone/>
            </a:pPr>
            <a:endParaRPr lang="en-US" sz="2800">
              <a:solidFill>
                <a:srgbClr val="FFFF99"/>
              </a:solidFill>
            </a:endParaRPr>
          </a:p>
          <a:p>
            <a:pPr marL="517525" indent="-517525">
              <a:lnSpc>
                <a:spcPct val="90000"/>
              </a:lnSpc>
              <a:buFontTx/>
              <a:buNone/>
            </a:pPr>
            <a:r>
              <a:rPr lang="en-US" sz="2800">
                <a:solidFill>
                  <a:srgbClr val="FFFF99"/>
                </a:solidFill>
              </a:rPr>
              <a:t>The quality of protein in food is expressed as:</a:t>
            </a:r>
          </a:p>
          <a:p>
            <a:pPr marL="517525" indent="-517525">
              <a:lnSpc>
                <a:spcPct val="90000"/>
              </a:lnSpc>
              <a:buFontTx/>
              <a:buNone/>
            </a:pPr>
            <a:r>
              <a:rPr lang="en-US" sz="2800">
                <a:solidFill>
                  <a:srgbClr val="FFFF99"/>
                </a:solidFill>
              </a:rPr>
              <a:t>	1. Biological Value (BV) = (N retained / N absorbed) 	x 100%</a:t>
            </a:r>
          </a:p>
          <a:p>
            <a:pPr marL="517525" indent="-517525">
              <a:lnSpc>
                <a:spcPct val="90000"/>
              </a:lnSpc>
              <a:buFontTx/>
              <a:buNone/>
            </a:pPr>
            <a:r>
              <a:rPr lang="en-US" sz="2800">
                <a:solidFill>
                  <a:srgbClr val="FFFF99"/>
                </a:solidFill>
              </a:rPr>
              <a:t>	2. Amino Acid Chemical Score (CS) = </a:t>
            </a:r>
          </a:p>
          <a:p>
            <a:pPr marL="517525" indent="-517525">
              <a:lnSpc>
                <a:spcPct val="90000"/>
              </a:lnSpc>
              <a:buFontTx/>
              <a:buNone/>
            </a:pPr>
            <a:r>
              <a:rPr lang="en-US" sz="2800">
                <a:solidFill>
                  <a:srgbClr val="FFFF99"/>
                </a:solidFill>
              </a:rPr>
              <a:t>		(mg aa in test prot / mg aa in EGG) x 100%</a:t>
            </a:r>
          </a:p>
          <a:p>
            <a:pPr marL="517525" indent="-517525">
              <a:lnSpc>
                <a:spcPct val="90000"/>
              </a:lnSpc>
              <a:buFontTx/>
              <a:buNone/>
            </a:pPr>
            <a:endParaRPr lang="en-US" sz="2800">
              <a:solidFill>
                <a:srgbClr val="FFFF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2209800" y="2133600"/>
            <a:ext cx="4267200" cy="2590800"/>
            <a:chOff x="1152" y="2592"/>
            <a:chExt cx="2688" cy="1632"/>
          </a:xfrm>
        </p:grpSpPr>
        <p:sp>
          <p:nvSpPr>
            <p:cNvPr id="37891" name="Text Box 3"/>
            <p:cNvSpPr txBox="1">
              <a:spLocks noChangeArrowheads="1"/>
            </p:cNvSpPr>
            <p:nvPr/>
          </p:nvSpPr>
          <p:spPr bwMode="auto">
            <a:xfrm>
              <a:off x="1152" y="302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solidFill>
                    <a:srgbClr val="FFFF99"/>
                  </a:solidFill>
                </a:rPr>
                <a:t>Maize</a:t>
              </a:r>
            </a:p>
          </p:txBody>
        </p:sp>
        <p:sp>
          <p:nvSpPr>
            <p:cNvPr id="37892" name="Rectangle 4"/>
            <p:cNvSpPr>
              <a:spLocks noChangeArrowheads="1"/>
            </p:cNvSpPr>
            <p:nvPr/>
          </p:nvSpPr>
          <p:spPr bwMode="auto">
            <a:xfrm>
              <a:off x="1488" y="3312"/>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sz="2400">
                  <a:solidFill>
                    <a:srgbClr val="FFFF99"/>
                  </a:solidFill>
                </a:rPr>
                <a:t>Rice</a:t>
              </a:r>
            </a:p>
          </p:txBody>
        </p:sp>
        <p:sp>
          <p:nvSpPr>
            <p:cNvPr id="37893" name="Rectangle 5"/>
            <p:cNvSpPr>
              <a:spLocks noChangeArrowheads="1"/>
            </p:cNvSpPr>
            <p:nvPr/>
          </p:nvSpPr>
          <p:spPr bwMode="auto">
            <a:xfrm>
              <a:off x="1536" y="3600"/>
              <a:ext cx="4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sz="2400">
                  <a:solidFill>
                    <a:srgbClr val="FFFF99"/>
                  </a:solidFill>
                </a:rPr>
                <a:t>Soy</a:t>
              </a:r>
            </a:p>
          </p:txBody>
        </p:sp>
        <p:sp>
          <p:nvSpPr>
            <p:cNvPr id="37894" name="Rectangle 6"/>
            <p:cNvSpPr>
              <a:spLocks noChangeArrowheads="1"/>
            </p:cNvSpPr>
            <p:nvPr/>
          </p:nvSpPr>
          <p:spPr bwMode="auto">
            <a:xfrm>
              <a:off x="1296" y="3888"/>
              <a:ext cx="9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sz="2400">
                  <a:solidFill>
                    <a:srgbClr val="FFFF99"/>
                  </a:solidFill>
                </a:rPr>
                <a:t>Hen’s egg</a:t>
              </a:r>
            </a:p>
          </p:txBody>
        </p:sp>
        <p:sp>
          <p:nvSpPr>
            <p:cNvPr id="37895" name="Text Box 7"/>
            <p:cNvSpPr txBox="1">
              <a:spLocks noChangeArrowheads="1"/>
            </p:cNvSpPr>
            <p:nvPr/>
          </p:nvSpPr>
          <p:spPr bwMode="auto">
            <a:xfrm>
              <a:off x="3120" y="2592"/>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u="sng">
                  <a:solidFill>
                    <a:srgbClr val="FFFF99"/>
                  </a:solidFill>
                </a:rPr>
                <a:t>CS</a:t>
              </a:r>
            </a:p>
          </p:txBody>
        </p:sp>
        <p:sp>
          <p:nvSpPr>
            <p:cNvPr id="37896" name="Text Box 8"/>
            <p:cNvSpPr txBox="1">
              <a:spLocks noChangeArrowheads="1"/>
            </p:cNvSpPr>
            <p:nvPr/>
          </p:nvSpPr>
          <p:spPr bwMode="auto">
            <a:xfrm>
              <a:off x="3312" y="297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49</a:t>
              </a:r>
            </a:p>
          </p:txBody>
        </p:sp>
        <p:sp>
          <p:nvSpPr>
            <p:cNvPr id="37897" name="Rectangle 9"/>
            <p:cNvSpPr>
              <a:spLocks noChangeArrowheads="1"/>
            </p:cNvSpPr>
            <p:nvPr/>
          </p:nvSpPr>
          <p:spPr bwMode="auto">
            <a:xfrm>
              <a:off x="3312" y="326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sz="2400">
                  <a:solidFill>
                    <a:srgbClr val="FFFF99"/>
                  </a:solidFill>
                </a:rPr>
                <a:t>67</a:t>
              </a:r>
            </a:p>
          </p:txBody>
        </p:sp>
        <p:sp>
          <p:nvSpPr>
            <p:cNvPr id="37898" name="Text Box 10"/>
            <p:cNvSpPr txBox="1">
              <a:spLocks noChangeArrowheads="1"/>
            </p:cNvSpPr>
            <p:nvPr/>
          </p:nvSpPr>
          <p:spPr bwMode="auto">
            <a:xfrm>
              <a:off x="3312" y="360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74</a:t>
              </a:r>
            </a:p>
          </p:txBody>
        </p:sp>
        <p:sp>
          <p:nvSpPr>
            <p:cNvPr id="37899" name="Text Box 11"/>
            <p:cNvSpPr txBox="1">
              <a:spLocks noChangeArrowheads="1"/>
            </p:cNvSpPr>
            <p:nvPr/>
          </p:nvSpPr>
          <p:spPr bwMode="auto">
            <a:xfrm>
              <a:off x="3168" y="393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solidFill>
                    <a:srgbClr val="FFFF99"/>
                  </a:solidFill>
                </a:rPr>
                <a:t>100</a:t>
              </a:r>
            </a:p>
          </p:txBody>
        </p:sp>
      </p:grpSp>
      <p:sp>
        <p:nvSpPr>
          <p:cNvPr id="37900" name="Rectangle 12"/>
          <p:cNvSpPr>
            <a:spLocks noChangeArrowheads="1"/>
          </p:cNvSpPr>
          <p:nvPr/>
        </p:nvSpPr>
        <p:spPr bwMode="auto">
          <a:xfrm>
            <a:off x="1066800" y="1143000"/>
            <a:ext cx="7542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400">
                <a:solidFill>
                  <a:srgbClr val="FF9999"/>
                </a:solidFill>
              </a:rPr>
              <a:t>The CS of a protein corresponds to the particular amino acid with lowest CS.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81000" y="685800"/>
            <a:ext cx="8229600" cy="5791200"/>
          </a:xfrm>
        </p:spPr>
        <p:txBody>
          <a:bodyPr/>
          <a:lstStyle/>
          <a:p>
            <a:pPr marL="609600" indent="-609600">
              <a:buFontTx/>
              <a:buNone/>
            </a:pPr>
            <a:r>
              <a:rPr lang="en-US" sz="2400">
                <a:solidFill>
                  <a:srgbClr val="FF9999"/>
                </a:solidFill>
              </a:rPr>
              <a:t>2 sources of cellular amino acids:</a:t>
            </a:r>
          </a:p>
          <a:p>
            <a:pPr marL="609600" indent="-609600">
              <a:buFontTx/>
              <a:buAutoNum type="arabicPeriod"/>
            </a:pPr>
            <a:r>
              <a:rPr lang="en-US" sz="2400">
                <a:solidFill>
                  <a:srgbClr val="FFFF99"/>
                </a:solidFill>
              </a:rPr>
              <a:t>Dietary protein – stomach pepsin, pancreatic peptidases; (trypsin, chymotrypsin, elastase) digest proteins in the small intestine to amino acids which get absorbed.</a:t>
            </a:r>
          </a:p>
          <a:p>
            <a:pPr marL="609600" indent="-609600">
              <a:buFontTx/>
              <a:buAutoNum type="arabicPeriod"/>
            </a:pPr>
            <a:r>
              <a:rPr lang="en-US" sz="2400">
                <a:solidFill>
                  <a:srgbClr val="FFFF99"/>
                </a:solidFill>
              </a:rPr>
              <a:t>Turnover of body protein – Humans turnover 1-2% of total body protein per day. </a:t>
            </a:r>
          </a:p>
          <a:p>
            <a:pPr marL="609600" indent="-609600">
              <a:buFontTx/>
              <a:buNone/>
            </a:pPr>
            <a:r>
              <a:rPr lang="en-US" sz="2400">
                <a:solidFill>
                  <a:srgbClr val="FFFF99"/>
                </a:solidFill>
              </a:rPr>
              <a:t> 	- 75% -80% is recycled, 20-25% is degraded to metabolic intermediates and urea.</a:t>
            </a:r>
          </a:p>
          <a:p>
            <a:pPr marL="609600" indent="-609600">
              <a:buFontTx/>
              <a:buNone/>
            </a:pPr>
            <a:r>
              <a:rPr lang="en-US" sz="2400">
                <a:solidFill>
                  <a:srgbClr val="FF9999"/>
                </a:solidFill>
              </a:rPr>
              <a:t>Unlike glucose and FA’s, excess amino acids are degraded, not stored!</a:t>
            </a:r>
          </a:p>
          <a:p>
            <a:pPr marL="609600" indent="-609600">
              <a:buFontTx/>
              <a:buNone/>
            </a:pPr>
            <a:r>
              <a:rPr lang="en-US" sz="2400">
                <a:solidFill>
                  <a:srgbClr val="FFFF99"/>
                </a:solidFill>
              </a:rPr>
              <a:t>	The products of aa degradation are:</a:t>
            </a:r>
          </a:p>
          <a:p>
            <a:pPr marL="609600" indent="-609600">
              <a:buFontTx/>
              <a:buNone/>
            </a:pPr>
            <a:r>
              <a:rPr lang="en-US" sz="2400">
                <a:solidFill>
                  <a:srgbClr val="FFFF99"/>
                </a:solidFill>
              </a:rPr>
              <a:t>	1. N </a:t>
            </a:r>
            <a:r>
              <a:rPr lang="en-US" sz="2400">
                <a:solidFill>
                  <a:srgbClr val="FFFF99"/>
                </a:solidFill>
                <a:sym typeface="Wingdings" pitchFamily="2" charset="2"/>
              </a:rPr>
              <a:t> Urea</a:t>
            </a:r>
          </a:p>
          <a:p>
            <a:pPr marL="609600" indent="-609600">
              <a:buFontTx/>
              <a:buNone/>
            </a:pPr>
            <a:r>
              <a:rPr lang="en-US" sz="2400">
                <a:solidFill>
                  <a:srgbClr val="FFFF99"/>
                </a:solidFill>
                <a:sym typeface="Wingdings" pitchFamily="2" charset="2"/>
              </a:rPr>
              <a:t>	2. carbon skeletons  metabolic intermediates.</a:t>
            </a:r>
            <a:endParaRPr lang="en-US" sz="2400">
              <a:solidFill>
                <a:srgbClr val="FFFF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6858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800">
                <a:solidFill>
                  <a:srgbClr val="FF9999"/>
                </a:solidFill>
              </a:rPr>
              <a:t>1. </a:t>
            </a:r>
            <a:r>
              <a:rPr lang="en-US" sz="2800">
                <a:solidFill>
                  <a:srgbClr val="FF9999"/>
                </a:solidFill>
                <a:latin typeface="Symbol" pitchFamily="18" charset="2"/>
              </a:rPr>
              <a:t>a</a:t>
            </a:r>
            <a:r>
              <a:rPr lang="en-US" sz="2800">
                <a:solidFill>
                  <a:srgbClr val="FF9999"/>
                </a:solidFill>
              </a:rPr>
              <a:t>-amino groups are removed by transamination</a:t>
            </a:r>
          </a:p>
        </p:txBody>
      </p:sp>
      <p:sp>
        <p:nvSpPr>
          <p:cNvPr id="9219" name="Text Box 3"/>
          <p:cNvSpPr txBox="1">
            <a:spLocks noChangeArrowheads="1"/>
          </p:cNvSpPr>
          <p:nvPr/>
        </p:nvSpPr>
        <p:spPr bwMode="auto">
          <a:xfrm>
            <a:off x="0" y="5791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All transaminases require pyridoxal phosphate (vit B</a:t>
            </a:r>
            <a:r>
              <a:rPr lang="en-US" sz="2400" baseline="-25000">
                <a:solidFill>
                  <a:srgbClr val="FFFF99"/>
                </a:solidFill>
              </a:rPr>
              <a:t>6</a:t>
            </a:r>
            <a:r>
              <a:rPr lang="en-US" sz="2400">
                <a:solidFill>
                  <a:srgbClr val="FFFF99"/>
                </a:solidFill>
              </a:rPr>
              <a:t>) as cofactor</a:t>
            </a:r>
          </a:p>
        </p:txBody>
      </p:sp>
      <p:sp>
        <p:nvSpPr>
          <p:cNvPr id="9220" name="Rectangle 4"/>
          <p:cNvSpPr>
            <a:spLocks noChangeArrowheads="1"/>
          </p:cNvSpPr>
          <p:nvPr/>
        </p:nvSpPr>
        <p:spPr bwMode="auto">
          <a:xfrm>
            <a:off x="947738" y="2568575"/>
            <a:ext cx="257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00FFFF"/>
                </a:solidFill>
              </a:rPr>
              <a:t>R</a:t>
            </a:r>
            <a:endParaRPr lang="en-US">
              <a:solidFill>
                <a:srgbClr val="00FFFF"/>
              </a:solidFill>
            </a:endParaRPr>
          </a:p>
        </p:txBody>
      </p:sp>
      <p:sp>
        <p:nvSpPr>
          <p:cNvPr id="9221" name="Line 5"/>
          <p:cNvSpPr>
            <a:spLocks noChangeShapeType="1"/>
          </p:cNvSpPr>
          <p:nvPr/>
        </p:nvSpPr>
        <p:spPr bwMode="auto">
          <a:xfrm flipV="1">
            <a:off x="1333500" y="2451100"/>
            <a:ext cx="339725" cy="193675"/>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Line 6"/>
          <p:cNvSpPr>
            <a:spLocks noChangeShapeType="1"/>
          </p:cNvSpPr>
          <p:nvPr/>
        </p:nvSpPr>
        <p:spPr bwMode="auto">
          <a:xfrm>
            <a:off x="1673225" y="2451100"/>
            <a:ext cx="511175" cy="293688"/>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 name="Rectangle 7"/>
          <p:cNvSpPr>
            <a:spLocks noChangeArrowheads="1"/>
          </p:cNvSpPr>
          <p:nvPr/>
        </p:nvSpPr>
        <p:spPr bwMode="auto">
          <a:xfrm>
            <a:off x="2376488" y="2146300"/>
            <a:ext cx="2762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00FFFF"/>
                </a:solidFill>
              </a:rPr>
              <a:t>O</a:t>
            </a:r>
            <a:endParaRPr lang="en-US">
              <a:solidFill>
                <a:srgbClr val="00FFFF"/>
              </a:solidFill>
            </a:endParaRPr>
          </a:p>
        </p:txBody>
      </p:sp>
      <p:sp>
        <p:nvSpPr>
          <p:cNvPr id="9224" name="Line 8"/>
          <p:cNvSpPr>
            <a:spLocks noChangeShapeType="1"/>
          </p:cNvSpPr>
          <p:nvPr/>
        </p:nvSpPr>
        <p:spPr bwMode="auto">
          <a:xfrm>
            <a:off x="2771775" y="2138363"/>
            <a:ext cx="127000"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9"/>
          <p:cNvSpPr>
            <a:spLocks noChangeShapeType="1"/>
          </p:cNvSpPr>
          <p:nvPr/>
        </p:nvSpPr>
        <p:spPr bwMode="auto">
          <a:xfrm flipV="1">
            <a:off x="2184400" y="2492375"/>
            <a:ext cx="244475" cy="252413"/>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Rectangle 10"/>
          <p:cNvSpPr>
            <a:spLocks noChangeArrowheads="1"/>
          </p:cNvSpPr>
          <p:nvPr/>
        </p:nvSpPr>
        <p:spPr bwMode="auto">
          <a:xfrm>
            <a:off x="2046288" y="3113088"/>
            <a:ext cx="2762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00FFFF"/>
                </a:solidFill>
              </a:rPr>
              <a:t>O</a:t>
            </a:r>
            <a:endParaRPr lang="en-US">
              <a:solidFill>
                <a:srgbClr val="00FFFF"/>
              </a:solidFill>
            </a:endParaRPr>
          </a:p>
        </p:txBody>
      </p:sp>
      <p:sp>
        <p:nvSpPr>
          <p:cNvPr id="9227" name="Line 11"/>
          <p:cNvSpPr>
            <a:spLocks noChangeShapeType="1"/>
          </p:cNvSpPr>
          <p:nvPr/>
        </p:nvSpPr>
        <p:spPr bwMode="auto">
          <a:xfrm>
            <a:off x="2133600" y="2733675"/>
            <a:ext cx="0" cy="422275"/>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12"/>
          <p:cNvSpPr>
            <a:spLocks noChangeShapeType="1"/>
          </p:cNvSpPr>
          <p:nvPr/>
        </p:nvSpPr>
        <p:spPr bwMode="auto">
          <a:xfrm>
            <a:off x="2236788" y="2706688"/>
            <a:ext cx="0" cy="449262"/>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Rectangle 13"/>
          <p:cNvSpPr>
            <a:spLocks noChangeArrowheads="1"/>
          </p:cNvSpPr>
          <p:nvPr/>
        </p:nvSpPr>
        <p:spPr bwMode="auto">
          <a:xfrm>
            <a:off x="1457325" y="1681163"/>
            <a:ext cx="2571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FF99"/>
                </a:solidFill>
              </a:rPr>
              <a:t>N</a:t>
            </a:r>
            <a:endParaRPr lang="en-US">
              <a:solidFill>
                <a:srgbClr val="FFFF99"/>
              </a:solidFill>
            </a:endParaRPr>
          </a:p>
        </p:txBody>
      </p:sp>
      <p:sp>
        <p:nvSpPr>
          <p:cNvPr id="9230" name="Rectangle 14"/>
          <p:cNvSpPr>
            <a:spLocks noChangeArrowheads="1"/>
          </p:cNvSpPr>
          <p:nvPr/>
        </p:nvSpPr>
        <p:spPr bwMode="auto">
          <a:xfrm>
            <a:off x="1714500" y="1681163"/>
            <a:ext cx="2571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FF99"/>
                </a:solidFill>
              </a:rPr>
              <a:t>H</a:t>
            </a:r>
            <a:endParaRPr lang="en-US">
              <a:solidFill>
                <a:srgbClr val="FFFF99"/>
              </a:solidFill>
            </a:endParaRPr>
          </a:p>
        </p:txBody>
      </p:sp>
      <p:sp>
        <p:nvSpPr>
          <p:cNvPr id="9231" name="Rectangle 15"/>
          <p:cNvSpPr>
            <a:spLocks noChangeArrowheads="1"/>
          </p:cNvSpPr>
          <p:nvPr/>
        </p:nvSpPr>
        <p:spPr bwMode="auto">
          <a:xfrm>
            <a:off x="2003425" y="1905000"/>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FFFF99"/>
                </a:solidFill>
              </a:rPr>
              <a:t>2</a:t>
            </a:r>
            <a:endParaRPr lang="en-US">
              <a:solidFill>
                <a:srgbClr val="FFFF99"/>
              </a:solidFill>
            </a:endParaRPr>
          </a:p>
        </p:txBody>
      </p:sp>
      <p:sp>
        <p:nvSpPr>
          <p:cNvPr id="9232" name="Line 16"/>
          <p:cNvSpPr>
            <a:spLocks noChangeShapeType="1"/>
          </p:cNvSpPr>
          <p:nvPr/>
        </p:nvSpPr>
        <p:spPr bwMode="auto">
          <a:xfrm flipV="1">
            <a:off x="1673225" y="2043113"/>
            <a:ext cx="0" cy="407987"/>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3" name="Rectangle 17"/>
          <p:cNvSpPr>
            <a:spLocks noChangeArrowheads="1"/>
          </p:cNvSpPr>
          <p:nvPr/>
        </p:nvSpPr>
        <p:spPr bwMode="auto">
          <a:xfrm>
            <a:off x="954088" y="4556125"/>
            <a:ext cx="257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00FFFF"/>
                </a:solidFill>
              </a:rPr>
              <a:t>R</a:t>
            </a:r>
            <a:endParaRPr lang="en-US">
              <a:solidFill>
                <a:srgbClr val="00FFFF"/>
              </a:solidFill>
            </a:endParaRPr>
          </a:p>
        </p:txBody>
      </p:sp>
      <p:sp>
        <p:nvSpPr>
          <p:cNvPr id="9234" name="Line 18"/>
          <p:cNvSpPr>
            <a:spLocks noChangeShapeType="1"/>
          </p:cNvSpPr>
          <p:nvPr/>
        </p:nvSpPr>
        <p:spPr bwMode="auto">
          <a:xfrm flipV="1">
            <a:off x="1339850" y="4437063"/>
            <a:ext cx="339725" cy="193675"/>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5" name="Line 19"/>
          <p:cNvSpPr>
            <a:spLocks noChangeShapeType="1"/>
          </p:cNvSpPr>
          <p:nvPr/>
        </p:nvSpPr>
        <p:spPr bwMode="auto">
          <a:xfrm>
            <a:off x="1679575" y="4437063"/>
            <a:ext cx="509588" cy="295275"/>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6" name="Rectangle 20"/>
          <p:cNvSpPr>
            <a:spLocks noChangeArrowheads="1"/>
          </p:cNvSpPr>
          <p:nvPr/>
        </p:nvSpPr>
        <p:spPr bwMode="auto">
          <a:xfrm>
            <a:off x="2381250" y="4132263"/>
            <a:ext cx="2762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00FFFF"/>
                </a:solidFill>
              </a:rPr>
              <a:t>O</a:t>
            </a:r>
            <a:endParaRPr lang="en-US">
              <a:solidFill>
                <a:srgbClr val="00FFFF"/>
              </a:solidFill>
            </a:endParaRPr>
          </a:p>
        </p:txBody>
      </p:sp>
      <p:sp>
        <p:nvSpPr>
          <p:cNvPr id="9237" name="Line 21"/>
          <p:cNvSpPr>
            <a:spLocks noChangeShapeType="1"/>
          </p:cNvSpPr>
          <p:nvPr/>
        </p:nvSpPr>
        <p:spPr bwMode="auto">
          <a:xfrm>
            <a:off x="2776538" y="4124325"/>
            <a:ext cx="128587"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8" name="Line 22"/>
          <p:cNvSpPr>
            <a:spLocks noChangeShapeType="1"/>
          </p:cNvSpPr>
          <p:nvPr/>
        </p:nvSpPr>
        <p:spPr bwMode="auto">
          <a:xfrm flipV="1">
            <a:off x="2189163" y="4478338"/>
            <a:ext cx="244475" cy="254000"/>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9" name="Rectangle 23"/>
          <p:cNvSpPr>
            <a:spLocks noChangeArrowheads="1"/>
          </p:cNvSpPr>
          <p:nvPr/>
        </p:nvSpPr>
        <p:spPr bwMode="auto">
          <a:xfrm>
            <a:off x="2028825" y="5110163"/>
            <a:ext cx="2762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00FFFF"/>
                </a:solidFill>
              </a:rPr>
              <a:t>O</a:t>
            </a:r>
            <a:endParaRPr lang="en-US">
              <a:solidFill>
                <a:srgbClr val="00FFFF"/>
              </a:solidFill>
            </a:endParaRPr>
          </a:p>
        </p:txBody>
      </p:sp>
      <p:sp>
        <p:nvSpPr>
          <p:cNvPr id="9240" name="Line 24"/>
          <p:cNvSpPr>
            <a:spLocks noChangeShapeType="1"/>
          </p:cNvSpPr>
          <p:nvPr/>
        </p:nvSpPr>
        <p:spPr bwMode="auto">
          <a:xfrm>
            <a:off x="2138363" y="4719638"/>
            <a:ext cx="0" cy="422275"/>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25"/>
          <p:cNvSpPr>
            <a:spLocks noChangeShapeType="1"/>
          </p:cNvSpPr>
          <p:nvPr/>
        </p:nvSpPr>
        <p:spPr bwMode="auto">
          <a:xfrm>
            <a:off x="2243138" y="4692650"/>
            <a:ext cx="0" cy="449263"/>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Rectangle 26"/>
          <p:cNvSpPr>
            <a:spLocks noChangeArrowheads="1"/>
          </p:cNvSpPr>
          <p:nvPr/>
        </p:nvSpPr>
        <p:spPr bwMode="auto">
          <a:xfrm>
            <a:off x="1541463" y="3668713"/>
            <a:ext cx="2762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00FFFF"/>
                </a:solidFill>
              </a:rPr>
              <a:t>O</a:t>
            </a:r>
            <a:endParaRPr lang="en-US">
              <a:solidFill>
                <a:srgbClr val="00FFFF"/>
              </a:solidFill>
            </a:endParaRPr>
          </a:p>
        </p:txBody>
      </p:sp>
      <p:sp>
        <p:nvSpPr>
          <p:cNvPr id="9243" name="Line 27"/>
          <p:cNvSpPr>
            <a:spLocks noChangeShapeType="1"/>
          </p:cNvSpPr>
          <p:nvPr/>
        </p:nvSpPr>
        <p:spPr bwMode="auto">
          <a:xfrm flipV="1">
            <a:off x="1730375" y="4029075"/>
            <a:ext cx="0" cy="419100"/>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4" name="Line 28"/>
          <p:cNvSpPr>
            <a:spLocks noChangeShapeType="1"/>
          </p:cNvSpPr>
          <p:nvPr/>
        </p:nvSpPr>
        <p:spPr bwMode="auto">
          <a:xfrm flipV="1">
            <a:off x="1625600" y="4029075"/>
            <a:ext cx="0" cy="419100"/>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5" name="Arc 29"/>
          <p:cNvSpPr>
            <a:spLocks/>
          </p:cNvSpPr>
          <p:nvPr/>
        </p:nvSpPr>
        <p:spPr bwMode="auto">
          <a:xfrm>
            <a:off x="631825" y="2886075"/>
            <a:ext cx="3352800" cy="1782763"/>
          </a:xfrm>
          <a:custGeom>
            <a:avLst/>
            <a:gdLst>
              <a:gd name="G0" fmla="+- 0 0 0"/>
              <a:gd name="G1" fmla="+- 12459 0 0"/>
              <a:gd name="G2" fmla="+- 21600 0 0"/>
              <a:gd name="T0" fmla="*/ 17644 w 21600"/>
              <a:gd name="T1" fmla="*/ 0 h 24421"/>
              <a:gd name="T2" fmla="*/ 17985 w 21600"/>
              <a:gd name="T3" fmla="*/ 24421 h 24421"/>
              <a:gd name="T4" fmla="*/ 0 w 21600"/>
              <a:gd name="T5" fmla="*/ 12459 h 24421"/>
            </a:gdLst>
            <a:ahLst/>
            <a:cxnLst>
              <a:cxn ang="0">
                <a:pos x="T0" y="T1"/>
              </a:cxn>
              <a:cxn ang="0">
                <a:pos x="T2" y="T3"/>
              </a:cxn>
              <a:cxn ang="0">
                <a:pos x="T4" y="T5"/>
              </a:cxn>
            </a:cxnLst>
            <a:rect l="0" t="0" r="r" b="b"/>
            <a:pathLst>
              <a:path w="21600" h="24421" fill="none" extrusionOk="0">
                <a:moveTo>
                  <a:pt x="17644" y="-1"/>
                </a:moveTo>
                <a:cubicBezTo>
                  <a:pt x="20218" y="3644"/>
                  <a:pt x="21600" y="7997"/>
                  <a:pt x="21600" y="12459"/>
                </a:cubicBezTo>
                <a:cubicBezTo>
                  <a:pt x="21600" y="16715"/>
                  <a:pt x="20342" y="20877"/>
                  <a:pt x="17985" y="24421"/>
                </a:cubicBezTo>
              </a:path>
              <a:path w="21600" h="24421" stroke="0" extrusionOk="0">
                <a:moveTo>
                  <a:pt x="17644" y="-1"/>
                </a:moveTo>
                <a:cubicBezTo>
                  <a:pt x="20218" y="3644"/>
                  <a:pt x="21600" y="7997"/>
                  <a:pt x="21600" y="12459"/>
                </a:cubicBezTo>
                <a:cubicBezTo>
                  <a:pt x="21600" y="16715"/>
                  <a:pt x="20342" y="20877"/>
                  <a:pt x="17985" y="24421"/>
                </a:cubicBezTo>
                <a:lnTo>
                  <a:pt x="0" y="12459"/>
                </a:lnTo>
                <a:close/>
              </a:path>
            </a:pathLst>
          </a:custGeom>
          <a:noFill/>
          <a:ln w="20638">
            <a:solidFill>
              <a:srgbClr val="FFFF99"/>
            </a:solidFill>
            <a:round/>
            <a:headEnd/>
            <a:tailEnd/>
          </a:ln>
          <a:extLst>
            <a:ext uri="{909E8E84-426E-40DD-AFC4-6F175D3DCCD1}">
              <a14:hiddenFill xmlns:a14="http://schemas.microsoft.com/office/drawing/2010/main">
                <a:solidFill>
                  <a:srgbClr val="FFFF99"/>
                </a:solidFill>
              </a14:hiddenFill>
            </a:ext>
          </a:extLst>
        </p:spPr>
        <p:txBody>
          <a:bodyPr/>
          <a:lstStyle/>
          <a:p>
            <a:endParaRPr lang="en-US"/>
          </a:p>
        </p:txBody>
      </p:sp>
      <p:sp>
        <p:nvSpPr>
          <p:cNvPr id="9246" name="Freeform 30"/>
          <p:cNvSpPr>
            <a:spLocks/>
          </p:cNvSpPr>
          <p:nvPr/>
        </p:nvSpPr>
        <p:spPr bwMode="auto">
          <a:xfrm rot="1590461">
            <a:off x="3270250" y="4594225"/>
            <a:ext cx="149225" cy="214313"/>
          </a:xfrm>
          <a:custGeom>
            <a:avLst/>
            <a:gdLst>
              <a:gd name="T0" fmla="*/ 107 w 107"/>
              <a:gd name="T1" fmla="*/ 37 h 135"/>
              <a:gd name="T2" fmla="*/ 0 w 107"/>
              <a:gd name="T3" fmla="*/ 135 h 135"/>
              <a:gd name="T4" fmla="*/ 55 w 107"/>
              <a:gd name="T5" fmla="*/ 0 h 135"/>
              <a:gd name="T6" fmla="*/ 57 w 107"/>
              <a:gd name="T7" fmla="*/ 52 h 135"/>
              <a:gd name="T8" fmla="*/ 107 w 107"/>
              <a:gd name="T9" fmla="*/ 37 h 135"/>
            </a:gdLst>
            <a:ahLst/>
            <a:cxnLst>
              <a:cxn ang="0">
                <a:pos x="T0" y="T1"/>
              </a:cxn>
              <a:cxn ang="0">
                <a:pos x="T2" y="T3"/>
              </a:cxn>
              <a:cxn ang="0">
                <a:pos x="T4" y="T5"/>
              </a:cxn>
              <a:cxn ang="0">
                <a:pos x="T6" y="T7"/>
              </a:cxn>
              <a:cxn ang="0">
                <a:pos x="T8" y="T9"/>
              </a:cxn>
            </a:cxnLst>
            <a:rect l="0" t="0" r="r" b="b"/>
            <a:pathLst>
              <a:path w="107" h="135">
                <a:moveTo>
                  <a:pt x="107" y="37"/>
                </a:moveTo>
                <a:lnTo>
                  <a:pt x="0" y="135"/>
                </a:lnTo>
                <a:lnTo>
                  <a:pt x="55" y="0"/>
                </a:lnTo>
                <a:lnTo>
                  <a:pt x="57" y="52"/>
                </a:lnTo>
                <a:lnTo>
                  <a:pt x="107" y="37"/>
                </a:lnTo>
                <a:close/>
              </a:path>
            </a:pathLst>
          </a:custGeom>
          <a:noFill/>
          <a:ln w="20638">
            <a:solidFill>
              <a:srgbClr val="FFFF99"/>
            </a:solidFill>
            <a:prstDash val="solid"/>
            <a:round/>
            <a:headEnd/>
            <a:tailEnd/>
          </a:ln>
          <a:extLst>
            <a:ext uri="{909E8E84-426E-40DD-AFC4-6F175D3DCCD1}">
              <a14:hiddenFill xmlns:a14="http://schemas.microsoft.com/office/drawing/2010/main">
                <a:solidFill>
                  <a:srgbClr val="FFFF99"/>
                </a:solidFill>
              </a14:hiddenFill>
            </a:ext>
          </a:extLst>
        </p:spPr>
        <p:txBody>
          <a:bodyPr/>
          <a:lstStyle/>
          <a:p>
            <a:endParaRPr lang="en-US"/>
          </a:p>
        </p:txBody>
      </p:sp>
      <p:sp>
        <p:nvSpPr>
          <p:cNvPr id="9247" name="Rectangle 31"/>
          <p:cNvSpPr>
            <a:spLocks noChangeArrowheads="1"/>
          </p:cNvSpPr>
          <p:nvPr/>
        </p:nvSpPr>
        <p:spPr bwMode="auto">
          <a:xfrm>
            <a:off x="5410200" y="2667000"/>
            <a:ext cx="336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66CC"/>
                </a:solidFill>
              </a:rPr>
              <a:t>R’</a:t>
            </a:r>
            <a:endParaRPr lang="en-US">
              <a:solidFill>
                <a:srgbClr val="FF66CC"/>
              </a:solidFill>
            </a:endParaRPr>
          </a:p>
        </p:txBody>
      </p:sp>
      <p:sp>
        <p:nvSpPr>
          <p:cNvPr id="9248" name="Line 32"/>
          <p:cNvSpPr>
            <a:spLocks noChangeShapeType="1"/>
          </p:cNvSpPr>
          <p:nvPr/>
        </p:nvSpPr>
        <p:spPr bwMode="auto">
          <a:xfrm flipV="1">
            <a:off x="5795963" y="2547938"/>
            <a:ext cx="339725" cy="193675"/>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9" name="Line 33"/>
          <p:cNvSpPr>
            <a:spLocks noChangeShapeType="1"/>
          </p:cNvSpPr>
          <p:nvPr/>
        </p:nvSpPr>
        <p:spPr bwMode="auto">
          <a:xfrm>
            <a:off x="6135688" y="2547938"/>
            <a:ext cx="509587" cy="295275"/>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0" name="Rectangle 34"/>
          <p:cNvSpPr>
            <a:spLocks noChangeArrowheads="1"/>
          </p:cNvSpPr>
          <p:nvPr/>
        </p:nvSpPr>
        <p:spPr bwMode="auto">
          <a:xfrm>
            <a:off x="6837363" y="2243138"/>
            <a:ext cx="2762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66CC"/>
                </a:solidFill>
              </a:rPr>
              <a:t>O</a:t>
            </a:r>
            <a:endParaRPr lang="en-US">
              <a:solidFill>
                <a:srgbClr val="FF66CC"/>
              </a:solidFill>
            </a:endParaRPr>
          </a:p>
        </p:txBody>
      </p:sp>
      <p:sp>
        <p:nvSpPr>
          <p:cNvPr id="9251" name="Line 35"/>
          <p:cNvSpPr>
            <a:spLocks noChangeShapeType="1"/>
          </p:cNvSpPr>
          <p:nvPr/>
        </p:nvSpPr>
        <p:spPr bwMode="auto">
          <a:xfrm>
            <a:off x="7232650" y="2235200"/>
            <a:ext cx="128588" cy="0"/>
          </a:xfrm>
          <a:prstGeom prst="line">
            <a:avLst/>
          </a:prstGeom>
          <a:noFill/>
          <a:ln w="19050">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2" name="Line 36"/>
          <p:cNvSpPr>
            <a:spLocks noChangeShapeType="1"/>
          </p:cNvSpPr>
          <p:nvPr/>
        </p:nvSpPr>
        <p:spPr bwMode="auto">
          <a:xfrm flipV="1">
            <a:off x="6645275" y="2589213"/>
            <a:ext cx="244475" cy="254000"/>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3" name="Rectangle 37"/>
          <p:cNvSpPr>
            <a:spLocks noChangeArrowheads="1"/>
          </p:cNvSpPr>
          <p:nvPr/>
        </p:nvSpPr>
        <p:spPr bwMode="auto">
          <a:xfrm>
            <a:off x="6486525" y="3230563"/>
            <a:ext cx="2762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66CC"/>
                </a:solidFill>
              </a:rPr>
              <a:t>O</a:t>
            </a:r>
            <a:endParaRPr lang="en-US">
              <a:solidFill>
                <a:srgbClr val="FF66CC"/>
              </a:solidFill>
            </a:endParaRPr>
          </a:p>
        </p:txBody>
      </p:sp>
      <p:sp>
        <p:nvSpPr>
          <p:cNvPr id="9254" name="Line 38"/>
          <p:cNvSpPr>
            <a:spLocks noChangeShapeType="1"/>
          </p:cNvSpPr>
          <p:nvPr/>
        </p:nvSpPr>
        <p:spPr bwMode="auto">
          <a:xfrm>
            <a:off x="6594475" y="2830513"/>
            <a:ext cx="0" cy="423862"/>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5" name="Line 39"/>
          <p:cNvSpPr>
            <a:spLocks noChangeShapeType="1"/>
          </p:cNvSpPr>
          <p:nvPr/>
        </p:nvSpPr>
        <p:spPr bwMode="auto">
          <a:xfrm>
            <a:off x="6699250" y="2803525"/>
            <a:ext cx="0" cy="450850"/>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6" name="Rectangle 40"/>
          <p:cNvSpPr>
            <a:spLocks noChangeArrowheads="1"/>
          </p:cNvSpPr>
          <p:nvPr/>
        </p:nvSpPr>
        <p:spPr bwMode="auto">
          <a:xfrm>
            <a:off x="5964238" y="1735138"/>
            <a:ext cx="2762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66CC"/>
                </a:solidFill>
              </a:rPr>
              <a:t>O</a:t>
            </a:r>
            <a:endParaRPr lang="en-US">
              <a:solidFill>
                <a:srgbClr val="FF66CC"/>
              </a:solidFill>
            </a:endParaRPr>
          </a:p>
        </p:txBody>
      </p:sp>
      <p:sp>
        <p:nvSpPr>
          <p:cNvPr id="9257" name="Line 41"/>
          <p:cNvSpPr>
            <a:spLocks noChangeShapeType="1"/>
          </p:cNvSpPr>
          <p:nvPr/>
        </p:nvSpPr>
        <p:spPr bwMode="auto">
          <a:xfrm flipV="1">
            <a:off x="6186488" y="2139950"/>
            <a:ext cx="0" cy="420688"/>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8" name="Line 42"/>
          <p:cNvSpPr>
            <a:spLocks noChangeShapeType="1"/>
          </p:cNvSpPr>
          <p:nvPr/>
        </p:nvSpPr>
        <p:spPr bwMode="auto">
          <a:xfrm flipV="1">
            <a:off x="6081713" y="2139950"/>
            <a:ext cx="0" cy="420688"/>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9" name="Rectangle 43"/>
          <p:cNvSpPr>
            <a:spLocks noChangeArrowheads="1"/>
          </p:cNvSpPr>
          <p:nvPr/>
        </p:nvSpPr>
        <p:spPr bwMode="auto">
          <a:xfrm>
            <a:off x="5416550" y="4495800"/>
            <a:ext cx="336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66CC"/>
                </a:solidFill>
              </a:rPr>
              <a:t>R’</a:t>
            </a:r>
            <a:endParaRPr lang="en-US">
              <a:solidFill>
                <a:srgbClr val="FF66CC"/>
              </a:solidFill>
            </a:endParaRPr>
          </a:p>
        </p:txBody>
      </p:sp>
      <p:sp>
        <p:nvSpPr>
          <p:cNvPr id="9260" name="Line 44"/>
          <p:cNvSpPr>
            <a:spLocks noChangeShapeType="1"/>
          </p:cNvSpPr>
          <p:nvPr/>
        </p:nvSpPr>
        <p:spPr bwMode="auto">
          <a:xfrm flipV="1">
            <a:off x="5802313" y="4376738"/>
            <a:ext cx="339725" cy="193675"/>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1" name="Line 45"/>
          <p:cNvSpPr>
            <a:spLocks noChangeShapeType="1"/>
          </p:cNvSpPr>
          <p:nvPr/>
        </p:nvSpPr>
        <p:spPr bwMode="auto">
          <a:xfrm>
            <a:off x="6142038" y="4376738"/>
            <a:ext cx="509587" cy="295275"/>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2" name="Rectangle 46"/>
          <p:cNvSpPr>
            <a:spLocks noChangeArrowheads="1"/>
          </p:cNvSpPr>
          <p:nvPr/>
        </p:nvSpPr>
        <p:spPr bwMode="auto">
          <a:xfrm>
            <a:off x="6843713" y="4071938"/>
            <a:ext cx="2762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66CC"/>
                </a:solidFill>
              </a:rPr>
              <a:t>O</a:t>
            </a:r>
            <a:endParaRPr lang="en-US">
              <a:solidFill>
                <a:srgbClr val="FF66CC"/>
              </a:solidFill>
            </a:endParaRPr>
          </a:p>
        </p:txBody>
      </p:sp>
      <p:sp>
        <p:nvSpPr>
          <p:cNvPr id="9263" name="Line 47"/>
          <p:cNvSpPr>
            <a:spLocks noChangeShapeType="1"/>
          </p:cNvSpPr>
          <p:nvPr/>
        </p:nvSpPr>
        <p:spPr bwMode="auto">
          <a:xfrm>
            <a:off x="7239000" y="4064000"/>
            <a:ext cx="128588" cy="0"/>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4" name="Line 48"/>
          <p:cNvSpPr>
            <a:spLocks noChangeShapeType="1"/>
          </p:cNvSpPr>
          <p:nvPr/>
        </p:nvSpPr>
        <p:spPr bwMode="auto">
          <a:xfrm flipV="1">
            <a:off x="6651625" y="4418013"/>
            <a:ext cx="244475" cy="254000"/>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5" name="Rectangle 49"/>
          <p:cNvSpPr>
            <a:spLocks noChangeArrowheads="1"/>
          </p:cNvSpPr>
          <p:nvPr/>
        </p:nvSpPr>
        <p:spPr bwMode="auto">
          <a:xfrm>
            <a:off x="6535738" y="5070475"/>
            <a:ext cx="2762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66CC"/>
                </a:solidFill>
              </a:rPr>
              <a:t>O</a:t>
            </a:r>
            <a:endParaRPr lang="en-US">
              <a:solidFill>
                <a:srgbClr val="FF66CC"/>
              </a:solidFill>
            </a:endParaRPr>
          </a:p>
        </p:txBody>
      </p:sp>
      <p:sp>
        <p:nvSpPr>
          <p:cNvPr id="9266" name="Line 50"/>
          <p:cNvSpPr>
            <a:spLocks noChangeShapeType="1"/>
          </p:cNvSpPr>
          <p:nvPr/>
        </p:nvSpPr>
        <p:spPr bwMode="auto">
          <a:xfrm>
            <a:off x="6600825" y="4659313"/>
            <a:ext cx="0" cy="422275"/>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7" name="Line 51"/>
          <p:cNvSpPr>
            <a:spLocks noChangeShapeType="1"/>
          </p:cNvSpPr>
          <p:nvPr/>
        </p:nvSpPr>
        <p:spPr bwMode="auto">
          <a:xfrm>
            <a:off x="6705600" y="4632325"/>
            <a:ext cx="0" cy="449263"/>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8" name="Rectangle 52"/>
          <p:cNvSpPr>
            <a:spLocks noChangeArrowheads="1"/>
          </p:cNvSpPr>
          <p:nvPr/>
        </p:nvSpPr>
        <p:spPr bwMode="auto">
          <a:xfrm>
            <a:off x="5926138" y="3608388"/>
            <a:ext cx="2571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FF99"/>
                </a:solidFill>
              </a:rPr>
              <a:t>N</a:t>
            </a:r>
            <a:endParaRPr lang="en-US">
              <a:solidFill>
                <a:srgbClr val="FFFF99"/>
              </a:solidFill>
            </a:endParaRPr>
          </a:p>
        </p:txBody>
      </p:sp>
      <p:sp>
        <p:nvSpPr>
          <p:cNvPr id="9269" name="Rectangle 53"/>
          <p:cNvSpPr>
            <a:spLocks noChangeArrowheads="1"/>
          </p:cNvSpPr>
          <p:nvPr/>
        </p:nvSpPr>
        <p:spPr bwMode="auto">
          <a:xfrm>
            <a:off x="6181725" y="3608388"/>
            <a:ext cx="2571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FF99"/>
                </a:solidFill>
              </a:rPr>
              <a:t>H</a:t>
            </a:r>
            <a:endParaRPr lang="en-US">
              <a:solidFill>
                <a:srgbClr val="FFFF99"/>
              </a:solidFill>
            </a:endParaRPr>
          </a:p>
        </p:txBody>
      </p:sp>
      <p:sp>
        <p:nvSpPr>
          <p:cNvPr id="9270" name="Rectangle 54"/>
          <p:cNvSpPr>
            <a:spLocks noChangeArrowheads="1"/>
          </p:cNvSpPr>
          <p:nvPr/>
        </p:nvSpPr>
        <p:spPr bwMode="auto">
          <a:xfrm>
            <a:off x="6472238" y="3832225"/>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99"/>
                </a:solidFill>
                <a:miter lim="800000"/>
                <a:headEnd/>
                <a:tailEnd/>
              </a14:hiddenLine>
            </a:ext>
          </a:extLst>
        </p:spPr>
        <p:txBody>
          <a:bodyPr wrap="none" lIns="0" tIns="0" rIns="0" bIns="0">
            <a:spAutoFit/>
          </a:bodyPr>
          <a:lstStyle/>
          <a:p>
            <a:r>
              <a:rPr lang="en-US" sz="1900">
                <a:solidFill>
                  <a:srgbClr val="FFFF99"/>
                </a:solidFill>
              </a:rPr>
              <a:t>2</a:t>
            </a:r>
            <a:endParaRPr lang="en-US">
              <a:solidFill>
                <a:srgbClr val="FFFF99"/>
              </a:solidFill>
            </a:endParaRPr>
          </a:p>
        </p:txBody>
      </p:sp>
      <p:sp>
        <p:nvSpPr>
          <p:cNvPr id="9271" name="Line 55"/>
          <p:cNvSpPr>
            <a:spLocks noChangeShapeType="1"/>
          </p:cNvSpPr>
          <p:nvPr/>
        </p:nvSpPr>
        <p:spPr bwMode="auto">
          <a:xfrm flipV="1">
            <a:off x="6142038" y="3968750"/>
            <a:ext cx="0" cy="407988"/>
          </a:xfrm>
          <a:prstGeom prst="line">
            <a:avLst/>
          </a:prstGeom>
          <a:noFill/>
          <a:ln w="20638">
            <a:solidFill>
              <a:srgbClr val="FF66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2" name="Arc 56"/>
          <p:cNvSpPr>
            <a:spLocks/>
          </p:cNvSpPr>
          <p:nvPr/>
        </p:nvSpPr>
        <p:spPr bwMode="auto">
          <a:xfrm>
            <a:off x="4017963" y="2849563"/>
            <a:ext cx="3505200" cy="1762125"/>
          </a:xfrm>
          <a:custGeom>
            <a:avLst/>
            <a:gdLst>
              <a:gd name="G0" fmla="+- 21600 0 0"/>
              <a:gd name="G1" fmla="+- 12325 0 0"/>
              <a:gd name="G2" fmla="+- 21600 0 0"/>
              <a:gd name="T0" fmla="*/ 3708 w 21600"/>
              <a:gd name="T1" fmla="*/ 24426 h 24426"/>
              <a:gd name="T2" fmla="*/ 3861 w 21600"/>
              <a:gd name="T3" fmla="*/ 0 h 24426"/>
              <a:gd name="T4" fmla="*/ 21600 w 21600"/>
              <a:gd name="T5" fmla="*/ 12325 h 24426"/>
            </a:gdLst>
            <a:ahLst/>
            <a:cxnLst>
              <a:cxn ang="0">
                <a:pos x="T0" y="T1"/>
              </a:cxn>
              <a:cxn ang="0">
                <a:pos x="T2" y="T3"/>
              </a:cxn>
              <a:cxn ang="0">
                <a:pos x="T4" y="T5"/>
              </a:cxn>
            </a:cxnLst>
            <a:rect l="0" t="0" r="r" b="b"/>
            <a:pathLst>
              <a:path w="21600" h="24426" fill="none" extrusionOk="0">
                <a:moveTo>
                  <a:pt x="3707" y="24426"/>
                </a:moveTo>
                <a:cubicBezTo>
                  <a:pt x="1291" y="20853"/>
                  <a:pt x="0" y="16638"/>
                  <a:pt x="0" y="12325"/>
                </a:cubicBezTo>
                <a:cubicBezTo>
                  <a:pt x="-1" y="7919"/>
                  <a:pt x="1347" y="3618"/>
                  <a:pt x="3861" y="0"/>
                </a:cubicBezTo>
              </a:path>
              <a:path w="21600" h="24426" stroke="0" extrusionOk="0">
                <a:moveTo>
                  <a:pt x="3707" y="24426"/>
                </a:moveTo>
                <a:cubicBezTo>
                  <a:pt x="1291" y="20853"/>
                  <a:pt x="0" y="16638"/>
                  <a:pt x="0" y="12325"/>
                </a:cubicBezTo>
                <a:cubicBezTo>
                  <a:pt x="-1" y="7919"/>
                  <a:pt x="1347" y="3618"/>
                  <a:pt x="3861" y="0"/>
                </a:cubicBezTo>
                <a:lnTo>
                  <a:pt x="21600" y="12325"/>
                </a:lnTo>
                <a:close/>
              </a:path>
            </a:pathLst>
          </a:custGeom>
          <a:noFill/>
          <a:ln w="20638">
            <a:solidFill>
              <a:srgbClr val="FFFF99"/>
            </a:solidFill>
            <a:round/>
            <a:headEnd/>
            <a:tailEnd/>
          </a:ln>
          <a:extLst>
            <a:ext uri="{909E8E84-426E-40DD-AFC4-6F175D3DCCD1}">
              <a14:hiddenFill xmlns:a14="http://schemas.microsoft.com/office/drawing/2010/main">
                <a:solidFill>
                  <a:srgbClr val="FFFF99"/>
                </a:solidFill>
              </a14:hiddenFill>
            </a:ext>
          </a:extLst>
        </p:spPr>
        <p:txBody>
          <a:bodyPr/>
          <a:lstStyle/>
          <a:p>
            <a:endParaRPr lang="en-US"/>
          </a:p>
        </p:txBody>
      </p:sp>
      <p:sp>
        <p:nvSpPr>
          <p:cNvPr id="9273" name="Freeform 57"/>
          <p:cNvSpPr>
            <a:spLocks/>
          </p:cNvSpPr>
          <p:nvPr/>
        </p:nvSpPr>
        <p:spPr bwMode="auto">
          <a:xfrm rot="-685084">
            <a:off x="4598988" y="4548188"/>
            <a:ext cx="169862" cy="214312"/>
          </a:xfrm>
          <a:custGeom>
            <a:avLst/>
            <a:gdLst>
              <a:gd name="T0" fmla="*/ 53 w 107"/>
              <a:gd name="T1" fmla="*/ 0 h 135"/>
              <a:gd name="T2" fmla="*/ 107 w 107"/>
              <a:gd name="T3" fmla="*/ 135 h 135"/>
              <a:gd name="T4" fmla="*/ 0 w 107"/>
              <a:gd name="T5" fmla="*/ 38 h 135"/>
              <a:gd name="T6" fmla="*/ 51 w 107"/>
              <a:gd name="T7" fmla="*/ 53 h 135"/>
              <a:gd name="T8" fmla="*/ 53 w 107"/>
              <a:gd name="T9" fmla="*/ 0 h 135"/>
            </a:gdLst>
            <a:ahLst/>
            <a:cxnLst>
              <a:cxn ang="0">
                <a:pos x="T0" y="T1"/>
              </a:cxn>
              <a:cxn ang="0">
                <a:pos x="T2" y="T3"/>
              </a:cxn>
              <a:cxn ang="0">
                <a:pos x="T4" y="T5"/>
              </a:cxn>
              <a:cxn ang="0">
                <a:pos x="T6" y="T7"/>
              </a:cxn>
              <a:cxn ang="0">
                <a:pos x="T8" y="T9"/>
              </a:cxn>
            </a:cxnLst>
            <a:rect l="0" t="0" r="r" b="b"/>
            <a:pathLst>
              <a:path w="107" h="135">
                <a:moveTo>
                  <a:pt x="53" y="0"/>
                </a:moveTo>
                <a:lnTo>
                  <a:pt x="107" y="135"/>
                </a:lnTo>
                <a:lnTo>
                  <a:pt x="0" y="38"/>
                </a:lnTo>
                <a:lnTo>
                  <a:pt x="51" y="53"/>
                </a:lnTo>
                <a:lnTo>
                  <a:pt x="53" y="0"/>
                </a:lnTo>
                <a:close/>
              </a:path>
            </a:pathLst>
          </a:custGeom>
          <a:noFill/>
          <a:ln w="20638">
            <a:solidFill>
              <a:srgbClr val="FFFF99"/>
            </a:solidFill>
            <a:prstDash val="solid"/>
            <a:round/>
            <a:headEnd/>
            <a:tailEnd/>
          </a:ln>
          <a:extLst>
            <a:ext uri="{909E8E84-426E-40DD-AFC4-6F175D3DCCD1}">
              <a14:hiddenFill xmlns:a14="http://schemas.microsoft.com/office/drawing/2010/main">
                <a:solidFill>
                  <a:srgbClr val="FFFF99"/>
                </a:solid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28600" y="609600"/>
            <a:ext cx="86868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800">
                <a:solidFill>
                  <a:srgbClr val="FF9999"/>
                </a:solidFill>
              </a:rPr>
              <a:t>Most transaminases transfer amino groups from</a:t>
            </a:r>
          </a:p>
          <a:p>
            <a:pPr algn="ctr">
              <a:spcBef>
                <a:spcPct val="50000"/>
              </a:spcBef>
            </a:pPr>
            <a:r>
              <a:rPr lang="en-US" sz="2800">
                <a:solidFill>
                  <a:srgbClr val="FF9999"/>
                </a:solidFill>
              </a:rPr>
              <a:t> an </a:t>
            </a:r>
            <a:r>
              <a:rPr lang="en-US" sz="2800">
                <a:solidFill>
                  <a:srgbClr val="FF9999"/>
                </a:solidFill>
                <a:latin typeface="Symbol" pitchFamily="18" charset="2"/>
              </a:rPr>
              <a:t>a</a:t>
            </a:r>
            <a:r>
              <a:rPr lang="en-US" sz="2800">
                <a:solidFill>
                  <a:srgbClr val="FF9999"/>
                </a:solidFill>
              </a:rPr>
              <a:t>-amino acid to </a:t>
            </a:r>
            <a:r>
              <a:rPr lang="en-US" sz="2800">
                <a:solidFill>
                  <a:srgbClr val="FF9999"/>
                </a:solidFill>
                <a:latin typeface="Symbol" pitchFamily="18" charset="2"/>
              </a:rPr>
              <a:t>a</a:t>
            </a:r>
            <a:r>
              <a:rPr lang="en-US" sz="2800">
                <a:solidFill>
                  <a:srgbClr val="FF9999"/>
                </a:solidFill>
              </a:rPr>
              <a:t>-ketoglutarate</a:t>
            </a:r>
          </a:p>
        </p:txBody>
      </p:sp>
      <p:sp>
        <p:nvSpPr>
          <p:cNvPr id="11267" name="Text Box 3"/>
          <p:cNvSpPr txBox="1">
            <a:spLocks noChangeArrowheads="1"/>
          </p:cNvSpPr>
          <p:nvPr/>
        </p:nvSpPr>
        <p:spPr bwMode="auto">
          <a:xfrm>
            <a:off x="1828800" y="28194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latin typeface="Symbol" pitchFamily="18" charset="2"/>
              </a:rPr>
              <a:t>a</a:t>
            </a:r>
            <a:r>
              <a:rPr lang="en-US" sz="2400">
                <a:solidFill>
                  <a:srgbClr val="FFFF99"/>
                </a:solidFill>
              </a:rPr>
              <a:t>-ketoglutarate</a:t>
            </a:r>
          </a:p>
        </p:txBody>
      </p:sp>
      <p:sp>
        <p:nvSpPr>
          <p:cNvPr id="11268" name="Text Box 4"/>
          <p:cNvSpPr txBox="1">
            <a:spLocks noChangeArrowheads="1"/>
          </p:cNvSpPr>
          <p:nvPr/>
        </p:nvSpPr>
        <p:spPr bwMode="auto">
          <a:xfrm>
            <a:off x="2590800" y="3733800"/>
            <a:ext cx="155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00FFFF"/>
                </a:solidFill>
              </a:rPr>
              <a:t>glutamate</a:t>
            </a:r>
          </a:p>
        </p:txBody>
      </p:sp>
      <p:cxnSp>
        <p:nvCxnSpPr>
          <p:cNvPr id="11269" name="AutoShape 5"/>
          <p:cNvCxnSpPr>
            <a:cxnSpLocks noChangeShapeType="1"/>
            <a:stCxn id="11267" idx="3"/>
            <a:endCxn id="11268" idx="3"/>
          </p:cNvCxnSpPr>
          <p:nvPr/>
        </p:nvCxnSpPr>
        <p:spPr bwMode="auto">
          <a:xfrm>
            <a:off x="4114800" y="3048000"/>
            <a:ext cx="33338" cy="914400"/>
          </a:xfrm>
          <a:prstGeom prst="curvedConnector3">
            <a:avLst>
              <a:gd name="adj1" fmla="val 780954"/>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0" name="Text Box 6"/>
          <p:cNvSpPr txBox="1">
            <a:spLocks noChangeArrowheads="1"/>
          </p:cNvSpPr>
          <p:nvPr/>
        </p:nvSpPr>
        <p:spPr bwMode="auto">
          <a:xfrm>
            <a:off x="4703763" y="284162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latin typeface="Symbol" pitchFamily="18" charset="2"/>
              </a:rPr>
              <a:t>a</a:t>
            </a:r>
            <a:r>
              <a:rPr lang="en-US" sz="2400">
                <a:solidFill>
                  <a:srgbClr val="FFFF99"/>
                </a:solidFill>
              </a:rPr>
              <a:t>-amino acid</a:t>
            </a:r>
          </a:p>
        </p:txBody>
      </p:sp>
      <p:sp>
        <p:nvSpPr>
          <p:cNvPr id="11271" name="Text Box 7"/>
          <p:cNvSpPr txBox="1">
            <a:spLocks noChangeArrowheads="1"/>
          </p:cNvSpPr>
          <p:nvPr/>
        </p:nvSpPr>
        <p:spPr bwMode="auto">
          <a:xfrm>
            <a:off x="4703763" y="375602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latin typeface="Symbol" pitchFamily="18" charset="2"/>
              </a:rPr>
              <a:t>a</a:t>
            </a:r>
            <a:r>
              <a:rPr lang="en-US" sz="2400">
                <a:solidFill>
                  <a:srgbClr val="FFFF99"/>
                </a:solidFill>
              </a:rPr>
              <a:t>-keto acid</a:t>
            </a:r>
          </a:p>
        </p:txBody>
      </p:sp>
      <p:cxnSp>
        <p:nvCxnSpPr>
          <p:cNvPr id="11272" name="AutoShape 8"/>
          <p:cNvCxnSpPr>
            <a:cxnSpLocks noChangeShapeType="1"/>
            <a:stCxn id="11270" idx="1"/>
            <a:endCxn id="11271" idx="1"/>
          </p:cNvCxnSpPr>
          <p:nvPr/>
        </p:nvCxnSpPr>
        <p:spPr bwMode="auto">
          <a:xfrm rot="10800000" flipH="1" flipV="1">
            <a:off x="4703763" y="3070225"/>
            <a:ext cx="1587" cy="914400"/>
          </a:xfrm>
          <a:prstGeom prst="curvedConnector3">
            <a:avLst>
              <a:gd name="adj1" fmla="val -19200000"/>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57200" y="1371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NAD(P)</a:t>
            </a:r>
          </a:p>
        </p:txBody>
      </p:sp>
      <p:sp>
        <p:nvSpPr>
          <p:cNvPr id="13315" name="Text Box 3"/>
          <p:cNvSpPr txBox="1">
            <a:spLocks noChangeArrowheads="1"/>
          </p:cNvSpPr>
          <p:nvPr/>
        </p:nvSpPr>
        <p:spPr bwMode="auto">
          <a:xfrm>
            <a:off x="2819400" y="1371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NAD(P)H</a:t>
            </a:r>
          </a:p>
        </p:txBody>
      </p:sp>
      <p:cxnSp>
        <p:nvCxnSpPr>
          <p:cNvPr id="13316" name="AutoShape 4"/>
          <p:cNvCxnSpPr>
            <a:cxnSpLocks noChangeShapeType="1"/>
            <a:stCxn id="13314" idx="2"/>
            <a:endCxn id="13315" idx="2"/>
          </p:cNvCxnSpPr>
          <p:nvPr/>
        </p:nvCxnSpPr>
        <p:spPr bwMode="auto">
          <a:xfrm rot="16200000" flipH="1">
            <a:off x="2475706" y="496094"/>
            <a:ext cx="1588" cy="2667000"/>
          </a:xfrm>
          <a:prstGeom prst="curvedConnector3">
            <a:avLst>
              <a:gd name="adj1" fmla="val 14400000"/>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317" name="Group 5"/>
          <p:cNvGrpSpPr>
            <a:grpSpLocks/>
          </p:cNvGrpSpPr>
          <p:nvPr/>
        </p:nvGrpSpPr>
        <p:grpSpPr bwMode="auto">
          <a:xfrm>
            <a:off x="228600" y="2286000"/>
            <a:ext cx="5334000" cy="457200"/>
            <a:chOff x="240" y="1488"/>
            <a:chExt cx="3408" cy="288"/>
          </a:xfrm>
        </p:grpSpPr>
        <p:sp>
          <p:nvSpPr>
            <p:cNvPr id="13318" name="Text Box 6"/>
            <p:cNvSpPr txBox="1">
              <a:spLocks noChangeArrowheads="1"/>
            </p:cNvSpPr>
            <p:nvPr/>
          </p:nvSpPr>
          <p:spPr bwMode="auto">
            <a:xfrm>
              <a:off x="240" y="1488"/>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Glutamate</a:t>
              </a:r>
            </a:p>
          </p:txBody>
        </p:sp>
        <p:sp>
          <p:nvSpPr>
            <p:cNvPr id="13319" name="Text Box 7"/>
            <p:cNvSpPr txBox="1">
              <a:spLocks noChangeArrowheads="1"/>
            </p:cNvSpPr>
            <p:nvPr/>
          </p:nvSpPr>
          <p:spPr bwMode="auto">
            <a:xfrm>
              <a:off x="1680" y="1488"/>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latin typeface="Symbol" pitchFamily="18" charset="2"/>
                </a:rPr>
                <a:t>a</a:t>
              </a:r>
              <a:r>
                <a:rPr lang="en-US" sz="2400">
                  <a:solidFill>
                    <a:srgbClr val="FFFF99"/>
                  </a:solidFill>
                </a:rPr>
                <a:t>- Ketoglutarate</a:t>
              </a:r>
            </a:p>
          </p:txBody>
        </p:sp>
        <p:cxnSp>
          <p:nvCxnSpPr>
            <p:cNvPr id="13320" name="AutoShape 8"/>
            <p:cNvCxnSpPr>
              <a:cxnSpLocks noChangeShapeType="1"/>
              <a:stCxn id="13318" idx="0"/>
              <a:endCxn id="13319" idx="0"/>
            </p:cNvCxnSpPr>
            <p:nvPr/>
          </p:nvCxnSpPr>
          <p:spPr bwMode="auto">
            <a:xfrm rot="5400000" flipV="1">
              <a:off x="1727" y="553"/>
              <a:ext cx="1" cy="1872"/>
            </a:xfrm>
            <a:prstGeom prst="curvedConnector3">
              <a:avLst>
                <a:gd name="adj1" fmla="val -14400000"/>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21" name="Text Box 9"/>
          <p:cNvSpPr txBox="1">
            <a:spLocks noChangeArrowheads="1"/>
          </p:cNvSpPr>
          <p:nvPr/>
        </p:nvSpPr>
        <p:spPr bwMode="auto">
          <a:xfrm>
            <a:off x="1828800" y="1600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solidFill>
                  <a:srgbClr val="FFFF99"/>
                </a:solidFill>
              </a:rPr>
              <a:t>GDH</a:t>
            </a:r>
          </a:p>
        </p:txBody>
      </p:sp>
      <p:sp>
        <p:nvSpPr>
          <p:cNvPr id="13322" name="Line 10"/>
          <p:cNvSpPr>
            <a:spLocks noChangeShapeType="1"/>
          </p:cNvSpPr>
          <p:nvPr/>
        </p:nvSpPr>
        <p:spPr bwMode="auto">
          <a:xfrm>
            <a:off x="2971800" y="2057400"/>
            <a:ext cx="2209800"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323" name="Text Box 11"/>
          <p:cNvSpPr txBox="1">
            <a:spLocks noChangeArrowheads="1"/>
          </p:cNvSpPr>
          <p:nvPr/>
        </p:nvSpPr>
        <p:spPr bwMode="auto">
          <a:xfrm>
            <a:off x="5181600" y="1828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NH</a:t>
            </a:r>
            <a:r>
              <a:rPr lang="en-US" sz="2400" baseline="-25000">
                <a:solidFill>
                  <a:srgbClr val="FFFF99"/>
                </a:solidFill>
              </a:rPr>
              <a:t>3</a:t>
            </a:r>
          </a:p>
        </p:txBody>
      </p:sp>
      <p:sp>
        <p:nvSpPr>
          <p:cNvPr id="13324" name="Line 12"/>
          <p:cNvSpPr>
            <a:spLocks noChangeShapeType="1"/>
          </p:cNvSpPr>
          <p:nvPr/>
        </p:nvSpPr>
        <p:spPr bwMode="auto">
          <a:xfrm>
            <a:off x="5943600" y="2057400"/>
            <a:ext cx="1524000"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325" name="Text Box 13"/>
          <p:cNvSpPr txBox="1">
            <a:spLocks noChangeArrowheads="1"/>
          </p:cNvSpPr>
          <p:nvPr/>
        </p:nvSpPr>
        <p:spPr bwMode="auto">
          <a:xfrm>
            <a:off x="7467600" y="1828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Urea</a:t>
            </a:r>
          </a:p>
        </p:txBody>
      </p:sp>
      <p:sp>
        <p:nvSpPr>
          <p:cNvPr id="13326" name="Rectangle 14"/>
          <p:cNvSpPr>
            <a:spLocks noChangeArrowheads="1"/>
          </p:cNvSpPr>
          <p:nvPr/>
        </p:nvSpPr>
        <p:spPr bwMode="auto">
          <a:xfrm>
            <a:off x="195263" y="4546600"/>
            <a:ext cx="790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HCO</a:t>
            </a:r>
            <a:r>
              <a:rPr lang="en-US" sz="2400" baseline="-25000">
                <a:solidFill>
                  <a:srgbClr val="FFFF99"/>
                </a:solidFill>
              </a:rPr>
              <a:t>3</a:t>
            </a:r>
            <a:endParaRPr lang="en-US" baseline="-25000">
              <a:solidFill>
                <a:srgbClr val="FFFF99"/>
              </a:solidFill>
            </a:endParaRPr>
          </a:p>
        </p:txBody>
      </p:sp>
      <p:sp>
        <p:nvSpPr>
          <p:cNvPr id="13327" name="Rectangle 15"/>
          <p:cNvSpPr>
            <a:spLocks noChangeArrowheads="1"/>
          </p:cNvSpPr>
          <p:nvPr/>
        </p:nvSpPr>
        <p:spPr bwMode="auto">
          <a:xfrm>
            <a:off x="1724025" y="4564063"/>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N</a:t>
            </a:r>
            <a:endParaRPr lang="en-US">
              <a:solidFill>
                <a:srgbClr val="FFFF99"/>
              </a:solidFill>
            </a:endParaRPr>
          </a:p>
        </p:txBody>
      </p:sp>
      <p:sp>
        <p:nvSpPr>
          <p:cNvPr id="13328" name="Rectangle 16"/>
          <p:cNvSpPr>
            <a:spLocks noChangeArrowheads="1"/>
          </p:cNvSpPr>
          <p:nvPr/>
        </p:nvSpPr>
        <p:spPr bwMode="auto">
          <a:xfrm>
            <a:off x="1939925" y="4564063"/>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H</a:t>
            </a:r>
            <a:endParaRPr lang="en-US">
              <a:solidFill>
                <a:srgbClr val="FFFF99"/>
              </a:solidFill>
            </a:endParaRPr>
          </a:p>
        </p:txBody>
      </p:sp>
      <p:sp>
        <p:nvSpPr>
          <p:cNvPr id="13329" name="Rectangle 17"/>
          <p:cNvSpPr>
            <a:spLocks noChangeArrowheads="1"/>
          </p:cNvSpPr>
          <p:nvPr/>
        </p:nvSpPr>
        <p:spPr bwMode="auto">
          <a:xfrm>
            <a:off x="2181225" y="474980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FFFF99"/>
                </a:solidFill>
              </a:rPr>
              <a:t>4</a:t>
            </a:r>
            <a:endParaRPr lang="en-US">
              <a:solidFill>
                <a:srgbClr val="FFFF99"/>
              </a:solidFill>
            </a:endParaRPr>
          </a:p>
        </p:txBody>
      </p:sp>
      <p:sp>
        <p:nvSpPr>
          <p:cNvPr id="13330" name="Line 18"/>
          <p:cNvSpPr>
            <a:spLocks noChangeShapeType="1"/>
          </p:cNvSpPr>
          <p:nvPr/>
        </p:nvSpPr>
        <p:spPr bwMode="auto">
          <a:xfrm>
            <a:off x="2638425" y="4695825"/>
            <a:ext cx="811213" cy="0"/>
          </a:xfrm>
          <a:prstGeom prst="line">
            <a:avLst/>
          </a:prstGeom>
          <a:noFill/>
          <a:ln w="17463">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1" name="Freeform 19"/>
          <p:cNvSpPr>
            <a:spLocks/>
          </p:cNvSpPr>
          <p:nvPr/>
        </p:nvSpPr>
        <p:spPr bwMode="auto">
          <a:xfrm>
            <a:off x="3449638" y="4652963"/>
            <a:ext cx="188912" cy="84137"/>
          </a:xfrm>
          <a:custGeom>
            <a:avLst/>
            <a:gdLst>
              <a:gd name="T0" fmla="*/ 0 w 119"/>
              <a:gd name="T1" fmla="*/ 27 h 53"/>
              <a:gd name="T2" fmla="*/ 35 w 119"/>
              <a:gd name="T3" fmla="*/ 27 h 53"/>
              <a:gd name="T4" fmla="*/ 0 w 119"/>
              <a:gd name="T5" fmla="*/ 0 h 53"/>
              <a:gd name="T6" fmla="*/ 119 w 119"/>
              <a:gd name="T7" fmla="*/ 27 h 53"/>
              <a:gd name="T8" fmla="*/ 0 w 119"/>
              <a:gd name="T9" fmla="*/ 53 h 53"/>
              <a:gd name="T10" fmla="*/ 35 w 119"/>
              <a:gd name="T11" fmla="*/ 27 h 53"/>
              <a:gd name="T12" fmla="*/ 0 w 119"/>
              <a:gd name="T13" fmla="*/ 27 h 53"/>
            </a:gdLst>
            <a:ahLst/>
            <a:cxnLst>
              <a:cxn ang="0">
                <a:pos x="T0" y="T1"/>
              </a:cxn>
              <a:cxn ang="0">
                <a:pos x="T2" y="T3"/>
              </a:cxn>
              <a:cxn ang="0">
                <a:pos x="T4" y="T5"/>
              </a:cxn>
              <a:cxn ang="0">
                <a:pos x="T6" y="T7"/>
              </a:cxn>
              <a:cxn ang="0">
                <a:pos x="T8" y="T9"/>
              </a:cxn>
              <a:cxn ang="0">
                <a:pos x="T10" y="T11"/>
              </a:cxn>
              <a:cxn ang="0">
                <a:pos x="T12" y="T13"/>
              </a:cxn>
            </a:cxnLst>
            <a:rect l="0" t="0" r="r" b="b"/>
            <a:pathLst>
              <a:path w="119" h="53">
                <a:moveTo>
                  <a:pt x="0" y="27"/>
                </a:moveTo>
                <a:lnTo>
                  <a:pt x="35" y="27"/>
                </a:lnTo>
                <a:lnTo>
                  <a:pt x="0" y="0"/>
                </a:lnTo>
                <a:lnTo>
                  <a:pt x="119" y="27"/>
                </a:lnTo>
                <a:lnTo>
                  <a:pt x="0" y="53"/>
                </a:lnTo>
                <a:lnTo>
                  <a:pt x="35" y="27"/>
                </a:lnTo>
                <a:lnTo>
                  <a:pt x="0" y="27"/>
                </a:lnTo>
                <a:close/>
              </a:path>
            </a:pathLst>
          </a:custGeom>
          <a:solidFill>
            <a:srgbClr val="000000"/>
          </a:solidFill>
          <a:ln w="17463">
            <a:solidFill>
              <a:srgbClr val="FFFF00"/>
            </a:solidFill>
            <a:prstDash val="solid"/>
            <a:round/>
            <a:headEnd/>
            <a:tailEnd/>
          </a:ln>
        </p:spPr>
        <p:txBody>
          <a:bodyPr/>
          <a:lstStyle/>
          <a:p>
            <a:endParaRPr lang="en-US"/>
          </a:p>
        </p:txBody>
      </p:sp>
      <p:sp>
        <p:nvSpPr>
          <p:cNvPr id="13332" name="Arc 20"/>
          <p:cNvSpPr>
            <a:spLocks/>
          </p:cNvSpPr>
          <p:nvPr/>
        </p:nvSpPr>
        <p:spPr bwMode="auto">
          <a:xfrm>
            <a:off x="2787650" y="4246563"/>
            <a:ext cx="520700" cy="458787"/>
          </a:xfrm>
          <a:custGeom>
            <a:avLst/>
            <a:gdLst>
              <a:gd name="G0" fmla="+- 21095 0 0"/>
              <a:gd name="G1" fmla="+- 0 0 0"/>
              <a:gd name="G2" fmla="+- 21600 0 0"/>
              <a:gd name="T0" fmla="*/ 10573 w 21095"/>
              <a:gd name="T1" fmla="*/ 18864 h 18864"/>
              <a:gd name="T2" fmla="*/ 0 w 21095"/>
              <a:gd name="T3" fmla="*/ 4643 h 18864"/>
              <a:gd name="T4" fmla="*/ 21095 w 21095"/>
              <a:gd name="T5" fmla="*/ 0 h 18864"/>
            </a:gdLst>
            <a:ahLst/>
            <a:cxnLst>
              <a:cxn ang="0">
                <a:pos x="T0" y="T1"/>
              </a:cxn>
              <a:cxn ang="0">
                <a:pos x="T2" y="T3"/>
              </a:cxn>
              <a:cxn ang="0">
                <a:pos x="T4" y="T5"/>
              </a:cxn>
            </a:cxnLst>
            <a:rect l="0" t="0" r="r" b="b"/>
            <a:pathLst>
              <a:path w="21095" h="18864" fill="none" extrusionOk="0">
                <a:moveTo>
                  <a:pt x="10573" y="18863"/>
                </a:moveTo>
                <a:cubicBezTo>
                  <a:pt x="5176" y="15854"/>
                  <a:pt x="1328" y="10677"/>
                  <a:pt x="-1" y="4643"/>
                </a:cubicBezTo>
              </a:path>
              <a:path w="21095" h="18864" stroke="0" extrusionOk="0">
                <a:moveTo>
                  <a:pt x="10573" y="18863"/>
                </a:moveTo>
                <a:cubicBezTo>
                  <a:pt x="5176" y="15854"/>
                  <a:pt x="1328" y="10677"/>
                  <a:pt x="-1" y="4643"/>
                </a:cubicBezTo>
                <a:lnTo>
                  <a:pt x="21095" y="0"/>
                </a:lnTo>
                <a:close/>
              </a:path>
            </a:pathLst>
          </a:custGeom>
          <a:noFill/>
          <a:ln w="17463">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33" name="Rectangle 21"/>
          <p:cNvSpPr>
            <a:spLocks noChangeArrowheads="1"/>
          </p:cNvSpPr>
          <p:nvPr/>
        </p:nvSpPr>
        <p:spPr bwMode="auto">
          <a:xfrm>
            <a:off x="4005263" y="4510088"/>
            <a:ext cx="220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N</a:t>
            </a:r>
            <a:endParaRPr lang="en-US">
              <a:solidFill>
                <a:srgbClr val="FFFF99"/>
              </a:solidFill>
            </a:endParaRPr>
          </a:p>
        </p:txBody>
      </p:sp>
      <p:sp>
        <p:nvSpPr>
          <p:cNvPr id="13334" name="Rectangle 22"/>
          <p:cNvSpPr>
            <a:spLocks noChangeArrowheads="1"/>
          </p:cNvSpPr>
          <p:nvPr/>
        </p:nvSpPr>
        <p:spPr bwMode="auto">
          <a:xfrm>
            <a:off x="3678238" y="4510088"/>
            <a:ext cx="220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H</a:t>
            </a:r>
            <a:endParaRPr lang="en-US">
              <a:solidFill>
                <a:srgbClr val="FFFF99"/>
              </a:solidFill>
            </a:endParaRPr>
          </a:p>
        </p:txBody>
      </p:sp>
      <p:sp>
        <p:nvSpPr>
          <p:cNvPr id="13335" name="Rectangle 23"/>
          <p:cNvSpPr>
            <a:spLocks noChangeArrowheads="1"/>
          </p:cNvSpPr>
          <p:nvPr/>
        </p:nvSpPr>
        <p:spPr bwMode="auto">
          <a:xfrm>
            <a:off x="3917950" y="4694238"/>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FFFF99"/>
                </a:solidFill>
              </a:rPr>
              <a:t>2</a:t>
            </a:r>
            <a:endParaRPr lang="en-US">
              <a:solidFill>
                <a:srgbClr val="FFFF99"/>
              </a:solidFill>
            </a:endParaRPr>
          </a:p>
        </p:txBody>
      </p:sp>
      <p:sp>
        <p:nvSpPr>
          <p:cNvPr id="13336" name="Line 24"/>
          <p:cNvSpPr>
            <a:spLocks noChangeShapeType="1"/>
          </p:cNvSpPr>
          <p:nvPr/>
        </p:nvSpPr>
        <p:spPr bwMode="auto">
          <a:xfrm>
            <a:off x="4324350" y="4657725"/>
            <a:ext cx="358775" cy="0"/>
          </a:xfrm>
          <a:prstGeom prst="line">
            <a:avLst/>
          </a:prstGeom>
          <a:noFill/>
          <a:ln w="17463">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7" name="Rectangle 25"/>
          <p:cNvSpPr>
            <a:spLocks noChangeArrowheads="1"/>
          </p:cNvSpPr>
          <p:nvPr/>
        </p:nvSpPr>
        <p:spPr bwMode="auto">
          <a:xfrm>
            <a:off x="4572000" y="3962400"/>
            <a:ext cx="236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O</a:t>
            </a:r>
            <a:endParaRPr lang="en-US">
              <a:solidFill>
                <a:srgbClr val="FFFF99"/>
              </a:solidFill>
            </a:endParaRPr>
          </a:p>
        </p:txBody>
      </p:sp>
      <p:sp>
        <p:nvSpPr>
          <p:cNvPr id="13338" name="Line 26"/>
          <p:cNvSpPr>
            <a:spLocks noChangeShapeType="1"/>
          </p:cNvSpPr>
          <p:nvPr/>
        </p:nvSpPr>
        <p:spPr bwMode="auto">
          <a:xfrm flipV="1">
            <a:off x="4725988" y="4318000"/>
            <a:ext cx="0" cy="325438"/>
          </a:xfrm>
          <a:prstGeom prst="line">
            <a:avLst/>
          </a:prstGeom>
          <a:noFill/>
          <a:ln w="17463">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9" name="Line 27"/>
          <p:cNvSpPr>
            <a:spLocks noChangeShapeType="1"/>
          </p:cNvSpPr>
          <p:nvPr/>
        </p:nvSpPr>
        <p:spPr bwMode="auto">
          <a:xfrm flipV="1">
            <a:off x="4638675" y="4318000"/>
            <a:ext cx="0" cy="325438"/>
          </a:xfrm>
          <a:prstGeom prst="line">
            <a:avLst/>
          </a:prstGeom>
          <a:noFill/>
          <a:ln w="17463">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Rectangle 28"/>
          <p:cNvSpPr>
            <a:spLocks noChangeArrowheads="1"/>
          </p:cNvSpPr>
          <p:nvPr/>
        </p:nvSpPr>
        <p:spPr bwMode="auto">
          <a:xfrm>
            <a:off x="4994275" y="4510088"/>
            <a:ext cx="236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O</a:t>
            </a:r>
            <a:endParaRPr lang="en-US">
              <a:solidFill>
                <a:srgbClr val="FFFF99"/>
              </a:solidFill>
            </a:endParaRPr>
          </a:p>
        </p:txBody>
      </p:sp>
      <p:sp>
        <p:nvSpPr>
          <p:cNvPr id="13341" name="Rectangle 29"/>
          <p:cNvSpPr>
            <a:spLocks noChangeArrowheads="1"/>
          </p:cNvSpPr>
          <p:nvPr/>
        </p:nvSpPr>
        <p:spPr bwMode="auto">
          <a:xfrm>
            <a:off x="5230813" y="4510088"/>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P</a:t>
            </a:r>
            <a:endParaRPr lang="en-US">
              <a:solidFill>
                <a:srgbClr val="FFFF99"/>
              </a:solidFill>
            </a:endParaRPr>
          </a:p>
        </p:txBody>
      </p:sp>
      <p:sp>
        <p:nvSpPr>
          <p:cNvPr id="13342" name="Rectangle 30"/>
          <p:cNvSpPr>
            <a:spLocks noChangeArrowheads="1"/>
          </p:cNvSpPr>
          <p:nvPr/>
        </p:nvSpPr>
        <p:spPr bwMode="auto">
          <a:xfrm>
            <a:off x="5432425" y="4510088"/>
            <a:ext cx="236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O</a:t>
            </a:r>
            <a:endParaRPr lang="en-US">
              <a:solidFill>
                <a:srgbClr val="FFFF99"/>
              </a:solidFill>
            </a:endParaRPr>
          </a:p>
        </p:txBody>
      </p:sp>
      <p:sp>
        <p:nvSpPr>
          <p:cNvPr id="13343" name="Rectangle 31"/>
          <p:cNvSpPr>
            <a:spLocks noChangeArrowheads="1"/>
          </p:cNvSpPr>
          <p:nvPr/>
        </p:nvSpPr>
        <p:spPr bwMode="auto">
          <a:xfrm>
            <a:off x="5691188" y="46942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FFFF99"/>
                </a:solidFill>
              </a:rPr>
              <a:t>3</a:t>
            </a:r>
            <a:endParaRPr lang="en-US">
              <a:solidFill>
                <a:srgbClr val="FFFF99"/>
              </a:solidFill>
            </a:endParaRPr>
          </a:p>
        </p:txBody>
      </p:sp>
      <p:sp>
        <p:nvSpPr>
          <p:cNvPr id="13344" name="Line 32"/>
          <p:cNvSpPr>
            <a:spLocks noChangeShapeType="1"/>
          </p:cNvSpPr>
          <p:nvPr/>
        </p:nvSpPr>
        <p:spPr bwMode="auto">
          <a:xfrm>
            <a:off x="4683125" y="4657725"/>
            <a:ext cx="347663" cy="0"/>
          </a:xfrm>
          <a:prstGeom prst="line">
            <a:avLst/>
          </a:prstGeom>
          <a:noFill/>
          <a:ln w="17463">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5" name="Line 33"/>
          <p:cNvSpPr>
            <a:spLocks noChangeShapeType="1"/>
          </p:cNvSpPr>
          <p:nvPr/>
        </p:nvSpPr>
        <p:spPr bwMode="auto">
          <a:xfrm>
            <a:off x="5961063" y="4600575"/>
            <a:ext cx="811212" cy="0"/>
          </a:xfrm>
          <a:prstGeom prst="line">
            <a:avLst/>
          </a:prstGeom>
          <a:noFill/>
          <a:ln w="17463">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6" name="Freeform 34"/>
          <p:cNvSpPr>
            <a:spLocks/>
          </p:cNvSpPr>
          <p:nvPr/>
        </p:nvSpPr>
        <p:spPr bwMode="auto">
          <a:xfrm>
            <a:off x="6772275" y="4557713"/>
            <a:ext cx="188913" cy="85725"/>
          </a:xfrm>
          <a:custGeom>
            <a:avLst/>
            <a:gdLst>
              <a:gd name="T0" fmla="*/ 0 w 119"/>
              <a:gd name="T1" fmla="*/ 27 h 54"/>
              <a:gd name="T2" fmla="*/ 34 w 119"/>
              <a:gd name="T3" fmla="*/ 27 h 54"/>
              <a:gd name="T4" fmla="*/ 0 w 119"/>
              <a:gd name="T5" fmla="*/ 0 h 54"/>
              <a:gd name="T6" fmla="*/ 119 w 119"/>
              <a:gd name="T7" fmla="*/ 27 h 54"/>
              <a:gd name="T8" fmla="*/ 0 w 119"/>
              <a:gd name="T9" fmla="*/ 54 h 54"/>
              <a:gd name="T10" fmla="*/ 34 w 119"/>
              <a:gd name="T11" fmla="*/ 27 h 54"/>
              <a:gd name="T12" fmla="*/ 0 w 119"/>
              <a:gd name="T13" fmla="*/ 27 h 54"/>
            </a:gdLst>
            <a:ahLst/>
            <a:cxnLst>
              <a:cxn ang="0">
                <a:pos x="T0" y="T1"/>
              </a:cxn>
              <a:cxn ang="0">
                <a:pos x="T2" y="T3"/>
              </a:cxn>
              <a:cxn ang="0">
                <a:pos x="T4" y="T5"/>
              </a:cxn>
              <a:cxn ang="0">
                <a:pos x="T6" y="T7"/>
              </a:cxn>
              <a:cxn ang="0">
                <a:pos x="T8" y="T9"/>
              </a:cxn>
              <a:cxn ang="0">
                <a:pos x="T10" y="T11"/>
              </a:cxn>
              <a:cxn ang="0">
                <a:pos x="T12" y="T13"/>
              </a:cxn>
            </a:cxnLst>
            <a:rect l="0" t="0" r="r" b="b"/>
            <a:pathLst>
              <a:path w="119" h="54">
                <a:moveTo>
                  <a:pt x="0" y="27"/>
                </a:moveTo>
                <a:lnTo>
                  <a:pt x="34" y="27"/>
                </a:lnTo>
                <a:lnTo>
                  <a:pt x="0" y="0"/>
                </a:lnTo>
                <a:lnTo>
                  <a:pt x="119" y="27"/>
                </a:lnTo>
                <a:lnTo>
                  <a:pt x="0" y="54"/>
                </a:lnTo>
                <a:lnTo>
                  <a:pt x="34" y="27"/>
                </a:lnTo>
                <a:lnTo>
                  <a:pt x="0" y="27"/>
                </a:lnTo>
                <a:close/>
              </a:path>
            </a:pathLst>
          </a:custGeom>
          <a:solidFill>
            <a:srgbClr val="000000"/>
          </a:solidFill>
          <a:ln w="17463">
            <a:solidFill>
              <a:srgbClr val="FFFF00"/>
            </a:solidFill>
            <a:prstDash val="solid"/>
            <a:round/>
            <a:headEnd/>
            <a:tailEnd/>
          </a:ln>
        </p:spPr>
        <p:txBody>
          <a:bodyPr/>
          <a:lstStyle/>
          <a:p>
            <a:endParaRPr lang="en-US"/>
          </a:p>
        </p:txBody>
      </p:sp>
      <p:sp>
        <p:nvSpPr>
          <p:cNvPr id="13347" name="Arc 35"/>
          <p:cNvSpPr>
            <a:spLocks/>
          </p:cNvSpPr>
          <p:nvPr/>
        </p:nvSpPr>
        <p:spPr bwMode="auto">
          <a:xfrm>
            <a:off x="6108700" y="3559175"/>
            <a:ext cx="1081088" cy="1049338"/>
          </a:xfrm>
          <a:custGeom>
            <a:avLst/>
            <a:gdLst>
              <a:gd name="G0" fmla="+- 17544 0 0"/>
              <a:gd name="G1" fmla="+- 0 0 0"/>
              <a:gd name="G2" fmla="+- 21600 0 0"/>
              <a:gd name="T0" fmla="*/ 4548 w 17544"/>
              <a:gd name="T1" fmla="*/ 17253 h 17253"/>
              <a:gd name="T2" fmla="*/ 0 w 17544"/>
              <a:gd name="T3" fmla="*/ 12601 h 17253"/>
              <a:gd name="T4" fmla="*/ 17544 w 17544"/>
              <a:gd name="T5" fmla="*/ 0 h 17253"/>
            </a:gdLst>
            <a:ahLst/>
            <a:cxnLst>
              <a:cxn ang="0">
                <a:pos x="T0" y="T1"/>
              </a:cxn>
              <a:cxn ang="0">
                <a:pos x="T2" y="T3"/>
              </a:cxn>
              <a:cxn ang="0">
                <a:pos x="T4" y="T5"/>
              </a:cxn>
            </a:cxnLst>
            <a:rect l="0" t="0" r="r" b="b"/>
            <a:pathLst>
              <a:path w="17544" h="17253" fill="none" extrusionOk="0">
                <a:moveTo>
                  <a:pt x="4548" y="17252"/>
                </a:moveTo>
                <a:cubicBezTo>
                  <a:pt x="2805" y="15940"/>
                  <a:pt x="1272" y="14372"/>
                  <a:pt x="0" y="12600"/>
                </a:cubicBezTo>
              </a:path>
              <a:path w="17544" h="17253" stroke="0" extrusionOk="0">
                <a:moveTo>
                  <a:pt x="4548" y="17252"/>
                </a:moveTo>
                <a:cubicBezTo>
                  <a:pt x="2805" y="15940"/>
                  <a:pt x="1272" y="14372"/>
                  <a:pt x="0" y="12600"/>
                </a:cubicBezTo>
                <a:lnTo>
                  <a:pt x="17544" y="0"/>
                </a:lnTo>
                <a:close/>
              </a:path>
            </a:pathLst>
          </a:custGeom>
          <a:noFill/>
          <a:ln w="17463">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8" name="Rectangle 36"/>
          <p:cNvSpPr>
            <a:spLocks noChangeArrowheads="1"/>
          </p:cNvSpPr>
          <p:nvPr/>
        </p:nvSpPr>
        <p:spPr bwMode="auto">
          <a:xfrm>
            <a:off x="5600700" y="3987800"/>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A</a:t>
            </a:r>
            <a:endParaRPr lang="en-US">
              <a:solidFill>
                <a:srgbClr val="FFFF99"/>
              </a:solidFill>
            </a:endParaRPr>
          </a:p>
        </p:txBody>
      </p:sp>
      <p:sp>
        <p:nvSpPr>
          <p:cNvPr id="13349" name="Rectangle 37"/>
          <p:cNvSpPr>
            <a:spLocks noChangeArrowheads="1"/>
          </p:cNvSpPr>
          <p:nvPr/>
        </p:nvSpPr>
        <p:spPr bwMode="auto">
          <a:xfrm>
            <a:off x="5802313" y="3987800"/>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S</a:t>
            </a:r>
            <a:endParaRPr lang="en-US">
              <a:solidFill>
                <a:srgbClr val="FFFF99"/>
              </a:solidFill>
            </a:endParaRPr>
          </a:p>
        </p:txBody>
      </p:sp>
      <p:sp>
        <p:nvSpPr>
          <p:cNvPr id="13350" name="Rectangle 38"/>
          <p:cNvSpPr>
            <a:spLocks noChangeArrowheads="1"/>
          </p:cNvSpPr>
          <p:nvPr/>
        </p:nvSpPr>
        <p:spPr bwMode="auto">
          <a:xfrm>
            <a:off x="6003925" y="3987800"/>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P</a:t>
            </a:r>
            <a:endParaRPr lang="en-US">
              <a:solidFill>
                <a:srgbClr val="FFFF99"/>
              </a:solidFill>
            </a:endParaRPr>
          </a:p>
        </p:txBody>
      </p:sp>
      <p:sp>
        <p:nvSpPr>
          <p:cNvPr id="13351" name="Rectangle 39"/>
          <p:cNvSpPr>
            <a:spLocks noChangeArrowheads="1"/>
          </p:cNvSpPr>
          <p:nvPr/>
        </p:nvSpPr>
        <p:spPr bwMode="auto">
          <a:xfrm>
            <a:off x="6207125" y="3987800"/>
            <a:ext cx="8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 </a:t>
            </a:r>
            <a:endParaRPr lang="en-US">
              <a:solidFill>
                <a:srgbClr val="FFFF99"/>
              </a:solidFill>
            </a:endParaRPr>
          </a:p>
        </p:txBody>
      </p:sp>
      <p:sp>
        <p:nvSpPr>
          <p:cNvPr id="13352" name="Rectangle 40"/>
          <p:cNvSpPr>
            <a:spLocks noChangeArrowheads="1"/>
          </p:cNvSpPr>
          <p:nvPr/>
        </p:nvSpPr>
        <p:spPr bwMode="auto">
          <a:xfrm>
            <a:off x="6292850" y="3987800"/>
            <a:ext cx="101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a:t>
            </a:r>
            <a:endParaRPr lang="en-US">
              <a:solidFill>
                <a:srgbClr val="FFFF99"/>
              </a:solidFill>
            </a:endParaRPr>
          </a:p>
        </p:txBody>
      </p:sp>
      <p:sp>
        <p:nvSpPr>
          <p:cNvPr id="13353" name="Rectangle 41"/>
          <p:cNvSpPr>
            <a:spLocks noChangeArrowheads="1"/>
          </p:cNvSpPr>
          <p:nvPr/>
        </p:nvSpPr>
        <p:spPr bwMode="auto">
          <a:xfrm>
            <a:off x="6392863" y="3987800"/>
            <a:ext cx="8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 </a:t>
            </a:r>
            <a:endParaRPr lang="en-US">
              <a:solidFill>
                <a:srgbClr val="FFFF99"/>
              </a:solidFill>
            </a:endParaRPr>
          </a:p>
        </p:txBody>
      </p:sp>
      <p:sp>
        <p:nvSpPr>
          <p:cNvPr id="13354" name="Rectangle 42"/>
          <p:cNvSpPr>
            <a:spLocks noChangeArrowheads="1"/>
          </p:cNvSpPr>
          <p:nvPr/>
        </p:nvSpPr>
        <p:spPr bwMode="auto">
          <a:xfrm>
            <a:off x="6477000" y="3987800"/>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N</a:t>
            </a:r>
            <a:endParaRPr lang="en-US">
              <a:solidFill>
                <a:srgbClr val="FFFF99"/>
              </a:solidFill>
            </a:endParaRPr>
          </a:p>
        </p:txBody>
      </p:sp>
      <p:sp>
        <p:nvSpPr>
          <p:cNvPr id="13355" name="Rectangle 43"/>
          <p:cNvSpPr>
            <a:spLocks noChangeArrowheads="1"/>
          </p:cNvSpPr>
          <p:nvPr/>
        </p:nvSpPr>
        <p:spPr bwMode="auto">
          <a:xfrm>
            <a:off x="6692900" y="3987800"/>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H</a:t>
            </a:r>
            <a:endParaRPr lang="en-US">
              <a:solidFill>
                <a:srgbClr val="FFFF99"/>
              </a:solidFill>
            </a:endParaRPr>
          </a:p>
        </p:txBody>
      </p:sp>
      <p:sp>
        <p:nvSpPr>
          <p:cNvPr id="13356" name="Rectangle 44"/>
          <p:cNvSpPr>
            <a:spLocks noChangeArrowheads="1"/>
          </p:cNvSpPr>
          <p:nvPr/>
        </p:nvSpPr>
        <p:spPr bwMode="auto">
          <a:xfrm>
            <a:off x="6932613" y="41735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FFFF99"/>
                </a:solidFill>
              </a:rPr>
              <a:t>3</a:t>
            </a:r>
            <a:endParaRPr lang="en-US">
              <a:solidFill>
                <a:srgbClr val="FFFF99"/>
              </a:solidFill>
            </a:endParaRPr>
          </a:p>
        </p:txBody>
      </p:sp>
      <p:sp>
        <p:nvSpPr>
          <p:cNvPr id="13357" name="Rectangle 45"/>
          <p:cNvSpPr>
            <a:spLocks noChangeArrowheads="1"/>
          </p:cNvSpPr>
          <p:nvPr/>
        </p:nvSpPr>
        <p:spPr bwMode="auto">
          <a:xfrm>
            <a:off x="7473950" y="4459288"/>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N</a:t>
            </a:r>
            <a:endParaRPr lang="en-US">
              <a:solidFill>
                <a:srgbClr val="FFFF99"/>
              </a:solidFill>
            </a:endParaRPr>
          </a:p>
        </p:txBody>
      </p:sp>
      <p:sp>
        <p:nvSpPr>
          <p:cNvPr id="13358" name="Rectangle 46"/>
          <p:cNvSpPr>
            <a:spLocks noChangeArrowheads="1"/>
          </p:cNvSpPr>
          <p:nvPr/>
        </p:nvSpPr>
        <p:spPr bwMode="auto">
          <a:xfrm>
            <a:off x="7146925" y="4459288"/>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H</a:t>
            </a:r>
            <a:endParaRPr lang="en-US">
              <a:solidFill>
                <a:srgbClr val="FFFF99"/>
              </a:solidFill>
            </a:endParaRPr>
          </a:p>
        </p:txBody>
      </p:sp>
      <p:sp>
        <p:nvSpPr>
          <p:cNvPr id="13359" name="Rectangle 47"/>
          <p:cNvSpPr>
            <a:spLocks noChangeArrowheads="1"/>
          </p:cNvSpPr>
          <p:nvPr/>
        </p:nvSpPr>
        <p:spPr bwMode="auto">
          <a:xfrm>
            <a:off x="7386638" y="4645025"/>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FFFF99"/>
                </a:solidFill>
              </a:rPr>
              <a:t>2</a:t>
            </a:r>
            <a:endParaRPr lang="en-US">
              <a:solidFill>
                <a:srgbClr val="FFFF99"/>
              </a:solidFill>
            </a:endParaRPr>
          </a:p>
        </p:txBody>
      </p:sp>
      <p:sp>
        <p:nvSpPr>
          <p:cNvPr id="13360" name="Line 48"/>
          <p:cNvSpPr>
            <a:spLocks noChangeShapeType="1"/>
          </p:cNvSpPr>
          <p:nvPr/>
        </p:nvSpPr>
        <p:spPr bwMode="auto">
          <a:xfrm>
            <a:off x="7791450" y="4608513"/>
            <a:ext cx="360363" cy="0"/>
          </a:xfrm>
          <a:prstGeom prst="line">
            <a:avLst/>
          </a:prstGeom>
          <a:noFill/>
          <a:ln w="17463">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1" name="Rectangle 49"/>
          <p:cNvSpPr>
            <a:spLocks noChangeArrowheads="1"/>
          </p:cNvSpPr>
          <p:nvPr/>
        </p:nvSpPr>
        <p:spPr bwMode="auto">
          <a:xfrm>
            <a:off x="8001000" y="3886200"/>
            <a:ext cx="236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O</a:t>
            </a:r>
            <a:endParaRPr lang="en-US">
              <a:solidFill>
                <a:srgbClr val="FFFF99"/>
              </a:solidFill>
            </a:endParaRPr>
          </a:p>
        </p:txBody>
      </p:sp>
      <p:sp>
        <p:nvSpPr>
          <p:cNvPr id="13362" name="Line 50"/>
          <p:cNvSpPr>
            <a:spLocks noChangeShapeType="1"/>
          </p:cNvSpPr>
          <p:nvPr/>
        </p:nvSpPr>
        <p:spPr bwMode="auto">
          <a:xfrm flipV="1">
            <a:off x="8194675" y="4267200"/>
            <a:ext cx="0" cy="325438"/>
          </a:xfrm>
          <a:prstGeom prst="line">
            <a:avLst/>
          </a:prstGeom>
          <a:noFill/>
          <a:ln w="17463">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3" name="Line 51"/>
          <p:cNvSpPr>
            <a:spLocks noChangeShapeType="1"/>
          </p:cNvSpPr>
          <p:nvPr/>
        </p:nvSpPr>
        <p:spPr bwMode="auto">
          <a:xfrm flipV="1">
            <a:off x="8105775" y="4267200"/>
            <a:ext cx="0" cy="325438"/>
          </a:xfrm>
          <a:prstGeom prst="line">
            <a:avLst/>
          </a:prstGeom>
          <a:noFill/>
          <a:ln w="17463">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4" name="Rectangle 52"/>
          <p:cNvSpPr>
            <a:spLocks noChangeArrowheads="1"/>
          </p:cNvSpPr>
          <p:nvPr/>
        </p:nvSpPr>
        <p:spPr bwMode="auto">
          <a:xfrm>
            <a:off x="8470900" y="4459288"/>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N</a:t>
            </a:r>
            <a:endParaRPr lang="en-US">
              <a:solidFill>
                <a:srgbClr val="FFFF99"/>
              </a:solidFill>
            </a:endParaRPr>
          </a:p>
        </p:txBody>
      </p:sp>
      <p:sp>
        <p:nvSpPr>
          <p:cNvPr id="13365" name="Rectangle 53"/>
          <p:cNvSpPr>
            <a:spLocks noChangeArrowheads="1"/>
          </p:cNvSpPr>
          <p:nvPr/>
        </p:nvSpPr>
        <p:spPr bwMode="auto">
          <a:xfrm>
            <a:off x="8686800" y="4459288"/>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H</a:t>
            </a:r>
            <a:endParaRPr lang="en-US">
              <a:solidFill>
                <a:srgbClr val="FFFF99"/>
              </a:solidFill>
            </a:endParaRPr>
          </a:p>
        </p:txBody>
      </p:sp>
      <p:sp>
        <p:nvSpPr>
          <p:cNvPr id="13366" name="Rectangle 54"/>
          <p:cNvSpPr>
            <a:spLocks noChangeArrowheads="1"/>
          </p:cNvSpPr>
          <p:nvPr/>
        </p:nvSpPr>
        <p:spPr bwMode="auto">
          <a:xfrm>
            <a:off x="8928100" y="4645025"/>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FFFF99"/>
                </a:solidFill>
              </a:rPr>
              <a:t>2</a:t>
            </a:r>
            <a:endParaRPr lang="en-US">
              <a:solidFill>
                <a:srgbClr val="FFFF99"/>
              </a:solidFill>
            </a:endParaRPr>
          </a:p>
        </p:txBody>
      </p:sp>
      <p:sp>
        <p:nvSpPr>
          <p:cNvPr id="13367" name="Line 55"/>
          <p:cNvSpPr>
            <a:spLocks noChangeShapeType="1"/>
          </p:cNvSpPr>
          <p:nvPr/>
        </p:nvSpPr>
        <p:spPr bwMode="auto">
          <a:xfrm>
            <a:off x="8151813" y="4608513"/>
            <a:ext cx="355600" cy="0"/>
          </a:xfrm>
          <a:prstGeom prst="line">
            <a:avLst/>
          </a:prstGeom>
          <a:noFill/>
          <a:ln w="17463">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8" name="Rectangle 56"/>
          <p:cNvSpPr>
            <a:spLocks noChangeArrowheads="1"/>
          </p:cNvSpPr>
          <p:nvPr/>
        </p:nvSpPr>
        <p:spPr bwMode="auto">
          <a:xfrm>
            <a:off x="1219200" y="4495800"/>
            <a:ext cx="260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500">
                <a:solidFill>
                  <a:srgbClr val="FFFF99"/>
                </a:solidFill>
              </a:rPr>
              <a:t>+</a:t>
            </a:r>
            <a:endParaRPr lang="en-US">
              <a:solidFill>
                <a:srgbClr val="FFFF99"/>
              </a:solidFill>
            </a:endParaRPr>
          </a:p>
        </p:txBody>
      </p:sp>
      <p:sp>
        <p:nvSpPr>
          <p:cNvPr id="13369" name="Rectangle 57"/>
          <p:cNvSpPr>
            <a:spLocks noChangeArrowheads="1"/>
          </p:cNvSpPr>
          <p:nvPr/>
        </p:nvSpPr>
        <p:spPr bwMode="auto">
          <a:xfrm>
            <a:off x="2324100" y="4019550"/>
            <a:ext cx="846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2 ATP</a:t>
            </a:r>
            <a:endParaRPr lang="en-US">
              <a:solidFill>
                <a:srgbClr val="FFFF99"/>
              </a:solidFill>
            </a:endParaRPr>
          </a:p>
        </p:txBody>
      </p:sp>
      <p:sp>
        <p:nvSpPr>
          <p:cNvPr id="13370" name="Rectangle 58"/>
          <p:cNvSpPr>
            <a:spLocks noChangeArrowheads="1"/>
          </p:cNvSpPr>
          <p:nvPr/>
        </p:nvSpPr>
        <p:spPr bwMode="auto">
          <a:xfrm>
            <a:off x="7773988" y="4837113"/>
            <a:ext cx="661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Urea</a:t>
            </a:r>
            <a:endParaRPr lang="en-US">
              <a:solidFill>
                <a:srgbClr val="FFFF99"/>
              </a:solidFill>
            </a:endParaRPr>
          </a:p>
        </p:txBody>
      </p:sp>
      <p:sp>
        <p:nvSpPr>
          <p:cNvPr id="13371" name="Rectangle 59"/>
          <p:cNvSpPr>
            <a:spLocks noChangeArrowheads="1"/>
          </p:cNvSpPr>
          <p:nvPr/>
        </p:nvSpPr>
        <p:spPr bwMode="auto">
          <a:xfrm>
            <a:off x="4038600" y="4876800"/>
            <a:ext cx="17811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FFFF99"/>
                </a:solidFill>
              </a:rPr>
              <a:t>Carbamoyl-P</a:t>
            </a:r>
            <a:endParaRPr lang="en-US">
              <a:solidFill>
                <a:srgbClr val="FFFF99"/>
              </a:solidFill>
            </a:endParaRPr>
          </a:p>
        </p:txBody>
      </p:sp>
      <p:grpSp>
        <p:nvGrpSpPr>
          <p:cNvPr id="13372" name="Group 60"/>
          <p:cNvGrpSpPr>
            <a:grpSpLocks/>
          </p:cNvGrpSpPr>
          <p:nvPr/>
        </p:nvGrpSpPr>
        <p:grpSpPr bwMode="auto">
          <a:xfrm>
            <a:off x="123825" y="1676400"/>
            <a:ext cx="8991600" cy="3638550"/>
            <a:chOff x="78" y="1056"/>
            <a:chExt cx="5664" cy="2292"/>
          </a:xfrm>
        </p:grpSpPr>
        <p:sp>
          <p:nvSpPr>
            <p:cNvPr id="13373" name="Rectangle 61"/>
            <p:cNvSpPr>
              <a:spLocks noChangeArrowheads="1"/>
            </p:cNvSpPr>
            <p:nvPr/>
          </p:nvSpPr>
          <p:spPr bwMode="auto">
            <a:xfrm>
              <a:off x="3168" y="1056"/>
              <a:ext cx="2112" cy="52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4" name="Rectangle 62"/>
            <p:cNvSpPr>
              <a:spLocks noChangeArrowheads="1"/>
            </p:cNvSpPr>
            <p:nvPr/>
          </p:nvSpPr>
          <p:spPr bwMode="auto">
            <a:xfrm>
              <a:off x="78" y="2466"/>
              <a:ext cx="5664" cy="88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0"/>
            <a:ext cx="8229600" cy="1143000"/>
          </a:xfrm>
        </p:spPr>
        <p:txBody>
          <a:bodyPr/>
          <a:lstStyle/>
          <a:p>
            <a:r>
              <a:rPr lang="en-US" sz="3200">
                <a:solidFill>
                  <a:srgbClr val="FF9999"/>
                </a:solidFill>
              </a:rPr>
              <a:t>2. Degradation of the carbon skeletons</a:t>
            </a:r>
          </a:p>
        </p:txBody>
      </p:sp>
      <p:pic>
        <p:nvPicPr>
          <p:cNvPr id="15363" name="Picture 3" descr="165"/>
          <p:cNvPicPr>
            <a:picLocks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676400" y="1066800"/>
            <a:ext cx="6096000" cy="4186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4" name="Text Box 4"/>
          <p:cNvSpPr txBox="1">
            <a:spLocks noChangeArrowheads="1"/>
          </p:cNvSpPr>
          <p:nvPr/>
        </p:nvSpPr>
        <p:spPr bwMode="auto">
          <a:xfrm>
            <a:off x="1981200" y="5562600"/>
            <a:ext cx="5486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2400">
                <a:solidFill>
                  <a:srgbClr val="FFFF99"/>
                </a:solidFill>
              </a:rPr>
              <a:t> Lys &amp; Leu are the only ketogenic aa’s</a:t>
            </a:r>
          </a:p>
          <a:p>
            <a:pPr>
              <a:spcBef>
                <a:spcPct val="50000"/>
              </a:spcBef>
              <a:buFontTx/>
              <a:buChar char="•"/>
            </a:pPr>
            <a:r>
              <a:rPr lang="en-US" sz="2400">
                <a:solidFill>
                  <a:srgbClr val="FFFF99"/>
                </a:solidFill>
              </a:rPr>
              <a:t> All others are glucogenic or both.</a:t>
            </a:r>
          </a:p>
        </p:txBody>
      </p:sp>
      <p:sp>
        <p:nvSpPr>
          <p:cNvPr id="15365" name="Oval 5"/>
          <p:cNvSpPr>
            <a:spLocks noChangeArrowheads="1"/>
          </p:cNvSpPr>
          <p:nvPr/>
        </p:nvSpPr>
        <p:spPr bwMode="auto">
          <a:xfrm>
            <a:off x="6146800" y="1752600"/>
            <a:ext cx="787400" cy="415925"/>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04800" y="11430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rgbClr val="FFFF99"/>
                </a:solidFill>
              </a:rPr>
              <a:t>Isoleucine</a:t>
            </a:r>
          </a:p>
        </p:txBody>
      </p:sp>
      <p:sp>
        <p:nvSpPr>
          <p:cNvPr id="17411" name="Text Box 3"/>
          <p:cNvSpPr txBox="1">
            <a:spLocks noChangeArrowheads="1"/>
          </p:cNvSpPr>
          <p:nvPr/>
        </p:nvSpPr>
        <p:spPr bwMode="auto">
          <a:xfrm>
            <a:off x="228600" y="1676400"/>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rgbClr val="FFFF99"/>
                </a:solidFill>
              </a:rPr>
              <a:t>Methionine</a:t>
            </a:r>
          </a:p>
        </p:txBody>
      </p:sp>
      <p:sp>
        <p:nvSpPr>
          <p:cNvPr id="17412" name="Text Box 4"/>
          <p:cNvSpPr txBox="1">
            <a:spLocks noChangeArrowheads="1"/>
          </p:cNvSpPr>
          <p:nvPr/>
        </p:nvSpPr>
        <p:spPr bwMode="auto">
          <a:xfrm>
            <a:off x="0" y="2209800"/>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rgbClr val="FFFF99"/>
                </a:solidFill>
              </a:rPr>
              <a:t>Valine</a:t>
            </a:r>
          </a:p>
        </p:txBody>
      </p:sp>
      <p:sp>
        <p:nvSpPr>
          <p:cNvPr id="17413" name="Line 5"/>
          <p:cNvSpPr>
            <a:spLocks noChangeShapeType="1"/>
          </p:cNvSpPr>
          <p:nvPr/>
        </p:nvSpPr>
        <p:spPr bwMode="auto">
          <a:xfrm>
            <a:off x="2514600" y="1905000"/>
            <a:ext cx="762000"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14" name="Line 6"/>
          <p:cNvSpPr>
            <a:spLocks noChangeShapeType="1"/>
          </p:cNvSpPr>
          <p:nvPr/>
        </p:nvSpPr>
        <p:spPr bwMode="auto">
          <a:xfrm flipV="1">
            <a:off x="2209800" y="1905000"/>
            <a:ext cx="1066800" cy="53340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15" name="Line 7"/>
          <p:cNvSpPr>
            <a:spLocks noChangeShapeType="1"/>
          </p:cNvSpPr>
          <p:nvPr/>
        </p:nvSpPr>
        <p:spPr bwMode="auto">
          <a:xfrm>
            <a:off x="2362200" y="1371600"/>
            <a:ext cx="914400" cy="53340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16" name="Text Box 8"/>
          <p:cNvSpPr txBox="1">
            <a:spLocks noChangeArrowheads="1"/>
          </p:cNvSpPr>
          <p:nvPr/>
        </p:nvSpPr>
        <p:spPr bwMode="auto">
          <a:xfrm>
            <a:off x="3048000" y="16764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rgbClr val="FFFF99"/>
                </a:solidFill>
              </a:rPr>
              <a:t>Propionyl – CoA (3C)</a:t>
            </a:r>
          </a:p>
        </p:txBody>
      </p:sp>
      <p:sp>
        <p:nvSpPr>
          <p:cNvPr id="17417" name="Line 9"/>
          <p:cNvSpPr>
            <a:spLocks noChangeShapeType="1"/>
          </p:cNvSpPr>
          <p:nvPr/>
        </p:nvSpPr>
        <p:spPr bwMode="auto">
          <a:xfrm>
            <a:off x="5334000" y="1905000"/>
            <a:ext cx="838200" cy="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18" name="Line 10"/>
          <p:cNvSpPr>
            <a:spLocks noChangeShapeType="1"/>
          </p:cNvSpPr>
          <p:nvPr/>
        </p:nvSpPr>
        <p:spPr bwMode="auto">
          <a:xfrm>
            <a:off x="5410200" y="1676400"/>
            <a:ext cx="304800" cy="22860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19" name="Text Box 11"/>
          <p:cNvSpPr txBox="1">
            <a:spLocks noChangeArrowheads="1"/>
          </p:cNvSpPr>
          <p:nvPr/>
        </p:nvSpPr>
        <p:spPr bwMode="auto">
          <a:xfrm>
            <a:off x="4953000" y="129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FF99"/>
                </a:solidFill>
              </a:rPr>
              <a:t>HCO</a:t>
            </a:r>
            <a:r>
              <a:rPr lang="en-US" baseline="-25000">
                <a:solidFill>
                  <a:srgbClr val="FFFF99"/>
                </a:solidFill>
              </a:rPr>
              <a:t>3</a:t>
            </a:r>
            <a:endParaRPr lang="en-US">
              <a:solidFill>
                <a:srgbClr val="FFFF99"/>
              </a:solidFill>
            </a:endParaRPr>
          </a:p>
        </p:txBody>
      </p:sp>
      <p:sp>
        <p:nvSpPr>
          <p:cNvPr id="17420" name="Text Box 12"/>
          <p:cNvSpPr txBox="1">
            <a:spLocks noChangeArrowheads="1"/>
          </p:cNvSpPr>
          <p:nvPr/>
        </p:nvSpPr>
        <p:spPr bwMode="auto">
          <a:xfrm>
            <a:off x="5334000" y="1981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solidFill>
                  <a:srgbClr val="FFFF99"/>
                </a:solidFill>
              </a:rPr>
              <a:t>ATP</a:t>
            </a:r>
          </a:p>
        </p:txBody>
      </p:sp>
      <p:sp>
        <p:nvSpPr>
          <p:cNvPr id="17421" name="Text Box 13"/>
          <p:cNvSpPr txBox="1">
            <a:spLocks noChangeArrowheads="1"/>
          </p:cNvSpPr>
          <p:nvPr/>
        </p:nvSpPr>
        <p:spPr bwMode="auto">
          <a:xfrm>
            <a:off x="6172200" y="16764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rgbClr val="FFFF99"/>
                </a:solidFill>
              </a:rPr>
              <a:t>Methylmalonyl CoA (4C)</a:t>
            </a:r>
          </a:p>
        </p:txBody>
      </p:sp>
      <p:sp>
        <p:nvSpPr>
          <p:cNvPr id="17422" name="Rectangle 14"/>
          <p:cNvSpPr>
            <a:spLocks noChangeArrowheads="1"/>
          </p:cNvSpPr>
          <p:nvPr/>
        </p:nvSpPr>
        <p:spPr bwMode="auto">
          <a:xfrm>
            <a:off x="1001713" y="3765550"/>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H</a:t>
            </a:r>
            <a:endParaRPr lang="en-US">
              <a:solidFill>
                <a:srgbClr val="FFFF99"/>
              </a:solidFill>
            </a:endParaRPr>
          </a:p>
        </p:txBody>
      </p:sp>
      <p:sp>
        <p:nvSpPr>
          <p:cNvPr id="17423" name="Line 15"/>
          <p:cNvSpPr>
            <a:spLocks noChangeShapeType="1"/>
          </p:cNvSpPr>
          <p:nvPr/>
        </p:nvSpPr>
        <p:spPr bwMode="auto">
          <a:xfrm flipV="1">
            <a:off x="1266825" y="3929063"/>
            <a:ext cx="981075" cy="6350"/>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Rectangle 16"/>
          <p:cNvSpPr>
            <a:spLocks noChangeArrowheads="1"/>
          </p:cNvSpPr>
          <p:nvPr/>
        </p:nvSpPr>
        <p:spPr bwMode="auto">
          <a:xfrm>
            <a:off x="2133600" y="3200400"/>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H</a:t>
            </a:r>
            <a:endParaRPr lang="en-US">
              <a:solidFill>
                <a:srgbClr val="FFFF99"/>
              </a:solidFill>
            </a:endParaRPr>
          </a:p>
        </p:txBody>
      </p:sp>
      <p:sp>
        <p:nvSpPr>
          <p:cNvPr id="17425" name="Line 17"/>
          <p:cNvSpPr>
            <a:spLocks noChangeShapeType="1"/>
          </p:cNvSpPr>
          <p:nvPr/>
        </p:nvSpPr>
        <p:spPr bwMode="auto">
          <a:xfrm flipV="1">
            <a:off x="2247900" y="3552825"/>
            <a:ext cx="0" cy="376238"/>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Rectangle 18"/>
          <p:cNvSpPr>
            <a:spLocks noChangeArrowheads="1"/>
          </p:cNvSpPr>
          <p:nvPr/>
        </p:nvSpPr>
        <p:spPr bwMode="auto">
          <a:xfrm>
            <a:off x="2600325" y="3765550"/>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C</a:t>
            </a:r>
            <a:endParaRPr lang="en-US">
              <a:solidFill>
                <a:srgbClr val="FFFF99"/>
              </a:solidFill>
            </a:endParaRPr>
          </a:p>
        </p:txBody>
      </p:sp>
      <p:sp>
        <p:nvSpPr>
          <p:cNvPr id="17427" name="Rectangle 19"/>
          <p:cNvSpPr>
            <a:spLocks noChangeArrowheads="1"/>
          </p:cNvSpPr>
          <p:nvPr/>
        </p:nvSpPr>
        <p:spPr bwMode="auto">
          <a:xfrm>
            <a:off x="2841625" y="3765550"/>
            <a:ext cx="257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O</a:t>
            </a:r>
            <a:endParaRPr lang="en-US">
              <a:solidFill>
                <a:srgbClr val="FFFF99"/>
              </a:solidFill>
            </a:endParaRPr>
          </a:p>
        </p:txBody>
      </p:sp>
      <p:sp>
        <p:nvSpPr>
          <p:cNvPr id="17428" name="Rectangle 20"/>
          <p:cNvSpPr>
            <a:spLocks noChangeArrowheads="1"/>
          </p:cNvSpPr>
          <p:nvPr/>
        </p:nvSpPr>
        <p:spPr bwMode="auto">
          <a:xfrm>
            <a:off x="3101975" y="3765550"/>
            <a:ext cx="257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O</a:t>
            </a:r>
            <a:endParaRPr lang="en-US">
              <a:solidFill>
                <a:srgbClr val="FFFF99"/>
              </a:solidFill>
            </a:endParaRPr>
          </a:p>
        </p:txBody>
      </p:sp>
      <p:sp>
        <p:nvSpPr>
          <p:cNvPr id="17429" name="Line 21"/>
          <p:cNvSpPr>
            <a:spLocks noChangeShapeType="1"/>
          </p:cNvSpPr>
          <p:nvPr/>
        </p:nvSpPr>
        <p:spPr bwMode="auto">
          <a:xfrm>
            <a:off x="2247900" y="3929063"/>
            <a:ext cx="388938" cy="0"/>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Rectangle 22"/>
          <p:cNvSpPr>
            <a:spLocks noChangeArrowheads="1"/>
          </p:cNvSpPr>
          <p:nvPr/>
        </p:nvSpPr>
        <p:spPr bwMode="auto">
          <a:xfrm>
            <a:off x="2054225" y="4310063"/>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C</a:t>
            </a:r>
            <a:endParaRPr lang="en-US">
              <a:solidFill>
                <a:srgbClr val="00FFFF"/>
              </a:solidFill>
            </a:endParaRPr>
          </a:p>
        </p:txBody>
      </p:sp>
      <p:sp>
        <p:nvSpPr>
          <p:cNvPr id="17431" name="Line 23"/>
          <p:cNvSpPr>
            <a:spLocks noChangeShapeType="1"/>
          </p:cNvSpPr>
          <p:nvPr/>
        </p:nvSpPr>
        <p:spPr bwMode="auto">
          <a:xfrm>
            <a:off x="2247900" y="3929063"/>
            <a:ext cx="0" cy="379412"/>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Rectangle 24"/>
          <p:cNvSpPr>
            <a:spLocks noChangeArrowheads="1"/>
          </p:cNvSpPr>
          <p:nvPr/>
        </p:nvSpPr>
        <p:spPr bwMode="auto">
          <a:xfrm>
            <a:off x="1654175" y="4694238"/>
            <a:ext cx="257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O</a:t>
            </a:r>
            <a:endParaRPr lang="en-US">
              <a:solidFill>
                <a:srgbClr val="00FFFF"/>
              </a:solidFill>
            </a:endParaRPr>
          </a:p>
        </p:txBody>
      </p:sp>
      <p:sp>
        <p:nvSpPr>
          <p:cNvPr id="17433" name="Line 25"/>
          <p:cNvSpPr>
            <a:spLocks noChangeShapeType="1"/>
          </p:cNvSpPr>
          <p:nvPr/>
        </p:nvSpPr>
        <p:spPr bwMode="auto">
          <a:xfrm flipH="1">
            <a:off x="1976438" y="4584700"/>
            <a:ext cx="85725" cy="8255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26"/>
          <p:cNvSpPr>
            <a:spLocks noChangeShapeType="1"/>
          </p:cNvSpPr>
          <p:nvPr/>
        </p:nvSpPr>
        <p:spPr bwMode="auto">
          <a:xfrm flipH="1">
            <a:off x="2043113" y="4652963"/>
            <a:ext cx="85725" cy="8255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Rectangle 27"/>
          <p:cNvSpPr>
            <a:spLocks noChangeArrowheads="1"/>
          </p:cNvSpPr>
          <p:nvPr/>
        </p:nvSpPr>
        <p:spPr bwMode="auto">
          <a:xfrm>
            <a:off x="2449513" y="4694238"/>
            <a:ext cx="220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S</a:t>
            </a:r>
            <a:endParaRPr lang="en-US">
              <a:solidFill>
                <a:srgbClr val="00FFFF"/>
              </a:solidFill>
            </a:endParaRPr>
          </a:p>
        </p:txBody>
      </p:sp>
      <p:sp>
        <p:nvSpPr>
          <p:cNvPr id="17436" name="Rectangle 28"/>
          <p:cNvSpPr>
            <a:spLocks noChangeArrowheads="1"/>
          </p:cNvSpPr>
          <p:nvPr/>
        </p:nvSpPr>
        <p:spPr bwMode="auto">
          <a:xfrm>
            <a:off x="2667000" y="4694238"/>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C</a:t>
            </a:r>
            <a:endParaRPr lang="en-US">
              <a:solidFill>
                <a:srgbClr val="00FFFF"/>
              </a:solidFill>
            </a:endParaRPr>
          </a:p>
        </p:txBody>
      </p:sp>
      <p:sp>
        <p:nvSpPr>
          <p:cNvPr id="17437" name="Rectangle 29"/>
          <p:cNvSpPr>
            <a:spLocks noChangeArrowheads="1"/>
          </p:cNvSpPr>
          <p:nvPr/>
        </p:nvSpPr>
        <p:spPr bwMode="auto">
          <a:xfrm>
            <a:off x="2905125" y="469423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o</a:t>
            </a:r>
            <a:endParaRPr lang="en-US">
              <a:solidFill>
                <a:srgbClr val="00FFFF"/>
              </a:solidFill>
            </a:endParaRPr>
          </a:p>
        </p:txBody>
      </p:sp>
      <p:sp>
        <p:nvSpPr>
          <p:cNvPr id="17438" name="Rectangle 30"/>
          <p:cNvSpPr>
            <a:spLocks noChangeArrowheads="1"/>
          </p:cNvSpPr>
          <p:nvPr/>
        </p:nvSpPr>
        <p:spPr bwMode="auto">
          <a:xfrm>
            <a:off x="3089275" y="4694238"/>
            <a:ext cx="220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A</a:t>
            </a:r>
            <a:endParaRPr lang="en-US">
              <a:solidFill>
                <a:srgbClr val="00FFFF"/>
              </a:solidFill>
            </a:endParaRPr>
          </a:p>
        </p:txBody>
      </p:sp>
      <p:sp>
        <p:nvSpPr>
          <p:cNvPr id="17439" name="Line 31"/>
          <p:cNvSpPr>
            <a:spLocks noChangeShapeType="1"/>
          </p:cNvSpPr>
          <p:nvPr/>
        </p:nvSpPr>
        <p:spPr bwMode="auto">
          <a:xfrm>
            <a:off x="2400300" y="4627563"/>
            <a:ext cx="85725" cy="85725"/>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Line 32"/>
          <p:cNvSpPr>
            <a:spLocks noChangeShapeType="1"/>
          </p:cNvSpPr>
          <p:nvPr/>
        </p:nvSpPr>
        <p:spPr bwMode="auto">
          <a:xfrm>
            <a:off x="4081463" y="3906838"/>
            <a:ext cx="889000" cy="0"/>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1" name="Freeform 33"/>
          <p:cNvSpPr>
            <a:spLocks/>
          </p:cNvSpPr>
          <p:nvPr/>
        </p:nvSpPr>
        <p:spPr bwMode="auto">
          <a:xfrm>
            <a:off x="4970463" y="3860800"/>
            <a:ext cx="207962" cy="93663"/>
          </a:xfrm>
          <a:custGeom>
            <a:avLst/>
            <a:gdLst>
              <a:gd name="T0" fmla="*/ 0 w 131"/>
              <a:gd name="T1" fmla="*/ 29 h 59"/>
              <a:gd name="T2" fmla="*/ 39 w 131"/>
              <a:gd name="T3" fmla="*/ 29 h 59"/>
              <a:gd name="T4" fmla="*/ 0 w 131"/>
              <a:gd name="T5" fmla="*/ 0 h 59"/>
              <a:gd name="T6" fmla="*/ 131 w 131"/>
              <a:gd name="T7" fmla="*/ 29 h 59"/>
              <a:gd name="T8" fmla="*/ 0 w 131"/>
              <a:gd name="T9" fmla="*/ 59 h 59"/>
              <a:gd name="T10" fmla="*/ 39 w 131"/>
              <a:gd name="T11" fmla="*/ 29 h 59"/>
              <a:gd name="T12" fmla="*/ 0 w 131"/>
              <a:gd name="T13" fmla="*/ 29 h 59"/>
            </a:gdLst>
            <a:ahLst/>
            <a:cxnLst>
              <a:cxn ang="0">
                <a:pos x="T0" y="T1"/>
              </a:cxn>
              <a:cxn ang="0">
                <a:pos x="T2" y="T3"/>
              </a:cxn>
              <a:cxn ang="0">
                <a:pos x="T4" y="T5"/>
              </a:cxn>
              <a:cxn ang="0">
                <a:pos x="T6" y="T7"/>
              </a:cxn>
              <a:cxn ang="0">
                <a:pos x="T8" y="T9"/>
              </a:cxn>
              <a:cxn ang="0">
                <a:pos x="T10" y="T11"/>
              </a:cxn>
              <a:cxn ang="0">
                <a:pos x="T12" y="T13"/>
              </a:cxn>
            </a:cxnLst>
            <a:rect l="0" t="0" r="r" b="b"/>
            <a:pathLst>
              <a:path w="131" h="59">
                <a:moveTo>
                  <a:pt x="0" y="29"/>
                </a:moveTo>
                <a:lnTo>
                  <a:pt x="39" y="29"/>
                </a:lnTo>
                <a:lnTo>
                  <a:pt x="0" y="0"/>
                </a:lnTo>
                <a:lnTo>
                  <a:pt x="131" y="29"/>
                </a:lnTo>
                <a:lnTo>
                  <a:pt x="0" y="59"/>
                </a:lnTo>
                <a:lnTo>
                  <a:pt x="39" y="29"/>
                </a:lnTo>
                <a:lnTo>
                  <a:pt x="0" y="29"/>
                </a:lnTo>
                <a:close/>
              </a:path>
            </a:pathLst>
          </a:custGeom>
          <a:solidFill>
            <a:srgbClr val="000000"/>
          </a:solidFill>
          <a:ln w="19050">
            <a:solidFill>
              <a:srgbClr val="FFFF99"/>
            </a:solidFill>
            <a:prstDash val="solid"/>
            <a:round/>
            <a:headEnd/>
            <a:tailEnd/>
          </a:ln>
        </p:spPr>
        <p:txBody>
          <a:bodyPr/>
          <a:lstStyle/>
          <a:p>
            <a:endParaRPr lang="en-US"/>
          </a:p>
        </p:txBody>
      </p:sp>
      <p:sp>
        <p:nvSpPr>
          <p:cNvPr id="17442" name="Rectangle 34"/>
          <p:cNvSpPr>
            <a:spLocks noChangeArrowheads="1"/>
          </p:cNvSpPr>
          <p:nvPr/>
        </p:nvSpPr>
        <p:spPr bwMode="auto">
          <a:xfrm>
            <a:off x="4052888" y="3352800"/>
            <a:ext cx="93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Vit B</a:t>
            </a:r>
            <a:r>
              <a:rPr lang="en-US" sz="2600" baseline="-25000">
                <a:solidFill>
                  <a:srgbClr val="FFFF99"/>
                </a:solidFill>
              </a:rPr>
              <a:t>12</a:t>
            </a:r>
            <a:endParaRPr lang="en-US" baseline="-25000">
              <a:solidFill>
                <a:srgbClr val="FFFF99"/>
              </a:solidFill>
            </a:endParaRPr>
          </a:p>
        </p:txBody>
      </p:sp>
      <p:sp>
        <p:nvSpPr>
          <p:cNvPr id="17443" name="Rectangle 35"/>
          <p:cNvSpPr>
            <a:spLocks noChangeArrowheads="1"/>
          </p:cNvSpPr>
          <p:nvPr/>
        </p:nvSpPr>
        <p:spPr bwMode="auto">
          <a:xfrm>
            <a:off x="1219200" y="5268913"/>
            <a:ext cx="2773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Methymalonyl CoA</a:t>
            </a:r>
            <a:endParaRPr lang="en-US">
              <a:solidFill>
                <a:srgbClr val="FFFF99"/>
              </a:solidFill>
            </a:endParaRPr>
          </a:p>
        </p:txBody>
      </p:sp>
      <p:sp>
        <p:nvSpPr>
          <p:cNvPr id="17444" name="Rectangle 36"/>
          <p:cNvSpPr>
            <a:spLocks noChangeArrowheads="1"/>
          </p:cNvSpPr>
          <p:nvPr/>
        </p:nvSpPr>
        <p:spPr bwMode="auto">
          <a:xfrm>
            <a:off x="5668963" y="5227638"/>
            <a:ext cx="196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Succinyl CoA</a:t>
            </a:r>
            <a:endParaRPr lang="en-US">
              <a:solidFill>
                <a:srgbClr val="FFFF99"/>
              </a:solidFill>
            </a:endParaRPr>
          </a:p>
        </p:txBody>
      </p:sp>
      <p:sp>
        <p:nvSpPr>
          <p:cNvPr id="17445" name="Line 37"/>
          <p:cNvSpPr>
            <a:spLocks noChangeShapeType="1"/>
          </p:cNvSpPr>
          <p:nvPr/>
        </p:nvSpPr>
        <p:spPr bwMode="auto">
          <a:xfrm flipH="1">
            <a:off x="1601788" y="3571875"/>
            <a:ext cx="15875" cy="677863"/>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6" name="Rectangle 38"/>
          <p:cNvSpPr>
            <a:spLocks noChangeArrowheads="1"/>
          </p:cNvSpPr>
          <p:nvPr/>
        </p:nvSpPr>
        <p:spPr bwMode="auto">
          <a:xfrm>
            <a:off x="1524000" y="4267200"/>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66CC"/>
                </a:solidFill>
              </a:rPr>
              <a:t>H</a:t>
            </a:r>
            <a:endParaRPr lang="en-US">
              <a:solidFill>
                <a:srgbClr val="FF66CC"/>
              </a:solidFill>
            </a:endParaRPr>
          </a:p>
        </p:txBody>
      </p:sp>
      <p:sp>
        <p:nvSpPr>
          <p:cNvPr id="17447" name="Rectangle 39"/>
          <p:cNvSpPr>
            <a:spLocks noChangeArrowheads="1"/>
          </p:cNvSpPr>
          <p:nvPr/>
        </p:nvSpPr>
        <p:spPr bwMode="auto">
          <a:xfrm>
            <a:off x="1524000" y="3200400"/>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H</a:t>
            </a:r>
            <a:endParaRPr lang="en-US">
              <a:solidFill>
                <a:srgbClr val="FFFF99"/>
              </a:solidFill>
            </a:endParaRPr>
          </a:p>
        </p:txBody>
      </p:sp>
      <p:sp>
        <p:nvSpPr>
          <p:cNvPr id="17448" name="Rectangle 40"/>
          <p:cNvSpPr>
            <a:spLocks noChangeArrowheads="1"/>
          </p:cNvSpPr>
          <p:nvPr/>
        </p:nvSpPr>
        <p:spPr bwMode="auto">
          <a:xfrm>
            <a:off x="5602288" y="3722688"/>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H</a:t>
            </a:r>
            <a:endParaRPr lang="en-US">
              <a:solidFill>
                <a:srgbClr val="FFFF99"/>
              </a:solidFill>
            </a:endParaRPr>
          </a:p>
        </p:txBody>
      </p:sp>
      <p:sp>
        <p:nvSpPr>
          <p:cNvPr id="17449" name="Line 41"/>
          <p:cNvSpPr>
            <a:spLocks noChangeShapeType="1"/>
          </p:cNvSpPr>
          <p:nvPr/>
        </p:nvSpPr>
        <p:spPr bwMode="auto">
          <a:xfrm flipV="1">
            <a:off x="5867400" y="3886200"/>
            <a:ext cx="981075" cy="6350"/>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0" name="Rectangle 42"/>
          <p:cNvSpPr>
            <a:spLocks noChangeArrowheads="1"/>
          </p:cNvSpPr>
          <p:nvPr/>
        </p:nvSpPr>
        <p:spPr bwMode="auto">
          <a:xfrm>
            <a:off x="6734175" y="3157538"/>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H</a:t>
            </a:r>
            <a:endParaRPr lang="en-US">
              <a:solidFill>
                <a:srgbClr val="FFFF99"/>
              </a:solidFill>
            </a:endParaRPr>
          </a:p>
        </p:txBody>
      </p:sp>
      <p:sp>
        <p:nvSpPr>
          <p:cNvPr id="17451" name="Line 43"/>
          <p:cNvSpPr>
            <a:spLocks noChangeShapeType="1"/>
          </p:cNvSpPr>
          <p:nvPr/>
        </p:nvSpPr>
        <p:spPr bwMode="auto">
          <a:xfrm flipV="1">
            <a:off x="6848475" y="3509963"/>
            <a:ext cx="0" cy="376237"/>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Rectangle 44"/>
          <p:cNvSpPr>
            <a:spLocks noChangeArrowheads="1"/>
          </p:cNvSpPr>
          <p:nvPr/>
        </p:nvSpPr>
        <p:spPr bwMode="auto">
          <a:xfrm>
            <a:off x="7200900" y="3722688"/>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C</a:t>
            </a:r>
            <a:endParaRPr lang="en-US">
              <a:solidFill>
                <a:srgbClr val="FFFF99"/>
              </a:solidFill>
            </a:endParaRPr>
          </a:p>
        </p:txBody>
      </p:sp>
      <p:sp>
        <p:nvSpPr>
          <p:cNvPr id="17453" name="Rectangle 45"/>
          <p:cNvSpPr>
            <a:spLocks noChangeArrowheads="1"/>
          </p:cNvSpPr>
          <p:nvPr/>
        </p:nvSpPr>
        <p:spPr bwMode="auto">
          <a:xfrm>
            <a:off x="7442200" y="3722688"/>
            <a:ext cx="257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O</a:t>
            </a:r>
            <a:endParaRPr lang="en-US">
              <a:solidFill>
                <a:srgbClr val="FFFF99"/>
              </a:solidFill>
            </a:endParaRPr>
          </a:p>
        </p:txBody>
      </p:sp>
      <p:sp>
        <p:nvSpPr>
          <p:cNvPr id="17454" name="Rectangle 46"/>
          <p:cNvSpPr>
            <a:spLocks noChangeArrowheads="1"/>
          </p:cNvSpPr>
          <p:nvPr/>
        </p:nvSpPr>
        <p:spPr bwMode="auto">
          <a:xfrm>
            <a:off x="7702550" y="3722688"/>
            <a:ext cx="257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O</a:t>
            </a:r>
            <a:endParaRPr lang="en-US">
              <a:solidFill>
                <a:srgbClr val="FFFF99"/>
              </a:solidFill>
            </a:endParaRPr>
          </a:p>
        </p:txBody>
      </p:sp>
      <p:sp>
        <p:nvSpPr>
          <p:cNvPr id="17455" name="Line 47"/>
          <p:cNvSpPr>
            <a:spLocks noChangeShapeType="1"/>
          </p:cNvSpPr>
          <p:nvPr/>
        </p:nvSpPr>
        <p:spPr bwMode="auto">
          <a:xfrm>
            <a:off x="6848475" y="3886200"/>
            <a:ext cx="388938" cy="0"/>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6" name="Rectangle 48"/>
          <p:cNvSpPr>
            <a:spLocks noChangeArrowheads="1"/>
          </p:cNvSpPr>
          <p:nvPr/>
        </p:nvSpPr>
        <p:spPr bwMode="auto">
          <a:xfrm>
            <a:off x="6084888" y="4214813"/>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C</a:t>
            </a:r>
            <a:endParaRPr lang="en-US">
              <a:solidFill>
                <a:srgbClr val="00FFFF"/>
              </a:solidFill>
            </a:endParaRPr>
          </a:p>
        </p:txBody>
      </p:sp>
      <p:sp>
        <p:nvSpPr>
          <p:cNvPr id="17457" name="Line 49"/>
          <p:cNvSpPr>
            <a:spLocks noChangeShapeType="1"/>
          </p:cNvSpPr>
          <p:nvPr/>
        </p:nvSpPr>
        <p:spPr bwMode="auto">
          <a:xfrm>
            <a:off x="6848475" y="3886200"/>
            <a:ext cx="0" cy="379413"/>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8" name="Rectangle 50"/>
          <p:cNvSpPr>
            <a:spLocks noChangeArrowheads="1"/>
          </p:cNvSpPr>
          <p:nvPr/>
        </p:nvSpPr>
        <p:spPr bwMode="auto">
          <a:xfrm>
            <a:off x="5684838" y="4598988"/>
            <a:ext cx="257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O</a:t>
            </a:r>
            <a:endParaRPr lang="en-US">
              <a:solidFill>
                <a:srgbClr val="00FFFF"/>
              </a:solidFill>
            </a:endParaRPr>
          </a:p>
        </p:txBody>
      </p:sp>
      <p:sp>
        <p:nvSpPr>
          <p:cNvPr id="17459" name="Line 51"/>
          <p:cNvSpPr>
            <a:spLocks noChangeShapeType="1"/>
          </p:cNvSpPr>
          <p:nvPr/>
        </p:nvSpPr>
        <p:spPr bwMode="auto">
          <a:xfrm flipH="1">
            <a:off x="6007100" y="4489450"/>
            <a:ext cx="85725" cy="8255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0" name="Line 52"/>
          <p:cNvSpPr>
            <a:spLocks noChangeShapeType="1"/>
          </p:cNvSpPr>
          <p:nvPr/>
        </p:nvSpPr>
        <p:spPr bwMode="auto">
          <a:xfrm flipH="1">
            <a:off x="6073775" y="4557713"/>
            <a:ext cx="85725" cy="8255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1" name="Rectangle 53"/>
          <p:cNvSpPr>
            <a:spLocks noChangeArrowheads="1"/>
          </p:cNvSpPr>
          <p:nvPr/>
        </p:nvSpPr>
        <p:spPr bwMode="auto">
          <a:xfrm>
            <a:off x="6480175" y="4598988"/>
            <a:ext cx="220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S</a:t>
            </a:r>
            <a:endParaRPr lang="en-US">
              <a:solidFill>
                <a:srgbClr val="00FFFF"/>
              </a:solidFill>
            </a:endParaRPr>
          </a:p>
        </p:txBody>
      </p:sp>
      <p:sp>
        <p:nvSpPr>
          <p:cNvPr id="17462" name="Rectangle 54"/>
          <p:cNvSpPr>
            <a:spLocks noChangeArrowheads="1"/>
          </p:cNvSpPr>
          <p:nvPr/>
        </p:nvSpPr>
        <p:spPr bwMode="auto">
          <a:xfrm>
            <a:off x="6697663" y="4598988"/>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C</a:t>
            </a:r>
            <a:endParaRPr lang="en-US">
              <a:solidFill>
                <a:srgbClr val="00FFFF"/>
              </a:solidFill>
            </a:endParaRPr>
          </a:p>
        </p:txBody>
      </p:sp>
      <p:sp>
        <p:nvSpPr>
          <p:cNvPr id="17463" name="Rectangle 55"/>
          <p:cNvSpPr>
            <a:spLocks noChangeArrowheads="1"/>
          </p:cNvSpPr>
          <p:nvPr/>
        </p:nvSpPr>
        <p:spPr bwMode="auto">
          <a:xfrm>
            <a:off x="6935788" y="45989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o</a:t>
            </a:r>
            <a:endParaRPr lang="en-US">
              <a:solidFill>
                <a:srgbClr val="00FFFF"/>
              </a:solidFill>
            </a:endParaRPr>
          </a:p>
        </p:txBody>
      </p:sp>
      <p:sp>
        <p:nvSpPr>
          <p:cNvPr id="17464" name="Rectangle 56"/>
          <p:cNvSpPr>
            <a:spLocks noChangeArrowheads="1"/>
          </p:cNvSpPr>
          <p:nvPr/>
        </p:nvSpPr>
        <p:spPr bwMode="auto">
          <a:xfrm>
            <a:off x="7119938" y="4598988"/>
            <a:ext cx="220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FFFF"/>
                </a:solidFill>
              </a:rPr>
              <a:t>A</a:t>
            </a:r>
            <a:endParaRPr lang="en-US">
              <a:solidFill>
                <a:srgbClr val="00FFFF"/>
              </a:solidFill>
            </a:endParaRPr>
          </a:p>
        </p:txBody>
      </p:sp>
      <p:sp>
        <p:nvSpPr>
          <p:cNvPr id="17465" name="Line 57"/>
          <p:cNvSpPr>
            <a:spLocks noChangeShapeType="1"/>
          </p:cNvSpPr>
          <p:nvPr/>
        </p:nvSpPr>
        <p:spPr bwMode="auto">
          <a:xfrm>
            <a:off x="6430963" y="4532313"/>
            <a:ext cx="85725" cy="85725"/>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6" name="Line 58"/>
          <p:cNvSpPr>
            <a:spLocks noChangeShapeType="1"/>
          </p:cNvSpPr>
          <p:nvPr/>
        </p:nvSpPr>
        <p:spPr bwMode="auto">
          <a:xfrm flipH="1">
            <a:off x="6202363" y="3529013"/>
            <a:ext cx="15875" cy="677862"/>
          </a:xfrm>
          <a:prstGeom prst="line">
            <a:avLst/>
          </a:prstGeom>
          <a:noFill/>
          <a:ln w="19050">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7" name="Rectangle 59"/>
          <p:cNvSpPr>
            <a:spLocks noChangeArrowheads="1"/>
          </p:cNvSpPr>
          <p:nvPr/>
        </p:nvSpPr>
        <p:spPr bwMode="auto">
          <a:xfrm>
            <a:off x="6715125" y="4260850"/>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66CC"/>
                </a:solidFill>
              </a:rPr>
              <a:t>H</a:t>
            </a:r>
            <a:endParaRPr lang="en-US">
              <a:solidFill>
                <a:srgbClr val="FF66CC"/>
              </a:solidFill>
            </a:endParaRPr>
          </a:p>
        </p:txBody>
      </p:sp>
      <p:sp>
        <p:nvSpPr>
          <p:cNvPr id="17468" name="Rectangle 60"/>
          <p:cNvSpPr>
            <a:spLocks noChangeArrowheads="1"/>
          </p:cNvSpPr>
          <p:nvPr/>
        </p:nvSpPr>
        <p:spPr bwMode="auto">
          <a:xfrm>
            <a:off x="6124575" y="3157538"/>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FFFF99"/>
                </a:solidFill>
              </a:rPr>
              <a:t>H</a:t>
            </a:r>
            <a:endParaRPr lang="en-US">
              <a:solidFill>
                <a:srgbClr val="FFFF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57200" y="5334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Vitamin B12 (cobalamine) required in group exchange rxn. </a:t>
            </a:r>
          </a:p>
        </p:txBody>
      </p:sp>
      <p:sp>
        <p:nvSpPr>
          <p:cNvPr id="19459" name="Text Box 3"/>
          <p:cNvSpPr txBox="1">
            <a:spLocks noChangeArrowheads="1"/>
          </p:cNvSpPr>
          <p:nvPr/>
        </p:nvSpPr>
        <p:spPr bwMode="auto">
          <a:xfrm>
            <a:off x="228600" y="26670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Deficiency in Vit. B</a:t>
            </a:r>
            <a:r>
              <a:rPr lang="en-US" sz="2400" baseline="-25000">
                <a:solidFill>
                  <a:srgbClr val="FFFF99"/>
                </a:solidFill>
              </a:rPr>
              <a:t>12</a:t>
            </a:r>
            <a:r>
              <a:rPr lang="en-US" sz="2400">
                <a:solidFill>
                  <a:srgbClr val="FFFF99"/>
                </a:solidFill>
              </a:rPr>
              <a:t> is rare – found in all foods of animal source. However…</a:t>
            </a:r>
          </a:p>
        </p:txBody>
      </p:sp>
      <p:sp>
        <p:nvSpPr>
          <p:cNvPr id="19460" name="Text Box 4"/>
          <p:cNvSpPr txBox="1">
            <a:spLocks noChangeArrowheads="1"/>
          </p:cNvSpPr>
          <p:nvPr/>
        </p:nvSpPr>
        <p:spPr bwMode="auto">
          <a:xfrm>
            <a:off x="0" y="35052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u="sng">
                <a:solidFill>
                  <a:srgbClr val="FFFF99"/>
                </a:solidFill>
              </a:rPr>
              <a:t>Pernicious Anemia</a:t>
            </a:r>
          </a:p>
        </p:txBody>
      </p:sp>
      <p:grpSp>
        <p:nvGrpSpPr>
          <p:cNvPr id="19461" name="Group 5"/>
          <p:cNvGrpSpPr>
            <a:grpSpLocks/>
          </p:cNvGrpSpPr>
          <p:nvPr/>
        </p:nvGrpSpPr>
        <p:grpSpPr bwMode="auto">
          <a:xfrm>
            <a:off x="4876800" y="4876800"/>
            <a:ext cx="762000" cy="685800"/>
            <a:chOff x="480" y="3312"/>
            <a:chExt cx="480" cy="432"/>
          </a:xfrm>
        </p:grpSpPr>
        <p:sp>
          <p:nvSpPr>
            <p:cNvPr id="19462" name="Oval 6"/>
            <p:cNvSpPr>
              <a:spLocks noChangeArrowheads="1"/>
            </p:cNvSpPr>
            <p:nvPr/>
          </p:nvSpPr>
          <p:spPr bwMode="auto">
            <a:xfrm>
              <a:off x="480" y="3312"/>
              <a:ext cx="480" cy="432"/>
            </a:xfrm>
            <a:prstGeom prst="ellipse">
              <a:avLst/>
            </a:prstGeom>
            <a:noFill/>
            <a:ln w="9525" algn="ctr">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63" name="Text Box 7"/>
            <p:cNvSpPr txBox="1">
              <a:spLocks noChangeArrowheads="1"/>
            </p:cNvSpPr>
            <p:nvPr/>
          </p:nvSpPr>
          <p:spPr bwMode="auto">
            <a:xfrm>
              <a:off x="528" y="340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FF99"/>
                  </a:solidFill>
                </a:rPr>
                <a:t>B12</a:t>
              </a:r>
            </a:p>
          </p:txBody>
        </p:sp>
      </p:grpSp>
      <p:sp>
        <p:nvSpPr>
          <p:cNvPr id="19464" name="Freeform 8"/>
          <p:cNvSpPr>
            <a:spLocks/>
          </p:cNvSpPr>
          <p:nvPr/>
        </p:nvSpPr>
        <p:spPr bwMode="auto">
          <a:xfrm>
            <a:off x="6019800" y="4648200"/>
            <a:ext cx="593725" cy="1295400"/>
          </a:xfrm>
          <a:custGeom>
            <a:avLst/>
            <a:gdLst>
              <a:gd name="T0" fmla="*/ 38 w 861"/>
              <a:gd name="T1" fmla="*/ 185 h 1110"/>
              <a:gd name="T2" fmla="*/ 303 w 861"/>
              <a:gd name="T3" fmla="*/ 212 h 1110"/>
              <a:gd name="T4" fmla="*/ 358 w 861"/>
              <a:gd name="T5" fmla="*/ 231 h 1110"/>
              <a:gd name="T6" fmla="*/ 385 w 861"/>
              <a:gd name="T7" fmla="*/ 240 h 1110"/>
              <a:gd name="T8" fmla="*/ 431 w 861"/>
              <a:gd name="T9" fmla="*/ 267 h 1110"/>
              <a:gd name="T10" fmla="*/ 468 w 861"/>
              <a:gd name="T11" fmla="*/ 304 h 1110"/>
              <a:gd name="T12" fmla="*/ 495 w 861"/>
              <a:gd name="T13" fmla="*/ 468 h 1110"/>
              <a:gd name="T14" fmla="*/ 486 w 861"/>
              <a:gd name="T15" fmla="*/ 715 h 1110"/>
              <a:gd name="T16" fmla="*/ 376 w 861"/>
              <a:gd name="T17" fmla="*/ 761 h 1110"/>
              <a:gd name="T18" fmla="*/ 56 w 861"/>
              <a:gd name="T19" fmla="*/ 779 h 1110"/>
              <a:gd name="T20" fmla="*/ 29 w 861"/>
              <a:gd name="T21" fmla="*/ 880 h 1110"/>
              <a:gd name="T22" fmla="*/ 75 w 861"/>
              <a:gd name="T23" fmla="*/ 990 h 1110"/>
              <a:gd name="T24" fmla="*/ 193 w 861"/>
              <a:gd name="T25" fmla="*/ 1054 h 1110"/>
              <a:gd name="T26" fmla="*/ 331 w 861"/>
              <a:gd name="T27" fmla="*/ 1108 h 1110"/>
              <a:gd name="T28" fmla="*/ 413 w 861"/>
              <a:gd name="T29" fmla="*/ 1099 h 1110"/>
              <a:gd name="T30" fmla="*/ 477 w 861"/>
              <a:gd name="T31" fmla="*/ 1035 h 1110"/>
              <a:gd name="T32" fmla="*/ 532 w 861"/>
              <a:gd name="T33" fmla="*/ 999 h 1110"/>
              <a:gd name="T34" fmla="*/ 577 w 861"/>
              <a:gd name="T35" fmla="*/ 953 h 1110"/>
              <a:gd name="T36" fmla="*/ 696 w 861"/>
              <a:gd name="T37" fmla="*/ 880 h 1110"/>
              <a:gd name="T38" fmla="*/ 806 w 861"/>
              <a:gd name="T39" fmla="*/ 770 h 1110"/>
              <a:gd name="T40" fmla="*/ 843 w 861"/>
              <a:gd name="T41" fmla="*/ 715 h 1110"/>
              <a:gd name="T42" fmla="*/ 861 w 861"/>
              <a:gd name="T43" fmla="*/ 642 h 1110"/>
              <a:gd name="T44" fmla="*/ 769 w 861"/>
              <a:gd name="T45" fmla="*/ 404 h 1110"/>
              <a:gd name="T46" fmla="*/ 733 w 861"/>
              <a:gd name="T47" fmla="*/ 350 h 1110"/>
              <a:gd name="T48" fmla="*/ 715 w 861"/>
              <a:gd name="T49" fmla="*/ 313 h 1110"/>
              <a:gd name="T50" fmla="*/ 651 w 861"/>
              <a:gd name="T51" fmla="*/ 249 h 1110"/>
              <a:gd name="T52" fmla="*/ 596 w 861"/>
              <a:gd name="T53" fmla="*/ 176 h 1110"/>
              <a:gd name="T54" fmla="*/ 504 w 861"/>
              <a:gd name="T55" fmla="*/ 103 h 1110"/>
              <a:gd name="T56" fmla="*/ 413 w 861"/>
              <a:gd name="T57" fmla="*/ 30 h 1110"/>
              <a:gd name="T58" fmla="*/ 303 w 861"/>
              <a:gd name="T59" fmla="*/ 2 h 1110"/>
              <a:gd name="T60" fmla="*/ 38 w 861"/>
              <a:gd name="T61" fmla="*/ 20 h 1110"/>
              <a:gd name="T62" fmla="*/ 1 w 861"/>
              <a:gd name="T63" fmla="*/ 57 h 1110"/>
              <a:gd name="T64" fmla="*/ 11 w 861"/>
              <a:gd name="T65" fmla="*/ 167 h 1110"/>
              <a:gd name="T66" fmla="*/ 38 w 861"/>
              <a:gd name="T67" fmla="*/ 176 h 1110"/>
              <a:gd name="T68" fmla="*/ 38 w 861"/>
              <a:gd name="T69" fmla="*/ 185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1" h="1110">
                <a:moveTo>
                  <a:pt x="38" y="185"/>
                </a:moveTo>
                <a:cubicBezTo>
                  <a:pt x="125" y="202"/>
                  <a:pt x="215" y="202"/>
                  <a:pt x="303" y="212"/>
                </a:cubicBezTo>
                <a:cubicBezTo>
                  <a:pt x="321" y="218"/>
                  <a:pt x="340" y="225"/>
                  <a:pt x="358" y="231"/>
                </a:cubicBezTo>
                <a:cubicBezTo>
                  <a:pt x="367" y="234"/>
                  <a:pt x="385" y="240"/>
                  <a:pt x="385" y="240"/>
                </a:cubicBezTo>
                <a:cubicBezTo>
                  <a:pt x="440" y="292"/>
                  <a:pt x="364" y="226"/>
                  <a:pt x="431" y="267"/>
                </a:cubicBezTo>
                <a:cubicBezTo>
                  <a:pt x="446" y="276"/>
                  <a:pt x="455" y="292"/>
                  <a:pt x="468" y="304"/>
                </a:cubicBezTo>
                <a:cubicBezTo>
                  <a:pt x="485" y="356"/>
                  <a:pt x="487" y="413"/>
                  <a:pt x="495" y="468"/>
                </a:cubicBezTo>
                <a:cubicBezTo>
                  <a:pt x="492" y="550"/>
                  <a:pt x="494" y="633"/>
                  <a:pt x="486" y="715"/>
                </a:cubicBezTo>
                <a:cubicBezTo>
                  <a:pt x="483" y="745"/>
                  <a:pt x="402" y="758"/>
                  <a:pt x="376" y="761"/>
                </a:cubicBezTo>
                <a:cubicBezTo>
                  <a:pt x="282" y="773"/>
                  <a:pt x="136" y="776"/>
                  <a:pt x="56" y="779"/>
                </a:cubicBezTo>
                <a:cubicBezTo>
                  <a:pt x="6" y="796"/>
                  <a:pt x="18" y="829"/>
                  <a:pt x="29" y="880"/>
                </a:cubicBezTo>
                <a:cubicBezTo>
                  <a:pt x="34" y="901"/>
                  <a:pt x="60" y="971"/>
                  <a:pt x="75" y="990"/>
                </a:cubicBezTo>
                <a:cubicBezTo>
                  <a:pt x="97" y="1018"/>
                  <a:pt x="160" y="1042"/>
                  <a:pt x="193" y="1054"/>
                </a:cubicBezTo>
                <a:cubicBezTo>
                  <a:pt x="219" y="1078"/>
                  <a:pt x="294" y="1099"/>
                  <a:pt x="331" y="1108"/>
                </a:cubicBezTo>
                <a:cubicBezTo>
                  <a:pt x="358" y="1105"/>
                  <a:pt x="388" y="1110"/>
                  <a:pt x="413" y="1099"/>
                </a:cubicBezTo>
                <a:cubicBezTo>
                  <a:pt x="451" y="1083"/>
                  <a:pt x="450" y="1055"/>
                  <a:pt x="477" y="1035"/>
                </a:cubicBezTo>
                <a:cubicBezTo>
                  <a:pt x="495" y="1022"/>
                  <a:pt x="514" y="1011"/>
                  <a:pt x="532" y="999"/>
                </a:cubicBezTo>
                <a:cubicBezTo>
                  <a:pt x="550" y="987"/>
                  <a:pt x="559" y="965"/>
                  <a:pt x="577" y="953"/>
                </a:cubicBezTo>
                <a:cubicBezTo>
                  <a:pt x="615" y="929"/>
                  <a:pt x="664" y="911"/>
                  <a:pt x="696" y="880"/>
                </a:cubicBezTo>
                <a:cubicBezTo>
                  <a:pt x="731" y="847"/>
                  <a:pt x="779" y="810"/>
                  <a:pt x="806" y="770"/>
                </a:cubicBezTo>
                <a:cubicBezTo>
                  <a:pt x="818" y="752"/>
                  <a:pt x="843" y="715"/>
                  <a:pt x="843" y="715"/>
                </a:cubicBezTo>
                <a:cubicBezTo>
                  <a:pt x="848" y="690"/>
                  <a:pt x="861" y="667"/>
                  <a:pt x="861" y="642"/>
                </a:cubicBezTo>
                <a:cubicBezTo>
                  <a:pt x="861" y="533"/>
                  <a:pt x="843" y="478"/>
                  <a:pt x="769" y="404"/>
                </a:cubicBezTo>
                <a:cubicBezTo>
                  <a:pt x="749" y="345"/>
                  <a:pt x="776" y="411"/>
                  <a:pt x="733" y="350"/>
                </a:cubicBezTo>
                <a:cubicBezTo>
                  <a:pt x="725" y="339"/>
                  <a:pt x="723" y="324"/>
                  <a:pt x="715" y="313"/>
                </a:cubicBezTo>
                <a:cubicBezTo>
                  <a:pt x="698" y="288"/>
                  <a:pt x="672" y="271"/>
                  <a:pt x="651" y="249"/>
                </a:cubicBezTo>
                <a:cubicBezTo>
                  <a:pt x="630" y="228"/>
                  <a:pt x="615" y="199"/>
                  <a:pt x="596" y="176"/>
                </a:cubicBezTo>
                <a:cubicBezTo>
                  <a:pt x="570" y="145"/>
                  <a:pt x="538" y="125"/>
                  <a:pt x="504" y="103"/>
                </a:cubicBezTo>
                <a:cubicBezTo>
                  <a:pt x="473" y="82"/>
                  <a:pt x="448" y="46"/>
                  <a:pt x="413" y="30"/>
                </a:cubicBezTo>
                <a:cubicBezTo>
                  <a:pt x="367" y="9"/>
                  <a:pt x="352" y="10"/>
                  <a:pt x="303" y="2"/>
                </a:cubicBezTo>
                <a:cubicBezTo>
                  <a:pt x="215" y="7"/>
                  <a:pt x="124" y="0"/>
                  <a:pt x="38" y="20"/>
                </a:cubicBezTo>
                <a:cubicBezTo>
                  <a:pt x="21" y="24"/>
                  <a:pt x="14" y="45"/>
                  <a:pt x="1" y="57"/>
                </a:cubicBezTo>
                <a:cubicBezTo>
                  <a:pt x="4" y="94"/>
                  <a:pt x="0" y="132"/>
                  <a:pt x="11" y="167"/>
                </a:cubicBezTo>
                <a:cubicBezTo>
                  <a:pt x="14" y="176"/>
                  <a:pt x="30" y="171"/>
                  <a:pt x="38" y="176"/>
                </a:cubicBezTo>
                <a:cubicBezTo>
                  <a:pt x="40" y="178"/>
                  <a:pt x="38" y="182"/>
                  <a:pt x="38" y="185"/>
                </a:cubicBezTo>
                <a:close/>
              </a:path>
            </a:pathLst>
          </a:custGeom>
          <a:noFill/>
          <a:ln w="9525" cap="flat" cmpd="sng">
            <a:solidFill>
              <a:srgbClr val="FFFF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65" name="Line 9"/>
          <p:cNvSpPr>
            <a:spLocks noChangeShapeType="1"/>
          </p:cNvSpPr>
          <p:nvPr/>
        </p:nvSpPr>
        <p:spPr bwMode="auto">
          <a:xfrm>
            <a:off x="3048000" y="5181600"/>
            <a:ext cx="1676400"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19466" name="Group 10"/>
          <p:cNvGrpSpPr>
            <a:grpSpLocks/>
          </p:cNvGrpSpPr>
          <p:nvPr/>
        </p:nvGrpSpPr>
        <p:grpSpPr bwMode="auto">
          <a:xfrm>
            <a:off x="4114800" y="4114800"/>
            <a:ext cx="152400" cy="1981200"/>
            <a:chOff x="336" y="2928"/>
            <a:chExt cx="96" cy="1248"/>
          </a:xfrm>
        </p:grpSpPr>
        <p:sp>
          <p:nvSpPr>
            <p:cNvPr id="19467" name="Line 11"/>
            <p:cNvSpPr>
              <a:spLocks noChangeShapeType="1"/>
            </p:cNvSpPr>
            <p:nvPr/>
          </p:nvSpPr>
          <p:spPr bwMode="auto">
            <a:xfrm>
              <a:off x="336" y="2928"/>
              <a:ext cx="0" cy="12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68" name="Line 12"/>
            <p:cNvSpPr>
              <a:spLocks noChangeShapeType="1"/>
            </p:cNvSpPr>
            <p:nvPr/>
          </p:nvSpPr>
          <p:spPr bwMode="auto">
            <a:xfrm>
              <a:off x="432" y="2928"/>
              <a:ext cx="0" cy="12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69" name="Line 13"/>
            <p:cNvSpPr>
              <a:spLocks noChangeShapeType="1"/>
            </p:cNvSpPr>
            <p:nvPr/>
          </p:nvSpPr>
          <p:spPr bwMode="auto">
            <a:xfrm flipH="1">
              <a:off x="336" y="2976"/>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70" name="Line 14"/>
            <p:cNvSpPr>
              <a:spLocks noChangeShapeType="1"/>
            </p:cNvSpPr>
            <p:nvPr/>
          </p:nvSpPr>
          <p:spPr bwMode="auto">
            <a:xfrm flipH="1">
              <a:off x="336" y="3024"/>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71" name="Line 15"/>
            <p:cNvSpPr>
              <a:spLocks noChangeShapeType="1"/>
            </p:cNvSpPr>
            <p:nvPr/>
          </p:nvSpPr>
          <p:spPr bwMode="auto">
            <a:xfrm flipH="1">
              <a:off x="336" y="3120"/>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72" name="Line 16"/>
            <p:cNvSpPr>
              <a:spLocks noChangeShapeType="1"/>
            </p:cNvSpPr>
            <p:nvPr/>
          </p:nvSpPr>
          <p:spPr bwMode="auto">
            <a:xfrm flipH="1">
              <a:off x="336" y="3216"/>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73" name="Line 17"/>
            <p:cNvSpPr>
              <a:spLocks noChangeShapeType="1"/>
            </p:cNvSpPr>
            <p:nvPr/>
          </p:nvSpPr>
          <p:spPr bwMode="auto">
            <a:xfrm flipH="1">
              <a:off x="336" y="3408"/>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74" name="Line 18"/>
            <p:cNvSpPr>
              <a:spLocks noChangeShapeType="1"/>
            </p:cNvSpPr>
            <p:nvPr/>
          </p:nvSpPr>
          <p:spPr bwMode="auto">
            <a:xfrm flipH="1">
              <a:off x="336" y="3312"/>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75" name="Line 19"/>
            <p:cNvSpPr>
              <a:spLocks noChangeShapeType="1"/>
            </p:cNvSpPr>
            <p:nvPr/>
          </p:nvSpPr>
          <p:spPr bwMode="auto">
            <a:xfrm flipH="1">
              <a:off x="336" y="3552"/>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76" name="Line 20"/>
            <p:cNvSpPr>
              <a:spLocks noChangeShapeType="1"/>
            </p:cNvSpPr>
            <p:nvPr/>
          </p:nvSpPr>
          <p:spPr bwMode="auto">
            <a:xfrm flipH="1">
              <a:off x="336" y="3696"/>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77" name="Line 21"/>
            <p:cNvSpPr>
              <a:spLocks noChangeShapeType="1"/>
            </p:cNvSpPr>
            <p:nvPr/>
          </p:nvSpPr>
          <p:spPr bwMode="auto">
            <a:xfrm flipH="1">
              <a:off x="336" y="3840"/>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78" name="Line 22"/>
            <p:cNvSpPr>
              <a:spLocks noChangeShapeType="1"/>
            </p:cNvSpPr>
            <p:nvPr/>
          </p:nvSpPr>
          <p:spPr bwMode="auto">
            <a:xfrm flipH="1">
              <a:off x="336" y="3936"/>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79" name="Line 23"/>
            <p:cNvSpPr>
              <a:spLocks noChangeShapeType="1"/>
            </p:cNvSpPr>
            <p:nvPr/>
          </p:nvSpPr>
          <p:spPr bwMode="auto">
            <a:xfrm flipH="1">
              <a:off x="336" y="4080"/>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19480" name="Rectangle 24"/>
          <p:cNvSpPr>
            <a:spLocks noChangeArrowheads="1"/>
          </p:cNvSpPr>
          <p:nvPr/>
        </p:nvSpPr>
        <p:spPr bwMode="auto">
          <a:xfrm>
            <a:off x="4419600" y="4267200"/>
            <a:ext cx="3962400" cy="1828800"/>
          </a:xfrm>
          <a:prstGeom prst="rect">
            <a:avLst/>
          </a:prstGeom>
          <a:noFill/>
          <a:ln w="9525" algn="ctr">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81" name="Text Box 25"/>
          <p:cNvSpPr txBox="1">
            <a:spLocks noChangeArrowheads="1"/>
          </p:cNvSpPr>
          <p:nvPr/>
        </p:nvSpPr>
        <p:spPr bwMode="auto">
          <a:xfrm>
            <a:off x="5486400" y="4343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FF99"/>
                </a:solidFill>
              </a:rPr>
              <a:t>Epithelial Cell</a:t>
            </a:r>
          </a:p>
        </p:txBody>
      </p:sp>
      <p:grpSp>
        <p:nvGrpSpPr>
          <p:cNvPr id="19482" name="Group 26"/>
          <p:cNvGrpSpPr>
            <a:grpSpLocks/>
          </p:cNvGrpSpPr>
          <p:nvPr/>
        </p:nvGrpSpPr>
        <p:grpSpPr bwMode="auto">
          <a:xfrm>
            <a:off x="1143000" y="4114800"/>
            <a:ext cx="2895600" cy="2209800"/>
            <a:chOff x="336" y="2928"/>
            <a:chExt cx="1824" cy="1392"/>
          </a:xfrm>
        </p:grpSpPr>
        <p:grpSp>
          <p:nvGrpSpPr>
            <p:cNvPr id="19483" name="Group 27"/>
            <p:cNvGrpSpPr>
              <a:grpSpLocks/>
            </p:cNvGrpSpPr>
            <p:nvPr/>
          </p:nvGrpSpPr>
          <p:grpSpPr bwMode="auto">
            <a:xfrm>
              <a:off x="336" y="2928"/>
              <a:ext cx="96" cy="1248"/>
              <a:chOff x="336" y="2928"/>
              <a:chExt cx="96" cy="1248"/>
            </a:xfrm>
          </p:grpSpPr>
          <p:sp>
            <p:nvSpPr>
              <p:cNvPr id="19484" name="Line 28"/>
              <p:cNvSpPr>
                <a:spLocks noChangeShapeType="1"/>
              </p:cNvSpPr>
              <p:nvPr/>
            </p:nvSpPr>
            <p:spPr bwMode="auto">
              <a:xfrm>
                <a:off x="336" y="2928"/>
                <a:ext cx="0" cy="12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85" name="Line 29"/>
              <p:cNvSpPr>
                <a:spLocks noChangeShapeType="1"/>
              </p:cNvSpPr>
              <p:nvPr/>
            </p:nvSpPr>
            <p:spPr bwMode="auto">
              <a:xfrm>
                <a:off x="432" y="2928"/>
                <a:ext cx="0" cy="12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86" name="Line 30"/>
              <p:cNvSpPr>
                <a:spLocks noChangeShapeType="1"/>
              </p:cNvSpPr>
              <p:nvPr/>
            </p:nvSpPr>
            <p:spPr bwMode="auto">
              <a:xfrm flipH="1">
                <a:off x="336" y="2976"/>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87" name="Line 31"/>
              <p:cNvSpPr>
                <a:spLocks noChangeShapeType="1"/>
              </p:cNvSpPr>
              <p:nvPr/>
            </p:nvSpPr>
            <p:spPr bwMode="auto">
              <a:xfrm flipH="1">
                <a:off x="336" y="3024"/>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88" name="Line 32"/>
              <p:cNvSpPr>
                <a:spLocks noChangeShapeType="1"/>
              </p:cNvSpPr>
              <p:nvPr/>
            </p:nvSpPr>
            <p:spPr bwMode="auto">
              <a:xfrm flipH="1">
                <a:off x="336" y="3120"/>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89" name="Line 33"/>
              <p:cNvSpPr>
                <a:spLocks noChangeShapeType="1"/>
              </p:cNvSpPr>
              <p:nvPr/>
            </p:nvSpPr>
            <p:spPr bwMode="auto">
              <a:xfrm flipH="1">
                <a:off x="336" y="3216"/>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90" name="Line 34"/>
              <p:cNvSpPr>
                <a:spLocks noChangeShapeType="1"/>
              </p:cNvSpPr>
              <p:nvPr/>
            </p:nvSpPr>
            <p:spPr bwMode="auto">
              <a:xfrm flipH="1">
                <a:off x="336" y="3408"/>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91" name="Line 35"/>
              <p:cNvSpPr>
                <a:spLocks noChangeShapeType="1"/>
              </p:cNvSpPr>
              <p:nvPr/>
            </p:nvSpPr>
            <p:spPr bwMode="auto">
              <a:xfrm flipH="1">
                <a:off x="336" y="3312"/>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92" name="Line 36"/>
              <p:cNvSpPr>
                <a:spLocks noChangeShapeType="1"/>
              </p:cNvSpPr>
              <p:nvPr/>
            </p:nvSpPr>
            <p:spPr bwMode="auto">
              <a:xfrm flipH="1">
                <a:off x="336" y="3552"/>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93" name="Line 37"/>
              <p:cNvSpPr>
                <a:spLocks noChangeShapeType="1"/>
              </p:cNvSpPr>
              <p:nvPr/>
            </p:nvSpPr>
            <p:spPr bwMode="auto">
              <a:xfrm flipH="1">
                <a:off x="336" y="3696"/>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94" name="Line 38"/>
              <p:cNvSpPr>
                <a:spLocks noChangeShapeType="1"/>
              </p:cNvSpPr>
              <p:nvPr/>
            </p:nvSpPr>
            <p:spPr bwMode="auto">
              <a:xfrm flipH="1">
                <a:off x="336" y="3840"/>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95" name="Line 39"/>
              <p:cNvSpPr>
                <a:spLocks noChangeShapeType="1"/>
              </p:cNvSpPr>
              <p:nvPr/>
            </p:nvSpPr>
            <p:spPr bwMode="auto">
              <a:xfrm flipH="1">
                <a:off x="336" y="3936"/>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96" name="Line 40"/>
              <p:cNvSpPr>
                <a:spLocks noChangeShapeType="1"/>
              </p:cNvSpPr>
              <p:nvPr/>
            </p:nvSpPr>
            <p:spPr bwMode="auto">
              <a:xfrm flipH="1">
                <a:off x="336" y="4080"/>
                <a:ext cx="96" cy="4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19497" name="Text Box 41"/>
            <p:cNvSpPr txBox="1">
              <a:spLocks noChangeArrowheads="1"/>
            </p:cNvSpPr>
            <p:nvPr/>
          </p:nvSpPr>
          <p:spPr bwMode="auto">
            <a:xfrm>
              <a:off x="1056" y="3802"/>
              <a:ext cx="11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Intrinsic Factor</a:t>
              </a:r>
            </a:p>
          </p:txBody>
        </p:sp>
        <p:grpSp>
          <p:nvGrpSpPr>
            <p:cNvPr id="19498" name="Group 42"/>
            <p:cNvGrpSpPr>
              <a:grpSpLocks/>
            </p:cNvGrpSpPr>
            <p:nvPr/>
          </p:nvGrpSpPr>
          <p:grpSpPr bwMode="auto">
            <a:xfrm>
              <a:off x="480" y="3264"/>
              <a:ext cx="480" cy="432"/>
              <a:chOff x="480" y="3312"/>
              <a:chExt cx="480" cy="432"/>
            </a:xfrm>
          </p:grpSpPr>
          <p:sp>
            <p:nvSpPr>
              <p:cNvPr id="19499" name="Oval 43"/>
              <p:cNvSpPr>
                <a:spLocks noChangeArrowheads="1"/>
              </p:cNvSpPr>
              <p:nvPr/>
            </p:nvSpPr>
            <p:spPr bwMode="auto">
              <a:xfrm>
                <a:off x="480" y="3312"/>
                <a:ext cx="480" cy="432"/>
              </a:xfrm>
              <a:prstGeom prst="ellipse">
                <a:avLst/>
              </a:prstGeom>
              <a:noFill/>
              <a:ln w="9525" algn="ctr">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500" name="Text Box 44"/>
              <p:cNvSpPr txBox="1">
                <a:spLocks noChangeArrowheads="1"/>
              </p:cNvSpPr>
              <p:nvPr/>
            </p:nvSpPr>
            <p:spPr bwMode="auto">
              <a:xfrm>
                <a:off x="528" y="340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FF99"/>
                    </a:solidFill>
                  </a:rPr>
                  <a:t>B12</a:t>
                </a:r>
              </a:p>
            </p:txBody>
          </p:sp>
        </p:grpSp>
        <p:sp>
          <p:nvSpPr>
            <p:cNvPr id="19501" name="Freeform 45"/>
            <p:cNvSpPr>
              <a:spLocks/>
            </p:cNvSpPr>
            <p:nvPr/>
          </p:nvSpPr>
          <p:spPr bwMode="auto">
            <a:xfrm>
              <a:off x="672" y="3024"/>
              <a:ext cx="662" cy="1017"/>
            </a:xfrm>
            <a:custGeom>
              <a:avLst/>
              <a:gdLst>
                <a:gd name="T0" fmla="*/ 38 w 861"/>
                <a:gd name="T1" fmla="*/ 185 h 1110"/>
                <a:gd name="T2" fmla="*/ 303 w 861"/>
                <a:gd name="T3" fmla="*/ 212 h 1110"/>
                <a:gd name="T4" fmla="*/ 358 w 861"/>
                <a:gd name="T5" fmla="*/ 231 h 1110"/>
                <a:gd name="T6" fmla="*/ 385 w 861"/>
                <a:gd name="T7" fmla="*/ 240 h 1110"/>
                <a:gd name="T8" fmla="*/ 431 w 861"/>
                <a:gd name="T9" fmla="*/ 267 h 1110"/>
                <a:gd name="T10" fmla="*/ 468 w 861"/>
                <a:gd name="T11" fmla="*/ 304 h 1110"/>
                <a:gd name="T12" fmla="*/ 495 w 861"/>
                <a:gd name="T13" fmla="*/ 468 h 1110"/>
                <a:gd name="T14" fmla="*/ 486 w 861"/>
                <a:gd name="T15" fmla="*/ 715 h 1110"/>
                <a:gd name="T16" fmla="*/ 376 w 861"/>
                <a:gd name="T17" fmla="*/ 761 h 1110"/>
                <a:gd name="T18" fmla="*/ 56 w 861"/>
                <a:gd name="T19" fmla="*/ 779 h 1110"/>
                <a:gd name="T20" fmla="*/ 29 w 861"/>
                <a:gd name="T21" fmla="*/ 880 h 1110"/>
                <a:gd name="T22" fmla="*/ 75 w 861"/>
                <a:gd name="T23" fmla="*/ 990 h 1110"/>
                <a:gd name="T24" fmla="*/ 193 w 861"/>
                <a:gd name="T25" fmla="*/ 1054 h 1110"/>
                <a:gd name="T26" fmla="*/ 331 w 861"/>
                <a:gd name="T27" fmla="*/ 1108 h 1110"/>
                <a:gd name="T28" fmla="*/ 413 w 861"/>
                <a:gd name="T29" fmla="*/ 1099 h 1110"/>
                <a:gd name="T30" fmla="*/ 477 w 861"/>
                <a:gd name="T31" fmla="*/ 1035 h 1110"/>
                <a:gd name="T32" fmla="*/ 532 w 861"/>
                <a:gd name="T33" fmla="*/ 999 h 1110"/>
                <a:gd name="T34" fmla="*/ 577 w 861"/>
                <a:gd name="T35" fmla="*/ 953 h 1110"/>
                <a:gd name="T36" fmla="*/ 696 w 861"/>
                <a:gd name="T37" fmla="*/ 880 h 1110"/>
                <a:gd name="T38" fmla="*/ 806 w 861"/>
                <a:gd name="T39" fmla="*/ 770 h 1110"/>
                <a:gd name="T40" fmla="*/ 843 w 861"/>
                <a:gd name="T41" fmla="*/ 715 h 1110"/>
                <a:gd name="T42" fmla="*/ 861 w 861"/>
                <a:gd name="T43" fmla="*/ 642 h 1110"/>
                <a:gd name="T44" fmla="*/ 769 w 861"/>
                <a:gd name="T45" fmla="*/ 404 h 1110"/>
                <a:gd name="T46" fmla="*/ 733 w 861"/>
                <a:gd name="T47" fmla="*/ 350 h 1110"/>
                <a:gd name="T48" fmla="*/ 715 w 861"/>
                <a:gd name="T49" fmla="*/ 313 h 1110"/>
                <a:gd name="T50" fmla="*/ 651 w 861"/>
                <a:gd name="T51" fmla="*/ 249 h 1110"/>
                <a:gd name="T52" fmla="*/ 596 w 861"/>
                <a:gd name="T53" fmla="*/ 176 h 1110"/>
                <a:gd name="T54" fmla="*/ 504 w 861"/>
                <a:gd name="T55" fmla="*/ 103 h 1110"/>
                <a:gd name="T56" fmla="*/ 413 w 861"/>
                <a:gd name="T57" fmla="*/ 30 h 1110"/>
                <a:gd name="T58" fmla="*/ 303 w 861"/>
                <a:gd name="T59" fmla="*/ 2 h 1110"/>
                <a:gd name="T60" fmla="*/ 38 w 861"/>
                <a:gd name="T61" fmla="*/ 20 h 1110"/>
                <a:gd name="T62" fmla="*/ 1 w 861"/>
                <a:gd name="T63" fmla="*/ 57 h 1110"/>
                <a:gd name="T64" fmla="*/ 11 w 861"/>
                <a:gd name="T65" fmla="*/ 167 h 1110"/>
                <a:gd name="T66" fmla="*/ 38 w 861"/>
                <a:gd name="T67" fmla="*/ 176 h 1110"/>
                <a:gd name="T68" fmla="*/ 38 w 861"/>
                <a:gd name="T69" fmla="*/ 185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1" h="1110">
                  <a:moveTo>
                    <a:pt x="38" y="185"/>
                  </a:moveTo>
                  <a:cubicBezTo>
                    <a:pt x="125" y="202"/>
                    <a:pt x="215" y="202"/>
                    <a:pt x="303" y="212"/>
                  </a:cubicBezTo>
                  <a:cubicBezTo>
                    <a:pt x="321" y="218"/>
                    <a:pt x="340" y="225"/>
                    <a:pt x="358" y="231"/>
                  </a:cubicBezTo>
                  <a:cubicBezTo>
                    <a:pt x="367" y="234"/>
                    <a:pt x="385" y="240"/>
                    <a:pt x="385" y="240"/>
                  </a:cubicBezTo>
                  <a:cubicBezTo>
                    <a:pt x="440" y="292"/>
                    <a:pt x="364" y="226"/>
                    <a:pt x="431" y="267"/>
                  </a:cubicBezTo>
                  <a:cubicBezTo>
                    <a:pt x="446" y="276"/>
                    <a:pt x="455" y="292"/>
                    <a:pt x="468" y="304"/>
                  </a:cubicBezTo>
                  <a:cubicBezTo>
                    <a:pt x="485" y="356"/>
                    <a:pt x="487" y="413"/>
                    <a:pt x="495" y="468"/>
                  </a:cubicBezTo>
                  <a:cubicBezTo>
                    <a:pt x="492" y="550"/>
                    <a:pt x="494" y="633"/>
                    <a:pt x="486" y="715"/>
                  </a:cubicBezTo>
                  <a:cubicBezTo>
                    <a:pt x="483" y="745"/>
                    <a:pt x="402" y="758"/>
                    <a:pt x="376" y="761"/>
                  </a:cubicBezTo>
                  <a:cubicBezTo>
                    <a:pt x="282" y="773"/>
                    <a:pt x="136" y="776"/>
                    <a:pt x="56" y="779"/>
                  </a:cubicBezTo>
                  <a:cubicBezTo>
                    <a:pt x="6" y="796"/>
                    <a:pt x="18" y="829"/>
                    <a:pt x="29" y="880"/>
                  </a:cubicBezTo>
                  <a:cubicBezTo>
                    <a:pt x="34" y="901"/>
                    <a:pt x="60" y="971"/>
                    <a:pt x="75" y="990"/>
                  </a:cubicBezTo>
                  <a:cubicBezTo>
                    <a:pt x="97" y="1018"/>
                    <a:pt x="160" y="1042"/>
                    <a:pt x="193" y="1054"/>
                  </a:cubicBezTo>
                  <a:cubicBezTo>
                    <a:pt x="219" y="1078"/>
                    <a:pt x="294" y="1099"/>
                    <a:pt x="331" y="1108"/>
                  </a:cubicBezTo>
                  <a:cubicBezTo>
                    <a:pt x="358" y="1105"/>
                    <a:pt x="388" y="1110"/>
                    <a:pt x="413" y="1099"/>
                  </a:cubicBezTo>
                  <a:cubicBezTo>
                    <a:pt x="451" y="1083"/>
                    <a:pt x="450" y="1055"/>
                    <a:pt x="477" y="1035"/>
                  </a:cubicBezTo>
                  <a:cubicBezTo>
                    <a:pt x="495" y="1022"/>
                    <a:pt x="514" y="1011"/>
                    <a:pt x="532" y="999"/>
                  </a:cubicBezTo>
                  <a:cubicBezTo>
                    <a:pt x="550" y="987"/>
                    <a:pt x="559" y="965"/>
                    <a:pt x="577" y="953"/>
                  </a:cubicBezTo>
                  <a:cubicBezTo>
                    <a:pt x="615" y="929"/>
                    <a:pt x="664" y="911"/>
                    <a:pt x="696" y="880"/>
                  </a:cubicBezTo>
                  <a:cubicBezTo>
                    <a:pt x="731" y="847"/>
                    <a:pt x="779" y="810"/>
                    <a:pt x="806" y="770"/>
                  </a:cubicBezTo>
                  <a:cubicBezTo>
                    <a:pt x="818" y="752"/>
                    <a:pt x="843" y="715"/>
                    <a:pt x="843" y="715"/>
                  </a:cubicBezTo>
                  <a:cubicBezTo>
                    <a:pt x="848" y="690"/>
                    <a:pt x="861" y="667"/>
                    <a:pt x="861" y="642"/>
                  </a:cubicBezTo>
                  <a:cubicBezTo>
                    <a:pt x="861" y="533"/>
                    <a:pt x="843" y="478"/>
                    <a:pt x="769" y="404"/>
                  </a:cubicBezTo>
                  <a:cubicBezTo>
                    <a:pt x="749" y="345"/>
                    <a:pt x="776" y="411"/>
                    <a:pt x="733" y="350"/>
                  </a:cubicBezTo>
                  <a:cubicBezTo>
                    <a:pt x="725" y="339"/>
                    <a:pt x="723" y="324"/>
                    <a:pt x="715" y="313"/>
                  </a:cubicBezTo>
                  <a:cubicBezTo>
                    <a:pt x="698" y="288"/>
                    <a:pt x="672" y="271"/>
                    <a:pt x="651" y="249"/>
                  </a:cubicBezTo>
                  <a:cubicBezTo>
                    <a:pt x="630" y="228"/>
                    <a:pt x="615" y="199"/>
                    <a:pt x="596" y="176"/>
                  </a:cubicBezTo>
                  <a:cubicBezTo>
                    <a:pt x="570" y="145"/>
                    <a:pt x="538" y="125"/>
                    <a:pt x="504" y="103"/>
                  </a:cubicBezTo>
                  <a:cubicBezTo>
                    <a:pt x="473" y="82"/>
                    <a:pt x="448" y="46"/>
                    <a:pt x="413" y="30"/>
                  </a:cubicBezTo>
                  <a:cubicBezTo>
                    <a:pt x="367" y="9"/>
                    <a:pt x="352" y="10"/>
                    <a:pt x="303" y="2"/>
                  </a:cubicBezTo>
                  <a:cubicBezTo>
                    <a:pt x="215" y="7"/>
                    <a:pt x="124" y="0"/>
                    <a:pt x="38" y="20"/>
                  </a:cubicBezTo>
                  <a:cubicBezTo>
                    <a:pt x="21" y="24"/>
                    <a:pt x="14" y="45"/>
                    <a:pt x="1" y="57"/>
                  </a:cubicBezTo>
                  <a:cubicBezTo>
                    <a:pt x="4" y="94"/>
                    <a:pt x="0" y="132"/>
                    <a:pt x="11" y="167"/>
                  </a:cubicBezTo>
                  <a:cubicBezTo>
                    <a:pt x="14" y="176"/>
                    <a:pt x="30" y="171"/>
                    <a:pt x="38" y="176"/>
                  </a:cubicBezTo>
                  <a:cubicBezTo>
                    <a:pt x="40" y="178"/>
                    <a:pt x="38" y="182"/>
                    <a:pt x="38" y="185"/>
                  </a:cubicBezTo>
                  <a:close/>
                </a:path>
              </a:pathLst>
            </a:custGeom>
            <a:noFill/>
            <a:ln w="9525" cap="flat" cmpd="sng">
              <a:solidFill>
                <a:srgbClr val="FFFF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19502" name="Text Box 46"/>
          <p:cNvSpPr txBox="1">
            <a:spLocks noChangeArrowheads="1"/>
          </p:cNvSpPr>
          <p:nvPr/>
        </p:nvSpPr>
        <p:spPr bwMode="auto">
          <a:xfrm>
            <a:off x="6705600" y="5486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FFFF99"/>
                </a:solidFill>
              </a:rPr>
              <a:t>I.F</a:t>
            </a:r>
          </a:p>
        </p:txBody>
      </p:sp>
      <p:sp>
        <p:nvSpPr>
          <p:cNvPr id="19503" name="AutoShape 47"/>
          <p:cNvSpPr>
            <a:spLocks noChangeAspect="1" noChangeArrowheads="1" noTextEdit="1"/>
          </p:cNvSpPr>
          <p:nvPr/>
        </p:nvSpPr>
        <p:spPr bwMode="auto">
          <a:xfrm>
            <a:off x="1143000" y="1295400"/>
            <a:ext cx="601980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04" name="Rectangle 48"/>
          <p:cNvSpPr>
            <a:spLocks noChangeArrowheads="1"/>
          </p:cNvSpPr>
          <p:nvPr/>
        </p:nvSpPr>
        <p:spPr bwMode="auto">
          <a:xfrm>
            <a:off x="1708150" y="1905000"/>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C</a:t>
            </a:r>
            <a:endParaRPr lang="en-US">
              <a:solidFill>
                <a:srgbClr val="FFFF99"/>
              </a:solidFill>
            </a:endParaRPr>
          </a:p>
        </p:txBody>
      </p:sp>
      <p:sp>
        <p:nvSpPr>
          <p:cNvPr id="19505" name="Rectangle 49"/>
          <p:cNvSpPr>
            <a:spLocks noChangeArrowheads="1"/>
          </p:cNvSpPr>
          <p:nvPr/>
        </p:nvSpPr>
        <p:spPr bwMode="auto">
          <a:xfrm>
            <a:off x="1708150" y="2206625"/>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H</a:t>
            </a:r>
            <a:endParaRPr lang="en-US">
              <a:solidFill>
                <a:srgbClr val="FFFF99"/>
              </a:solidFill>
            </a:endParaRPr>
          </a:p>
        </p:txBody>
      </p:sp>
      <p:sp>
        <p:nvSpPr>
          <p:cNvPr id="19506" name="Line 50"/>
          <p:cNvSpPr>
            <a:spLocks noChangeShapeType="1"/>
          </p:cNvSpPr>
          <p:nvPr/>
        </p:nvSpPr>
        <p:spPr bwMode="auto">
          <a:xfrm>
            <a:off x="1216025" y="2087563"/>
            <a:ext cx="434975" cy="0"/>
          </a:xfrm>
          <a:prstGeom prst="line">
            <a:avLst/>
          </a:prstGeom>
          <a:noFill/>
          <a:ln w="222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7" name="Rectangle 51"/>
          <p:cNvSpPr>
            <a:spLocks noChangeArrowheads="1"/>
          </p:cNvSpPr>
          <p:nvPr/>
        </p:nvSpPr>
        <p:spPr bwMode="auto">
          <a:xfrm>
            <a:off x="1708150" y="1301750"/>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H</a:t>
            </a:r>
            <a:endParaRPr lang="en-US">
              <a:solidFill>
                <a:srgbClr val="FFFF99"/>
              </a:solidFill>
            </a:endParaRPr>
          </a:p>
        </p:txBody>
      </p:sp>
      <p:sp>
        <p:nvSpPr>
          <p:cNvPr id="19508" name="Line 52"/>
          <p:cNvSpPr>
            <a:spLocks noChangeShapeType="1"/>
          </p:cNvSpPr>
          <p:nvPr/>
        </p:nvSpPr>
        <p:spPr bwMode="auto">
          <a:xfrm flipV="1">
            <a:off x="1827213" y="1670050"/>
            <a:ext cx="0" cy="234950"/>
          </a:xfrm>
          <a:prstGeom prst="line">
            <a:avLst/>
          </a:prstGeom>
          <a:noFill/>
          <a:ln w="222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9" name="Rectangle 53"/>
          <p:cNvSpPr>
            <a:spLocks noChangeArrowheads="1"/>
          </p:cNvSpPr>
          <p:nvPr/>
        </p:nvSpPr>
        <p:spPr bwMode="auto">
          <a:xfrm>
            <a:off x="2319338" y="1905000"/>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C</a:t>
            </a:r>
            <a:endParaRPr lang="en-US">
              <a:solidFill>
                <a:srgbClr val="FFFF99"/>
              </a:solidFill>
            </a:endParaRPr>
          </a:p>
        </p:txBody>
      </p:sp>
      <p:sp>
        <p:nvSpPr>
          <p:cNvPr id="19510" name="Rectangle 54"/>
          <p:cNvSpPr>
            <a:spLocks noChangeArrowheads="1"/>
          </p:cNvSpPr>
          <p:nvPr/>
        </p:nvSpPr>
        <p:spPr bwMode="auto">
          <a:xfrm>
            <a:off x="2319338" y="2206625"/>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H</a:t>
            </a:r>
            <a:endParaRPr lang="en-US">
              <a:solidFill>
                <a:srgbClr val="FFFF99"/>
              </a:solidFill>
            </a:endParaRPr>
          </a:p>
        </p:txBody>
      </p:sp>
      <p:sp>
        <p:nvSpPr>
          <p:cNvPr id="19511" name="Line 55"/>
          <p:cNvSpPr>
            <a:spLocks noChangeShapeType="1"/>
          </p:cNvSpPr>
          <p:nvPr/>
        </p:nvSpPr>
        <p:spPr bwMode="auto">
          <a:xfrm>
            <a:off x="1997075" y="2087563"/>
            <a:ext cx="266700" cy="0"/>
          </a:xfrm>
          <a:prstGeom prst="line">
            <a:avLst/>
          </a:prstGeom>
          <a:noFill/>
          <a:ln w="222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2" name="Rectangle 56"/>
          <p:cNvSpPr>
            <a:spLocks noChangeArrowheads="1"/>
          </p:cNvSpPr>
          <p:nvPr/>
        </p:nvSpPr>
        <p:spPr bwMode="auto">
          <a:xfrm>
            <a:off x="2319338" y="1301750"/>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R</a:t>
            </a:r>
            <a:endParaRPr lang="en-US">
              <a:solidFill>
                <a:srgbClr val="FFFF99"/>
              </a:solidFill>
            </a:endParaRPr>
          </a:p>
        </p:txBody>
      </p:sp>
      <p:sp>
        <p:nvSpPr>
          <p:cNvPr id="19513" name="Line 57"/>
          <p:cNvSpPr>
            <a:spLocks noChangeShapeType="1"/>
          </p:cNvSpPr>
          <p:nvPr/>
        </p:nvSpPr>
        <p:spPr bwMode="auto">
          <a:xfrm flipV="1">
            <a:off x="2438400" y="1670050"/>
            <a:ext cx="0" cy="234950"/>
          </a:xfrm>
          <a:prstGeom prst="line">
            <a:avLst/>
          </a:prstGeom>
          <a:noFill/>
          <a:ln w="222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4" name="Line 58"/>
          <p:cNvSpPr>
            <a:spLocks noChangeShapeType="1"/>
          </p:cNvSpPr>
          <p:nvPr/>
        </p:nvSpPr>
        <p:spPr bwMode="auto">
          <a:xfrm>
            <a:off x="2608263" y="2087563"/>
            <a:ext cx="442912" cy="0"/>
          </a:xfrm>
          <a:prstGeom prst="line">
            <a:avLst/>
          </a:prstGeom>
          <a:noFill/>
          <a:ln w="222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5" name="Line 59"/>
          <p:cNvSpPr>
            <a:spLocks noChangeShapeType="1"/>
          </p:cNvSpPr>
          <p:nvPr/>
        </p:nvSpPr>
        <p:spPr bwMode="auto">
          <a:xfrm>
            <a:off x="3440113" y="2111375"/>
            <a:ext cx="993775" cy="0"/>
          </a:xfrm>
          <a:prstGeom prst="line">
            <a:avLst/>
          </a:prstGeom>
          <a:noFill/>
          <a:ln w="222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6" name="Freeform 60"/>
          <p:cNvSpPr>
            <a:spLocks/>
          </p:cNvSpPr>
          <p:nvPr/>
        </p:nvSpPr>
        <p:spPr bwMode="auto">
          <a:xfrm>
            <a:off x="4433888" y="2060575"/>
            <a:ext cx="231775" cy="103188"/>
          </a:xfrm>
          <a:custGeom>
            <a:avLst/>
            <a:gdLst>
              <a:gd name="T0" fmla="*/ 0 w 146"/>
              <a:gd name="T1" fmla="*/ 32 h 65"/>
              <a:gd name="T2" fmla="*/ 43 w 146"/>
              <a:gd name="T3" fmla="*/ 32 h 65"/>
              <a:gd name="T4" fmla="*/ 0 w 146"/>
              <a:gd name="T5" fmla="*/ 0 h 65"/>
              <a:gd name="T6" fmla="*/ 146 w 146"/>
              <a:gd name="T7" fmla="*/ 32 h 65"/>
              <a:gd name="T8" fmla="*/ 0 w 146"/>
              <a:gd name="T9" fmla="*/ 65 h 65"/>
              <a:gd name="T10" fmla="*/ 43 w 146"/>
              <a:gd name="T11" fmla="*/ 32 h 65"/>
              <a:gd name="T12" fmla="*/ 0 w 146"/>
              <a:gd name="T13" fmla="*/ 32 h 65"/>
            </a:gdLst>
            <a:ahLst/>
            <a:cxnLst>
              <a:cxn ang="0">
                <a:pos x="T0" y="T1"/>
              </a:cxn>
              <a:cxn ang="0">
                <a:pos x="T2" y="T3"/>
              </a:cxn>
              <a:cxn ang="0">
                <a:pos x="T4" y="T5"/>
              </a:cxn>
              <a:cxn ang="0">
                <a:pos x="T6" y="T7"/>
              </a:cxn>
              <a:cxn ang="0">
                <a:pos x="T8" y="T9"/>
              </a:cxn>
              <a:cxn ang="0">
                <a:pos x="T10" y="T11"/>
              </a:cxn>
              <a:cxn ang="0">
                <a:pos x="T12" y="T13"/>
              </a:cxn>
            </a:cxnLst>
            <a:rect l="0" t="0" r="r" b="b"/>
            <a:pathLst>
              <a:path w="146" h="65">
                <a:moveTo>
                  <a:pt x="0" y="32"/>
                </a:moveTo>
                <a:lnTo>
                  <a:pt x="43" y="32"/>
                </a:lnTo>
                <a:lnTo>
                  <a:pt x="0" y="0"/>
                </a:lnTo>
                <a:lnTo>
                  <a:pt x="146" y="32"/>
                </a:lnTo>
                <a:lnTo>
                  <a:pt x="0" y="65"/>
                </a:lnTo>
                <a:lnTo>
                  <a:pt x="43" y="32"/>
                </a:lnTo>
                <a:lnTo>
                  <a:pt x="0" y="32"/>
                </a:lnTo>
                <a:close/>
              </a:path>
            </a:pathLst>
          </a:custGeom>
          <a:solidFill>
            <a:srgbClr val="000000"/>
          </a:solidFill>
          <a:ln w="22225">
            <a:solidFill>
              <a:srgbClr val="FFFF99"/>
            </a:solidFill>
            <a:prstDash val="solid"/>
            <a:round/>
            <a:headEnd/>
            <a:tailEnd/>
          </a:ln>
        </p:spPr>
        <p:txBody>
          <a:bodyPr/>
          <a:lstStyle/>
          <a:p>
            <a:endParaRPr lang="en-US"/>
          </a:p>
        </p:txBody>
      </p:sp>
      <p:sp>
        <p:nvSpPr>
          <p:cNvPr id="19517" name="Rectangle 61"/>
          <p:cNvSpPr>
            <a:spLocks noChangeArrowheads="1"/>
          </p:cNvSpPr>
          <p:nvPr/>
        </p:nvSpPr>
        <p:spPr bwMode="auto">
          <a:xfrm>
            <a:off x="5529263" y="1905000"/>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C</a:t>
            </a:r>
            <a:endParaRPr lang="en-US">
              <a:solidFill>
                <a:srgbClr val="FFFF99"/>
              </a:solidFill>
            </a:endParaRPr>
          </a:p>
        </p:txBody>
      </p:sp>
      <p:sp>
        <p:nvSpPr>
          <p:cNvPr id="19518" name="Rectangle 62"/>
          <p:cNvSpPr>
            <a:spLocks noChangeArrowheads="1"/>
          </p:cNvSpPr>
          <p:nvPr/>
        </p:nvSpPr>
        <p:spPr bwMode="auto">
          <a:xfrm>
            <a:off x="5529263" y="2206625"/>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H</a:t>
            </a:r>
            <a:endParaRPr lang="en-US">
              <a:solidFill>
                <a:srgbClr val="FFFF99"/>
              </a:solidFill>
            </a:endParaRPr>
          </a:p>
        </p:txBody>
      </p:sp>
      <p:sp>
        <p:nvSpPr>
          <p:cNvPr id="19519" name="Line 63"/>
          <p:cNvSpPr>
            <a:spLocks noChangeShapeType="1"/>
          </p:cNvSpPr>
          <p:nvPr/>
        </p:nvSpPr>
        <p:spPr bwMode="auto">
          <a:xfrm>
            <a:off x="5037138" y="2087563"/>
            <a:ext cx="434975" cy="0"/>
          </a:xfrm>
          <a:prstGeom prst="line">
            <a:avLst/>
          </a:prstGeom>
          <a:noFill/>
          <a:ln w="222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20" name="Rectangle 64"/>
          <p:cNvSpPr>
            <a:spLocks noChangeArrowheads="1"/>
          </p:cNvSpPr>
          <p:nvPr/>
        </p:nvSpPr>
        <p:spPr bwMode="auto">
          <a:xfrm>
            <a:off x="5529263" y="1301750"/>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R</a:t>
            </a:r>
            <a:endParaRPr lang="en-US">
              <a:solidFill>
                <a:srgbClr val="FFFF99"/>
              </a:solidFill>
            </a:endParaRPr>
          </a:p>
        </p:txBody>
      </p:sp>
      <p:sp>
        <p:nvSpPr>
          <p:cNvPr id="19521" name="Line 65"/>
          <p:cNvSpPr>
            <a:spLocks noChangeShapeType="1"/>
          </p:cNvSpPr>
          <p:nvPr/>
        </p:nvSpPr>
        <p:spPr bwMode="auto">
          <a:xfrm flipV="1">
            <a:off x="5648325" y="1670050"/>
            <a:ext cx="0" cy="234950"/>
          </a:xfrm>
          <a:prstGeom prst="line">
            <a:avLst/>
          </a:prstGeom>
          <a:noFill/>
          <a:ln w="222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22" name="Rectangle 66"/>
          <p:cNvSpPr>
            <a:spLocks noChangeArrowheads="1"/>
          </p:cNvSpPr>
          <p:nvPr/>
        </p:nvSpPr>
        <p:spPr bwMode="auto">
          <a:xfrm>
            <a:off x="6140450" y="1905000"/>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C</a:t>
            </a:r>
            <a:endParaRPr lang="en-US">
              <a:solidFill>
                <a:srgbClr val="FFFF99"/>
              </a:solidFill>
            </a:endParaRPr>
          </a:p>
        </p:txBody>
      </p:sp>
      <p:sp>
        <p:nvSpPr>
          <p:cNvPr id="19523" name="Rectangle 67"/>
          <p:cNvSpPr>
            <a:spLocks noChangeArrowheads="1"/>
          </p:cNvSpPr>
          <p:nvPr/>
        </p:nvSpPr>
        <p:spPr bwMode="auto">
          <a:xfrm>
            <a:off x="6140450" y="2206625"/>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H</a:t>
            </a:r>
            <a:endParaRPr lang="en-US">
              <a:solidFill>
                <a:srgbClr val="FFFF99"/>
              </a:solidFill>
            </a:endParaRPr>
          </a:p>
        </p:txBody>
      </p:sp>
      <p:sp>
        <p:nvSpPr>
          <p:cNvPr id="19524" name="Line 68"/>
          <p:cNvSpPr>
            <a:spLocks noChangeShapeType="1"/>
          </p:cNvSpPr>
          <p:nvPr/>
        </p:nvSpPr>
        <p:spPr bwMode="auto">
          <a:xfrm>
            <a:off x="5818188" y="2087563"/>
            <a:ext cx="265112" cy="0"/>
          </a:xfrm>
          <a:prstGeom prst="line">
            <a:avLst/>
          </a:prstGeom>
          <a:noFill/>
          <a:ln w="222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25" name="Rectangle 69"/>
          <p:cNvSpPr>
            <a:spLocks noChangeArrowheads="1"/>
          </p:cNvSpPr>
          <p:nvPr/>
        </p:nvSpPr>
        <p:spPr bwMode="auto">
          <a:xfrm>
            <a:off x="6140450" y="1301750"/>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FF99"/>
                </a:solidFill>
              </a:rPr>
              <a:t>H</a:t>
            </a:r>
            <a:endParaRPr lang="en-US">
              <a:solidFill>
                <a:srgbClr val="FFFF99"/>
              </a:solidFill>
            </a:endParaRPr>
          </a:p>
        </p:txBody>
      </p:sp>
      <p:sp>
        <p:nvSpPr>
          <p:cNvPr id="19526" name="Line 70"/>
          <p:cNvSpPr>
            <a:spLocks noChangeShapeType="1"/>
          </p:cNvSpPr>
          <p:nvPr/>
        </p:nvSpPr>
        <p:spPr bwMode="auto">
          <a:xfrm flipV="1">
            <a:off x="6259513" y="1670050"/>
            <a:ext cx="0" cy="234950"/>
          </a:xfrm>
          <a:prstGeom prst="line">
            <a:avLst/>
          </a:prstGeom>
          <a:noFill/>
          <a:ln w="222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27" name="Line 71"/>
          <p:cNvSpPr>
            <a:spLocks noChangeShapeType="1"/>
          </p:cNvSpPr>
          <p:nvPr/>
        </p:nvSpPr>
        <p:spPr bwMode="auto">
          <a:xfrm>
            <a:off x="6429375" y="2087563"/>
            <a:ext cx="441325" cy="0"/>
          </a:xfrm>
          <a:prstGeom prst="line">
            <a:avLst/>
          </a:prstGeom>
          <a:noFill/>
          <a:ln w="222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166"/>
          <p:cNvPicPr>
            <a:picLocks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163513" y="1274763"/>
            <a:ext cx="4495800" cy="3690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507" name="Picture 3" descr="166b"/>
          <p:cNvPicPr>
            <a:picLocks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4452938" y="1025525"/>
            <a:ext cx="4410075" cy="4054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686</Words>
  <Application>Microsoft Office PowerPoint</Application>
  <PresentationFormat>On-screen Show (4:3)</PresentationFormat>
  <Paragraphs>182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Wingdings</vt:lpstr>
      <vt:lpstr>Symbol</vt:lpstr>
      <vt:lpstr>Default Design</vt:lpstr>
      <vt:lpstr>PowerPoint Presentation</vt:lpstr>
      <vt:lpstr>PowerPoint Presentation</vt:lpstr>
      <vt:lpstr>PowerPoint Presentation</vt:lpstr>
      <vt:lpstr>PowerPoint Presentation</vt:lpstr>
      <vt:lpstr>PowerPoint Presentation</vt:lpstr>
      <vt:lpstr>2. Degradation of the carbon skeletons</vt:lpstr>
      <vt:lpstr>PowerPoint Presentation</vt:lpstr>
      <vt:lpstr>PowerPoint Presentation</vt:lpstr>
      <vt:lpstr>PowerPoint Presentation</vt:lpstr>
      <vt:lpstr>The Requirement for Dietary Protein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California,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Lew</dc:creator>
  <cp:lastModifiedBy>John Lew</cp:lastModifiedBy>
  <cp:revision>7</cp:revision>
  <dcterms:created xsi:type="dcterms:W3CDTF">2010-03-10T01:45:12Z</dcterms:created>
  <dcterms:modified xsi:type="dcterms:W3CDTF">2013-02-27T00:41:18Z</dcterms:modified>
</cp:coreProperties>
</file>