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284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B7103C5-1B9F-43DE-9D22-CB4DEB865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7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26A76CE-70E5-40A8-9761-C2861FE02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8C442267-EDD9-43A9-BC2A-0C368ACC9832}" type="slidenum">
              <a:rPr lang="en-US" sz="13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3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450165-E520-4571-BF3C-FEEF1329EA43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8A50EB-A378-44EA-BB5C-A119CB77CE5B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6141E49-A0A0-4D72-AA88-701861B6AF38}" type="slidenum">
              <a:rPr lang="en-US" sz="1300"/>
              <a:pPr algn="r" eaLnBrk="1" hangingPunct="1"/>
              <a:t>11</a:t>
            </a:fld>
            <a:endParaRPr lang="en-US" sz="1300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B34EE5-2A4E-41F1-AB4E-7094A3E79910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47C2A2E-05C6-464D-A32D-E620576B55FB}" type="slidenum">
              <a:rPr lang="en-US" sz="1300"/>
              <a:pPr algn="r" eaLnBrk="1" hangingPunct="1"/>
              <a:t>12</a:t>
            </a:fld>
            <a:endParaRPr lang="en-US" sz="130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A46DED-5B6B-431E-8D0E-BDA5693EEE2A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ED1F27E-AEA8-4E4A-9466-532277C9348D}" type="slidenum">
              <a:rPr lang="en-US" sz="1300"/>
              <a:pPr algn="r" eaLnBrk="1" hangingPunct="1"/>
              <a:t>13</a:t>
            </a:fld>
            <a:endParaRPr lang="en-US" sz="130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74760C-FC1A-428C-84FF-7F8D59487326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E545513-D1D3-4488-9BC0-B7B94158CD60}" type="slidenum">
              <a:rPr lang="en-US" sz="1300"/>
              <a:pPr algn="r" eaLnBrk="1" hangingPunct="1"/>
              <a:t>14</a:t>
            </a:fld>
            <a:endParaRPr lang="en-US" sz="130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77D85B-D84A-43BF-9E66-A3C9602F6A7B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38C9D69-FB59-420B-B422-4DC994F7CC4A}" type="slidenum">
              <a:rPr lang="en-US" sz="1300"/>
              <a:pPr algn="r" eaLnBrk="1" hangingPunct="1"/>
              <a:t>15</a:t>
            </a:fld>
            <a:endParaRPr lang="en-US" sz="13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863DB8-F89D-4C2E-812F-D02F08B358EC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FCC1400-6921-4859-9C98-2A8054F1D6EA}" type="slidenum">
              <a:rPr lang="en-US" sz="1300"/>
              <a:pPr algn="r" eaLnBrk="1" hangingPunct="1"/>
              <a:t>16</a:t>
            </a:fld>
            <a:endParaRPr lang="en-US" sz="130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52A885EE-AE40-4821-806B-6642A1B5FE22}" type="slidenum">
              <a:rPr lang="en-US" sz="13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3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319C7636-BA36-4DC5-8F93-350DCC83C8B2}" type="slidenum">
              <a:rPr lang="en-US" sz="13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3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r" eaLnBrk="1" hangingPunct="1"/>
            <a:fld id="{F29F7EA0-A894-4CF8-ABDC-D3AE3583B3FF}" type="slidenum">
              <a:rPr lang="en-US" sz="1300">
                <a:solidFill>
                  <a:schemeClr val="tx1"/>
                </a:solidFill>
              </a:rPr>
              <a:pPr algn="r"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90506812-138A-440E-ACE9-61AB5228944D}" type="slidenum">
              <a:rPr lang="en-US" sz="13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3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BA7E29-6BC9-4019-84CD-242D40E98C65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A1C282-00A5-4C00-AA75-C8C1BBFF8A94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52527C-C0D2-4C03-A0C1-B3AD7B507A56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E545CB-6CF7-45EA-BBC5-26717121778C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7E62D-05F6-45C8-8E78-6621525BD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D93D6-871D-43E1-AC03-50AE9D588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25D06-8D1A-474D-AC35-67D0B40EC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6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1646E-E0EA-4A8D-8416-0407B37A0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238D7-1190-4546-8A24-4AED853F0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320E-0AFF-455C-BF46-9DDE3F6A7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F270-B226-4D0A-9FC0-0409091DA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60CF7-A91E-4DCF-A7E7-4D70E2045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1E10E-E197-4694-A1FD-F3CCB1457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81C66-5F1A-4210-B974-7EA19EA11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E1E47-DC1E-464F-A111-36F67F74B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5A373-CFDC-4DAF-981D-D749ECB24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99D26CC-3627-416C-A802-4A67D548F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9999"/>
                </a:solidFill>
              </a:rPr>
              <a:t>Glycolysis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</a:rPr>
              <a:t>Two arms to the glycolytic pathway: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FFFF99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</a:rPr>
              <a:t>	1. Conversion of 1 molecule of glucose to 2  		  molecules of glyceraldehyde -3-P (G3P).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</a:rPr>
              <a:t>		- requires energy input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</a:rPr>
              <a:t>   2. Breakdown of G3P to pyruvate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</a:rPr>
              <a:t>		- energy liberating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5715000" cy="4525963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99"/>
                </a:solidFill>
              </a:rPr>
              <a:t>Step 4 Cleavage (aldo cleavage)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48006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FFFF99"/>
                </a:solidFill>
              </a:rPr>
              <a:t>Mechanism requires carbonyl group at C</a:t>
            </a:r>
            <a:r>
              <a:rPr lang="en-US" sz="2800" baseline="-25000">
                <a:solidFill>
                  <a:srgbClr val="FFFF99"/>
                </a:solidFill>
              </a:rPr>
              <a:t>2</a:t>
            </a:r>
            <a:r>
              <a:rPr lang="en-US" sz="2800">
                <a:solidFill>
                  <a:srgbClr val="FFFF99"/>
                </a:solidFill>
              </a:rPr>
              <a:t> and Hydroxyl group at C</a:t>
            </a:r>
            <a:r>
              <a:rPr lang="en-US" sz="2800" baseline="-25000">
                <a:solidFill>
                  <a:srgbClr val="FFFF99"/>
                </a:solidFill>
              </a:rPr>
              <a:t>4</a:t>
            </a:r>
            <a:r>
              <a:rPr lang="en-US" sz="2800">
                <a:solidFill>
                  <a:srgbClr val="FFFF99"/>
                </a:solidFill>
              </a:rPr>
              <a:t>. 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868613" y="2736850"/>
            <a:ext cx="138747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027363" y="2795588"/>
            <a:ext cx="138747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4256088" y="2700338"/>
            <a:ext cx="158750" cy="36512"/>
          </a:xfrm>
          <a:custGeom>
            <a:avLst/>
            <a:gdLst>
              <a:gd name="T0" fmla="*/ 0 w 100"/>
              <a:gd name="T1" fmla="*/ 57962006 h 23"/>
              <a:gd name="T2" fmla="*/ 73085325 w 100"/>
              <a:gd name="T3" fmla="*/ 57962006 h 23"/>
              <a:gd name="T4" fmla="*/ 0 w 100"/>
              <a:gd name="T5" fmla="*/ 0 h 23"/>
              <a:gd name="T6" fmla="*/ 252015625 w 100"/>
              <a:gd name="T7" fmla="*/ 57962006 h 23"/>
              <a:gd name="T8" fmla="*/ 73085325 w 100"/>
              <a:gd name="T9" fmla="*/ 57962006 h 23"/>
              <a:gd name="T10" fmla="*/ 0 w 100"/>
              <a:gd name="T11" fmla="*/ 57962006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23">
                <a:moveTo>
                  <a:pt x="0" y="23"/>
                </a:moveTo>
                <a:lnTo>
                  <a:pt x="29" y="23"/>
                </a:lnTo>
                <a:lnTo>
                  <a:pt x="0" y="0"/>
                </a:lnTo>
                <a:lnTo>
                  <a:pt x="100" y="23"/>
                </a:lnTo>
                <a:lnTo>
                  <a:pt x="29" y="23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2868613" y="2795588"/>
            <a:ext cx="158750" cy="36512"/>
          </a:xfrm>
          <a:custGeom>
            <a:avLst/>
            <a:gdLst>
              <a:gd name="T0" fmla="*/ 252015625 w 100"/>
              <a:gd name="T1" fmla="*/ 0 h 23"/>
              <a:gd name="T2" fmla="*/ 178931888 w 100"/>
              <a:gd name="T3" fmla="*/ 0 h 23"/>
              <a:gd name="T4" fmla="*/ 252015625 w 100"/>
              <a:gd name="T5" fmla="*/ 57962006 h 23"/>
              <a:gd name="T6" fmla="*/ 0 w 100"/>
              <a:gd name="T7" fmla="*/ 0 h 23"/>
              <a:gd name="T8" fmla="*/ 178931888 w 100"/>
              <a:gd name="T9" fmla="*/ 0 h 23"/>
              <a:gd name="T10" fmla="*/ 252015625 w 100"/>
              <a:gd name="T11" fmla="*/ 0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23">
                <a:moveTo>
                  <a:pt x="100" y="0"/>
                </a:moveTo>
                <a:lnTo>
                  <a:pt x="71" y="0"/>
                </a:lnTo>
                <a:lnTo>
                  <a:pt x="100" y="23"/>
                </a:lnTo>
                <a:lnTo>
                  <a:pt x="0" y="0"/>
                </a:lnTo>
                <a:lnTo>
                  <a:pt x="71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468938" y="18161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651500" y="18161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849938" y="1976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930900" y="181610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129338" y="1816100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300788" y="181610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6513513" y="1976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5618163" y="2073275"/>
            <a:ext cx="0" cy="29051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5618163" y="2363788"/>
            <a:ext cx="0" cy="4191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468938" y="30765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H="1">
            <a:off x="5616575" y="2782888"/>
            <a:ext cx="1588" cy="2936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5886450" y="265588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618163" y="2782888"/>
            <a:ext cx="29527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037138" y="2655888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851400" y="265588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H="1">
            <a:off x="5322888" y="2782888"/>
            <a:ext cx="29527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881688" y="2236788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5630863" y="2400300"/>
            <a:ext cx="277812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630863" y="2325688"/>
            <a:ext cx="277812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8062913" y="2397125"/>
            <a:ext cx="0" cy="42068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8205788" y="19716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 flipV="1">
            <a:off x="8070850" y="2243138"/>
            <a:ext cx="192088" cy="1968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V="1">
            <a:off x="8039100" y="2192338"/>
            <a:ext cx="171450" cy="1778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7546975" y="20605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 flipV="1">
            <a:off x="7810500" y="2251075"/>
            <a:ext cx="252413" cy="1460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8326438" y="268922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8524875" y="268922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>
            <a:off x="8062913" y="2817813"/>
            <a:ext cx="29210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7489825" y="268922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flipH="1">
            <a:off x="7756525" y="2817813"/>
            <a:ext cx="306388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7913688" y="31099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8096250" y="31099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8294688" y="32686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8375650" y="3109913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8575675" y="3109913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8745538" y="3109913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8959850" y="32686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 flipH="1">
            <a:off x="8061325" y="2817813"/>
            <a:ext cx="1588" cy="2921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6781800" y="2667000"/>
            <a:ext cx="22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000">
                <a:solidFill>
                  <a:srgbClr val="FFFF99"/>
                </a:solidFill>
              </a:rPr>
              <a:t>+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381000" y="4191000"/>
            <a:ext cx="301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Fructose 1,6 Bisphosphate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3124200" y="2286000"/>
            <a:ext cx="976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Aldolase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4648200" y="4038600"/>
            <a:ext cx="2033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Dihydroxyacetone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4686300" y="4340225"/>
            <a:ext cx="1563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     Phosphate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7237413" y="4057650"/>
            <a:ext cx="176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Glyceraldehyde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7237413" y="4341813"/>
            <a:ext cx="157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  3-Phosphate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13365" name="Text Box 10"/>
          <p:cNvSpPr txBox="1">
            <a:spLocks noChangeArrowheads="1"/>
          </p:cNvSpPr>
          <p:nvPr/>
        </p:nvSpPr>
        <p:spPr bwMode="auto">
          <a:xfrm>
            <a:off x="1973263" y="1293813"/>
            <a:ext cx="91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99"/>
                </a:solidFill>
              </a:rPr>
              <a:t>PO</a:t>
            </a:r>
            <a:r>
              <a:rPr lang="en-US" sz="2400" baseline="-25000">
                <a:solidFill>
                  <a:srgbClr val="FFFF99"/>
                </a:solidFill>
              </a:rPr>
              <a:t>3</a:t>
            </a:r>
            <a:r>
              <a:rPr lang="en-US" sz="2400" baseline="30000">
                <a:solidFill>
                  <a:srgbClr val="FFFF99"/>
                </a:solidFill>
              </a:rPr>
              <a:t>2-</a:t>
            </a:r>
          </a:p>
        </p:txBody>
      </p:sp>
      <p:sp>
        <p:nvSpPr>
          <p:cNvPr id="13366" name="Text Box 11"/>
          <p:cNvSpPr txBox="1">
            <a:spLocks noChangeArrowheads="1"/>
          </p:cNvSpPr>
          <p:nvPr/>
        </p:nvSpPr>
        <p:spPr bwMode="auto">
          <a:xfrm>
            <a:off x="1984375" y="3711575"/>
            <a:ext cx="91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99"/>
                </a:solidFill>
              </a:rPr>
              <a:t>PO</a:t>
            </a:r>
            <a:r>
              <a:rPr lang="en-US" sz="2400" baseline="-25000">
                <a:solidFill>
                  <a:srgbClr val="FFFF99"/>
                </a:solidFill>
              </a:rPr>
              <a:t>3</a:t>
            </a:r>
            <a:r>
              <a:rPr lang="en-US" sz="2400" baseline="30000">
                <a:solidFill>
                  <a:srgbClr val="FFFF99"/>
                </a:solidFill>
              </a:rPr>
              <a:t>2-</a:t>
            </a:r>
          </a:p>
        </p:txBody>
      </p:sp>
      <p:sp>
        <p:nvSpPr>
          <p:cNvPr id="6199" name="AutoShape 55"/>
          <p:cNvSpPr>
            <a:spLocks noChangeAspect="1" noChangeArrowheads="1" noTextEdit="1"/>
          </p:cNvSpPr>
          <p:nvPr/>
        </p:nvSpPr>
        <p:spPr bwMode="auto">
          <a:xfrm>
            <a:off x="800100" y="1368425"/>
            <a:ext cx="13843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1457325" y="1739900"/>
            <a:ext cx="0" cy="2027238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1" name="Rectangle 57"/>
          <p:cNvSpPr>
            <a:spLocks noChangeArrowheads="1"/>
          </p:cNvSpPr>
          <p:nvPr/>
        </p:nvSpPr>
        <p:spPr bwMode="auto">
          <a:xfrm>
            <a:off x="1374775" y="1352550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1849438" y="1352550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03" name="Rectangle 59"/>
          <p:cNvSpPr>
            <a:spLocks noChangeArrowheads="1"/>
          </p:cNvSpPr>
          <p:nvPr/>
        </p:nvSpPr>
        <p:spPr bwMode="auto">
          <a:xfrm>
            <a:off x="1746250" y="1951038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04" name="Line 60"/>
          <p:cNvSpPr>
            <a:spLocks noChangeShapeType="1"/>
          </p:cNvSpPr>
          <p:nvPr/>
        </p:nvSpPr>
        <p:spPr bwMode="auto">
          <a:xfrm>
            <a:off x="1219200" y="2547938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" name="Line 61"/>
          <p:cNvSpPr>
            <a:spLocks noChangeShapeType="1"/>
          </p:cNvSpPr>
          <p:nvPr/>
        </p:nvSpPr>
        <p:spPr bwMode="auto">
          <a:xfrm>
            <a:off x="1219200" y="297180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6" name="Line 62"/>
          <p:cNvSpPr>
            <a:spLocks noChangeShapeType="1"/>
          </p:cNvSpPr>
          <p:nvPr/>
        </p:nvSpPr>
        <p:spPr bwMode="auto">
          <a:xfrm>
            <a:off x="1219200" y="339725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7" name="Rectangle 63"/>
          <p:cNvSpPr>
            <a:spLocks noChangeArrowheads="1"/>
          </p:cNvSpPr>
          <p:nvPr/>
        </p:nvSpPr>
        <p:spPr bwMode="auto">
          <a:xfrm>
            <a:off x="1389063" y="3776663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1765300" y="39274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09" name="Rectangle 65"/>
          <p:cNvSpPr>
            <a:spLocks noChangeArrowheads="1"/>
          </p:cNvSpPr>
          <p:nvPr/>
        </p:nvSpPr>
        <p:spPr bwMode="auto">
          <a:xfrm>
            <a:off x="1862138" y="3776663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1765300" y="3268663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11" name="Rectangle 67"/>
          <p:cNvSpPr>
            <a:spLocks noChangeArrowheads="1"/>
          </p:cNvSpPr>
          <p:nvPr/>
        </p:nvSpPr>
        <p:spPr bwMode="auto">
          <a:xfrm>
            <a:off x="1765300" y="2822575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844550" y="2382838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HO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1751013" y="15208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214" name="Line 70"/>
          <p:cNvSpPr>
            <a:spLocks noChangeShapeType="1"/>
          </p:cNvSpPr>
          <p:nvPr/>
        </p:nvSpPr>
        <p:spPr bwMode="auto">
          <a:xfrm>
            <a:off x="1468438" y="2119313"/>
            <a:ext cx="211137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" name="Line 71"/>
          <p:cNvSpPr>
            <a:spLocks noChangeShapeType="1"/>
          </p:cNvSpPr>
          <p:nvPr/>
        </p:nvSpPr>
        <p:spPr bwMode="auto">
          <a:xfrm flipV="1">
            <a:off x="1468438" y="2038350"/>
            <a:ext cx="207962" cy="3175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5" grpId="0"/>
      <p:bldP spid="133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_glycol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0"/>
            <a:ext cx="8534400" cy="6858000"/>
          </a:xfrm>
          <a:noFill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257800" y="457200"/>
            <a:ext cx="266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257800" y="53340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791200" y="4572000"/>
            <a:ext cx="309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•</a:t>
            </a:r>
            <a:r>
              <a:rPr lang="en-US" sz="2800">
                <a:solidFill>
                  <a:srgbClr val="FF9999"/>
                </a:solidFill>
              </a:rPr>
              <a:t> </a:t>
            </a:r>
            <a:r>
              <a:rPr lang="en-US" sz="2800">
                <a:solidFill>
                  <a:srgbClr val="FF3300"/>
                </a:solidFill>
              </a:rPr>
              <a:t>Synthesis of</a:t>
            </a:r>
          </a:p>
          <a:p>
            <a:r>
              <a:rPr lang="en-US" sz="2800">
                <a:solidFill>
                  <a:srgbClr val="FF3300"/>
                </a:solidFill>
              </a:rPr>
              <a:t>  Chemical Energy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152400" y="3352800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28600" y="1524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28600" y="4648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715000" y="1219200"/>
            <a:ext cx="2863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3300"/>
                </a:solidFill>
                <a:cs typeface="Arial" charset="0"/>
              </a:rPr>
              <a:t>•</a:t>
            </a:r>
            <a:r>
              <a:rPr lang="en-US" sz="2800">
                <a:solidFill>
                  <a:srgbClr val="FF3300"/>
                </a:solidFill>
              </a:rPr>
              <a:t>Phosphorylation</a:t>
            </a:r>
          </a:p>
          <a:p>
            <a:pPr eaLnBrk="1" hangingPunct="1"/>
            <a:r>
              <a:rPr lang="en-US" sz="2800">
                <a:solidFill>
                  <a:srgbClr val="FF3300"/>
                </a:solidFill>
              </a:rPr>
              <a:t>•C-C cleavage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886200" y="4148138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/>
              <a:t>ADP</a:t>
            </a:r>
          </a:p>
          <a:p>
            <a:pPr eaLnBrk="1" hangingPunct="1"/>
            <a:r>
              <a:rPr lang="en-US" sz="1200" b="1"/>
              <a:t>ATP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581400" y="5846763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/>
              <a:t>ADP</a:t>
            </a:r>
          </a:p>
          <a:p>
            <a:pPr eaLnBrk="1" hangingPunct="1"/>
            <a:r>
              <a:rPr lang="en-US" sz="1200" b="1"/>
              <a:t>ATP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 flipV="1">
            <a:off x="4365625" y="3941763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 flipV="1">
            <a:off x="4267200" y="44958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 flipV="1">
            <a:off x="3962400" y="62484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Aldol cleav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209800" y="762000"/>
            <a:ext cx="4918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Base-catalyzed aldo cleavage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ldol cleavage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0"/>
            <a:ext cx="6172200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99"/>
                </a:solidFill>
              </a:rPr>
              <a:t>Step 5 Isomerization of DHAP to G3P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81000" y="4953000"/>
            <a:ext cx="8534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>
                <a:solidFill>
                  <a:srgbClr val="FFFF99"/>
                </a:solidFill>
              </a:rPr>
              <a:t>Catalyzed by Triose Phosphate Isomerase</a:t>
            </a:r>
          </a:p>
          <a:p>
            <a:pPr eaLnBrk="1" hangingPunct="1">
              <a:buFontTx/>
              <a:buChar char="•"/>
            </a:pPr>
            <a:r>
              <a:rPr lang="en-US" sz="2800">
                <a:solidFill>
                  <a:srgbClr val="FFFF99"/>
                </a:solidFill>
              </a:rPr>
              <a:t>K</a:t>
            </a:r>
            <a:r>
              <a:rPr lang="en-US" sz="2800" baseline="-25000">
                <a:solidFill>
                  <a:srgbClr val="FFFF99"/>
                </a:solidFill>
              </a:rPr>
              <a:t>eq</a:t>
            </a:r>
            <a:r>
              <a:rPr lang="en-US" sz="2800">
                <a:solidFill>
                  <a:srgbClr val="FFFF99"/>
                </a:solidFill>
              </a:rPr>
              <a:t> = 4/96</a:t>
            </a:r>
          </a:p>
        </p:txBody>
      </p:sp>
      <p:sp>
        <p:nvSpPr>
          <p:cNvPr id="10244" name="AutoShape 6"/>
          <p:cNvSpPr>
            <a:spLocks noChangeAspect="1" noChangeArrowheads="1" noTextEdit="1"/>
          </p:cNvSpPr>
          <p:nvPr/>
        </p:nvSpPr>
        <p:spPr bwMode="auto">
          <a:xfrm>
            <a:off x="914400" y="1676400"/>
            <a:ext cx="79248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3562350" y="2463800"/>
            <a:ext cx="1600200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>
            <a:off x="3746500" y="2532063"/>
            <a:ext cx="1600200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Freeform 10"/>
          <p:cNvSpPr>
            <a:spLocks/>
          </p:cNvSpPr>
          <p:nvPr/>
        </p:nvSpPr>
        <p:spPr bwMode="auto">
          <a:xfrm>
            <a:off x="5162550" y="2422525"/>
            <a:ext cx="184150" cy="41275"/>
          </a:xfrm>
          <a:custGeom>
            <a:avLst/>
            <a:gdLst>
              <a:gd name="T0" fmla="*/ 0 w 116"/>
              <a:gd name="T1" fmla="*/ 65524063 h 26"/>
              <a:gd name="T2" fmla="*/ 85685313 w 116"/>
              <a:gd name="T3" fmla="*/ 65524063 h 26"/>
              <a:gd name="T4" fmla="*/ 0 w 116"/>
              <a:gd name="T5" fmla="*/ 0 h 26"/>
              <a:gd name="T6" fmla="*/ 292338125 w 116"/>
              <a:gd name="T7" fmla="*/ 65524063 h 26"/>
              <a:gd name="T8" fmla="*/ 85685313 w 116"/>
              <a:gd name="T9" fmla="*/ 65524063 h 26"/>
              <a:gd name="T10" fmla="*/ 0 w 116"/>
              <a:gd name="T11" fmla="*/ 65524063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6"/>
              <a:gd name="T19" fmla="*/ 0 h 26"/>
              <a:gd name="T20" fmla="*/ 116 w 116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6" h="26">
                <a:moveTo>
                  <a:pt x="0" y="26"/>
                </a:moveTo>
                <a:lnTo>
                  <a:pt x="34" y="26"/>
                </a:lnTo>
                <a:lnTo>
                  <a:pt x="0" y="0"/>
                </a:lnTo>
                <a:lnTo>
                  <a:pt x="116" y="26"/>
                </a:lnTo>
                <a:lnTo>
                  <a:pt x="34" y="26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Freeform 11"/>
          <p:cNvSpPr>
            <a:spLocks/>
          </p:cNvSpPr>
          <p:nvPr/>
        </p:nvSpPr>
        <p:spPr bwMode="auto">
          <a:xfrm>
            <a:off x="3562350" y="2532063"/>
            <a:ext cx="184150" cy="41275"/>
          </a:xfrm>
          <a:custGeom>
            <a:avLst/>
            <a:gdLst>
              <a:gd name="T0" fmla="*/ 292338125 w 116"/>
              <a:gd name="T1" fmla="*/ 0 h 26"/>
              <a:gd name="T2" fmla="*/ 206652813 w 116"/>
              <a:gd name="T3" fmla="*/ 0 h 26"/>
              <a:gd name="T4" fmla="*/ 292338125 w 116"/>
              <a:gd name="T5" fmla="*/ 65524063 h 26"/>
              <a:gd name="T6" fmla="*/ 0 w 116"/>
              <a:gd name="T7" fmla="*/ 0 h 26"/>
              <a:gd name="T8" fmla="*/ 206652813 w 116"/>
              <a:gd name="T9" fmla="*/ 0 h 26"/>
              <a:gd name="T10" fmla="*/ 292338125 w 116"/>
              <a:gd name="T11" fmla="*/ 0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6"/>
              <a:gd name="T19" fmla="*/ 0 h 26"/>
              <a:gd name="T20" fmla="*/ 116 w 116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6" h="26">
                <a:moveTo>
                  <a:pt x="116" y="0"/>
                </a:moveTo>
                <a:lnTo>
                  <a:pt x="82" y="0"/>
                </a:lnTo>
                <a:lnTo>
                  <a:pt x="116" y="26"/>
                </a:lnTo>
                <a:lnTo>
                  <a:pt x="0" y="0"/>
                </a:lnTo>
                <a:lnTo>
                  <a:pt x="82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1535113" y="1839913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C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1744663" y="1839913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1981200" y="202406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9999"/>
                </a:solidFill>
              </a:rPr>
              <a:t>2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2066925" y="1839913"/>
            <a:ext cx="2270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2295525" y="1839913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54" name="Line 17"/>
          <p:cNvSpPr>
            <a:spLocks noChangeShapeType="1"/>
          </p:cNvSpPr>
          <p:nvPr/>
        </p:nvSpPr>
        <p:spPr bwMode="auto">
          <a:xfrm>
            <a:off x="1712913" y="2136775"/>
            <a:ext cx="0" cy="334963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1535113" y="2808288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C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56" name="Rectangle 19"/>
          <p:cNvSpPr>
            <a:spLocks noChangeArrowheads="1"/>
          </p:cNvSpPr>
          <p:nvPr/>
        </p:nvSpPr>
        <p:spPr bwMode="auto">
          <a:xfrm>
            <a:off x="1744663" y="2808288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57" name="Rectangle 20"/>
          <p:cNvSpPr>
            <a:spLocks noChangeArrowheads="1"/>
          </p:cNvSpPr>
          <p:nvPr/>
        </p:nvSpPr>
        <p:spPr bwMode="auto">
          <a:xfrm>
            <a:off x="1981200" y="29924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9999"/>
                </a:solidFill>
              </a:rPr>
              <a:t>2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58" name="Rectangle 21"/>
          <p:cNvSpPr>
            <a:spLocks noChangeArrowheads="1"/>
          </p:cNvSpPr>
          <p:nvPr/>
        </p:nvSpPr>
        <p:spPr bwMode="auto">
          <a:xfrm>
            <a:off x="2066925" y="2808288"/>
            <a:ext cx="2270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59" name="Rectangle 22"/>
          <p:cNvSpPr>
            <a:spLocks noChangeArrowheads="1"/>
          </p:cNvSpPr>
          <p:nvPr/>
        </p:nvSpPr>
        <p:spPr bwMode="auto">
          <a:xfrm>
            <a:off x="2297113" y="2808288"/>
            <a:ext cx="19526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P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2493963" y="2808288"/>
            <a:ext cx="227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61" name="Rectangle 24"/>
          <p:cNvSpPr>
            <a:spLocks noChangeArrowheads="1"/>
          </p:cNvSpPr>
          <p:nvPr/>
        </p:nvSpPr>
        <p:spPr bwMode="auto">
          <a:xfrm>
            <a:off x="2746375" y="29924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9999"/>
                </a:solidFill>
              </a:rPr>
              <a:t>3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62" name="Line 25"/>
          <p:cNvSpPr>
            <a:spLocks noChangeShapeType="1"/>
          </p:cNvSpPr>
          <p:nvPr/>
        </p:nvSpPr>
        <p:spPr bwMode="auto">
          <a:xfrm flipH="1">
            <a:off x="1709738" y="2471738"/>
            <a:ext cx="3175" cy="33655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Rectangle 26"/>
          <p:cNvSpPr>
            <a:spLocks noChangeArrowheads="1"/>
          </p:cNvSpPr>
          <p:nvPr/>
        </p:nvSpPr>
        <p:spPr bwMode="auto">
          <a:xfrm>
            <a:off x="2009775" y="2324100"/>
            <a:ext cx="227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64" name="Line 27"/>
          <p:cNvSpPr>
            <a:spLocks noChangeShapeType="1"/>
          </p:cNvSpPr>
          <p:nvPr/>
        </p:nvSpPr>
        <p:spPr bwMode="auto">
          <a:xfrm>
            <a:off x="1727200" y="2513013"/>
            <a:ext cx="320675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8"/>
          <p:cNvSpPr>
            <a:spLocks noChangeShapeType="1"/>
          </p:cNvSpPr>
          <p:nvPr/>
        </p:nvSpPr>
        <p:spPr bwMode="auto">
          <a:xfrm>
            <a:off x="1727200" y="2427288"/>
            <a:ext cx="320675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9"/>
          <p:cNvSpPr>
            <a:spLocks noChangeShapeType="1"/>
          </p:cNvSpPr>
          <p:nvPr/>
        </p:nvSpPr>
        <p:spPr bwMode="auto">
          <a:xfrm>
            <a:off x="6678613" y="1954213"/>
            <a:ext cx="0" cy="484187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Rectangle 30"/>
          <p:cNvSpPr>
            <a:spLocks noChangeArrowheads="1"/>
          </p:cNvSpPr>
          <p:nvPr/>
        </p:nvSpPr>
        <p:spPr bwMode="auto">
          <a:xfrm>
            <a:off x="6607175" y="277495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C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68" name="Rectangle 31"/>
          <p:cNvSpPr>
            <a:spLocks noChangeArrowheads="1"/>
          </p:cNvSpPr>
          <p:nvPr/>
        </p:nvSpPr>
        <p:spPr bwMode="auto">
          <a:xfrm>
            <a:off x="6818313" y="277495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69" name="Rectangle 32"/>
          <p:cNvSpPr>
            <a:spLocks noChangeArrowheads="1"/>
          </p:cNvSpPr>
          <p:nvPr/>
        </p:nvSpPr>
        <p:spPr bwMode="auto">
          <a:xfrm>
            <a:off x="7054850" y="295910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9999"/>
                </a:solidFill>
              </a:rPr>
              <a:t>2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70" name="Rectangle 33"/>
          <p:cNvSpPr>
            <a:spLocks noChangeArrowheads="1"/>
          </p:cNvSpPr>
          <p:nvPr/>
        </p:nvSpPr>
        <p:spPr bwMode="auto">
          <a:xfrm>
            <a:off x="7138988" y="2774950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71" name="Rectangle 34"/>
          <p:cNvSpPr>
            <a:spLocks noChangeArrowheads="1"/>
          </p:cNvSpPr>
          <p:nvPr/>
        </p:nvSpPr>
        <p:spPr bwMode="auto">
          <a:xfrm>
            <a:off x="7370763" y="2774950"/>
            <a:ext cx="195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P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72" name="Rectangle 35"/>
          <p:cNvSpPr>
            <a:spLocks noChangeArrowheads="1"/>
          </p:cNvSpPr>
          <p:nvPr/>
        </p:nvSpPr>
        <p:spPr bwMode="auto">
          <a:xfrm>
            <a:off x="7566025" y="2774950"/>
            <a:ext cx="227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73" name="Rectangle 36"/>
          <p:cNvSpPr>
            <a:spLocks noChangeArrowheads="1"/>
          </p:cNvSpPr>
          <p:nvPr/>
        </p:nvSpPr>
        <p:spPr bwMode="auto">
          <a:xfrm>
            <a:off x="7820025" y="295910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9999"/>
                </a:solidFill>
              </a:rPr>
              <a:t>3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 flipH="1">
            <a:off x="6678613" y="2479675"/>
            <a:ext cx="1587" cy="33655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Rectangle 38"/>
          <p:cNvSpPr>
            <a:spLocks noChangeArrowheads="1"/>
          </p:cNvSpPr>
          <p:nvPr/>
        </p:nvSpPr>
        <p:spPr bwMode="auto">
          <a:xfrm>
            <a:off x="7083425" y="2290763"/>
            <a:ext cx="2270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76" name="Rectangle 39"/>
          <p:cNvSpPr>
            <a:spLocks noChangeArrowheads="1"/>
          </p:cNvSpPr>
          <p:nvPr/>
        </p:nvSpPr>
        <p:spPr bwMode="auto">
          <a:xfrm>
            <a:off x="7312025" y="2290763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77" name="Line 40"/>
          <p:cNvSpPr>
            <a:spLocks noChangeShapeType="1"/>
          </p:cNvSpPr>
          <p:nvPr/>
        </p:nvSpPr>
        <p:spPr bwMode="auto">
          <a:xfrm>
            <a:off x="6678613" y="2438400"/>
            <a:ext cx="336550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Rectangle 41"/>
          <p:cNvSpPr>
            <a:spLocks noChangeArrowheads="1"/>
          </p:cNvSpPr>
          <p:nvPr/>
        </p:nvSpPr>
        <p:spPr bwMode="auto">
          <a:xfrm>
            <a:off x="6253163" y="1462088"/>
            <a:ext cx="227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79" name="Line 42"/>
          <p:cNvSpPr>
            <a:spLocks noChangeShapeType="1"/>
          </p:cNvSpPr>
          <p:nvPr/>
        </p:nvSpPr>
        <p:spPr bwMode="auto">
          <a:xfrm flipH="1" flipV="1">
            <a:off x="6511925" y="1728788"/>
            <a:ext cx="193675" cy="192087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0" name="Line 43"/>
          <p:cNvSpPr>
            <a:spLocks noChangeShapeType="1"/>
          </p:cNvSpPr>
          <p:nvPr/>
        </p:nvSpPr>
        <p:spPr bwMode="auto">
          <a:xfrm flipH="1" flipV="1">
            <a:off x="6450013" y="1789113"/>
            <a:ext cx="219075" cy="217487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" name="Rectangle 44"/>
          <p:cNvSpPr>
            <a:spLocks noChangeArrowheads="1"/>
          </p:cNvSpPr>
          <p:nvPr/>
        </p:nvSpPr>
        <p:spPr bwMode="auto">
          <a:xfrm>
            <a:off x="7026275" y="156210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82" name="Line 45"/>
          <p:cNvSpPr>
            <a:spLocks noChangeShapeType="1"/>
          </p:cNvSpPr>
          <p:nvPr/>
        </p:nvSpPr>
        <p:spPr bwMode="auto">
          <a:xfrm flipV="1">
            <a:off x="6678613" y="1787525"/>
            <a:ext cx="279400" cy="166688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3" name="Rectangle 46"/>
          <p:cNvSpPr>
            <a:spLocks noChangeArrowheads="1"/>
          </p:cNvSpPr>
          <p:nvPr/>
        </p:nvSpPr>
        <p:spPr bwMode="auto">
          <a:xfrm>
            <a:off x="6118225" y="2290763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84" name="Line 47"/>
          <p:cNvSpPr>
            <a:spLocks noChangeShapeType="1"/>
          </p:cNvSpPr>
          <p:nvPr/>
        </p:nvSpPr>
        <p:spPr bwMode="auto">
          <a:xfrm flipH="1">
            <a:off x="6324600" y="2438400"/>
            <a:ext cx="354013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Rectangle 52"/>
          <p:cNvSpPr>
            <a:spLocks noChangeArrowheads="1"/>
          </p:cNvSpPr>
          <p:nvPr/>
        </p:nvSpPr>
        <p:spPr bwMode="auto">
          <a:xfrm>
            <a:off x="1263650" y="4445000"/>
            <a:ext cx="15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86" name="Rectangle 59"/>
          <p:cNvSpPr>
            <a:spLocks noChangeArrowheads="1"/>
          </p:cNvSpPr>
          <p:nvPr/>
        </p:nvSpPr>
        <p:spPr bwMode="auto">
          <a:xfrm>
            <a:off x="6026150" y="4129088"/>
            <a:ext cx="15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0287" name="Text Box 60"/>
          <p:cNvSpPr txBox="1">
            <a:spLocks noChangeArrowheads="1"/>
          </p:cNvSpPr>
          <p:nvPr/>
        </p:nvSpPr>
        <p:spPr bwMode="auto">
          <a:xfrm>
            <a:off x="609600" y="3429000"/>
            <a:ext cx="3490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Dihydroxyacetone -P</a:t>
            </a:r>
          </a:p>
        </p:txBody>
      </p:sp>
      <p:sp>
        <p:nvSpPr>
          <p:cNvPr id="10288" name="Text Box 61"/>
          <p:cNvSpPr txBox="1">
            <a:spLocks noChangeArrowheads="1"/>
          </p:cNvSpPr>
          <p:nvPr/>
        </p:nvSpPr>
        <p:spPr bwMode="auto">
          <a:xfrm>
            <a:off x="5562600" y="3429000"/>
            <a:ext cx="3313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Glyceraldehyde -3P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371600"/>
            <a:ext cx="8686800" cy="5257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solidFill>
                  <a:srgbClr val="FFFF99"/>
                </a:solidFill>
              </a:rPr>
              <a:t>P’n of glucose at C</a:t>
            </a:r>
            <a:r>
              <a:rPr lang="en-US" sz="2800" baseline="-25000" smtClean="0">
                <a:solidFill>
                  <a:srgbClr val="FFFF99"/>
                </a:solidFill>
              </a:rPr>
              <a:t>6</a:t>
            </a:r>
            <a:r>
              <a:rPr lang="en-US" sz="2800" smtClean="0">
                <a:solidFill>
                  <a:srgbClr val="FFFF99"/>
                </a:solidFill>
              </a:rPr>
              <a:t> </a:t>
            </a:r>
            <a:r>
              <a:rPr lang="en-US" sz="2800" smtClean="0">
                <a:solidFill>
                  <a:srgbClr val="FFFF99"/>
                </a:solidFill>
                <a:sym typeface="Wingdings" pitchFamily="2" charset="2"/>
              </a:rPr>
              <a:t> G6P</a:t>
            </a:r>
          </a:p>
          <a:p>
            <a:pPr marL="609600" indent="-609600" eaLnBrk="1" hangingPunct="1">
              <a:buFontTx/>
              <a:buNone/>
            </a:pPr>
            <a:endParaRPr lang="en-US" sz="2800" smtClean="0">
              <a:solidFill>
                <a:srgbClr val="FFFF99"/>
              </a:solidFill>
              <a:sym typeface="Wingdings" pitchFamily="2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  <a:sym typeface="Wingdings" pitchFamily="2" charset="2"/>
              </a:rPr>
              <a:t>2.                                               </a:t>
            </a:r>
          </a:p>
          <a:p>
            <a:pPr marL="609600" indent="-609600" eaLnBrk="1" hangingPunct="1">
              <a:buFontTx/>
              <a:buNone/>
            </a:pPr>
            <a:endParaRPr lang="en-US" sz="2800" smtClean="0">
              <a:solidFill>
                <a:srgbClr val="FFFF99"/>
              </a:solidFill>
              <a:sym typeface="Wingdings" pitchFamily="2" charset="2"/>
            </a:endParaRPr>
          </a:p>
          <a:p>
            <a:pPr marL="609600" indent="-609600" eaLnBrk="1" hangingPunct="1">
              <a:buFontTx/>
              <a:buNone/>
            </a:pPr>
            <a:endParaRPr lang="en-US" sz="2800" smtClean="0">
              <a:solidFill>
                <a:srgbClr val="FFFF99"/>
              </a:solidFill>
              <a:sym typeface="Wingdings" pitchFamily="2" charset="2"/>
            </a:endParaRPr>
          </a:p>
          <a:p>
            <a:pPr marL="609600" indent="-609600" eaLnBrk="1" hangingPunct="1">
              <a:buFontTx/>
              <a:buNone/>
            </a:pPr>
            <a:endParaRPr lang="en-US" sz="2800" smtClean="0">
              <a:solidFill>
                <a:srgbClr val="FFFF99"/>
              </a:solidFill>
              <a:sym typeface="Wingdings" pitchFamily="2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  <a:sym typeface="Wingdings" pitchFamily="2" charset="2"/>
              </a:rPr>
              <a:t>3. P’n of F6P at C</a:t>
            </a:r>
            <a:r>
              <a:rPr lang="en-US" sz="2800" baseline="-25000" smtClean="0">
                <a:solidFill>
                  <a:srgbClr val="FFFF99"/>
                </a:solidFill>
                <a:sym typeface="Wingdings" pitchFamily="2" charset="2"/>
              </a:rPr>
              <a:t>1</a:t>
            </a:r>
            <a:r>
              <a:rPr lang="en-US" sz="2800" smtClean="0">
                <a:solidFill>
                  <a:srgbClr val="FFFF99"/>
                </a:solidFill>
                <a:sym typeface="Wingdings" pitchFamily="2" charset="2"/>
              </a:rPr>
              <a:t>  F1,6BP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  <a:sym typeface="Wingdings" pitchFamily="2" charset="2"/>
              </a:rPr>
              <a:t>4. Aldo Cleavage of F1,6BP  DHAP + G3P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>
                <a:solidFill>
                  <a:srgbClr val="FFFF99"/>
                </a:solidFill>
                <a:sym typeface="Wingdings" pitchFamily="2" charset="2"/>
              </a:rPr>
              <a:t>5. Isomerization of DHAP  G3P</a:t>
            </a:r>
          </a:p>
          <a:p>
            <a:pPr marL="609600" indent="-609600" eaLnBrk="1" hangingPunct="1">
              <a:buFontTx/>
              <a:buNone/>
            </a:pPr>
            <a:endParaRPr lang="en-US" sz="2800" smtClean="0">
              <a:solidFill>
                <a:srgbClr val="FFFF99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7315200" cy="563563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FF9999"/>
                </a:solidFill>
              </a:rPr>
              <a:t>Glycolysis – phase 1 (summary)</a:t>
            </a:r>
          </a:p>
        </p:txBody>
      </p:sp>
      <p:sp>
        <p:nvSpPr>
          <p:cNvPr id="11268" name="Line 7"/>
          <p:cNvSpPr>
            <a:spLocks noChangeShapeType="1"/>
          </p:cNvSpPr>
          <p:nvPr/>
        </p:nvSpPr>
        <p:spPr bwMode="auto">
          <a:xfrm>
            <a:off x="1960563" y="2740025"/>
            <a:ext cx="0" cy="515938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8"/>
          <p:cNvSpPr>
            <a:spLocks noChangeShapeType="1"/>
          </p:cNvSpPr>
          <p:nvPr/>
        </p:nvSpPr>
        <p:spPr bwMode="auto">
          <a:xfrm>
            <a:off x="1960563" y="3255963"/>
            <a:ext cx="0" cy="51593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2282825" y="309880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2527300" y="3098800"/>
            <a:ext cx="22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1272" name="Line 11"/>
          <p:cNvSpPr>
            <a:spLocks noChangeShapeType="1"/>
          </p:cNvSpPr>
          <p:nvPr/>
        </p:nvSpPr>
        <p:spPr bwMode="auto">
          <a:xfrm>
            <a:off x="1960563" y="3255963"/>
            <a:ext cx="360362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 flipH="1">
            <a:off x="1439863" y="3255963"/>
            <a:ext cx="5207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1524000" y="220980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 flipH="1" flipV="1">
            <a:off x="1782763" y="2498725"/>
            <a:ext cx="206375" cy="2063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5"/>
          <p:cNvSpPr>
            <a:spLocks noChangeShapeType="1"/>
          </p:cNvSpPr>
          <p:nvPr/>
        </p:nvSpPr>
        <p:spPr bwMode="auto">
          <a:xfrm flipH="1" flipV="1">
            <a:off x="1717675" y="2563813"/>
            <a:ext cx="233363" cy="23336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2224088" y="2320925"/>
            <a:ext cx="22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1278" name="Line 17"/>
          <p:cNvSpPr>
            <a:spLocks noChangeShapeType="1"/>
          </p:cNvSpPr>
          <p:nvPr/>
        </p:nvSpPr>
        <p:spPr bwMode="auto">
          <a:xfrm flipV="1">
            <a:off x="1960563" y="2562225"/>
            <a:ext cx="300037" cy="177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8"/>
          <p:cNvSpPr>
            <a:spLocks noChangeShapeType="1"/>
          </p:cNvSpPr>
          <p:nvPr/>
        </p:nvSpPr>
        <p:spPr bwMode="auto">
          <a:xfrm>
            <a:off x="3373438" y="3287713"/>
            <a:ext cx="84455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Freeform 19"/>
          <p:cNvSpPr>
            <a:spLocks/>
          </p:cNvSpPr>
          <p:nvPr/>
        </p:nvSpPr>
        <p:spPr bwMode="auto">
          <a:xfrm>
            <a:off x="4217988" y="3243263"/>
            <a:ext cx="196850" cy="88900"/>
          </a:xfrm>
          <a:custGeom>
            <a:avLst/>
            <a:gdLst>
              <a:gd name="T0" fmla="*/ 0 w 124"/>
              <a:gd name="T1" fmla="*/ 70564375 h 56"/>
              <a:gd name="T2" fmla="*/ 90725625 w 124"/>
              <a:gd name="T3" fmla="*/ 70564375 h 56"/>
              <a:gd name="T4" fmla="*/ 0 w 124"/>
              <a:gd name="T5" fmla="*/ 0 h 56"/>
              <a:gd name="T6" fmla="*/ 312499375 w 124"/>
              <a:gd name="T7" fmla="*/ 70564375 h 56"/>
              <a:gd name="T8" fmla="*/ 0 w 124"/>
              <a:gd name="T9" fmla="*/ 141128750 h 56"/>
              <a:gd name="T10" fmla="*/ 90725625 w 124"/>
              <a:gd name="T11" fmla="*/ 70564375 h 56"/>
              <a:gd name="T12" fmla="*/ 0 w 124"/>
              <a:gd name="T13" fmla="*/ 70564375 h 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4"/>
              <a:gd name="T22" fmla="*/ 0 h 56"/>
              <a:gd name="T23" fmla="*/ 124 w 124"/>
              <a:gd name="T24" fmla="*/ 56 h 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4" h="56">
                <a:moveTo>
                  <a:pt x="0" y="28"/>
                </a:moveTo>
                <a:lnTo>
                  <a:pt x="36" y="28"/>
                </a:lnTo>
                <a:lnTo>
                  <a:pt x="0" y="0"/>
                </a:lnTo>
                <a:lnTo>
                  <a:pt x="124" y="28"/>
                </a:lnTo>
                <a:lnTo>
                  <a:pt x="0" y="56"/>
                </a:lnTo>
                <a:lnTo>
                  <a:pt x="36" y="28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>
            <a:off x="5414963" y="2741613"/>
            <a:ext cx="0" cy="3571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26"/>
          <p:cNvSpPr>
            <a:spLocks noChangeShapeType="1"/>
          </p:cNvSpPr>
          <p:nvPr/>
        </p:nvSpPr>
        <p:spPr bwMode="auto">
          <a:xfrm>
            <a:off x="5414963" y="3098800"/>
            <a:ext cx="0" cy="5175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Rectangle 27"/>
          <p:cNvSpPr>
            <a:spLocks noChangeArrowheads="1"/>
          </p:cNvSpPr>
          <p:nvPr/>
        </p:nvSpPr>
        <p:spPr bwMode="auto">
          <a:xfrm>
            <a:off x="5791200" y="289560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1284" name="Line 28"/>
          <p:cNvSpPr>
            <a:spLocks noChangeShapeType="1"/>
          </p:cNvSpPr>
          <p:nvPr/>
        </p:nvSpPr>
        <p:spPr bwMode="auto">
          <a:xfrm>
            <a:off x="5430838" y="3143250"/>
            <a:ext cx="3429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9"/>
          <p:cNvSpPr>
            <a:spLocks noChangeShapeType="1"/>
          </p:cNvSpPr>
          <p:nvPr/>
        </p:nvSpPr>
        <p:spPr bwMode="auto">
          <a:xfrm>
            <a:off x="5430838" y="3052763"/>
            <a:ext cx="3429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34"/>
          <p:cNvSpPr txBox="1">
            <a:spLocks noChangeArrowheads="1"/>
          </p:cNvSpPr>
          <p:nvPr/>
        </p:nvSpPr>
        <p:spPr bwMode="auto">
          <a:xfrm>
            <a:off x="5257800" y="23622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9999"/>
                </a:solidFill>
              </a:rPr>
              <a:t>CH</a:t>
            </a:r>
            <a:r>
              <a:rPr lang="en-US" sz="2400" baseline="-25000">
                <a:solidFill>
                  <a:srgbClr val="FF9999"/>
                </a:solidFill>
              </a:rPr>
              <a:t>2</a:t>
            </a:r>
            <a:r>
              <a:rPr lang="en-US" sz="2400">
                <a:solidFill>
                  <a:srgbClr val="FF9999"/>
                </a:solidFill>
              </a:rPr>
              <a:t>OH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7_glycol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0"/>
            <a:ext cx="8534400" cy="6858000"/>
          </a:xfrm>
          <a:noFill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257800" y="457200"/>
            <a:ext cx="266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257800" y="53340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791200" y="4572000"/>
            <a:ext cx="309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•</a:t>
            </a:r>
            <a:r>
              <a:rPr lang="en-US" sz="2800">
                <a:solidFill>
                  <a:srgbClr val="FF9999"/>
                </a:solidFill>
              </a:rPr>
              <a:t> </a:t>
            </a:r>
            <a:r>
              <a:rPr lang="en-US" sz="2800">
                <a:solidFill>
                  <a:srgbClr val="FF3300"/>
                </a:solidFill>
              </a:rPr>
              <a:t>Synthesis of</a:t>
            </a:r>
          </a:p>
          <a:p>
            <a:r>
              <a:rPr lang="en-US" sz="2800">
                <a:solidFill>
                  <a:srgbClr val="FF3300"/>
                </a:solidFill>
              </a:rPr>
              <a:t>  Chemical Energy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52400" y="3352800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28600" y="1524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28600" y="4648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715000" y="1219200"/>
            <a:ext cx="2863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3300"/>
                </a:solidFill>
                <a:cs typeface="Arial" charset="0"/>
              </a:rPr>
              <a:t>•</a:t>
            </a:r>
            <a:r>
              <a:rPr lang="en-US" sz="2800">
                <a:solidFill>
                  <a:srgbClr val="FF3300"/>
                </a:solidFill>
              </a:rPr>
              <a:t>Phosphorylation</a:t>
            </a:r>
          </a:p>
          <a:p>
            <a:pPr eaLnBrk="1" hangingPunct="1"/>
            <a:r>
              <a:rPr lang="en-US" sz="2800">
                <a:solidFill>
                  <a:srgbClr val="FF3300"/>
                </a:solidFill>
              </a:rPr>
              <a:t>•C-C cleavage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886200" y="4148138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/>
              <a:t>ADP</a:t>
            </a:r>
          </a:p>
          <a:p>
            <a:pPr eaLnBrk="1" hangingPunct="1"/>
            <a:r>
              <a:rPr lang="en-US" sz="1200" b="1"/>
              <a:t>ATP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581400" y="5846763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/>
              <a:t>ADP</a:t>
            </a:r>
          </a:p>
          <a:p>
            <a:pPr eaLnBrk="1" hangingPunct="1"/>
            <a:r>
              <a:rPr lang="en-US" sz="1200" b="1"/>
              <a:t>ATP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 flipV="1">
            <a:off x="4365625" y="3941763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 flipV="1">
            <a:off x="4267200" y="44958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 flipV="1">
            <a:off x="3962400" y="62484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7_glyc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0"/>
            <a:ext cx="8534400" cy="6858000"/>
          </a:xfr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257800" y="457200"/>
            <a:ext cx="266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257800" y="53340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5791200" y="4572000"/>
            <a:ext cx="309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•</a:t>
            </a: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Synthesis of</a:t>
            </a:r>
          </a:p>
          <a:p>
            <a:r>
              <a:rPr lang="en-US">
                <a:solidFill>
                  <a:srgbClr val="FF3300"/>
                </a:solidFill>
              </a:rPr>
              <a:t>  Chemical Energy</a:t>
            </a: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152400" y="3352800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228600" y="1524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228600" y="4648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5715000" y="1219200"/>
            <a:ext cx="2863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  <a:cs typeface="Arial" charset="0"/>
              </a:rPr>
              <a:t>•</a:t>
            </a:r>
            <a:r>
              <a:rPr lang="en-US">
                <a:solidFill>
                  <a:srgbClr val="FF3300"/>
                </a:solidFill>
              </a:rPr>
              <a:t>Phosphorylation</a:t>
            </a:r>
          </a:p>
          <a:p>
            <a:pPr eaLnBrk="1" hangingPunct="1"/>
            <a:r>
              <a:rPr lang="en-US">
                <a:solidFill>
                  <a:srgbClr val="FF3300"/>
                </a:solidFill>
              </a:rPr>
              <a:t>•C-C cleavage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3886200" y="4148138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1"/>
                </a:solidFill>
              </a:rPr>
              <a:t>ADP</a:t>
            </a:r>
          </a:p>
          <a:p>
            <a:pPr eaLnBrk="1" hangingPunct="1"/>
            <a:r>
              <a:rPr lang="en-US" sz="1200" b="1">
                <a:solidFill>
                  <a:schemeClr val="tx1"/>
                </a:solidFill>
              </a:rPr>
              <a:t>ATP</a:t>
            </a:r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3581400" y="5846763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1"/>
                </a:solidFill>
              </a:rPr>
              <a:t>ADP</a:t>
            </a:r>
          </a:p>
          <a:p>
            <a:pPr eaLnBrk="1" hangingPunct="1"/>
            <a:r>
              <a:rPr lang="en-US" sz="1200" b="1">
                <a:solidFill>
                  <a:schemeClr val="tx1"/>
                </a:solidFill>
              </a:rPr>
              <a:t>ATP</a:t>
            </a:r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 flipH="1" flipV="1">
            <a:off x="4365625" y="3941763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 flipH="1" flipV="1">
            <a:off x="4267200" y="44958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 flipH="1" flipV="1">
            <a:off x="3962400" y="62484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01382" grpId="0" animBg="1"/>
      <p:bldP spid="101383" grpId="0"/>
      <p:bldP spid="101384" grpId="0"/>
      <p:bldP spid="101385" grpId="0"/>
      <p:bldP spid="101390" grpId="0" animBg="1"/>
      <p:bldP spid="101391" grpId="0" animBg="1"/>
      <p:bldP spid="1013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3636963" y="1295400"/>
            <a:ext cx="1163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</a:t>
            </a:r>
            <a:r>
              <a:rPr lang="en-US" baseline="-25000"/>
              <a:t>2</a:t>
            </a:r>
            <a:r>
              <a:rPr lang="en-US">
                <a:cs typeface="Arial" charset="0"/>
              </a:rPr>
              <a:t>•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4495800" y="1295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• CH</a:t>
            </a:r>
            <a:r>
              <a:rPr lang="en-US" baseline="-25000"/>
              <a:t>2</a:t>
            </a:r>
          </a:p>
        </p:txBody>
      </p:sp>
      <p:sp>
        <p:nvSpPr>
          <p:cNvPr id="24580" name="Text Box 15"/>
          <p:cNvSpPr txBox="1">
            <a:spLocks noChangeArrowheads="1"/>
          </p:cNvSpPr>
          <p:nvPr/>
        </p:nvSpPr>
        <p:spPr bwMode="auto">
          <a:xfrm>
            <a:off x="1905000" y="2514600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-</a:t>
            </a:r>
          </a:p>
        </p:txBody>
      </p:sp>
      <p:sp>
        <p:nvSpPr>
          <p:cNvPr id="24581" name="Text Box 13"/>
          <p:cNvSpPr txBox="1">
            <a:spLocks noChangeArrowheads="1"/>
          </p:cNvSpPr>
          <p:nvPr/>
        </p:nvSpPr>
        <p:spPr bwMode="auto">
          <a:xfrm>
            <a:off x="1981200" y="3062288"/>
            <a:ext cx="30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•</a:t>
            </a:r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1828800" y="3062288"/>
            <a:ext cx="30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•</a:t>
            </a:r>
          </a:p>
        </p:txBody>
      </p: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1828800" y="2819400"/>
            <a:ext cx="833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</a:t>
            </a:r>
            <a:r>
              <a:rPr lang="en-US" baseline="-25000"/>
              <a:t>2</a:t>
            </a:r>
            <a:endParaRPr lang="en-US" baseline="-25000">
              <a:cs typeface="Arial" charset="0"/>
            </a:endParaRPr>
          </a:p>
        </p:txBody>
      </p:sp>
      <p:sp>
        <p:nvSpPr>
          <p:cNvPr id="24584" name="Line 29"/>
          <p:cNvSpPr>
            <a:spLocks noChangeShapeType="1"/>
          </p:cNvSpPr>
          <p:nvPr/>
        </p:nvSpPr>
        <p:spPr bwMode="auto">
          <a:xfrm>
            <a:off x="1555750" y="3068638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64" name="Group 76"/>
          <p:cNvGrpSpPr>
            <a:grpSpLocks/>
          </p:cNvGrpSpPr>
          <p:nvPr/>
        </p:nvGrpSpPr>
        <p:grpSpPr bwMode="auto">
          <a:xfrm>
            <a:off x="762000" y="2155825"/>
            <a:ext cx="1311275" cy="1665288"/>
            <a:chOff x="480" y="1598"/>
            <a:chExt cx="826" cy="1049"/>
          </a:xfrm>
        </p:grpSpPr>
        <p:sp>
          <p:nvSpPr>
            <p:cNvPr id="24629" name="Text Box 21"/>
            <p:cNvSpPr txBox="1">
              <a:spLocks noChangeArrowheads="1"/>
            </p:cNvSpPr>
            <p:nvPr/>
          </p:nvSpPr>
          <p:spPr bwMode="auto">
            <a:xfrm>
              <a:off x="713" y="2023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4630" name="Line 24"/>
            <p:cNvSpPr>
              <a:spLocks noChangeShapeType="1"/>
            </p:cNvSpPr>
            <p:nvPr/>
          </p:nvSpPr>
          <p:spPr bwMode="auto">
            <a:xfrm>
              <a:off x="817" y="1893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25"/>
            <p:cNvSpPr>
              <a:spLocks noChangeShapeType="1"/>
            </p:cNvSpPr>
            <p:nvPr/>
          </p:nvSpPr>
          <p:spPr bwMode="auto">
            <a:xfrm>
              <a:off x="871" y="1893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 Box 26"/>
            <p:cNvSpPr txBox="1">
              <a:spLocks noChangeArrowheads="1"/>
            </p:cNvSpPr>
            <p:nvPr/>
          </p:nvSpPr>
          <p:spPr bwMode="auto">
            <a:xfrm>
              <a:off x="703" y="1598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33" name="Line 30"/>
            <p:cNvSpPr>
              <a:spLocks noChangeShapeType="1"/>
            </p:cNvSpPr>
            <p:nvPr/>
          </p:nvSpPr>
          <p:spPr bwMode="auto">
            <a:xfrm>
              <a:off x="548" y="2179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34" name="Group 41"/>
            <p:cNvGrpSpPr>
              <a:grpSpLocks/>
            </p:cNvGrpSpPr>
            <p:nvPr/>
          </p:nvGrpSpPr>
          <p:grpSpPr bwMode="auto">
            <a:xfrm rot="5756017" flipV="1">
              <a:off x="937" y="2279"/>
              <a:ext cx="343" cy="394"/>
              <a:chOff x="2211" y="2294"/>
              <a:chExt cx="343" cy="394"/>
            </a:xfrm>
          </p:grpSpPr>
          <p:sp>
            <p:nvSpPr>
              <p:cNvPr id="24638" name="Arc 42"/>
              <p:cNvSpPr>
                <a:spLocks/>
              </p:cNvSpPr>
              <p:nvPr/>
            </p:nvSpPr>
            <p:spPr bwMode="auto">
              <a:xfrm>
                <a:off x="2352" y="2352"/>
                <a:ext cx="202" cy="336"/>
              </a:xfrm>
              <a:custGeom>
                <a:avLst/>
                <a:gdLst>
                  <a:gd name="T0" fmla="*/ 0 w 22290"/>
                  <a:gd name="T1" fmla="*/ 0 h 43200"/>
                  <a:gd name="T2" fmla="*/ 0 w 22290"/>
                  <a:gd name="T3" fmla="*/ 0 h 43200"/>
                  <a:gd name="T4" fmla="*/ 0 w 2229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290"/>
                  <a:gd name="T10" fmla="*/ 0 h 43200"/>
                  <a:gd name="T11" fmla="*/ 22290 w 2229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90" h="43200" fill="none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</a:path>
                  <a:path w="22290" h="43200" stroke="0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  <a:lnTo>
                      <a:pt x="690" y="21600"/>
                    </a:lnTo>
                    <a:lnTo>
                      <a:pt x="689" y="0"/>
                    </a:lnTo>
                    <a:close/>
                  </a:path>
                </a:pathLst>
              </a:custGeom>
              <a:noFill/>
              <a:ln w="9525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639" name="AutoShape 43"/>
              <p:cNvSpPr>
                <a:spLocks noChangeArrowheads="1"/>
              </p:cNvSpPr>
              <p:nvPr/>
            </p:nvSpPr>
            <p:spPr bwMode="auto">
              <a:xfrm rot="-5400000">
                <a:off x="2235" y="2270"/>
                <a:ext cx="96" cy="144"/>
              </a:xfrm>
              <a:prstGeom prst="triangle">
                <a:avLst>
                  <a:gd name="adj" fmla="val 50000"/>
                </a:avLst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35" name="Group 44"/>
            <p:cNvGrpSpPr>
              <a:grpSpLocks/>
            </p:cNvGrpSpPr>
            <p:nvPr/>
          </p:nvGrpSpPr>
          <p:grpSpPr bwMode="auto">
            <a:xfrm rot="20296429" flipH="1">
              <a:off x="480" y="1632"/>
              <a:ext cx="343" cy="394"/>
              <a:chOff x="2211" y="2294"/>
              <a:chExt cx="343" cy="394"/>
            </a:xfrm>
          </p:grpSpPr>
          <p:sp>
            <p:nvSpPr>
              <p:cNvPr id="24636" name="Arc 45"/>
              <p:cNvSpPr>
                <a:spLocks/>
              </p:cNvSpPr>
              <p:nvPr/>
            </p:nvSpPr>
            <p:spPr bwMode="auto">
              <a:xfrm>
                <a:off x="2352" y="2352"/>
                <a:ext cx="202" cy="336"/>
              </a:xfrm>
              <a:custGeom>
                <a:avLst/>
                <a:gdLst>
                  <a:gd name="T0" fmla="*/ 0 w 22290"/>
                  <a:gd name="T1" fmla="*/ 0 h 43200"/>
                  <a:gd name="T2" fmla="*/ 0 w 22290"/>
                  <a:gd name="T3" fmla="*/ 0 h 43200"/>
                  <a:gd name="T4" fmla="*/ 0 w 2229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290"/>
                  <a:gd name="T10" fmla="*/ 0 h 43200"/>
                  <a:gd name="T11" fmla="*/ 22290 w 2229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90" h="43200" fill="none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</a:path>
                  <a:path w="22290" h="43200" stroke="0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  <a:lnTo>
                      <a:pt x="690" y="21600"/>
                    </a:lnTo>
                    <a:lnTo>
                      <a:pt x="689" y="0"/>
                    </a:lnTo>
                    <a:close/>
                  </a:path>
                </a:pathLst>
              </a:custGeom>
              <a:noFill/>
              <a:ln w="9525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AutoShape 46"/>
              <p:cNvSpPr>
                <a:spLocks noChangeArrowheads="1"/>
              </p:cNvSpPr>
              <p:nvPr/>
            </p:nvSpPr>
            <p:spPr bwMode="auto">
              <a:xfrm rot="-5400000">
                <a:off x="2235" y="2270"/>
                <a:ext cx="96" cy="144"/>
              </a:xfrm>
              <a:prstGeom prst="triangle">
                <a:avLst>
                  <a:gd name="adj" fmla="val 50000"/>
                </a:avLst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3200400" y="2819400"/>
            <a:ext cx="69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</a:t>
            </a:r>
            <a:endParaRPr lang="en-US" baseline="-25000"/>
          </a:p>
        </p:txBody>
      </p:sp>
      <p:sp>
        <p:nvSpPr>
          <p:cNvPr id="24587" name="Text Box 17"/>
          <p:cNvSpPr txBox="1">
            <a:spLocks noChangeArrowheads="1"/>
          </p:cNvSpPr>
          <p:nvPr/>
        </p:nvSpPr>
        <p:spPr bwMode="auto">
          <a:xfrm>
            <a:off x="3200400" y="25146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+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173413" y="3260725"/>
            <a:ext cx="881062" cy="893763"/>
            <a:chOff x="1999" y="2294"/>
            <a:chExt cx="555" cy="563"/>
          </a:xfrm>
        </p:grpSpPr>
        <p:sp>
          <p:nvSpPr>
            <p:cNvPr id="24623" name="Line 28"/>
            <p:cNvSpPr>
              <a:spLocks noChangeShapeType="1"/>
            </p:cNvSpPr>
            <p:nvPr/>
          </p:nvSpPr>
          <p:spPr bwMode="auto">
            <a:xfrm>
              <a:off x="2153" y="2311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Text Box 31"/>
            <p:cNvSpPr txBox="1">
              <a:spLocks noChangeArrowheads="1"/>
            </p:cNvSpPr>
            <p:nvPr/>
          </p:nvSpPr>
          <p:spPr bwMode="auto">
            <a:xfrm>
              <a:off x="1999" y="2475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25" name="Text Box 32"/>
            <p:cNvSpPr txBox="1">
              <a:spLocks noChangeArrowheads="1"/>
            </p:cNvSpPr>
            <p:nvPr/>
          </p:nvSpPr>
          <p:spPr bwMode="auto">
            <a:xfrm>
              <a:off x="2163" y="2530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-</a:t>
              </a:r>
            </a:p>
          </p:txBody>
        </p:sp>
        <p:grpSp>
          <p:nvGrpSpPr>
            <p:cNvPr id="24626" name="Group 40"/>
            <p:cNvGrpSpPr>
              <a:grpSpLocks/>
            </p:cNvGrpSpPr>
            <p:nvPr/>
          </p:nvGrpSpPr>
          <p:grpSpPr bwMode="auto">
            <a:xfrm>
              <a:off x="2211" y="2294"/>
              <a:ext cx="343" cy="394"/>
              <a:chOff x="2211" y="2294"/>
              <a:chExt cx="343" cy="394"/>
            </a:xfrm>
          </p:grpSpPr>
          <p:sp>
            <p:nvSpPr>
              <p:cNvPr id="24627" name="Arc 34"/>
              <p:cNvSpPr>
                <a:spLocks/>
              </p:cNvSpPr>
              <p:nvPr/>
            </p:nvSpPr>
            <p:spPr bwMode="auto">
              <a:xfrm>
                <a:off x="2352" y="2352"/>
                <a:ext cx="202" cy="336"/>
              </a:xfrm>
              <a:custGeom>
                <a:avLst/>
                <a:gdLst>
                  <a:gd name="T0" fmla="*/ 0 w 22290"/>
                  <a:gd name="T1" fmla="*/ 0 h 43200"/>
                  <a:gd name="T2" fmla="*/ 0 w 22290"/>
                  <a:gd name="T3" fmla="*/ 0 h 43200"/>
                  <a:gd name="T4" fmla="*/ 0 w 2229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290"/>
                  <a:gd name="T10" fmla="*/ 0 h 43200"/>
                  <a:gd name="T11" fmla="*/ 22290 w 2229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90" h="43200" fill="none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</a:path>
                  <a:path w="22290" h="43200" stroke="0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  <a:lnTo>
                      <a:pt x="690" y="21600"/>
                    </a:lnTo>
                    <a:lnTo>
                      <a:pt x="689" y="0"/>
                    </a:lnTo>
                    <a:close/>
                  </a:path>
                </a:pathLst>
              </a:custGeom>
              <a:noFill/>
              <a:ln w="9525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8" name="AutoShape 39"/>
              <p:cNvSpPr>
                <a:spLocks noChangeArrowheads="1"/>
              </p:cNvSpPr>
              <p:nvPr/>
            </p:nvSpPr>
            <p:spPr bwMode="auto">
              <a:xfrm rot="-5400000">
                <a:off x="2235" y="2270"/>
                <a:ext cx="96" cy="144"/>
              </a:xfrm>
              <a:prstGeom prst="triangle">
                <a:avLst>
                  <a:gd name="adj" fmla="val 50000"/>
                </a:avLst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4589" name="Line 47"/>
          <p:cNvSpPr>
            <a:spLocks noChangeShapeType="1"/>
          </p:cNvSpPr>
          <p:nvPr/>
        </p:nvSpPr>
        <p:spPr bwMode="auto">
          <a:xfrm>
            <a:off x="3886200" y="3067050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48"/>
          <p:cNvSpPr>
            <a:spLocks noChangeShapeType="1"/>
          </p:cNvSpPr>
          <p:nvPr/>
        </p:nvSpPr>
        <p:spPr bwMode="auto">
          <a:xfrm>
            <a:off x="3200400" y="1543050"/>
            <a:ext cx="430213" cy="1588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49"/>
          <p:cNvSpPr>
            <a:spLocks noChangeShapeType="1"/>
          </p:cNvSpPr>
          <p:nvPr/>
        </p:nvSpPr>
        <p:spPr bwMode="auto">
          <a:xfrm>
            <a:off x="5486400" y="1563688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52"/>
          <p:cNvSpPr>
            <a:spLocks noChangeShapeType="1"/>
          </p:cNvSpPr>
          <p:nvPr/>
        </p:nvSpPr>
        <p:spPr bwMode="auto">
          <a:xfrm flipH="1">
            <a:off x="3200400" y="1981200"/>
            <a:ext cx="685800" cy="3810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Text Box 19"/>
          <p:cNvSpPr txBox="1">
            <a:spLocks noChangeArrowheads="1"/>
          </p:cNvSpPr>
          <p:nvPr/>
        </p:nvSpPr>
        <p:spPr bwMode="auto">
          <a:xfrm>
            <a:off x="5334000" y="2819400"/>
            <a:ext cx="957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</a:t>
            </a:r>
            <a:r>
              <a:rPr lang="en-US" baseline="-25000"/>
              <a:t>2</a:t>
            </a:r>
            <a:r>
              <a:rPr lang="en-US">
                <a:cs typeface="Arial" charset="0"/>
              </a:rPr>
              <a:t>•</a:t>
            </a:r>
          </a:p>
        </p:txBody>
      </p:sp>
      <p:sp>
        <p:nvSpPr>
          <p:cNvPr id="24594" name="Text Box 20"/>
          <p:cNvSpPr txBox="1">
            <a:spLocks noChangeArrowheads="1"/>
          </p:cNvSpPr>
          <p:nvPr/>
        </p:nvSpPr>
        <p:spPr bwMode="auto">
          <a:xfrm>
            <a:off x="6640513" y="2819400"/>
            <a:ext cx="1055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• CH</a:t>
            </a:r>
            <a:r>
              <a:rPr lang="en-US" baseline="-25000"/>
              <a:t>2</a:t>
            </a:r>
          </a:p>
        </p:txBody>
      </p:sp>
      <p:sp>
        <p:nvSpPr>
          <p:cNvPr id="24595" name="Line 50"/>
          <p:cNvSpPr>
            <a:spLocks noChangeShapeType="1"/>
          </p:cNvSpPr>
          <p:nvPr/>
        </p:nvSpPr>
        <p:spPr bwMode="auto">
          <a:xfrm>
            <a:off x="5105400" y="3067050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51"/>
          <p:cNvSpPr>
            <a:spLocks noChangeShapeType="1"/>
          </p:cNvSpPr>
          <p:nvPr/>
        </p:nvSpPr>
        <p:spPr bwMode="auto">
          <a:xfrm>
            <a:off x="7620000" y="3078163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53"/>
          <p:cNvSpPr>
            <a:spLocks noChangeShapeType="1"/>
          </p:cNvSpPr>
          <p:nvPr/>
        </p:nvSpPr>
        <p:spPr bwMode="auto">
          <a:xfrm>
            <a:off x="4953000" y="1981200"/>
            <a:ext cx="762000" cy="3810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Text Box 56"/>
          <p:cNvSpPr txBox="1">
            <a:spLocks noChangeArrowheads="1"/>
          </p:cNvSpPr>
          <p:nvPr/>
        </p:nvSpPr>
        <p:spPr bwMode="auto">
          <a:xfrm>
            <a:off x="1752600" y="533400"/>
            <a:ext cx="580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Chemical strategy for C-C cleavage</a:t>
            </a:r>
          </a:p>
        </p:txBody>
      </p:sp>
      <p:grpSp>
        <p:nvGrpSpPr>
          <p:cNvPr id="12359" name="Group 71"/>
          <p:cNvGrpSpPr>
            <a:grpSpLocks/>
          </p:cNvGrpSpPr>
          <p:nvPr/>
        </p:nvGrpSpPr>
        <p:grpSpPr bwMode="auto">
          <a:xfrm>
            <a:off x="3200400" y="4114800"/>
            <a:ext cx="1017588" cy="1204913"/>
            <a:chOff x="2016" y="2832"/>
            <a:chExt cx="641" cy="759"/>
          </a:xfrm>
        </p:grpSpPr>
        <p:sp>
          <p:nvSpPr>
            <p:cNvPr id="24618" name="Text Box 16"/>
            <p:cNvSpPr txBox="1">
              <a:spLocks noChangeArrowheads="1"/>
            </p:cNvSpPr>
            <p:nvPr/>
          </p:nvSpPr>
          <p:spPr bwMode="auto">
            <a:xfrm>
              <a:off x="2033" y="2832"/>
              <a:ext cx="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CH</a:t>
              </a:r>
              <a:endParaRPr lang="en-US" baseline="-25000"/>
            </a:p>
          </p:txBody>
        </p:sp>
        <p:sp>
          <p:nvSpPr>
            <p:cNvPr id="24619" name="Line 28"/>
            <p:cNvSpPr>
              <a:spLocks noChangeShapeType="1"/>
            </p:cNvSpPr>
            <p:nvPr/>
          </p:nvSpPr>
          <p:spPr bwMode="auto">
            <a:xfrm>
              <a:off x="2160" y="3120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Text Box 31"/>
            <p:cNvSpPr txBox="1">
              <a:spLocks noChangeArrowheads="1"/>
            </p:cNvSpPr>
            <p:nvPr/>
          </p:nvSpPr>
          <p:spPr bwMode="auto">
            <a:xfrm>
              <a:off x="2016" y="3264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21" name="Line 47"/>
            <p:cNvSpPr>
              <a:spLocks noChangeShapeType="1"/>
            </p:cNvSpPr>
            <p:nvPr/>
          </p:nvSpPr>
          <p:spPr bwMode="auto">
            <a:xfrm>
              <a:off x="2465" y="2988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28"/>
            <p:cNvSpPr>
              <a:spLocks noChangeShapeType="1"/>
            </p:cNvSpPr>
            <p:nvPr/>
          </p:nvSpPr>
          <p:spPr bwMode="auto">
            <a:xfrm>
              <a:off x="2208" y="3120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77" name="Group 89"/>
          <p:cNvGrpSpPr>
            <a:grpSpLocks/>
          </p:cNvGrpSpPr>
          <p:nvPr/>
        </p:nvGrpSpPr>
        <p:grpSpPr bwMode="auto">
          <a:xfrm>
            <a:off x="869950" y="3838575"/>
            <a:ext cx="1792288" cy="1416050"/>
            <a:chOff x="548" y="2418"/>
            <a:chExt cx="1129" cy="892"/>
          </a:xfrm>
        </p:grpSpPr>
        <p:sp>
          <p:nvSpPr>
            <p:cNvPr id="24610" name="Text Box 12"/>
            <p:cNvSpPr txBox="1">
              <a:spLocks noChangeArrowheads="1"/>
            </p:cNvSpPr>
            <p:nvPr/>
          </p:nvSpPr>
          <p:spPr bwMode="auto">
            <a:xfrm>
              <a:off x="1152" y="2976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CH</a:t>
              </a:r>
              <a:r>
                <a:rPr lang="en-US" baseline="-25000"/>
                <a:t>2</a:t>
              </a:r>
              <a:endParaRPr lang="en-US" baseline="-25000">
                <a:cs typeface="Arial" charset="0"/>
              </a:endParaRPr>
            </a:p>
          </p:txBody>
        </p:sp>
        <p:sp>
          <p:nvSpPr>
            <p:cNvPr id="24611" name="Line 29"/>
            <p:cNvSpPr>
              <a:spLocks noChangeShapeType="1"/>
            </p:cNvSpPr>
            <p:nvPr/>
          </p:nvSpPr>
          <p:spPr bwMode="auto">
            <a:xfrm>
              <a:off x="980" y="3133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 Box 21"/>
            <p:cNvSpPr txBox="1">
              <a:spLocks noChangeArrowheads="1"/>
            </p:cNvSpPr>
            <p:nvPr/>
          </p:nvSpPr>
          <p:spPr bwMode="auto">
            <a:xfrm>
              <a:off x="713" y="2983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4613" name="Line 25"/>
            <p:cNvSpPr>
              <a:spLocks noChangeShapeType="1"/>
            </p:cNvSpPr>
            <p:nvPr/>
          </p:nvSpPr>
          <p:spPr bwMode="auto">
            <a:xfrm>
              <a:off x="839" y="2861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 Box 26"/>
            <p:cNvSpPr txBox="1">
              <a:spLocks noChangeArrowheads="1"/>
            </p:cNvSpPr>
            <p:nvPr/>
          </p:nvSpPr>
          <p:spPr bwMode="auto">
            <a:xfrm>
              <a:off x="703" y="2558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15" name="Line 30"/>
            <p:cNvSpPr>
              <a:spLocks noChangeShapeType="1"/>
            </p:cNvSpPr>
            <p:nvPr/>
          </p:nvSpPr>
          <p:spPr bwMode="auto">
            <a:xfrm>
              <a:off x="548" y="3139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29"/>
            <p:cNvSpPr>
              <a:spLocks noChangeShapeType="1"/>
            </p:cNvSpPr>
            <p:nvPr/>
          </p:nvSpPr>
          <p:spPr bwMode="auto">
            <a:xfrm>
              <a:off x="974" y="3174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Text Box 15"/>
            <p:cNvSpPr txBox="1">
              <a:spLocks noChangeArrowheads="1"/>
            </p:cNvSpPr>
            <p:nvPr/>
          </p:nvSpPr>
          <p:spPr bwMode="auto">
            <a:xfrm>
              <a:off x="838" y="2418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FF99"/>
                  </a:solidFill>
                </a:rPr>
                <a:t>-</a:t>
              </a:r>
            </a:p>
          </p:txBody>
        </p:sp>
      </p:grpSp>
      <p:grpSp>
        <p:nvGrpSpPr>
          <p:cNvPr id="12378" name="Group 90"/>
          <p:cNvGrpSpPr>
            <a:grpSpLocks/>
          </p:cNvGrpSpPr>
          <p:nvPr/>
        </p:nvGrpSpPr>
        <p:grpSpPr bwMode="auto">
          <a:xfrm>
            <a:off x="838200" y="5384800"/>
            <a:ext cx="1792288" cy="1193800"/>
            <a:chOff x="528" y="3392"/>
            <a:chExt cx="1129" cy="752"/>
          </a:xfrm>
        </p:grpSpPr>
        <p:sp>
          <p:nvSpPr>
            <p:cNvPr id="24602" name="Text Box 12"/>
            <p:cNvSpPr txBox="1">
              <a:spLocks noChangeArrowheads="1"/>
            </p:cNvSpPr>
            <p:nvPr/>
          </p:nvSpPr>
          <p:spPr bwMode="auto">
            <a:xfrm>
              <a:off x="1132" y="3810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CH</a:t>
              </a:r>
              <a:r>
                <a:rPr lang="en-US" baseline="-25000"/>
                <a:t>2</a:t>
              </a:r>
              <a:endParaRPr lang="en-US" baseline="-25000">
                <a:cs typeface="Arial" charset="0"/>
              </a:endParaRPr>
            </a:p>
          </p:txBody>
        </p:sp>
        <p:sp>
          <p:nvSpPr>
            <p:cNvPr id="24603" name="Line 29"/>
            <p:cNvSpPr>
              <a:spLocks noChangeShapeType="1"/>
            </p:cNvSpPr>
            <p:nvPr/>
          </p:nvSpPr>
          <p:spPr bwMode="auto">
            <a:xfrm>
              <a:off x="960" y="3967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21"/>
            <p:cNvSpPr txBox="1">
              <a:spLocks noChangeArrowheads="1"/>
            </p:cNvSpPr>
            <p:nvPr/>
          </p:nvSpPr>
          <p:spPr bwMode="auto">
            <a:xfrm>
              <a:off x="693" y="381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4605" name="Line 25"/>
            <p:cNvSpPr>
              <a:spLocks noChangeShapeType="1"/>
            </p:cNvSpPr>
            <p:nvPr/>
          </p:nvSpPr>
          <p:spPr bwMode="auto">
            <a:xfrm>
              <a:off x="819" y="3695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26"/>
            <p:cNvSpPr txBox="1">
              <a:spLocks noChangeArrowheads="1"/>
            </p:cNvSpPr>
            <p:nvPr/>
          </p:nvSpPr>
          <p:spPr bwMode="auto">
            <a:xfrm>
              <a:off x="683" y="3392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07" name="Line 30"/>
            <p:cNvSpPr>
              <a:spLocks noChangeShapeType="1"/>
            </p:cNvSpPr>
            <p:nvPr/>
          </p:nvSpPr>
          <p:spPr bwMode="auto">
            <a:xfrm>
              <a:off x="528" y="3973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25"/>
            <p:cNvSpPr>
              <a:spLocks noChangeShapeType="1"/>
            </p:cNvSpPr>
            <p:nvPr/>
          </p:nvSpPr>
          <p:spPr bwMode="auto">
            <a:xfrm>
              <a:off x="864" y="3696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Text Box 15"/>
            <p:cNvSpPr txBox="1">
              <a:spLocks noChangeArrowheads="1"/>
            </p:cNvSpPr>
            <p:nvPr/>
          </p:nvSpPr>
          <p:spPr bwMode="auto">
            <a:xfrm>
              <a:off x="1170" y="3622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FF99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7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863850" y="4708525"/>
            <a:ext cx="130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Glucose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683250" y="4708525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Fructose</a:t>
            </a:r>
          </a:p>
        </p:txBody>
      </p:sp>
      <p:sp>
        <p:nvSpPr>
          <p:cNvPr id="25604" name="Line 8"/>
          <p:cNvSpPr>
            <a:spLocks noChangeShapeType="1"/>
          </p:cNvSpPr>
          <p:nvPr/>
        </p:nvSpPr>
        <p:spPr bwMode="auto">
          <a:xfrm>
            <a:off x="4495800" y="2971800"/>
            <a:ext cx="533400" cy="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AutoShape 26"/>
          <p:cNvSpPr>
            <a:spLocks noChangeAspect="1" noChangeArrowheads="1" noTextEdit="1"/>
          </p:cNvSpPr>
          <p:nvPr/>
        </p:nvSpPr>
        <p:spPr bwMode="auto">
          <a:xfrm>
            <a:off x="5580063" y="1616075"/>
            <a:ext cx="13843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27"/>
          <p:cNvSpPr>
            <a:spLocks noChangeShapeType="1"/>
          </p:cNvSpPr>
          <p:nvPr/>
        </p:nvSpPr>
        <p:spPr bwMode="auto">
          <a:xfrm>
            <a:off x="6237288" y="1987550"/>
            <a:ext cx="0" cy="2027238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Rectangle 28"/>
          <p:cNvSpPr>
            <a:spLocks noChangeArrowheads="1"/>
          </p:cNvSpPr>
          <p:nvPr/>
        </p:nvSpPr>
        <p:spPr bwMode="auto">
          <a:xfrm>
            <a:off x="6154738" y="1600200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08" name="Rectangle 30"/>
          <p:cNvSpPr>
            <a:spLocks noChangeArrowheads="1"/>
          </p:cNvSpPr>
          <p:nvPr/>
        </p:nvSpPr>
        <p:spPr bwMode="auto">
          <a:xfrm>
            <a:off x="6526213" y="2198688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09" name="Line 4"/>
          <p:cNvSpPr>
            <a:spLocks noChangeShapeType="1"/>
          </p:cNvSpPr>
          <p:nvPr/>
        </p:nvSpPr>
        <p:spPr bwMode="auto">
          <a:xfrm>
            <a:off x="5988050" y="2998788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32"/>
          <p:cNvSpPr>
            <a:spLocks noChangeShapeType="1"/>
          </p:cNvSpPr>
          <p:nvPr/>
        </p:nvSpPr>
        <p:spPr bwMode="auto">
          <a:xfrm>
            <a:off x="5999163" y="2795588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33"/>
          <p:cNvSpPr>
            <a:spLocks noChangeShapeType="1"/>
          </p:cNvSpPr>
          <p:nvPr/>
        </p:nvSpPr>
        <p:spPr bwMode="auto">
          <a:xfrm>
            <a:off x="5999163" y="321945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34"/>
          <p:cNvSpPr>
            <a:spLocks noChangeShapeType="1"/>
          </p:cNvSpPr>
          <p:nvPr/>
        </p:nvSpPr>
        <p:spPr bwMode="auto">
          <a:xfrm>
            <a:off x="5999163" y="364490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Rectangle 35"/>
          <p:cNvSpPr>
            <a:spLocks noChangeArrowheads="1"/>
          </p:cNvSpPr>
          <p:nvPr/>
        </p:nvSpPr>
        <p:spPr bwMode="auto">
          <a:xfrm>
            <a:off x="6169025" y="4024313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14" name="Rectangle 36"/>
          <p:cNvSpPr>
            <a:spLocks noChangeArrowheads="1"/>
          </p:cNvSpPr>
          <p:nvPr/>
        </p:nvSpPr>
        <p:spPr bwMode="auto">
          <a:xfrm>
            <a:off x="6545263" y="41751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15" name="Rectangle 38"/>
          <p:cNvSpPr>
            <a:spLocks noChangeArrowheads="1"/>
          </p:cNvSpPr>
          <p:nvPr/>
        </p:nvSpPr>
        <p:spPr bwMode="auto">
          <a:xfrm>
            <a:off x="6545263" y="3516313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16" name="Rectangle 39"/>
          <p:cNvSpPr>
            <a:spLocks noChangeArrowheads="1"/>
          </p:cNvSpPr>
          <p:nvPr/>
        </p:nvSpPr>
        <p:spPr bwMode="auto">
          <a:xfrm>
            <a:off x="6545263" y="3070225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17" name="Rectangle 40"/>
          <p:cNvSpPr>
            <a:spLocks noChangeArrowheads="1"/>
          </p:cNvSpPr>
          <p:nvPr/>
        </p:nvSpPr>
        <p:spPr bwMode="auto">
          <a:xfrm>
            <a:off x="5624513" y="2630488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HO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18" name="Rectangle 41"/>
          <p:cNvSpPr>
            <a:spLocks noChangeArrowheads="1"/>
          </p:cNvSpPr>
          <p:nvPr/>
        </p:nvSpPr>
        <p:spPr bwMode="auto">
          <a:xfrm>
            <a:off x="6530975" y="17684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19" name="Line 42"/>
          <p:cNvSpPr>
            <a:spLocks noChangeShapeType="1"/>
          </p:cNvSpPr>
          <p:nvPr/>
        </p:nvSpPr>
        <p:spPr bwMode="auto">
          <a:xfrm>
            <a:off x="6248400" y="2366963"/>
            <a:ext cx="211138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43"/>
          <p:cNvSpPr>
            <a:spLocks noChangeShapeType="1"/>
          </p:cNvSpPr>
          <p:nvPr/>
        </p:nvSpPr>
        <p:spPr bwMode="auto">
          <a:xfrm flipV="1">
            <a:off x="6248400" y="2286000"/>
            <a:ext cx="207963" cy="3175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21" name="Group 47"/>
          <p:cNvGrpSpPr>
            <a:grpSpLocks/>
          </p:cNvGrpSpPr>
          <p:nvPr/>
        </p:nvGrpSpPr>
        <p:grpSpPr bwMode="auto">
          <a:xfrm>
            <a:off x="2655888" y="1589088"/>
            <a:ext cx="1477962" cy="2862262"/>
            <a:chOff x="1673" y="1001"/>
            <a:chExt cx="931" cy="1803"/>
          </a:xfrm>
        </p:grpSpPr>
        <p:sp>
          <p:nvSpPr>
            <p:cNvPr id="25624" name="Line 4"/>
            <p:cNvSpPr>
              <a:spLocks noChangeShapeType="1"/>
            </p:cNvSpPr>
            <p:nvPr/>
          </p:nvSpPr>
          <p:spPr bwMode="auto">
            <a:xfrm>
              <a:off x="1934" y="1889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AutoShape 9"/>
            <p:cNvSpPr>
              <a:spLocks noChangeAspect="1" noChangeArrowheads="1" noTextEdit="1"/>
            </p:cNvSpPr>
            <p:nvPr/>
          </p:nvSpPr>
          <p:spPr bwMode="auto">
            <a:xfrm>
              <a:off x="1673" y="1001"/>
              <a:ext cx="871" cy="1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10"/>
            <p:cNvSpPr>
              <a:spLocks noChangeShapeType="1"/>
            </p:cNvSpPr>
            <p:nvPr/>
          </p:nvSpPr>
          <p:spPr bwMode="auto">
            <a:xfrm>
              <a:off x="2086" y="1263"/>
              <a:ext cx="0" cy="1271"/>
            </a:xfrm>
            <a:prstGeom prst="line">
              <a:avLst/>
            </a:prstGeom>
            <a:noFill/>
            <a:ln w="158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>
              <a:off x="1941" y="1493"/>
              <a:ext cx="300" cy="0"/>
            </a:xfrm>
            <a:prstGeom prst="line">
              <a:avLst/>
            </a:prstGeom>
            <a:noFill/>
            <a:ln w="158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12"/>
            <p:cNvSpPr>
              <a:spLocks noChangeShapeType="1"/>
            </p:cNvSpPr>
            <p:nvPr/>
          </p:nvSpPr>
          <p:spPr bwMode="auto">
            <a:xfrm>
              <a:off x="1941" y="1761"/>
              <a:ext cx="300" cy="0"/>
            </a:xfrm>
            <a:prstGeom prst="line">
              <a:avLst/>
            </a:prstGeom>
            <a:noFill/>
            <a:ln w="158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3"/>
            <p:cNvSpPr>
              <a:spLocks noChangeShapeType="1"/>
            </p:cNvSpPr>
            <p:nvPr/>
          </p:nvSpPr>
          <p:spPr bwMode="auto">
            <a:xfrm>
              <a:off x="1941" y="2028"/>
              <a:ext cx="300" cy="0"/>
            </a:xfrm>
            <a:prstGeom prst="line">
              <a:avLst/>
            </a:prstGeom>
            <a:noFill/>
            <a:ln w="158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14"/>
            <p:cNvSpPr>
              <a:spLocks noChangeShapeType="1"/>
            </p:cNvSpPr>
            <p:nvPr/>
          </p:nvSpPr>
          <p:spPr bwMode="auto">
            <a:xfrm>
              <a:off x="1941" y="2296"/>
              <a:ext cx="300" cy="0"/>
            </a:xfrm>
            <a:prstGeom prst="line">
              <a:avLst/>
            </a:prstGeom>
            <a:noFill/>
            <a:ln w="158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5"/>
            <p:cNvSpPr>
              <a:spLocks noChangeShapeType="1"/>
            </p:cNvSpPr>
            <p:nvPr/>
          </p:nvSpPr>
          <p:spPr bwMode="auto">
            <a:xfrm>
              <a:off x="2226" y="1128"/>
              <a:ext cx="133" cy="0"/>
            </a:xfrm>
            <a:prstGeom prst="line">
              <a:avLst/>
            </a:prstGeom>
            <a:noFill/>
            <a:ln w="158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16"/>
            <p:cNvSpPr>
              <a:spLocks noChangeShapeType="1"/>
            </p:cNvSpPr>
            <p:nvPr/>
          </p:nvSpPr>
          <p:spPr bwMode="auto">
            <a:xfrm flipV="1">
              <a:off x="2226" y="1077"/>
              <a:ext cx="131" cy="2"/>
            </a:xfrm>
            <a:prstGeom prst="line">
              <a:avLst/>
            </a:prstGeom>
            <a:noFill/>
            <a:ln w="158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Rectangle 17"/>
            <p:cNvSpPr>
              <a:spLocks noChangeArrowheads="1"/>
            </p:cNvSpPr>
            <p:nvPr/>
          </p:nvSpPr>
          <p:spPr bwMode="auto">
            <a:xfrm>
              <a:off x="1941" y="1007"/>
              <a:ext cx="2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FF99"/>
                  </a:solidFill>
                </a:rPr>
                <a:t>HC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5634" name="Rectangle 18"/>
            <p:cNvSpPr>
              <a:spLocks noChangeArrowheads="1"/>
            </p:cNvSpPr>
            <p:nvPr/>
          </p:nvSpPr>
          <p:spPr bwMode="auto">
            <a:xfrm>
              <a:off x="2048" y="2535"/>
              <a:ext cx="2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FF99"/>
                  </a:solidFill>
                </a:rPr>
                <a:t>CH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5635" name="Rectangle 19"/>
            <p:cNvSpPr>
              <a:spLocks noChangeArrowheads="1"/>
            </p:cNvSpPr>
            <p:nvPr/>
          </p:nvSpPr>
          <p:spPr bwMode="auto">
            <a:xfrm>
              <a:off x="2285" y="26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FF99"/>
                  </a:solidFill>
                </a:rPr>
                <a:t>2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5636" name="Rectangle 20"/>
            <p:cNvSpPr>
              <a:spLocks noChangeArrowheads="1"/>
            </p:cNvSpPr>
            <p:nvPr/>
          </p:nvSpPr>
          <p:spPr bwMode="auto">
            <a:xfrm>
              <a:off x="2346" y="2535"/>
              <a:ext cx="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5637" name="Rectangle 21"/>
            <p:cNvSpPr>
              <a:spLocks noChangeArrowheads="1"/>
            </p:cNvSpPr>
            <p:nvPr/>
          </p:nvSpPr>
          <p:spPr bwMode="auto">
            <a:xfrm>
              <a:off x="2285" y="2215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FF99"/>
                  </a:solidFill>
                </a:rPr>
                <a:t>OH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5638" name="Rectangle 22"/>
            <p:cNvSpPr>
              <a:spLocks noChangeArrowheads="1"/>
            </p:cNvSpPr>
            <p:nvPr/>
          </p:nvSpPr>
          <p:spPr bwMode="auto">
            <a:xfrm>
              <a:off x="2292" y="1920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FF99"/>
                  </a:solidFill>
                </a:rPr>
                <a:t>OH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5639" name="Rectangle 23"/>
            <p:cNvSpPr>
              <a:spLocks noChangeArrowheads="1"/>
            </p:cNvSpPr>
            <p:nvPr/>
          </p:nvSpPr>
          <p:spPr bwMode="auto">
            <a:xfrm>
              <a:off x="2285" y="1376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FF99"/>
                  </a:solidFill>
                </a:rPr>
                <a:t>OH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5640" name="Rectangle 24"/>
            <p:cNvSpPr>
              <a:spLocks noChangeArrowheads="1"/>
            </p:cNvSpPr>
            <p:nvPr/>
          </p:nvSpPr>
          <p:spPr bwMode="auto">
            <a:xfrm>
              <a:off x="1705" y="1657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FF99"/>
                  </a:solidFill>
                </a:rPr>
                <a:t>HO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5641" name="Rectangle 25"/>
            <p:cNvSpPr>
              <a:spLocks noChangeArrowheads="1"/>
            </p:cNvSpPr>
            <p:nvPr/>
          </p:nvSpPr>
          <p:spPr bwMode="auto">
            <a:xfrm>
              <a:off x="2397" y="1001"/>
              <a:ext cx="13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FF99"/>
                  </a:solidFill>
                </a:rPr>
                <a:t>O</a:t>
              </a:r>
              <a:endParaRPr lang="en-US">
                <a:solidFill>
                  <a:srgbClr val="FFFF99"/>
                </a:solidFill>
              </a:endParaRPr>
            </a:p>
          </p:txBody>
        </p:sp>
        <p:sp>
          <p:nvSpPr>
            <p:cNvPr id="25642" name="Rectangle 44"/>
            <p:cNvSpPr>
              <a:spLocks noChangeArrowheads="1"/>
            </p:cNvSpPr>
            <p:nvPr/>
          </p:nvSpPr>
          <p:spPr bwMode="auto">
            <a:xfrm>
              <a:off x="2352" y="2534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FF99"/>
                  </a:solidFill>
                </a:rPr>
                <a:t>OH</a:t>
              </a:r>
              <a:endParaRPr lang="en-US">
                <a:solidFill>
                  <a:srgbClr val="FFFF99"/>
                </a:solidFill>
              </a:endParaRPr>
            </a:p>
          </p:txBody>
        </p:sp>
      </p:grpSp>
      <p:sp>
        <p:nvSpPr>
          <p:cNvPr id="25622" name="Rectangle 45"/>
          <p:cNvSpPr>
            <a:spLocks noChangeArrowheads="1"/>
          </p:cNvSpPr>
          <p:nvPr/>
        </p:nvSpPr>
        <p:spPr bwMode="auto">
          <a:xfrm>
            <a:off x="6629400" y="1600200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23" name="Rectangle 46"/>
          <p:cNvSpPr>
            <a:spLocks noChangeArrowheads="1"/>
          </p:cNvSpPr>
          <p:nvPr/>
        </p:nvSpPr>
        <p:spPr bwMode="auto">
          <a:xfrm>
            <a:off x="6629400" y="4022725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2863850" y="4708525"/>
            <a:ext cx="130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Glucose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070225" y="2998788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5683250" y="4708525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Fructose</a:t>
            </a:r>
          </a:p>
        </p:txBody>
      </p:sp>
      <p:sp>
        <p:nvSpPr>
          <p:cNvPr id="26629" name="Line 8"/>
          <p:cNvSpPr>
            <a:spLocks noChangeShapeType="1"/>
          </p:cNvSpPr>
          <p:nvPr/>
        </p:nvSpPr>
        <p:spPr bwMode="auto">
          <a:xfrm>
            <a:off x="4495800" y="2971800"/>
            <a:ext cx="533400" cy="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879850" y="3990975"/>
            <a:ext cx="91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PO</a:t>
            </a:r>
            <a:r>
              <a:rPr lang="en-US" sz="2400" baseline="-25000"/>
              <a:t>3</a:t>
            </a:r>
            <a:r>
              <a:rPr lang="en-US" sz="2400" baseline="30000"/>
              <a:t>2-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753225" y="1541463"/>
            <a:ext cx="91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PO</a:t>
            </a:r>
            <a:r>
              <a:rPr lang="en-US" sz="2400" baseline="-25000"/>
              <a:t>3</a:t>
            </a:r>
            <a:r>
              <a:rPr lang="en-US" sz="2400" baseline="30000"/>
              <a:t>2-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764338" y="3959225"/>
            <a:ext cx="91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PO</a:t>
            </a:r>
            <a:r>
              <a:rPr lang="en-US" sz="2400" baseline="-25000"/>
              <a:t>3</a:t>
            </a:r>
            <a:r>
              <a:rPr lang="en-US" sz="2400" baseline="30000"/>
              <a:t>2-</a:t>
            </a:r>
          </a:p>
        </p:txBody>
      </p:sp>
      <p:sp>
        <p:nvSpPr>
          <p:cNvPr id="26633" name="AutoShape 13"/>
          <p:cNvSpPr>
            <a:spLocks noChangeAspect="1" noChangeArrowheads="1" noTextEdit="1"/>
          </p:cNvSpPr>
          <p:nvPr/>
        </p:nvSpPr>
        <p:spPr bwMode="auto">
          <a:xfrm>
            <a:off x="2655888" y="1589088"/>
            <a:ext cx="1382712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5"/>
          <p:cNvSpPr>
            <a:spLocks noChangeShapeType="1"/>
          </p:cNvSpPr>
          <p:nvPr/>
        </p:nvSpPr>
        <p:spPr bwMode="auto">
          <a:xfrm>
            <a:off x="3311525" y="2005013"/>
            <a:ext cx="0" cy="2017712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6"/>
          <p:cNvSpPr>
            <a:spLocks noChangeShapeType="1"/>
          </p:cNvSpPr>
          <p:nvPr/>
        </p:nvSpPr>
        <p:spPr bwMode="auto">
          <a:xfrm>
            <a:off x="3081338" y="2370138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7"/>
          <p:cNvSpPr>
            <a:spLocks noChangeShapeType="1"/>
          </p:cNvSpPr>
          <p:nvPr/>
        </p:nvSpPr>
        <p:spPr bwMode="auto">
          <a:xfrm>
            <a:off x="3081338" y="2795588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8"/>
          <p:cNvSpPr>
            <a:spLocks noChangeShapeType="1"/>
          </p:cNvSpPr>
          <p:nvPr/>
        </p:nvSpPr>
        <p:spPr bwMode="auto">
          <a:xfrm>
            <a:off x="3081338" y="321945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9"/>
          <p:cNvSpPr>
            <a:spLocks noChangeShapeType="1"/>
          </p:cNvSpPr>
          <p:nvPr/>
        </p:nvSpPr>
        <p:spPr bwMode="auto">
          <a:xfrm>
            <a:off x="3081338" y="364490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20"/>
          <p:cNvSpPr>
            <a:spLocks noChangeShapeType="1"/>
          </p:cNvSpPr>
          <p:nvPr/>
        </p:nvSpPr>
        <p:spPr bwMode="auto">
          <a:xfrm>
            <a:off x="3533775" y="1790700"/>
            <a:ext cx="211138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21"/>
          <p:cNvSpPr>
            <a:spLocks noChangeShapeType="1"/>
          </p:cNvSpPr>
          <p:nvPr/>
        </p:nvSpPr>
        <p:spPr bwMode="auto">
          <a:xfrm flipV="1">
            <a:off x="3533775" y="1709738"/>
            <a:ext cx="207963" cy="3175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38"/>
          <p:cNvSpPr>
            <a:spLocks noChangeArrowheads="1"/>
          </p:cNvSpPr>
          <p:nvPr/>
        </p:nvSpPr>
        <p:spPr bwMode="auto">
          <a:xfrm>
            <a:off x="3081338" y="1598613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HC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2" name="Rectangle 39"/>
          <p:cNvSpPr>
            <a:spLocks noChangeArrowheads="1"/>
          </p:cNvSpPr>
          <p:nvPr/>
        </p:nvSpPr>
        <p:spPr bwMode="auto">
          <a:xfrm>
            <a:off x="3251200" y="4024313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3" name="Rectangle 40"/>
          <p:cNvSpPr>
            <a:spLocks noChangeArrowheads="1"/>
          </p:cNvSpPr>
          <p:nvPr/>
        </p:nvSpPr>
        <p:spPr bwMode="auto">
          <a:xfrm>
            <a:off x="3627438" y="41751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4" name="Rectangle 41"/>
          <p:cNvSpPr>
            <a:spLocks noChangeArrowheads="1"/>
          </p:cNvSpPr>
          <p:nvPr/>
        </p:nvSpPr>
        <p:spPr bwMode="auto">
          <a:xfrm>
            <a:off x="3724275" y="4024313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5" name="Rectangle 42"/>
          <p:cNvSpPr>
            <a:spLocks noChangeArrowheads="1"/>
          </p:cNvSpPr>
          <p:nvPr/>
        </p:nvSpPr>
        <p:spPr bwMode="auto">
          <a:xfrm>
            <a:off x="3627438" y="3516313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6" name="Rectangle 43"/>
          <p:cNvSpPr>
            <a:spLocks noChangeArrowheads="1"/>
          </p:cNvSpPr>
          <p:nvPr/>
        </p:nvSpPr>
        <p:spPr bwMode="auto">
          <a:xfrm>
            <a:off x="3627438" y="3070225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7" name="Rectangle 44"/>
          <p:cNvSpPr>
            <a:spLocks noChangeArrowheads="1"/>
          </p:cNvSpPr>
          <p:nvPr/>
        </p:nvSpPr>
        <p:spPr bwMode="auto">
          <a:xfrm>
            <a:off x="3627438" y="2184400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8" name="Rectangle 45"/>
          <p:cNvSpPr>
            <a:spLocks noChangeArrowheads="1"/>
          </p:cNvSpPr>
          <p:nvPr/>
        </p:nvSpPr>
        <p:spPr bwMode="auto">
          <a:xfrm>
            <a:off x="2706688" y="2630488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HO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9" name="Rectangle 46"/>
          <p:cNvSpPr>
            <a:spLocks noChangeArrowheads="1"/>
          </p:cNvSpPr>
          <p:nvPr/>
        </p:nvSpPr>
        <p:spPr bwMode="auto">
          <a:xfrm>
            <a:off x="3805238" y="1589088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50" name="AutoShape 48"/>
          <p:cNvSpPr>
            <a:spLocks noChangeAspect="1" noChangeArrowheads="1" noTextEdit="1"/>
          </p:cNvSpPr>
          <p:nvPr/>
        </p:nvSpPr>
        <p:spPr bwMode="auto">
          <a:xfrm>
            <a:off x="5580063" y="1616075"/>
            <a:ext cx="13843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50"/>
          <p:cNvSpPr>
            <a:spLocks noChangeShapeType="1"/>
          </p:cNvSpPr>
          <p:nvPr/>
        </p:nvSpPr>
        <p:spPr bwMode="auto">
          <a:xfrm>
            <a:off x="6237288" y="1987550"/>
            <a:ext cx="0" cy="2027238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Rectangle 57"/>
          <p:cNvSpPr>
            <a:spLocks noChangeArrowheads="1"/>
          </p:cNvSpPr>
          <p:nvPr/>
        </p:nvSpPr>
        <p:spPr bwMode="auto">
          <a:xfrm>
            <a:off x="6154738" y="1600200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53" name="Rectangle 59"/>
          <p:cNvSpPr>
            <a:spLocks noChangeArrowheads="1"/>
          </p:cNvSpPr>
          <p:nvPr/>
        </p:nvSpPr>
        <p:spPr bwMode="auto">
          <a:xfrm>
            <a:off x="6629400" y="1600200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54" name="Rectangle 72"/>
          <p:cNvSpPr>
            <a:spLocks noChangeArrowheads="1"/>
          </p:cNvSpPr>
          <p:nvPr/>
        </p:nvSpPr>
        <p:spPr bwMode="auto">
          <a:xfrm>
            <a:off x="6526213" y="2198688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55" name="Line 4"/>
          <p:cNvSpPr>
            <a:spLocks noChangeShapeType="1"/>
          </p:cNvSpPr>
          <p:nvPr/>
        </p:nvSpPr>
        <p:spPr bwMode="auto">
          <a:xfrm>
            <a:off x="5988050" y="2998788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84"/>
          <p:cNvSpPr>
            <a:spLocks noChangeShapeType="1"/>
          </p:cNvSpPr>
          <p:nvPr/>
        </p:nvSpPr>
        <p:spPr bwMode="auto">
          <a:xfrm>
            <a:off x="5999163" y="2795588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85"/>
          <p:cNvSpPr>
            <a:spLocks noChangeShapeType="1"/>
          </p:cNvSpPr>
          <p:nvPr/>
        </p:nvSpPr>
        <p:spPr bwMode="auto">
          <a:xfrm>
            <a:off x="5999163" y="321945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Line 86"/>
          <p:cNvSpPr>
            <a:spLocks noChangeShapeType="1"/>
          </p:cNvSpPr>
          <p:nvPr/>
        </p:nvSpPr>
        <p:spPr bwMode="auto">
          <a:xfrm>
            <a:off x="5999163" y="3644900"/>
            <a:ext cx="4762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Rectangle 87"/>
          <p:cNvSpPr>
            <a:spLocks noChangeArrowheads="1"/>
          </p:cNvSpPr>
          <p:nvPr/>
        </p:nvSpPr>
        <p:spPr bwMode="auto">
          <a:xfrm>
            <a:off x="6169025" y="4024313"/>
            <a:ext cx="384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0" name="Rectangle 88"/>
          <p:cNvSpPr>
            <a:spLocks noChangeArrowheads="1"/>
          </p:cNvSpPr>
          <p:nvPr/>
        </p:nvSpPr>
        <p:spPr bwMode="auto">
          <a:xfrm>
            <a:off x="6545263" y="41751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1" name="Rectangle 89"/>
          <p:cNvSpPr>
            <a:spLocks noChangeArrowheads="1"/>
          </p:cNvSpPr>
          <p:nvPr/>
        </p:nvSpPr>
        <p:spPr bwMode="auto">
          <a:xfrm>
            <a:off x="6642100" y="4024313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2" name="Rectangle 90"/>
          <p:cNvSpPr>
            <a:spLocks noChangeArrowheads="1"/>
          </p:cNvSpPr>
          <p:nvPr/>
        </p:nvSpPr>
        <p:spPr bwMode="auto">
          <a:xfrm>
            <a:off x="6545263" y="3516313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3" name="Rectangle 91"/>
          <p:cNvSpPr>
            <a:spLocks noChangeArrowheads="1"/>
          </p:cNvSpPr>
          <p:nvPr/>
        </p:nvSpPr>
        <p:spPr bwMode="auto">
          <a:xfrm>
            <a:off x="6545263" y="3070225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4" name="Rectangle 92"/>
          <p:cNvSpPr>
            <a:spLocks noChangeArrowheads="1"/>
          </p:cNvSpPr>
          <p:nvPr/>
        </p:nvSpPr>
        <p:spPr bwMode="auto">
          <a:xfrm>
            <a:off x="5624513" y="2630488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HO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5" name="Rectangle 93"/>
          <p:cNvSpPr>
            <a:spLocks noChangeArrowheads="1"/>
          </p:cNvSpPr>
          <p:nvPr/>
        </p:nvSpPr>
        <p:spPr bwMode="auto">
          <a:xfrm>
            <a:off x="6530975" y="17684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6" name="Line 94"/>
          <p:cNvSpPr>
            <a:spLocks noChangeShapeType="1"/>
          </p:cNvSpPr>
          <p:nvPr/>
        </p:nvSpPr>
        <p:spPr bwMode="auto">
          <a:xfrm>
            <a:off x="6248400" y="2366963"/>
            <a:ext cx="211138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95"/>
          <p:cNvSpPr>
            <a:spLocks noChangeShapeType="1"/>
          </p:cNvSpPr>
          <p:nvPr/>
        </p:nvSpPr>
        <p:spPr bwMode="auto">
          <a:xfrm flipV="1">
            <a:off x="6248400" y="2286000"/>
            <a:ext cx="207963" cy="3175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  <p:bldP spid="30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9999"/>
                </a:solidFill>
              </a:rPr>
              <a:t>Glycolysis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4582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FF99"/>
                </a:solidFill>
              </a:rPr>
              <a:t>Step 1 Phosphorylation of Glucose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8600" y="3200400"/>
            <a:ext cx="89154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FF00"/>
                </a:solidFill>
              </a:rPr>
              <a:t> </a:t>
            </a:r>
            <a:r>
              <a:rPr lang="en-US" sz="2000">
                <a:solidFill>
                  <a:srgbClr val="FFFF99"/>
                </a:solidFill>
              </a:rPr>
              <a:t>Phosphorylation prevents exit of glucose from the cell.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FF99"/>
                </a:solidFill>
              </a:rPr>
              <a:t>Donor Phosphate for synthesis of ATP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FF99"/>
                </a:solidFill>
              </a:rPr>
              <a:t>Catalyzed by Hexokinase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	- K</a:t>
            </a:r>
            <a:r>
              <a:rPr lang="en-US" sz="2000" baseline="-25000">
                <a:solidFill>
                  <a:srgbClr val="FFFF99"/>
                </a:solidFill>
              </a:rPr>
              <a:t>m</a:t>
            </a:r>
            <a:r>
              <a:rPr lang="en-US" sz="2000">
                <a:solidFill>
                  <a:srgbClr val="FFFF99"/>
                </a:solidFill>
              </a:rPr>
              <a:t> is low to ensure a supply of G6P, even when glucose   	levels are low.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rgbClr val="FFFF99"/>
                </a:solidFill>
              </a:rPr>
              <a:t>In Liver Catalyzed by glucokinase.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	- K</a:t>
            </a:r>
            <a:r>
              <a:rPr lang="en-US" sz="2000" baseline="-25000">
                <a:solidFill>
                  <a:srgbClr val="FFFF99"/>
                </a:solidFill>
              </a:rPr>
              <a:t>m</a:t>
            </a:r>
            <a:r>
              <a:rPr lang="en-US" sz="2000">
                <a:solidFill>
                  <a:srgbClr val="FFFF99"/>
                </a:solidFill>
              </a:rPr>
              <a:t> is high (&gt;5mM) to ensure that liver doesn’t deplete blood glucose, at low blood glucose concentrations.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400800" y="147796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00"/>
                </a:solidFill>
              </a:rPr>
              <a:t>2-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6172200" y="1524000"/>
            <a:ext cx="533400" cy="381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spect="1" noChangeArrowheads="1" noTextEdit="1"/>
          </p:cNvSpPr>
          <p:nvPr/>
        </p:nvSpPr>
        <p:spPr bwMode="auto">
          <a:xfrm>
            <a:off x="322263" y="1600200"/>
            <a:ext cx="8686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171575" y="192563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44513" y="1631950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81038" y="1631950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831850" y="17526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885825" y="1631950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1035050" y="16319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544513" y="22272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225425" y="194786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219075" y="2616200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368300" y="261620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47688" y="29194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609600" y="2438400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762000" y="24352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1174750" y="2919413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323975" y="291941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181100" y="24780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1495425" y="2644775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644650" y="264477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1501775" y="197643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 flipH="1" flipV="1">
            <a:off x="1373188" y="2117725"/>
            <a:ext cx="239712" cy="2698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 flipH="1">
            <a:off x="655638" y="2020888"/>
            <a:ext cx="531812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 flipH="1">
            <a:off x="336550" y="2020888"/>
            <a:ext cx="319088" cy="366712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>
            <a:off x="336550" y="2387600"/>
            <a:ext cx="322263" cy="36036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658813" y="2747963"/>
            <a:ext cx="633412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 flipV="1">
            <a:off x="1292225" y="2387600"/>
            <a:ext cx="320675" cy="36036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 flipV="1">
            <a:off x="655638" y="1827213"/>
            <a:ext cx="0" cy="1936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>
            <a:off x="655638" y="2020888"/>
            <a:ext cx="0" cy="207962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 flipV="1">
            <a:off x="336550" y="2144713"/>
            <a:ext cx="0" cy="242887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4" name="Line 36"/>
          <p:cNvSpPr>
            <a:spLocks noChangeShapeType="1"/>
          </p:cNvSpPr>
          <p:nvPr/>
        </p:nvSpPr>
        <p:spPr bwMode="auto">
          <a:xfrm>
            <a:off x="336550" y="2387600"/>
            <a:ext cx="0" cy="2317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Line 37"/>
          <p:cNvSpPr>
            <a:spLocks noChangeShapeType="1"/>
          </p:cNvSpPr>
          <p:nvPr/>
        </p:nvSpPr>
        <p:spPr bwMode="auto">
          <a:xfrm>
            <a:off x="658813" y="2747963"/>
            <a:ext cx="0" cy="17462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Line 38"/>
          <p:cNvSpPr>
            <a:spLocks noChangeShapeType="1"/>
          </p:cNvSpPr>
          <p:nvPr/>
        </p:nvSpPr>
        <p:spPr bwMode="auto">
          <a:xfrm flipV="1">
            <a:off x="658813" y="2689225"/>
            <a:ext cx="0" cy="5873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7" name="Line 39"/>
          <p:cNvSpPr>
            <a:spLocks noChangeShapeType="1"/>
          </p:cNvSpPr>
          <p:nvPr/>
        </p:nvSpPr>
        <p:spPr bwMode="auto">
          <a:xfrm>
            <a:off x="1292225" y="2747963"/>
            <a:ext cx="0" cy="17462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8" name="Line 40"/>
          <p:cNvSpPr>
            <a:spLocks noChangeShapeType="1"/>
          </p:cNvSpPr>
          <p:nvPr/>
        </p:nvSpPr>
        <p:spPr bwMode="auto">
          <a:xfrm flipV="1">
            <a:off x="1292225" y="2670175"/>
            <a:ext cx="0" cy="7778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1612900" y="2387600"/>
            <a:ext cx="0" cy="25241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 flipV="1">
            <a:off x="1612900" y="2168525"/>
            <a:ext cx="0" cy="2190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>
            <a:off x="3454400" y="2279650"/>
            <a:ext cx="1431925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2" name="Freeform 44"/>
          <p:cNvSpPr>
            <a:spLocks/>
          </p:cNvSpPr>
          <p:nvPr/>
        </p:nvSpPr>
        <p:spPr bwMode="auto">
          <a:xfrm>
            <a:off x="4886325" y="2216150"/>
            <a:ext cx="285750" cy="63500"/>
          </a:xfrm>
          <a:custGeom>
            <a:avLst/>
            <a:gdLst>
              <a:gd name="T0" fmla="*/ 0 w 180"/>
              <a:gd name="T1" fmla="*/ 100806250 h 40"/>
              <a:gd name="T2" fmla="*/ 136088438 w 180"/>
              <a:gd name="T3" fmla="*/ 100806250 h 40"/>
              <a:gd name="T4" fmla="*/ 0 w 180"/>
              <a:gd name="T5" fmla="*/ 0 h 40"/>
              <a:gd name="T6" fmla="*/ 453628125 w 180"/>
              <a:gd name="T7" fmla="*/ 100806250 h 40"/>
              <a:gd name="T8" fmla="*/ 136088438 w 180"/>
              <a:gd name="T9" fmla="*/ 100806250 h 40"/>
              <a:gd name="T10" fmla="*/ 0 w 180"/>
              <a:gd name="T11" fmla="*/ 100806250 h 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0" h="40">
                <a:moveTo>
                  <a:pt x="0" y="40"/>
                </a:moveTo>
                <a:lnTo>
                  <a:pt x="54" y="40"/>
                </a:lnTo>
                <a:lnTo>
                  <a:pt x="0" y="0"/>
                </a:lnTo>
                <a:lnTo>
                  <a:pt x="180" y="40"/>
                </a:lnTo>
                <a:lnTo>
                  <a:pt x="54" y="40"/>
                </a:lnTo>
                <a:lnTo>
                  <a:pt x="0" y="4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3" name="Line 45"/>
          <p:cNvSpPr>
            <a:spLocks noChangeShapeType="1"/>
          </p:cNvSpPr>
          <p:nvPr/>
        </p:nvSpPr>
        <p:spPr bwMode="auto">
          <a:xfrm flipH="1">
            <a:off x="4038600" y="2493963"/>
            <a:ext cx="51435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 flipH="1" flipV="1">
            <a:off x="4038600" y="2493963"/>
            <a:ext cx="142875" cy="55562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6359525" y="190023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5732463" y="1608138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97" name="Rectangle 49"/>
          <p:cNvSpPr>
            <a:spLocks noChangeArrowheads="1"/>
          </p:cNvSpPr>
          <p:nvPr/>
        </p:nvSpPr>
        <p:spPr bwMode="auto">
          <a:xfrm>
            <a:off x="5868988" y="1608138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6019800" y="17272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6073775" y="160813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6223000" y="1608138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6348413" y="1608138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510338" y="17272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5732463" y="2201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5411788" y="19224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5405438" y="2592388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5554663" y="2592388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5734050" y="289560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5727700" y="2474913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5876925" y="247491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6361113" y="2895600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6510338" y="2895600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12" name="Rectangle 64"/>
          <p:cNvSpPr>
            <a:spLocks noChangeArrowheads="1"/>
          </p:cNvSpPr>
          <p:nvPr/>
        </p:nvSpPr>
        <p:spPr bwMode="auto">
          <a:xfrm>
            <a:off x="6367463" y="2455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13" name="Rectangle 65"/>
          <p:cNvSpPr>
            <a:spLocks noChangeArrowheads="1"/>
          </p:cNvSpPr>
          <p:nvPr/>
        </p:nvSpPr>
        <p:spPr bwMode="auto">
          <a:xfrm>
            <a:off x="6681788" y="2622550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14" name="Rectangle 66"/>
          <p:cNvSpPr>
            <a:spLocks noChangeArrowheads="1"/>
          </p:cNvSpPr>
          <p:nvPr/>
        </p:nvSpPr>
        <p:spPr bwMode="auto">
          <a:xfrm>
            <a:off x="6831013" y="2622550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6688138" y="19526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16" name="Line 68"/>
          <p:cNvSpPr>
            <a:spLocks noChangeShapeType="1"/>
          </p:cNvSpPr>
          <p:nvPr/>
        </p:nvSpPr>
        <p:spPr bwMode="auto">
          <a:xfrm flipH="1" flipV="1">
            <a:off x="6561138" y="2092325"/>
            <a:ext cx="238125" cy="27146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 flipH="1">
            <a:off x="5843588" y="1997075"/>
            <a:ext cx="5334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8" name="Line 70"/>
          <p:cNvSpPr>
            <a:spLocks noChangeShapeType="1"/>
          </p:cNvSpPr>
          <p:nvPr/>
        </p:nvSpPr>
        <p:spPr bwMode="auto">
          <a:xfrm flipH="1">
            <a:off x="5522913" y="1997075"/>
            <a:ext cx="320675" cy="36671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5522913" y="2363788"/>
            <a:ext cx="322262" cy="3619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" name="Line 72"/>
          <p:cNvSpPr>
            <a:spLocks noChangeShapeType="1"/>
          </p:cNvSpPr>
          <p:nvPr/>
        </p:nvSpPr>
        <p:spPr bwMode="auto">
          <a:xfrm>
            <a:off x="5845175" y="2725738"/>
            <a:ext cx="633413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1" name="Line 73"/>
          <p:cNvSpPr>
            <a:spLocks noChangeShapeType="1"/>
          </p:cNvSpPr>
          <p:nvPr/>
        </p:nvSpPr>
        <p:spPr bwMode="auto">
          <a:xfrm flipV="1">
            <a:off x="6478588" y="2363788"/>
            <a:ext cx="320675" cy="3619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2" name="Line 74"/>
          <p:cNvSpPr>
            <a:spLocks noChangeShapeType="1"/>
          </p:cNvSpPr>
          <p:nvPr/>
        </p:nvSpPr>
        <p:spPr bwMode="auto">
          <a:xfrm flipV="1">
            <a:off x="5843588" y="1801813"/>
            <a:ext cx="0" cy="195262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>
            <a:off x="5843588" y="1997075"/>
            <a:ext cx="0" cy="20796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4" name="Line 76"/>
          <p:cNvSpPr>
            <a:spLocks noChangeShapeType="1"/>
          </p:cNvSpPr>
          <p:nvPr/>
        </p:nvSpPr>
        <p:spPr bwMode="auto">
          <a:xfrm flipV="1">
            <a:off x="5522913" y="2119313"/>
            <a:ext cx="0" cy="2444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Line 77"/>
          <p:cNvSpPr>
            <a:spLocks noChangeShapeType="1"/>
          </p:cNvSpPr>
          <p:nvPr/>
        </p:nvSpPr>
        <p:spPr bwMode="auto">
          <a:xfrm>
            <a:off x="5522913" y="2363788"/>
            <a:ext cx="0" cy="2317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6" name="Line 78"/>
          <p:cNvSpPr>
            <a:spLocks noChangeShapeType="1"/>
          </p:cNvSpPr>
          <p:nvPr/>
        </p:nvSpPr>
        <p:spPr bwMode="auto">
          <a:xfrm>
            <a:off x="5845175" y="2725738"/>
            <a:ext cx="0" cy="1714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 flipV="1">
            <a:off x="5845175" y="2667000"/>
            <a:ext cx="0" cy="5873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6478588" y="2725738"/>
            <a:ext cx="0" cy="1714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 flipV="1">
            <a:off x="6478588" y="2647950"/>
            <a:ext cx="0" cy="7778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6799263" y="2363788"/>
            <a:ext cx="0" cy="2540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1" name="Line 83"/>
          <p:cNvSpPr>
            <a:spLocks noChangeShapeType="1"/>
          </p:cNvSpPr>
          <p:nvPr/>
        </p:nvSpPr>
        <p:spPr bwMode="auto">
          <a:xfrm flipV="1">
            <a:off x="6799263" y="2146300"/>
            <a:ext cx="0" cy="21748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" name="Rectangle 84"/>
          <p:cNvSpPr>
            <a:spLocks noChangeArrowheads="1"/>
          </p:cNvSpPr>
          <p:nvPr/>
        </p:nvSpPr>
        <p:spPr bwMode="auto">
          <a:xfrm>
            <a:off x="8569325" y="218281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33" name="Rectangle 85"/>
          <p:cNvSpPr>
            <a:spLocks noChangeArrowheads="1"/>
          </p:cNvSpPr>
          <p:nvPr/>
        </p:nvSpPr>
        <p:spPr bwMode="auto">
          <a:xfrm>
            <a:off x="8748713" y="2082800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+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34" name="Rectangle 86"/>
          <p:cNvSpPr>
            <a:spLocks noChangeArrowheads="1"/>
          </p:cNvSpPr>
          <p:nvPr/>
        </p:nvSpPr>
        <p:spPr bwMode="auto">
          <a:xfrm>
            <a:off x="2162175" y="2209800"/>
            <a:ext cx="3524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+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35" name="Rectangle 87"/>
          <p:cNvSpPr>
            <a:spLocks noChangeArrowheads="1"/>
          </p:cNvSpPr>
          <p:nvPr/>
        </p:nvSpPr>
        <p:spPr bwMode="auto">
          <a:xfrm>
            <a:off x="2667000" y="2286000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ATP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3581400" y="1905000"/>
            <a:ext cx="1257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 Hexokinase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37" name="Rectangle 89"/>
          <p:cNvSpPr>
            <a:spLocks noChangeArrowheads="1"/>
          </p:cNvSpPr>
          <p:nvPr/>
        </p:nvSpPr>
        <p:spPr bwMode="auto">
          <a:xfrm>
            <a:off x="7239000" y="2133600"/>
            <a:ext cx="2000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+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7588250" y="2238375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ADP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2139" name="Rectangle 91"/>
          <p:cNvSpPr>
            <a:spLocks noChangeArrowheads="1"/>
          </p:cNvSpPr>
          <p:nvPr/>
        </p:nvSpPr>
        <p:spPr bwMode="auto">
          <a:xfrm>
            <a:off x="8229600" y="2133600"/>
            <a:ext cx="2000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FFFF99"/>
                </a:solidFill>
              </a:rPr>
              <a:t>+</a:t>
            </a:r>
            <a:endParaRPr lang="en-US" sz="280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99"/>
                </a:solidFill>
              </a:rPr>
              <a:t>Step 2 Aldehyde/Ketone Isomerization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04800" y="4114800"/>
            <a:ext cx="86868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FF99"/>
                </a:solidFill>
              </a:rPr>
              <a:t>Required for aldo cleavage to generate two 3-carbon compounds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FFFF99"/>
                </a:solidFill>
              </a:rPr>
              <a:t> Mechanism involves ring opening, isomerization, ring closure.       </a:t>
            </a:r>
            <a:r>
              <a:rPr lang="en-US" sz="2800">
                <a:solidFill>
                  <a:srgbClr val="FF9999"/>
                </a:solidFill>
              </a:rPr>
              <a:t>Homework: Explain why?</a:t>
            </a:r>
          </a:p>
        </p:txBody>
      </p:sp>
      <p:sp>
        <p:nvSpPr>
          <p:cNvPr id="3076" name="AutoShape 4"/>
          <p:cNvSpPr>
            <a:spLocks noChangeAspect="1" noChangeArrowheads="1" noTextEdit="1"/>
          </p:cNvSpPr>
          <p:nvPr/>
        </p:nvSpPr>
        <p:spPr bwMode="auto">
          <a:xfrm>
            <a:off x="914400" y="1600200"/>
            <a:ext cx="73152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322638" y="2395538"/>
            <a:ext cx="156845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4891088" y="2324100"/>
            <a:ext cx="312737" cy="71438"/>
          </a:xfrm>
          <a:custGeom>
            <a:avLst/>
            <a:gdLst>
              <a:gd name="T0" fmla="*/ 0 w 197"/>
              <a:gd name="T1" fmla="*/ 113408619 h 45"/>
              <a:gd name="T2" fmla="*/ 148688187 w 197"/>
              <a:gd name="T3" fmla="*/ 113408619 h 45"/>
              <a:gd name="T4" fmla="*/ 0 w 197"/>
              <a:gd name="T5" fmla="*/ 0 h 45"/>
              <a:gd name="T6" fmla="*/ 496469194 w 197"/>
              <a:gd name="T7" fmla="*/ 113408619 h 45"/>
              <a:gd name="T8" fmla="*/ 148688187 w 197"/>
              <a:gd name="T9" fmla="*/ 113408619 h 45"/>
              <a:gd name="T10" fmla="*/ 0 w 197"/>
              <a:gd name="T11" fmla="*/ 113408619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" h="45">
                <a:moveTo>
                  <a:pt x="0" y="45"/>
                </a:moveTo>
                <a:lnTo>
                  <a:pt x="59" y="45"/>
                </a:lnTo>
                <a:lnTo>
                  <a:pt x="0" y="0"/>
                </a:lnTo>
                <a:lnTo>
                  <a:pt x="197" y="45"/>
                </a:lnTo>
                <a:lnTo>
                  <a:pt x="59" y="45"/>
                </a:lnTo>
                <a:lnTo>
                  <a:pt x="0" y="45"/>
                </a:lnTo>
                <a:close/>
              </a:path>
            </a:pathLst>
          </a:custGeom>
          <a:solidFill>
            <a:srgbClr val="FFFF99"/>
          </a:solidFill>
          <a:ln w="14288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344738" y="1930400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657350" y="160813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06575" y="160813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974850" y="1739900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032000" y="160813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195513" y="160813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333625" y="160813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2513013" y="1739900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1657350" y="22621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1306513" y="19542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300163" y="26892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1463675" y="26892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658938" y="30241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1652588" y="256063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1816100" y="256063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2347913" y="302418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2509838" y="30241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2354263" y="25400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2698750" y="2722563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2860675" y="272256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2749550" y="19875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 flipH="1" flipV="1">
            <a:off x="2568575" y="2141538"/>
            <a:ext cx="261938" cy="296862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 flipH="1">
            <a:off x="1782763" y="2036763"/>
            <a:ext cx="58420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 flipH="1">
            <a:off x="1431925" y="2036763"/>
            <a:ext cx="350838" cy="40163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1431925" y="2438400"/>
            <a:ext cx="352425" cy="39846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1784350" y="2836863"/>
            <a:ext cx="69532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V="1">
            <a:off x="2479675" y="2438400"/>
            <a:ext cx="350838" cy="39846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 flipV="1">
            <a:off x="1782763" y="1822450"/>
            <a:ext cx="0" cy="21431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1782763" y="2036763"/>
            <a:ext cx="0" cy="227012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V="1">
            <a:off x="1431925" y="2171700"/>
            <a:ext cx="0" cy="2667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>
            <a:off x="1431925" y="2438400"/>
            <a:ext cx="0" cy="25558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>
            <a:off x="1784350" y="2836863"/>
            <a:ext cx="0" cy="188912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 flipV="1">
            <a:off x="1784350" y="2773363"/>
            <a:ext cx="0" cy="635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2479675" y="2836863"/>
            <a:ext cx="0" cy="188912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 flipV="1">
            <a:off x="2479675" y="2752725"/>
            <a:ext cx="0" cy="841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2830513" y="2438400"/>
            <a:ext cx="0" cy="28098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V="1">
            <a:off x="2830513" y="2200275"/>
            <a:ext cx="0" cy="23812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 flipH="1">
            <a:off x="3651250" y="2566988"/>
            <a:ext cx="1570038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auto">
          <a:xfrm>
            <a:off x="3338513" y="2566988"/>
            <a:ext cx="312737" cy="71437"/>
          </a:xfrm>
          <a:custGeom>
            <a:avLst/>
            <a:gdLst>
              <a:gd name="T0" fmla="*/ 496469194 w 197"/>
              <a:gd name="T1" fmla="*/ 0 h 45"/>
              <a:gd name="T2" fmla="*/ 347781006 w 197"/>
              <a:gd name="T3" fmla="*/ 0 h 45"/>
              <a:gd name="T4" fmla="*/ 496469194 w 197"/>
              <a:gd name="T5" fmla="*/ 113405444 h 45"/>
              <a:gd name="T6" fmla="*/ 0 w 197"/>
              <a:gd name="T7" fmla="*/ 0 h 45"/>
              <a:gd name="T8" fmla="*/ 347781006 w 197"/>
              <a:gd name="T9" fmla="*/ 0 h 45"/>
              <a:gd name="T10" fmla="*/ 496469194 w 197"/>
              <a:gd name="T11" fmla="*/ 0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" h="45">
                <a:moveTo>
                  <a:pt x="197" y="0"/>
                </a:moveTo>
                <a:lnTo>
                  <a:pt x="138" y="0"/>
                </a:lnTo>
                <a:lnTo>
                  <a:pt x="197" y="45"/>
                </a:lnTo>
                <a:lnTo>
                  <a:pt x="0" y="0"/>
                </a:lnTo>
                <a:lnTo>
                  <a:pt x="138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99"/>
          </a:solidFill>
          <a:ln w="14288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6816725" y="207168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5387975" y="1866900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5568950" y="2000250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5626100" y="186690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5762625" y="1866900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5926138" y="18669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6094413" y="2000250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6151563" y="18669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6280150" y="26130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6486525" y="30511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6650038" y="30511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6492875" y="23971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7153275" y="30511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6973888" y="238283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6823075" y="238283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7348538" y="2695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7512050" y="26955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354888" y="19939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7505700" y="19939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7673975" y="2125663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7731125" y="1993900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7893050" y="19939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40" name="Line 68"/>
          <p:cNvSpPr>
            <a:spLocks noChangeShapeType="1"/>
          </p:cNvSpPr>
          <p:nvPr/>
        </p:nvSpPr>
        <p:spPr bwMode="auto">
          <a:xfrm>
            <a:off x="6618288" y="2843213"/>
            <a:ext cx="66040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1" name="Line 69"/>
          <p:cNvSpPr>
            <a:spLocks noChangeShapeType="1"/>
          </p:cNvSpPr>
          <p:nvPr/>
        </p:nvSpPr>
        <p:spPr bwMode="auto">
          <a:xfrm flipV="1">
            <a:off x="7278688" y="2435225"/>
            <a:ext cx="201612" cy="40798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2" name="Line 70"/>
          <p:cNvSpPr>
            <a:spLocks noChangeShapeType="1"/>
          </p:cNvSpPr>
          <p:nvPr/>
        </p:nvSpPr>
        <p:spPr bwMode="auto">
          <a:xfrm flipH="1" flipV="1">
            <a:off x="7054850" y="2228850"/>
            <a:ext cx="425450" cy="20637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H="1">
            <a:off x="6405563" y="2228850"/>
            <a:ext cx="431800" cy="2095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" name="Line 72"/>
          <p:cNvSpPr>
            <a:spLocks noChangeShapeType="1"/>
          </p:cNvSpPr>
          <p:nvPr/>
        </p:nvSpPr>
        <p:spPr bwMode="auto">
          <a:xfrm>
            <a:off x="6405563" y="2438400"/>
            <a:ext cx="212725" cy="40481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 flipH="1" flipV="1">
            <a:off x="6305550" y="2081213"/>
            <a:ext cx="100013" cy="3571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>
            <a:off x="6405563" y="2438400"/>
            <a:ext cx="0" cy="17462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7" name="Line 75"/>
          <p:cNvSpPr>
            <a:spLocks noChangeShapeType="1"/>
          </p:cNvSpPr>
          <p:nvPr/>
        </p:nvSpPr>
        <p:spPr bwMode="auto">
          <a:xfrm>
            <a:off x="6618288" y="2843213"/>
            <a:ext cx="0" cy="2047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8" name="Line 76"/>
          <p:cNvSpPr>
            <a:spLocks noChangeShapeType="1"/>
          </p:cNvSpPr>
          <p:nvPr/>
        </p:nvSpPr>
        <p:spPr bwMode="auto">
          <a:xfrm flipV="1">
            <a:off x="6618288" y="2609850"/>
            <a:ext cx="0" cy="23336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9" name="Line 77"/>
          <p:cNvSpPr>
            <a:spLocks noChangeShapeType="1"/>
          </p:cNvSpPr>
          <p:nvPr/>
        </p:nvSpPr>
        <p:spPr bwMode="auto">
          <a:xfrm>
            <a:off x="7278688" y="2843213"/>
            <a:ext cx="0" cy="2047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0" name="Line 78"/>
          <p:cNvSpPr>
            <a:spLocks noChangeShapeType="1"/>
          </p:cNvSpPr>
          <p:nvPr/>
        </p:nvSpPr>
        <p:spPr bwMode="auto">
          <a:xfrm flipH="1" flipV="1">
            <a:off x="7156450" y="2597150"/>
            <a:ext cx="122238" cy="24606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>
            <a:off x="7480300" y="2435225"/>
            <a:ext cx="0" cy="2619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2" name="Line 80"/>
          <p:cNvSpPr>
            <a:spLocks noChangeShapeType="1"/>
          </p:cNvSpPr>
          <p:nvPr/>
        </p:nvSpPr>
        <p:spPr bwMode="auto">
          <a:xfrm flipV="1">
            <a:off x="7480300" y="2205038"/>
            <a:ext cx="0" cy="2301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" name="Rectangle 81"/>
          <p:cNvSpPr>
            <a:spLocks noChangeArrowheads="1"/>
          </p:cNvSpPr>
          <p:nvPr/>
        </p:nvSpPr>
        <p:spPr bwMode="auto">
          <a:xfrm>
            <a:off x="993775" y="3335338"/>
            <a:ext cx="2525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Glucose-6-Phosphate</a:t>
            </a: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auto">
          <a:xfrm>
            <a:off x="5791200" y="3352800"/>
            <a:ext cx="249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Fructose 6-Phosphate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55" name="Rectangle 83"/>
          <p:cNvSpPr>
            <a:spLocks noChangeArrowheads="1"/>
          </p:cNvSpPr>
          <p:nvPr/>
        </p:nvSpPr>
        <p:spPr bwMode="auto">
          <a:xfrm>
            <a:off x="3397250" y="1757363"/>
            <a:ext cx="187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Phosphoglucose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3156" name="Rectangle 84"/>
          <p:cNvSpPr>
            <a:spLocks noChangeArrowheads="1"/>
          </p:cNvSpPr>
          <p:nvPr/>
        </p:nvSpPr>
        <p:spPr bwMode="auto">
          <a:xfrm>
            <a:off x="3397250" y="2036763"/>
            <a:ext cx="1463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    Isomerase</a:t>
            </a:r>
            <a:endParaRPr lang="en-US" sz="280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rgbClr val="FFFF99"/>
                </a:solidFill>
              </a:rPr>
              <a:t>Step 2 – Aldehyde/ketone Isomerization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03325" y="5703888"/>
            <a:ext cx="4008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See Lehninger Fig. 14-4</a:t>
            </a:r>
          </a:p>
        </p:txBody>
      </p:sp>
      <p:sp>
        <p:nvSpPr>
          <p:cNvPr id="4100" name="AutoShape 4"/>
          <p:cNvSpPr>
            <a:spLocks noChangeAspect="1" noChangeArrowheads="1" noTextEdit="1"/>
          </p:cNvSpPr>
          <p:nvPr/>
        </p:nvSpPr>
        <p:spPr bwMode="auto">
          <a:xfrm>
            <a:off x="1143000" y="2133600"/>
            <a:ext cx="701040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166938" y="2446338"/>
            <a:ext cx="0" cy="385762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2166938" y="2832100"/>
            <a:ext cx="0" cy="38417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166938" y="3216275"/>
            <a:ext cx="0" cy="38576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2166938" y="3602038"/>
            <a:ext cx="0" cy="38417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025650" y="42545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2192338" y="42545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2378075" y="440055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449513" y="425450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632075" y="425450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2789238" y="425450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2986088" y="440055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2162175" y="3986213"/>
            <a:ext cx="4763" cy="2682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684338" y="198120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 flipV="1">
            <a:off x="1966913" y="2290763"/>
            <a:ext cx="234950" cy="13652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 flipV="1">
            <a:off x="1931988" y="2349500"/>
            <a:ext cx="225425" cy="13017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2397125" y="20875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V="1">
            <a:off x="2166938" y="2374900"/>
            <a:ext cx="260350" cy="714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405063" y="253206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2584450" y="25320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2166938" y="2832100"/>
            <a:ext cx="26670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1636713" y="25320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>
            <a:off x="1885950" y="2832100"/>
            <a:ext cx="280988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2406650" y="29178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2166938" y="3216275"/>
            <a:ext cx="26987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1630363" y="291782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1460500" y="29178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 flipH="1">
            <a:off x="1895475" y="3216275"/>
            <a:ext cx="27146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2400300" y="330200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2581275" y="33020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2166938" y="3602038"/>
            <a:ext cx="26352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1633538" y="33020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 flipH="1">
            <a:off x="1881188" y="3602038"/>
            <a:ext cx="28575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2398713" y="368776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2578100" y="36877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>
            <a:off x="2166938" y="3986213"/>
            <a:ext cx="26035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1631950" y="36877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 flipH="1">
            <a:off x="1879600" y="3986213"/>
            <a:ext cx="287338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3656013" y="3481388"/>
            <a:ext cx="1957387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>
            <a:off x="3802063" y="3535363"/>
            <a:ext cx="1957387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0" name="Freeform 44"/>
          <p:cNvSpPr>
            <a:spLocks/>
          </p:cNvSpPr>
          <p:nvPr/>
        </p:nvSpPr>
        <p:spPr bwMode="auto">
          <a:xfrm>
            <a:off x="5613400" y="3448050"/>
            <a:ext cx="146050" cy="33338"/>
          </a:xfrm>
          <a:custGeom>
            <a:avLst/>
            <a:gdLst>
              <a:gd name="T0" fmla="*/ 0 w 92"/>
              <a:gd name="T1" fmla="*/ 52924869 h 21"/>
              <a:gd name="T2" fmla="*/ 68045013 w 92"/>
              <a:gd name="T3" fmla="*/ 52924869 h 21"/>
              <a:gd name="T4" fmla="*/ 0 w 92"/>
              <a:gd name="T5" fmla="*/ 0 h 21"/>
              <a:gd name="T6" fmla="*/ 231854375 w 92"/>
              <a:gd name="T7" fmla="*/ 52924869 h 21"/>
              <a:gd name="T8" fmla="*/ 68045013 w 92"/>
              <a:gd name="T9" fmla="*/ 52924869 h 21"/>
              <a:gd name="T10" fmla="*/ 0 w 92"/>
              <a:gd name="T11" fmla="*/ 52924869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" h="21">
                <a:moveTo>
                  <a:pt x="0" y="21"/>
                </a:moveTo>
                <a:lnTo>
                  <a:pt x="27" y="21"/>
                </a:lnTo>
                <a:lnTo>
                  <a:pt x="0" y="0"/>
                </a:lnTo>
                <a:lnTo>
                  <a:pt x="92" y="21"/>
                </a:lnTo>
                <a:lnTo>
                  <a:pt x="27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99"/>
          </a:solidFill>
          <a:ln w="14288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1" name="Freeform 45"/>
          <p:cNvSpPr>
            <a:spLocks/>
          </p:cNvSpPr>
          <p:nvPr/>
        </p:nvSpPr>
        <p:spPr bwMode="auto">
          <a:xfrm>
            <a:off x="3656013" y="3535363"/>
            <a:ext cx="146050" cy="33337"/>
          </a:xfrm>
          <a:custGeom>
            <a:avLst/>
            <a:gdLst>
              <a:gd name="T0" fmla="*/ 231854375 w 92"/>
              <a:gd name="T1" fmla="*/ 0 h 21"/>
              <a:gd name="T2" fmla="*/ 163810950 w 92"/>
              <a:gd name="T3" fmla="*/ 0 h 21"/>
              <a:gd name="T4" fmla="*/ 231854375 w 92"/>
              <a:gd name="T5" fmla="*/ 52921694 h 21"/>
              <a:gd name="T6" fmla="*/ 0 w 92"/>
              <a:gd name="T7" fmla="*/ 0 h 21"/>
              <a:gd name="T8" fmla="*/ 163810950 w 92"/>
              <a:gd name="T9" fmla="*/ 0 h 21"/>
              <a:gd name="T10" fmla="*/ 231854375 w 92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" h="21">
                <a:moveTo>
                  <a:pt x="92" y="0"/>
                </a:moveTo>
                <a:lnTo>
                  <a:pt x="65" y="0"/>
                </a:lnTo>
                <a:lnTo>
                  <a:pt x="92" y="21"/>
                </a:lnTo>
                <a:lnTo>
                  <a:pt x="0" y="0"/>
                </a:lnTo>
                <a:lnTo>
                  <a:pt x="65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99"/>
          </a:solidFill>
          <a:ln w="14288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6553200" y="22796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6721475" y="22796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44" name="Rectangle 48"/>
          <p:cNvSpPr>
            <a:spLocks noChangeArrowheads="1"/>
          </p:cNvSpPr>
          <p:nvPr/>
        </p:nvSpPr>
        <p:spPr bwMode="auto">
          <a:xfrm>
            <a:off x="6907213" y="25606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6978650" y="227965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auto">
          <a:xfrm>
            <a:off x="7158038" y="22796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47" name="Line 51"/>
          <p:cNvSpPr>
            <a:spLocks noChangeShapeType="1"/>
          </p:cNvSpPr>
          <p:nvPr/>
        </p:nvSpPr>
        <p:spPr bwMode="auto">
          <a:xfrm>
            <a:off x="6610350" y="2652713"/>
            <a:ext cx="0" cy="2667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" name="Line 52"/>
          <p:cNvSpPr>
            <a:spLocks noChangeShapeType="1"/>
          </p:cNvSpPr>
          <p:nvPr/>
        </p:nvSpPr>
        <p:spPr bwMode="auto">
          <a:xfrm>
            <a:off x="6610350" y="2919413"/>
            <a:ext cx="0" cy="38417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9" name="Line 53"/>
          <p:cNvSpPr>
            <a:spLocks noChangeShapeType="1"/>
          </p:cNvSpPr>
          <p:nvPr/>
        </p:nvSpPr>
        <p:spPr bwMode="auto">
          <a:xfrm>
            <a:off x="6635750" y="3303588"/>
            <a:ext cx="0" cy="385762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0" name="Line 54"/>
          <p:cNvSpPr>
            <a:spLocks noChangeShapeType="1"/>
          </p:cNvSpPr>
          <p:nvPr/>
        </p:nvSpPr>
        <p:spPr bwMode="auto">
          <a:xfrm>
            <a:off x="6635750" y="3689350"/>
            <a:ext cx="0" cy="38417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1" name="Rectangle 55"/>
          <p:cNvSpPr>
            <a:spLocks noChangeArrowheads="1"/>
          </p:cNvSpPr>
          <p:nvPr/>
        </p:nvSpPr>
        <p:spPr bwMode="auto">
          <a:xfrm>
            <a:off x="6553200" y="42052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52" name="Rectangle 56"/>
          <p:cNvSpPr>
            <a:spLocks noChangeArrowheads="1"/>
          </p:cNvSpPr>
          <p:nvPr/>
        </p:nvSpPr>
        <p:spPr bwMode="auto">
          <a:xfrm>
            <a:off x="6721475" y="42052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53" name="Rectangle 57"/>
          <p:cNvSpPr>
            <a:spLocks noChangeArrowheads="1"/>
          </p:cNvSpPr>
          <p:nvPr/>
        </p:nvSpPr>
        <p:spPr bwMode="auto">
          <a:xfrm>
            <a:off x="6907213" y="43513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54" name="Rectangle 58"/>
          <p:cNvSpPr>
            <a:spLocks noChangeArrowheads="1"/>
          </p:cNvSpPr>
          <p:nvPr/>
        </p:nvSpPr>
        <p:spPr bwMode="auto">
          <a:xfrm>
            <a:off x="6978650" y="420528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7159625" y="420528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7316788" y="420528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7515225" y="43513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58" name="Line 62"/>
          <p:cNvSpPr>
            <a:spLocks noChangeShapeType="1"/>
          </p:cNvSpPr>
          <p:nvPr/>
        </p:nvSpPr>
        <p:spPr bwMode="auto">
          <a:xfrm flipH="1">
            <a:off x="6632575" y="4073525"/>
            <a:ext cx="3175" cy="26987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auto">
          <a:xfrm>
            <a:off x="6932613" y="266382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60" name="Line 64"/>
          <p:cNvSpPr>
            <a:spLocks noChangeShapeType="1"/>
          </p:cNvSpPr>
          <p:nvPr/>
        </p:nvSpPr>
        <p:spPr bwMode="auto">
          <a:xfrm>
            <a:off x="6623050" y="2952750"/>
            <a:ext cx="255588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1" name="Line 65"/>
          <p:cNvSpPr>
            <a:spLocks noChangeShapeType="1"/>
          </p:cNvSpPr>
          <p:nvPr/>
        </p:nvSpPr>
        <p:spPr bwMode="auto">
          <a:xfrm>
            <a:off x="6623050" y="2884488"/>
            <a:ext cx="255588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2" name="Rectangle 66"/>
          <p:cNvSpPr>
            <a:spLocks noChangeArrowheads="1"/>
          </p:cNvSpPr>
          <p:nvPr/>
        </p:nvSpPr>
        <p:spPr bwMode="auto">
          <a:xfrm>
            <a:off x="6935788" y="30495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63" name="Line 67"/>
          <p:cNvSpPr>
            <a:spLocks noChangeShapeType="1"/>
          </p:cNvSpPr>
          <p:nvPr/>
        </p:nvSpPr>
        <p:spPr bwMode="auto">
          <a:xfrm>
            <a:off x="6662738" y="3303588"/>
            <a:ext cx="271462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4" name="Rectangle 68"/>
          <p:cNvSpPr>
            <a:spLocks noChangeArrowheads="1"/>
          </p:cNvSpPr>
          <p:nvPr/>
        </p:nvSpPr>
        <p:spPr bwMode="auto">
          <a:xfrm>
            <a:off x="6159500" y="304958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65" name="Rectangle 69"/>
          <p:cNvSpPr>
            <a:spLocks noChangeArrowheads="1"/>
          </p:cNvSpPr>
          <p:nvPr/>
        </p:nvSpPr>
        <p:spPr bwMode="auto">
          <a:xfrm>
            <a:off x="5988050" y="30495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 flipH="1">
            <a:off x="6392863" y="3303588"/>
            <a:ext cx="26987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" name="Rectangle 71"/>
          <p:cNvSpPr>
            <a:spLocks noChangeArrowheads="1"/>
          </p:cNvSpPr>
          <p:nvPr/>
        </p:nvSpPr>
        <p:spPr bwMode="auto">
          <a:xfrm>
            <a:off x="6929438" y="343535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68" name="Rectangle 72"/>
          <p:cNvSpPr>
            <a:spLocks noChangeArrowheads="1"/>
          </p:cNvSpPr>
          <p:nvPr/>
        </p:nvSpPr>
        <p:spPr bwMode="auto">
          <a:xfrm>
            <a:off x="7108825" y="34353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69" name="Line 73"/>
          <p:cNvSpPr>
            <a:spLocks noChangeShapeType="1"/>
          </p:cNvSpPr>
          <p:nvPr/>
        </p:nvSpPr>
        <p:spPr bwMode="auto">
          <a:xfrm>
            <a:off x="6662738" y="3689350"/>
            <a:ext cx="26352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0" name="Rectangle 74"/>
          <p:cNvSpPr>
            <a:spLocks noChangeArrowheads="1"/>
          </p:cNvSpPr>
          <p:nvPr/>
        </p:nvSpPr>
        <p:spPr bwMode="auto">
          <a:xfrm>
            <a:off x="6162675" y="34353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71" name="Line 75"/>
          <p:cNvSpPr>
            <a:spLocks noChangeShapeType="1"/>
          </p:cNvSpPr>
          <p:nvPr/>
        </p:nvSpPr>
        <p:spPr bwMode="auto">
          <a:xfrm flipH="1">
            <a:off x="6378575" y="3689350"/>
            <a:ext cx="28416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2" name="Rectangle 76"/>
          <p:cNvSpPr>
            <a:spLocks noChangeArrowheads="1"/>
          </p:cNvSpPr>
          <p:nvPr/>
        </p:nvSpPr>
        <p:spPr bwMode="auto">
          <a:xfrm>
            <a:off x="6927850" y="381952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73" name="Rectangle 77"/>
          <p:cNvSpPr>
            <a:spLocks noChangeArrowheads="1"/>
          </p:cNvSpPr>
          <p:nvPr/>
        </p:nvSpPr>
        <p:spPr bwMode="auto">
          <a:xfrm>
            <a:off x="7107238" y="38195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74" name="Line 78"/>
          <p:cNvSpPr>
            <a:spLocks noChangeShapeType="1"/>
          </p:cNvSpPr>
          <p:nvPr/>
        </p:nvSpPr>
        <p:spPr bwMode="auto">
          <a:xfrm>
            <a:off x="6635750" y="4073525"/>
            <a:ext cx="261938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5" name="Rectangle 79"/>
          <p:cNvSpPr>
            <a:spLocks noChangeArrowheads="1"/>
          </p:cNvSpPr>
          <p:nvPr/>
        </p:nvSpPr>
        <p:spPr bwMode="auto">
          <a:xfrm>
            <a:off x="6159500" y="38195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76" name="Line 80"/>
          <p:cNvSpPr>
            <a:spLocks noChangeShapeType="1"/>
          </p:cNvSpPr>
          <p:nvPr/>
        </p:nvSpPr>
        <p:spPr bwMode="auto">
          <a:xfrm flipH="1">
            <a:off x="6376988" y="4073525"/>
            <a:ext cx="28575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7" name="Rectangle 81"/>
          <p:cNvSpPr>
            <a:spLocks noChangeArrowheads="1"/>
          </p:cNvSpPr>
          <p:nvPr/>
        </p:nvSpPr>
        <p:spPr bwMode="auto">
          <a:xfrm>
            <a:off x="1157288" y="4721225"/>
            <a:ext cx="219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Glucose 6-Phosphate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78" name="Rectangle 82"/>
          <p:cNvSpPr>
            <a:spLocks noChangeArrowheads="1"/>
          </p:cNvSpPr>
          <p:nvPr/>
        </p:nvSpPr>
        <p:spPr bwMode="auto">
          <a:xfrm>
            <a:off x="1157288" y="4983163"/>
            <a:ext cx="1612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       (An aldose)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79" name="Rectangle 83"/>
          <p:cNvSpPr>
            <a:spLocks noChangeArrowheads="1"/>
          </p:cNvSpPr>
          <p:nvPr/>
        </p:nvSpPr>
        <p:spPr bwMode="auto">
          <a:xfrm>
            <a:off x="5813425" y="4672013"/>
            <a:ext cx="2247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Fructose 6-Phosphate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80" name="Rectangle 84"/>
          <p:cNvSpPr>
            <a:spLocks noChangeArrowheads="1"/>
          </p:cNvSpPr>
          <p:nvPr/>
        </p:nvSpPr>
        <p:spPr bwMode="auto">
          <a:xfrm>
            <a:off x="5813425" y="4932363"/>
            <a:ext cx="1612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       (An ketose)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81" name="Rectangle 85"/>
          <p:cNvSpPr>
            <a:spLocks noChangeArrowheads="1"/>
          </p:cNvSpPr>
          <p:nvPr/>
        </p:nvSpPr>
        <p:spPr bwMode="auto">
          <a:xfrm>
            <a:off x="3887788" y="2813050"/>
            <a:ext cx="168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Phosphoglucose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4182" name="Rectangle 86"/>
          <p:cNvSpPr>
            <a:spLocks noChangeArrowheads="1"/>
          </p:cNvSpPr>
          <p:nvPr/>
        </p:nvSpPr>
        <p:spPr bwMode="auto">
          <a:xfrm>
            <a:off x="3887788" y="3073400"/>
            <a:ext cx="138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     Isomerase</a:t>
            </a:r>
            <a:endParaRPr lang="en-US" sz="280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4582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99"/>
                </a:solidFill>
              </a:rPr>
              <a:t>Step 3 Phosphorylation at C</a:t>
            </a:r>
            <a:r>
              <a:rPr lang="en-US" sz="2800" baseline="-25000" smtClean="0">
                <a:solidFill>
                  <a:srgbClr val="FFFF99"/>
                </a:solidFill>
              </a:rPr>
              <a:t>1</a:t>
            </a:r>
            <a:endParaRPr lang="en-US" sz="2800" smtClean="0">
              <a:solidFill>
                <a:srgbClr val="FFFF99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8600" y="3886200"/>
            <a:ext cx="8915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FF99"/>
                </a:solidFill>
              </a:rPr>
              <a:t>Ultimately required for phosphorylation of ADP to  generate ATP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FFFF99"/>
                </a:solidFill>
              </a:rPr>
              <a:t> Catalyzed by PFK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7086600" y="1752600"/>
            <a:ext cx="533400" cy="381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5"/>
          <p:cNvSpPr>
            <a:spLocks noChangeAspect="1" noChangeArrowheads="1" noTextEdit="1"/>
          </p:cNvSpPr>
          <p:nvPr/>
        </p:nvSpPr>
        <p:spPr bwMode="auto">
          <a:xfrm>
            <a:off x="0" y="1676400"/>
            <a:ext cx="91440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3741738" y="2311400"/>
            <a:ext cx="1497012" cy="58738"/>
            <a:chOff x="2357" y="1456"/>
            <a:chExt cx="943" cy="37"/>
          </a:xfrm>
        </p:grpSpPr>
        <p:sp>
          <p:nvSpPr>
            <p:cNvPr id="5212" name="Line 7"/>
            <p:cNvSpPr>
              <a:spLocks noChangeShapeType="1"/>
            </p:cNvSpPr>
            <p:nvPr/>
          </p:nvSpPr>
          <p:spPr bwMode="auto">
            <a:xfrm>
              <a:off x="2357" y="1488"/>
              <a:ext cx="811" cy="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8"/>
            <p:cNvSpPr>
              <a:spLocks/>
            </p:cNvSpPr>
            <p:nvPr/>
          </p:nvSpPr>
          <p:spPr bwMode="auto">
            <a:xfrm>
              <a:off x="3138" y="1456"/>
              <a:ext cx="162" cy="37"/>
            </a:xfrm>
            <a:custGeom>
              <a:avLst/>
              <a:gdLst>
                <a:gd name="T0" fmla="*/ 0 w 162"/>
                <a:gd name="T1" fmla="*/ 37 h 37"/>
                <a:gd name="T2" fmla="*/ 49 w 162"/>
                <a:gd name="T3" fmla="*/ 37 h 37"/>
                <a:gd name="T4" fmla="*/ 0 w 162"/>
                <a:gd name="T5" fmla="*/ 0 h 37"/>
                <a:gd name="T6" fmla="*/ 162 w 162"/>
                <a:gd name="T7" fmla="*/ 37 h 37"/>
                <a:gd name="T8" fmla="*/ 49 w 162"/>
                <a:gd name="T9" fmla="*/ 37 h 37"/>
                <a:gd name="T10" fmla="*/ 0 w 162"/>
                <a:gd name="T11" fmla="*/ 37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" h="37">
                  <a:moveTo>
                    <a:pt x="0" y="37"/>
                  </a:moveTo>
                  <a:lnTo>
                    <a:pt x="49" y="37"/>
                  </a:lnTo>
                  <a:lnTo>
                    <a:pt x="0" y="0"/>
                  </a:lnTo>
                  <a:lnTo>
                    <a:pt x="162" y="37"/>
                  </a:lnTo>
                  <a:lnTo>
                    <a:pt x="49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99"/>
            </a:solidFill>
            <a:ln w="12700">
              <a:solidFill>
                <a:srgbClr val="FFFF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157288" y="1849438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-15875" y="168275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133350" y="1790700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179388" y="1682750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292100" y="168275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425450" y="168275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565150" y="1790700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611188" y="1682750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717550" y="22939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6" name="Rectangle 18"/>
          <p:cNvSpPr>
            <a:spLocks noChangeArrowheads="1"/>
          </p:cNvSpPr>
          <p:nvPr/>
        </p:nvSpPr>
        <p:spPr bwMode="auto">
          <a:xfrm>
            <a:off x="887413" y="2652713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7" name="Rectangle 19"/>
          <p:cNvSpPr>
            <a:spLocks noChangeArrowheads="1"/>
          </p:cNvSpPr>
          <p:nvPr/>
        </p:nvSpPr>
        <p:spPr bwMode="auto">
          <a:xfrm>
            <a:off x="1020763" y="265271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8" name="Rectangle 20"/>
          <p:cNvSpPr>
            <a:spLocks noChangeArrowheads="1"/>
          </p:cNvSpPr>
          <p:nvPr/>
        </p:nvSpPr>
        <p:spPr bwMode="auto">
          <a:xfrm>
            <a:off x="892175" y="21161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39" name="Rectangle 21"/>
          <p:cNvSpPr>
            <a:spLocks noChangeArrowheads="1"/>
          </p:cNvSpPr>
          <p:nvPr/>
        </p:nvSpPr>
        <p:spPr bwMode="auto">
          <a:xfrm>
            <a:off x="1433513" y="265271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0" name="Rectangle 22"/>
          <p:cNvSpPr>
            <a:spLocks noChangeArrowheads="1"/>
          </p:cNvSpPr>
          <p:nvPr/>
        </p:nvSpPr>
        <p:spPr bwMode="auto">
          <a:xfrm>
            <a:off x="1285875" y="2105025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1" name="Rectangle 23"/>
          <p:cNvSpPr>
            <a:spLocks noChangeArrowheads="1"/>
          </p:cNvSpPr>
          <p:nvPr/>
        </p:nvSpPr>
        <p:spPr bwMode="auto">
          <a:xfrm>
            <a:off x="1162050" y="2105025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2" name="Rectangle 24"/>
          <p:cNvSpPr>
            <a:spLocks noChangeArrowheads="1"/>
          </p:cNvSpPr>
          <p:nvPr/>
        </p:nvSpPr>
        <p:spPr bwMode="auto">
          <a:xfrm>
            <a:off x="1593850" y="236220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3" name="Rectangle 25"/>
          <p:cNvSpPr>
            <a:spLocks noChangeArrowheads="1"/>
          </p:cNvSpPr>
          <p:nvPr/>
        </p:nvSpPr>
        <p:spPr bwMode="auto">
          <a:xfrm>
            <a:off x="1727200" y="236220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4" name="Rectangle 26"/>
          <p:cNvSpPr>
            <a:spLocks noChangeArrowheads="1"/>
          </p:cNvSpPr>
          <p:nvPr/>
        </p:nvSpPr>
        <p:spPr bwMode="auto">
          <a:xfrm>
            <a:off x="1598613" y="1785938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5" name="Rectangle 27"/>
          <p:cNvSpPr>
            <a:spLocks noChangeArrowheads="1"/>
          </p:cNvSpPr>
          <p:nvPr/>
        </p:nvSpPr>
        <p:spPr bwMode="auto">
          <a:xfrm>
            <a:off x="1722438" y="1785938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6" name="Rectangle 28"/>
          <p:cNvSpPr>
            <a:spLocks noChangeArrowheads="1"/>
          </p:cNvSpPr>
          <p:nvPr/>
        </p:nvSpPr>
        <p:spPr bwMode="auto">
          <a:xfrm>
            <a:off x="1860550" y="1895475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7" name="Rectangle 29"/>
          <p:cNvSpPr>
            <a:spLocks noChangeArrowheads="1"/>
          </p:cNvSpPr>
          <p:nvPr/>
        </p:nvSpPr>
        <p:spPr bwMode="auto">
          <a:xfrm>
            <a:off x="1908175" y="1785938"/>
            <a:ext cx="1285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8" name="Rectangle 30"/>
          <p:cNvSpPr>
            <a:spLocks noChangeArrowheads="1"/>
          </p:cNvSpPr>
          <p:nvPr/>
        </p:nvSpPr>
        <p:spPr bwMode="auto">
          <a:xfrm>
            <a:off x="2041525" y="17859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49" name="Line 31"/>
          <p:cNvSpPr>
            <a:spLocks noChangeShapeType="1"/>
          </p:cNvSpPr>
          <p:nvPr/>
        </p:nvSpPr>
        <p:spPr bwMode="auto">
          <a:xfrm>
            <a:off x="995363" y="2482850"/>
            <a:ext cx="541337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32"/>
          <p:cNvSpPr>
            <a:spLocks noChangeShapeType="1"/>
          </p:cNvSpPr>
          <p:nvPr/>
        </p:nvSpPr>
        <p:spPr bwMode="auto">
          <a:xfrm flipV="1">
            <a:off x="1536700" y="2147888"/>
            <a:ext cx="165100" cy="334962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3"/>
          <p:cNvSpPr>
            <a:spLocks noChangeShapeType="1"/>
          </p:cNvSpPr>
          <p:nvPr/>
        </p:nvSpPr>
        <p:spPr bwMode="auto">
          <a:xfrm flipH="1" flipV="1">
            <a:off x="1352550" y="1979613"/>
            <a:ext cx="349250" cy="1682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34"/>
          <p:cNvSpPr>
            <a:spLocks noChangeShapeType="1"/>
          </p:cNvSpPr>
          <p:nvPr/>
        </p:nvSpPr>
        <p:spPr bwMode="auto">
          <a:xfrm flipH="1">
            <a:off x="820738" y="1979613"/>
            <a:ext cx="354012" cy="1714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820738" y="2151063"/>
            <a:ext cx="174625" cy="331787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6"/>
          <p:cNvSpPr>
            <a:spLocks noChangeShapeType="1"/>
          </p:cNvSpPr>
          <p:nvPr/>
        </p:nvSpPr>
        <p:spPr bwMode="auto">
          <a:xfrm flipH="1" flipV="1">
            <a:off x="738188" y="1858963"/>
            <a:ext cx="82550" cy="2921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7"/>
          <p:cNvSpPr>
            <a:spLocks noChangeShapeType="1"/>
          </p:cNvSpPr>
          <p:nvPr/>
        </p:nvSpPr>
        <p:spPr bwMode="auto">
          <a:xfrm>
            <a:off x="820738" y="2151063"/>
            <a:ext cx="0" cy="1428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8"/>
          <p:cNvSpPr>
            <a:spLocks noChangeShapeType="1"/>
          </p:cNvSpPr>
          <p:nvPr/>
        </p:nvSpPr>
        <p:spPr bwMode="auto">
          <a:xfrm>
            <a:off x="995363" y="2482850"/>
            <a:ext cx="0" cy="1682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Line 39"/>
          <p:cNvSpPr>
            <a:spLocks noChangeShapeType="1"/>
          </p:cNvSpPr>
          <p:nvPr/>
        </p:nvSpPr>
        <p:spPr bwMode="auto">
          <a:xfrm flipV="1">
            <a:off x="995363" y="2290763"/>
            <a:ext cx="0" cy="192087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Line 40"/>
          <p:cNvSpPr>
            <a:spLocks noChangeShapeType="1"/>
          </p:cNvSpPr>
          <p:nvPr/>
        </p:nvSpPr>
        <p:spPr bwMode="auto">
          <a:xfrm>
            <a:off x="1536700" y="2482850"/>
            <a:ext cx="0" cy="1682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Line 41"/>
          <p:cNvSpPr>
            <a:spLocks noChangeShapeType="1"/>
          </p:cNvSpPr>
          <p:nvPr/>
        </p:nvSpPr>
        <p:spPr bwMode="auto">
          <a:xfrm flipH="1" flipV="1">
            <a:off x="1436688" y="2281238"/>
            <a:ext cx="100012" cy="201612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42"/>
          <p:cNvSpPr>
            <a:spLocks noChangeShapeType="1"/>
          </p:cNvSpPr>
          <p:nvPr/>
        </p:nvSpPr>
        <p:spPr bwMode="auto">
          <a:xfrm>
            <a:off x="1701800" y="2147888"/>
            <a:ext cx="0" cy="214312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Line 43"/>
          <p:cNvSpPr>
            <a:spLocks noChangeShapeType="1"/>
          </p:cNvSpPr>
          <p:nvPr/>
        </p:nvSpPr>
        <p:spPr bwMode="auto">
          <a:xfrm flipV="1">
            <a:off x="1701800" y="1958975"/>
            <a:ext cx="0" cy="18891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Rectangle 44"/>
          <p:cNvSpPr>
            <a:spLocks noChangeArrowheads="1"/>
          </p:cNvSpPr>
          <p:nvPr/>
        </p:nvSpPr>
        <p:spPr bwMode="auto">
          <a:xfrm>
            <a:off x="6369050" y="189865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63" name="Rectangle 45"/>
          <p:cNvSpPr>
            <a:spLocks noChangeArrowheads="1"/>
          </p:cNvSpPr>
          <p:nvPr/>
        </p:nvSpPr>
        <p:spPr bwMode="auto">
          <a:xfrm>
            <a:off x="5195888" y="1731963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64" name="Rectangle 46"/>
          <p:cNvSpPr>
            <a:spLocks noChangeArrowheads="1"/>
          </p:cNvSpPr>
          <p:nvPr/>
        </p:nvSpPr>
        <p:spPr bwMode="auto">
          <a:xfrm>
            <a:off x="5345113" y="1839913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65" name="Rectangle 47"/>
          <p:cNvSpPr>
            <a:spLocks noChangeArrowheads="1"/>
          </p:cNvSpPr>
          <p:nvPr/>
        </p:nvSpPr>
        <p:spPr bwMode="auto">
          <a:xfrm>
            <a:off x="5391150" y="1731963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66" name="Rectangle 48"/>
          <p:cNvSpPr>
            <a:spLocks noChangeArrowheads="1"/>
          </p:cNvSpPr>
          <p:nvPr/>
        </p:nvSpPr>
        <p:spPr bwMode="auto">
          <a:xfrm>
            <a:off x="5503863" y="1731963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67" name="Rectangle 49"/>
          <p:cNvSpPr>
            <a:spLocks noChangeArrowheads="1"/>
          </p:cNvSpPr>
          <p:nvPr/>
        </p:nvSpPr>
        <p:spPr bwMode="auto">
          <a:xfrm>
            <a:off x="5637213" y="173196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68" name="Rectangle 50"/>
          <p:cNvSpPr>
            <a:spLocks noChangeArrowheads="1"/>
          </p:cNvSpPr>
          <p:nvPr/>
        </p:nvSpPr>
        <p:spPr bwMode="auto">
          <a:xfrm>
            <a:off x="5776913" y="1839913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69" name="Rectangle 51"/>
          <p:cNvSpPr>
            <a:spLocks noChangeArrowheads="1"/>
          </p:cNvSpPr>
          <p:nvPr/>
        </p:nvSpPr>
        <p:spPr bwMode="auto">
          <a:xfrm>
            <a:off x="5822950" y="173196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0" name="Rectangle 52"/>
          <p:cNvSpPr>
            <a:spLocks noChangeArrowheads="1"/>
          </p:cNvSpPr>
          <p:nvPr/>
        </p:nvSpPr>
        <p:spPr bwMode="auto">
          <a:xfrm>
            <a:off x="5929313" y="2343150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1" name="Rectangle 53"/>
          <p:cNvSpPr>
            <a:spLocks noChangeArrowheads="1"/>
          </p:cNvSpPr>
          <p:nvPr/>
        </p:nvSpPr>
        <p:spPr bwMode="auto">
          <a:xfrm>
            <a:off x="6099175" y="2701925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2" name="Rectangle 54"/>
          <p:cNvSpPr>
            <a:spLocks noChangeArrowheads="1"/>
          </p:cNvSpPr>
          <p:nvPr/>
        </p:nvSpPr>
        <p:spPr bwMode="auto">
          <a:xfrm>
            <a:off x="6232525" y="2701925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3" name="Rectangle 55"/>
          <p:cNvSpPr>
            <a:spLocks noChangeArrowheads="1"/>
          </p:cNvSpPr>
          <p:nvPr/>
        </p:nvSpPr>
        <p:spPr bwMode="auto">
          <a:xfrm>
            <a:off x="6103938" y="2166938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4" name="Rectangle 56"/>
          <p:cNvSpPr>
            <a:spLocks noChangeArrowheads="1"/>
          </p:cNvSpPr>
          <p:nvPr/>
        </p:nvSpPr>
        <p:spPr bwMode="auto">
          <a:xfrm>
            <a:off x="6645275" y="2701925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5" name="Rectangle 57"/>
          <p:cNvSpPr>
            <a:spLocks noChangeArrowheads="1"/>
          </p:cNvSpPr>
          <p:nvPr/>
        </p:nvSpPr>
        <p:spPr bwMode="auto">
          <a:xfrm>
            <a:off x="6497638" y="2154238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6" name="Rectangle 58"/>
          <p:cNvSpPr>
            <a:spLocks noChangeArrowheads="1"/>
          </p:cNvSpPr>
          <p:nvPr/>
        </p:nvSpPr>
        <p:spPr bwMode="auto">
          <a:xfrm>
            <a:off x="6373813" y="2154238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7" name="Rectangle 59"/>
          <p:cNvSpPr>
            <a:spLocks noChangeArrowheads="1"/>
          </p:cNvSpPr>
          <p:nvPr/>
        </p:nvSpPr>
        <p:spPr bwMode="auto">
          <a:xfrm>
            <a:off x="6805613" y="2411413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8" name="Rectangle 60"/>
          <p:cNvSpPr>
            <a:spLocks noChangeArrowheads="1"/>
          </p:cNvSpPr>
          <p:nvPr/>
        </p:nvSpPr>
        <p:spPr bwMode="auto">
          <a:xfrm>
            <a:off x="6938963" y="241141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79" name="Rectangle 61"/>
          <p:cNvSpPr>
            <a:spLocks noChangeArrowheads="1"/>
          </p:cNvSpPr>
          <p:nvPr/>
        </p:nvSpPr>
        <p:spPr bwMode="auto">
          <a:xfrm>
            <a:off x="6810375" y="183515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C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80" name="Rectangle 62"/>
          <p:cNvSpPr>
            <a:spLocks noChangeArrowheads="1"/>
          </p:cNvSpPr>
          <p:nvPr/>
        </p:nvSpPr>
        <p:spPr bwMode="auto">
          <a:xfrm>
            <a:off x="6934200" y="183515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81" name="Rectangle 63"/>
          <p:cNvSpPr>
            <a:spLocks noChangeArrowheads="1"/>
          </p:cNvSpPr>
          <p:nvPr/>
        </p:nvSpPr>
        <p:spPr bwMode="auto">
          <a:xfrm>
            <a:off x="7072313" y="1944688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FF99"/>
                </a:solidFill>
              </a:rPr>
              <a:t>2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82" name="Rectangle 64"/>
          <p:cNvSpPr>
            <a:spLocks noChangeArrowheads="1"/>
          </p:cNvSpPr>
          <p:nvPr/>
        </p:nvSpPr>
        <p:spPr bwMode="auto">
          <a:xfrm>
            <a:off x="7119938" y="183515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83" name="Rectangle 65"/>
          <p:cNvSpPr>
            <a:spLocks noChangeArrowheads="1"/>
          </p:cNvSpPr>
          <p:nvPr/>
        </p:nvSpPr>
        <p:spPr bwMode="auto">
          <a:xfrm>
            <a:off x="7251700" y="1835150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84" name="Rectangle 66"/>
          <p:cNvSpPr>
            <a:spLocks noChangeArrowheads="1"/>
          </p:cNvSpPr>
          <p:nvPr/>
        </p:nvSpPr>
        <p:spPr bwMode="auto">
          <a:xfrm>
            <a:off x="7366000" y="183515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99"/>
                </a:solidFill>
              </a:rPr>
              <a:t>O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85" name="Rectangle 67"/>
          <p:cNvSpPr>
            <a:spLocks noChangeArrowheads="1"/>
          </p:cNvSpPr>
          <p:nvPr/>
        </p:nvSpPr>
        <p:spPr bwMode="auto">
          <a:xfrm>
            <a:off x="7515225" y="1944688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FF99"/>
                </a:solidFill>
              </a:rPr>
              <a:t>3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186" name="Line 68"/>
          <p:cNvSpPr>
            <a:spLocks noChangeShapeType="1"/>
          </p:cNvSpPr>
          <p:nvPr/>
        </p:nvSpPr>
        <p:spPr bwMode="auto">
          <a:xfrm>
            <a:off x="6207125" y="2533650"/>
            <a:ext cx="541338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69"/>
          <p:cNvSpPr>
            <a:spLocks noChangeShapeType="1"/>
          </p:cNvSpPr>
          <p:nvPr/>
        </p:nvSpPr>
        <p:spPr bwMode="auto">
          <a:xfrm flipV="1">
            <a:off x="6748463" y="2197100"/>
            <a:ext cx="165100" cy="3365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Line 70"/>
          <p:cNvSpPr>
            <a:spLocks noChangeShapeType="1"/>
          </p:cNvSpPr>
          <p:nvPr/>
        </p:nvSpPr>
        <p:spPr bwMode="auto">
          <a:xfrm flipH="1" flipV="1">
            <a:off x="6564313" y="2028825"/>
            <a:ext cx="349250" cy="1682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Line 71"/>
          <p:cNvSpPr>
            <a:spLocks noChangeShapeType="1"/>
          </p:cNvSpPr>
          <p:nvPr/>
        </p:nvSpPr>
        <p:spPr bwMode="auto">
          <a:xfrm flipH="1">
            <a:off x="6032500" y="2028825"/>
            <a:ext cx="354013" cy="1714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Line 72"/>
          <p:cNvSpPr>
            <a:spLocks noChangeShapeType="1"/>
          </p:cNvSpPr>
          <p:nvPr/>
        </p:nvSpPr>
        <p:spPr bwMode="auto">
          <a:xfrm>
            <a:off x="6032500" y="2200275"/>
            <a:ext cx="174625" cy="3333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1" name="Line 73"/>
          <p:cNvSpPr>
            <a:spLocks noChangeShapeType="1"/>
          </p:cNvSpPr>
          <p:nvPr/>
        </p:nvSpPr>
        <p:spPr bwMode="auto">
          <a:xfrm flipH="1" flipV="1">
            <a:off x="5949950" y="1908175"/>
            <a:ext cx="82550" cy="2921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2" name="Line 74"/>
          <p:cNvSpPr>
            <a:spLocks noChangeShapeType="1"/>
          </p:cNvSpPr>
          <p:nvPr/>
        </p:nvSpPr>
        <p:spPr bwMode="auto">
          <a:xfrm>
            <a:off x="6032500" y="2200275"/>
            <a:ext cx="0" cy="14446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3" name="Line 75"/>
          <p:cNvSpPr>
            <a:spLocks noChangeShapeType="1"/>
          </p:cNvSpPr>
          <p:nvPr/>
        </p:nvSpPr>
        <p:spPr bwMode="auto">
          <a:xfrm>
            <a:off x="6207125" y="2533650"/>
            <a:ext cx="0" cy="16668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4" name="Line 76"/>
          <p:cNvSpPr>
            <a:spLocks noChangeShapeType="1"/>
          </p:cNvSpPr>
          <p:nvPr/>
        </p:nvSpPr>
        <p:spPr bwMode="auto">
          <a:xfrm flipV="1">
            <a:off x="6207125" y="2339975"/>
            <a:ext cx="0" cy="1936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5" name="Line 77"/>
          <p:cNvSpPr>
            <a:spLocks noChangeShapeType="1"/>
          </p:cNvSpPr>
          <p:nvPr/>
        </p:nvSpPr>
        <p:spPr bwMode="auto">
          <a:xfrm>
            <a:off x="6748463" y="2533650"/>
            <a:ext cx="0" cy="16668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6" name="Line 78"/>
          <p:cNvSpPr>
            <a:spLocks noChangeShapeType="1"/>
          </p:cNvSpPr>
          <p:nvPr/>
        </p:nvSpPr>
        <p:spPr bwMode="auto">
          <a:xfrm flipH="1" flipV="1">
            <a:off x="6648450" y="2330450"/>
            <a:ext cx="100013" cy="2032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7" name="Line 79"/>
          <p:cNvSpPr>
            <a:spLocks noChangeShapeType="1"/>
          </p:cNvSpPr>
          <p:nvPr/>
        </p:nvSpPr>
        <p:spPr bwMode="auto">
          <a:xfrm>
            <a:off x="6913563" y="2197100"/>
            <a:ext cx="0" cy="21431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8" name="Line 80"/>
          <p:cNvSpPr>
            <a:spLocks noChangeShapeType="1"/>
          </p:cNvSpPr>
          <p:nvPr/>
        </p:nvSpPr>
        <p:spPr bwMode="auto">
          <a:xfrm flipV="1">
            <a:off x="6913563" y="2008188"/>
            <a:ext cx="0" cy="188912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9" name="Rectangle 81"/>
          <p:cNvSpPr>
            <a:spLocks noChangeArrowheads="1"/>
          </p:cNvSpPr>
          <p:nvPr/>
        </p:nvSpPr>
        <p:spPr bwMode="auto">
          <a:xfrm>
            <a:off x="8824913" y="21272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200" name="Rectangle 82"/>
          <p:cNvSpPr>
            <a:spLocks noChangeArrowheads="1"/>
          </p:cNvSpPr>
          <p:nvPr/>
        </p:nvSpPr>
        <p:spPr bwMode="auto">
          <a:xfrm>
            <a:off x="8993188" y="2039938"/>
            <a:ext cx="809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FF99"/>
                </a:solidFill>
              </a:rPr>
              <a:t>+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201" name="Rectangle 83"/>
          <p:cNvSpPr>
            <a:spLocks noChangeArrowheads="1"/>
          </p:cNvSpPr>
          <p:nvPr/>
        </p:nvSpPr>
        <p:spPr bwMode="auto">
          <a:xfrm>
            <a:off x="187325" y="3087688"/>
            <a:ext cx="1998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Fructose 6-Phosphate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202" name="Rectangle 84"/>
          <p:cNvSpPr>
            <a:spLocks noChangeArrowheads="1"/>
          </p:cNvSpPr>
          <p:nvPr/>
        </p:nvSpPr>
        <p:spPr bwMode="auto">
          <a:xfrm>
            <a:off x="2263775" y="2293938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+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203" name="Rectangle 85"/>
          <p:cNvSpPr>
            <a:spLocks noChangeArrowheads="1"/>
          </p:cNvSpPr>
          <p:nvPr/>
        </p:nvSpPr>
        <p:spPr bwMode="auto">
          <a:xfrm>
            <a:off x="2914650" y="2336800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ATP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204" name="Rectangle 86"/>
          <p:cNvSpPr>
            <a:spLocks noChangeArrowheads="1"/>
          </p:cNvSpPr>
          <p:nvPr/>
        </p:nvSpPr>
        <p:spPr bwMode="auto">
          <a:xfrm>
            <a:off x="7397750" y="2154238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+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205" name="Rectangle 87"/>
          <p:cNvSpPr>
            <a:spLocks noChangeArrowheads="1"/>
          </p:cNvSpPr>
          <p:nvPr/>
        </p:nvSpPr>
        <p:spPr bwMode="auto">
          <a:xfrm>
            <a:off x="7777163" y="2222500"/>
            <a:ext cx="415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ADP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206" name="Rectangle 88"/>
          <p:cNvSpPr>
            <a:spLocks noChangeArrowheads="1"/>
          </p:cNvSpPr>
          <p:nvPr/>
        </p:nvSpPr>
        <p:spPr bwMode="auto">
          <a:xfrm>
            <a:off x="8410575" y="2143125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+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207" name="Rectangle 89"/>
          <p:cNvSpPr>
            <a:spLocks noChangeArrowheads="1"/>
          </p:cNvSpPr>
          <p:nvPr/>
        </p:nvSpPr>
        <p:spPr bwMode="auto">
          <a:xfrm>
            <a:off x="5489575" y="3197225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Fructose-</a:t>
            </a:r>
            <a:r>
              <a:rPr lang="en-US" sz="1600">
                <a:solidFill>
                  <a:srgbClr val="FF9999"/>
                </a:solidFill>
              </a:rPr>
              <a:t>1,6-Bis</a:t>
            </a:r>
            <a:r>
              <a:rPr lang="en-US" sz="1600">
                <a:solidFill>
                  <a:srgbClr val="FFFF99"/>
                </a:solidFill>
              </a:rPr>
              <a:t>phosphate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5208" name="Rectangle 90"/>
          <p:cNvSpPr>
            <a:spLocks noChangeArrowheads="1"/>
          </p:cNvSpPr>
          <p:nvPr/>
        </p:nvSpPr>
        <p:spPr bwMode="auto">
          <a:xfrm>
            <a:off x="4191000" y="1965325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PFK</a:t>
            </a:r>
            <a:endParaRPr lang="en-US" sz="2800">
              <a:solidFill>
                <a:srgbClr val="FFFF99"/>
              </a:solidFill>
            </a:endParaRPr>
          </a:p>
        </p:txBody>
      </p:sp>
      <p:grpSp>
        <p:nvGrpSpPr>
          <p:cNvPr id="5209" name="Group 91"/>
          <p:cNvGrpSpPr>
            <a:grpSpLocks/>
          </p:cNvGrpSpPr>
          <p:nvPr/>
        </p:nvGrpSpPr>
        <p:grpSpPr bwMode="auto">
          <a:xfrm flipH="1" flipV="1">
            <a:off x="3684588" y="2463800"/>
            <a:ext cx="1497012" cy="58738"/>
            <a:chOff x="2357" y="1456"/>
            <a:chExt cx="943" cy="37"/>
          </a:xfrm>
        </p:grpSpPr>
        <p:sp>
          <p:nvSpPr>
            <p:cNvPr id="5210" name="Line 92"/>
            <p:cNvSpPr>
              <a:spLocks noChangeShapeType="1"/>
            </p:cNvSpPr>
            <p:nvPr/>
          </p:nvSpPr>
          <p:spPr bwMode="auto">
            <a:xfrm>
              <a:off x="2357" y="1488"/>
              <a:ext cx="811" cy="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93"/>
            <p:cNvSpPr>
              <a:spLocks/>
            </p:cNvSpPr>
            <p:nvPr/>
          </p:nvSpPr>
          <p:spPr bwMode="auto">
            <a:xfrm>
              <a:off x="3138" y="1456"/>
              <a:ext cx="162" cy="37"/>
            </a:xfrm>
            <a:custGeom>
              <a:avLst/>
              <a:gdLst>
                <a:gd name="T0" fmla="*/ 0 w 162"/>
                <a:gd name="T1" fmla="*/ 37 h 37"/>
                <a:gd name="T2" fmla="*/ 49 w 162"/>
                <a:gd name="T3" fmla="*/ 37 h 37"/>
                <a:gd name="T4" fmla="*/ 0 w 162"/>
                <a:gd name="T5" fmla="*/ 0 h 37"/>
                <a:gd name="T6" fmla="*/ 162 w 162"/>
                <a:gd name="T7" fmla="*/ 37 h 37"/>
                <a:gd name="T8" fmla="*/ 49 w 162"/>
                <a:gd name="T9" fmla="*/ 37 h 37"/>
                <a:gd name="T10" fmla="*/ 0 w 162"/>
                <a:gd name="T11" fmla="*/ 37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" h="37">
                  <a:moveTo>
                    <a:pt x="0" y="37"/>
                  </a:moveTo>
                  <a:lnTo>
                    <a:pt x="49" y="37"/>
                  </a:lnTo>
                  <a:lnTo>
                    <a:pt x="0" y="0"/>
                  </a:lnTo>
                  <a:lnTo>
                    <a:pt x="162" y="37"/>
                  </a:lnTo>
                  <a:lnTo>
                    <a:pt x="49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99"/>
            </a:solidFill>
            <a:ln w="12700">
              <a:solidFill>
                <a:srgbClr val="FFFF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622</Words>
  <Application>Microsoft Office PowerPoint</Application>
  <PresentationFormat>On-screen Show (4:3)</PresentationFormat>
  <Paragraphs>439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Glycolysis</vt:lpstr>
      <vt:lpstr>PowerPoint Presentation</vt:lpstr>
      <vt:lpstr>PowerPoint Presentation</vt:lpstr>
      <vt:lpstr>PowerPoint Presentation</vt:lpstr>
      <vt:lpstr>PowerPoint Presentation</vt:lpstr>
      <vt:lpstr>Glycolysis</vt:lpstr>
      <vt:lpstr>PowerPoint Presentation</vt:lpstr>
      <vt:lpstr>Step 2 – Aldehyde/ketone Isomerization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Glycolysis – phase 1 (summary)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lew</cp:lastModifiedBy>
  <cp:revision>16</cp:revision>
  <dcterms:created xsi:type="dcterms:W3CDTF">2011-01-19T22:03:06Z</dcterms:created>
  <dcterms:modified xsi:type="dcterms:W3CDTF">2013-01-21T06:15:55Z</dcterms:modified>
</cp:coreProperties>
</file>