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79" r:id="rId3"/>
    <p:sldId id="280" r:id="rId4"/>
    <p:sldId id="281" r:id="rId5"/>
    <p:sldId id="282" r:id="rId6"/>
    <p:sldId id="283" r:id="rId7"/>
    <p:sldId id="290" r:id="rId8"/>
    <p:sldId id="289" r:id="rId9"/>
    <p:sldId id="291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7C80"/>
    <a:srgbClr val="00FF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6ECB2B0-BAFE-487B-ACA9-73A0ECD9F8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11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207770B-8CFF-47AB-85F1-BF864D7BFE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93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09D08-BA03-4B22-BB2F-B03000E414F0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6" rIns="96653" bIns="48326" anchor="b"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85813" indent="-303213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208088" indent="-2413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92275" indent="-242888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174875" indent="-2413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632075" indent="-2413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9275" indent="-2413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6475" indent="-2413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3675" indent="-241300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A7B1CFB4-0706-4E0E-82DC-5B35BDC5B219}" type="slidenum">
              <a:rPr lang="en-US" sz="1300"/>
              <a:pPr algn="r"/>
              <a:t>1</a:t>
            </a:fld>
            <a:endParaRPr lang="en-US" sz="13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DDCB1-F5F4-4C3A-A010-C600AFCE2416}" type="slidenum">
              <a:rPr lang="en-US"/>
              <a:pPr/>
              <a:t>12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4A3ED-15D2-4896-A5B2-AA7147C543AA}" type="slidenum">
              <a:rPr lang="en-US"/>
              <a:pPr/>
              <a:t>13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AA87F-9025-4A19-A31F-15977A353F4A}" type="slidenum">
              <a:rPr lang="en-US"/>
              <a:pPr/>
              <a:t>14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AB986F-7065-4BED-B213-23B75F66A9B2}" type="slidenum">
              <a:rPr lang="en-US"/>
              <a:pPr/>
              <a:t>15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303131-6A45-4653-9159-049EC1933EE8}" type="slidenum">
              <a:rPr lang="en-US"/>
              <a:pPr/>
              <a:t>16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11063-223D-479D-89EB-41322E395CBD}" type="slidenum">
              <a:rPr lang="en-US"/>
              <a:pPr/>
              <a:t>17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0B68E-06C8-4D13-9040-3E0A75BABA3E}" type="slidenum">
              <a:rPr lang="en-US"/>
              <a:pPr/>
              <a:t>18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EC41DB-4051-412A-A0EA-B10F2FFBA8CE}" type="slidenum">
              <a:rPr lang="en-US"/>
              <a:pPr/>
              <a:t>19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DAC5A5-9C60-48DD-98C6-A0E6DBA6E847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35843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6" rIns="96653" bIns="4832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A39652F-465D-4D64-820B-663BF761E654}" type="slidenum">
              <a:rPr lang="en-US" sz="1300"/>
              <a:pPr algn="r" eaLnBrk="1" hangingPunct="1"/>
              <a:t>2</a:t>
            </a:fld>
            <a:endParaRPr lang="en-US" sz="130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02671A-B7FE-4C5F-B6A0-5BDB49AC2B5A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36867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6" rIns="96653" bIns="4832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2FF58BA-B5F0-4A23-BADD-39F1BF5E34B1}" type="slidenum">
              <a:rPr lang="en-US" sz="1300"/>
              <a:pPr algn="r" eaLnBrk="1" hangingPunct="1"/>
              <a:t>3</a:t>
            </a:fld>
            <a:endParaRPr lang="en-US" sz="1300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798027-3694-4682-8C7A-AEBA729C9C8C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6" rIns="96653" bIns="4832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92D5315-7259-4ED6-8C74-88118A940C35}" type="slidenum">
              <a:rPr lang="en-US" sz="1300"/>
              <a:pPr algn="r" eaLnBrk="1" hangingPunct="1"/>
              <a:t>4</a:t>
            </a:fld>
            <a:endParaRPr lang="en-US" sz="130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1BFEDD-C7EF-407C-ABA3-ADEFBF7B7BFE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38915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6" rIns="96653" bIns="4832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067753A-9A94-43A2-AADD-35F67E7CCA94}" type="slidenum">
              <a:rPr lang="en-US" sz="1300"/>
              <a:pPr algn="r" eaLnBrk="1" hangingPunct="1"/>
              <a:t>5</a:t>
            </a:fld>
            <a:endParaRPr lang="en-US" sz="1300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B015EE-6D33-4310-B2B6-E3F4959E11C2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6" rIns="96653" bIns="4832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E79BF9A-AD85-4993-9DEE-D1CEFA0742D1}" type="slidenum">
              <a:rPr lang="en-US" sz="1300"/>
              <a:pPr algn="r" eaLnBrk="1" hangingPunct="1"/>
              <a:t>6</a:t>
            </a:fld>
            <a:endParaRPr lang="en-US" sz="1300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1EDD18-1594-4658-8E92-ECB7CC5BAE8A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6" rIns="96653" bIns="48326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B067A9C-D1BC-4464-A461-18DA8DFFBE23}" type="slidenum">
              <a:rPr lang="en-US" sz="1300"/>
              <a:pPr algn="r" eaLnBrk="1" hangingPunct="1"/>
              <a:t>8</a:t>
            </a:fld>
            <a:endParaRPr lang="en-US" sz="130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87143-1414-465B-8B0B-0BF5D191354C}" type="slidenum">
              <a:rPr lang="en-US"/>
              <a:pPr/>
              <a:t>10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43F42-D680-41A6-8C69-75BDB42D1F4D}" type="slidenum">
              <a:rPr lang="en-US"/>
              <a:pPr/>
              <a:t>11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E0AC8-725F-46AF-8C15-43CDBA9C74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09E28-F3CF-432D-9797-86C52305EF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52A11-93AF-4ACB-AF54-83450E6F16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6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910097-C716-4EE1-A060-20CFC1D6CD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65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A7C072A-D335-4C93-AB04-3B2D15FDDE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D0F168B-AEF5-45F8-9595-FE887DDDD6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45E75-4737-4FD6-8A59-73A81BCF54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A9B98-811F-4D4F-8CF5-5C6D3EED7C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4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B98FC-F9FC-4815-9C66-920C804508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1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481AD-2B3E-4979-8C60-805854CCF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1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1D1F9-93CA-4D04-8EF6-FC7076C550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6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6809D-CB77-462B-B96D-DB8FB1902E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4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52463-0F7A-43F9-B672-8F7E996021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9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346CC-4286-42C6-9F4F-52F4825CAF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FE5D8F2-9F80-4A36-9DA4-4C723B2DE2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7_glycol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0"/>
            <a:ext cx="8534400" cy="6858000"/>
          </a:xfrm>
          <a:noFill/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257800" y="457200"/>
            <a:ext cx="2667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257800" y="533400"/>
            <a:ext cx="2667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5791200" y="4572000"/>
            <a:ext cx="3094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rgbClr val="FF3300"/>
                </a:solidFill>
              </a:rPr>
              <a:t>•</a:t>
            </a:r>
            <a:r>
              <a:rPr lang="en-US" sz="2800">
                <a:solidFill>
                  <a:srgbClr val="FF9999"/>
                </a:solidFill>
              </a:rPr>
              <a:t> </a:t>
            </a:r>
            <a:r>
              <a:rPr lang="en-US" sz="2800">
                <a:solidFill>
                  <a:srgbClr val="FF3300"/>
                </a:solidFill>
              </a:rPr>
              <a:t>Synthesis of</a:t>
            </a:r>
          </a:p>
          <a:p>
            <a:r>
              <a:rPr lang="en-US" sz="2800">
                <a:solidFill>
                  <a:srgbClr val="FF3300"/>
                </a:solidFill>
              </a:rPr>
              <a:t>  Chemical Energy</a:t>
            </a:r>
          </a:p>
        </p:txBody>
      </p:sp>
      <p:sp>
        <p:nvSpPr>
          <p:cNvPr id="220166" name="Line 6"/>
          <p:cNvSpPr>
            <a:spLocks noChangeShapeType="1"/>
          </p:cNvSpPr>
          <p:nvPr/>
        </p:nvSpPr>
        <p:spPr bwMode="auto">
          <a:xfrm>
            <a:off x="152400" y="3352800"/>
            <a:ext cx="1752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228600" y="15240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228600" y="46482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220169" name="Text Box 9"/>
          <p:cNvSpPr txBox="1">
            <a:spLocks noChangeArrowheads="1"/>
          </p:cNvSpPr>
          <p:nvPr/>
        </p:nvSpPr>
        <p:spPr bwMode="auto">
          <a:xfrm>
            <a:off x="5715000" y="1219200"/>
            <a:ext cx="28638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>
                <a:solidFill>
                  <a:srgbClr val="FF3300"/>
                </a:solidFill>
                <a:cs typeface="Arial" charset="0"/>
              </a:rPr>
              <a:t>•</a:t>
            </a:r>
            <a:r>
              <a:rPr lang="en-US" sz="2800">
                <a:solidFill>
                  <a:srgbClr val="FF3300"/>
                </a:solidFill>
              </a:rPr>
              <a:t>Phosphorylation</a:t>
            </a:r>
          </a:p>
          <a:p>
            <a:r>
              <a:rPr lang="en-US" sz="2800">
                <a:solidFill>
                  <a:srgbClr val="FF3300"/>
                </a:solidFill>
              </a:rPr>
              <a:t>•C-C cleavage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886200" y="4148138"/>
            <a:ext cx="53340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/>
              <a:t>ADP</a:t>
            </a:r>
          </a:p>
          <a:p>
            <a:r>
              <a:rPr lang="en-US" sz="1200" b="1"/>
              <a:t>ATP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581400" y="5846763"/>
            <a:ext cx="53340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/>
              <a:t>ADP</a:t>
            </a:r>
          </a:p>
          <a:p>
            <a:r>
              <a:rPr lang="en-US" sz="1200" b="1"/>
              <a:t>ATP</a:t>
            </a:r>
          </a:p>
        </p:txBody>
      </p:sp>
      <p:sp>
        <p:nvSpPr>
          <p:cNvPr id="220172" name="Line 12"/>
          <p:cNvSpPr>
            <a:spLocks noChangeShapeType="1"/>
          </p:cNvSpPr>
          <p:nvPr/>
        </p:nvSpPr>
        <p:spPr bwMode="auto">
          <a:xfrm flipH="1" flipV="1">
            <a:off x="4365625" y="3941763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3" name="Line 13"/>
          <p:cNvSpPr>
            <a:spLocks noChangeShapeType="1"/>
          </p:cNvSpPr>
          <p:nvPr/>
        </p:nvSpPr>
        <p:spPr bwMode="auto">
          <a:xfrm flipH="1" flipV="1">
            <a:off x="4267200" y="4495800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 flipH="1" flipV="1">
            <a:off x="3962400" y="6248400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838200"/>
            <a:ext cx="8686800" cy="68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rgbClr val="FF9999"/>
                </a:solidFill>
              </a:rPr>
              <a:t>Structural basis for high PO</a:t>
            </a:r>
            <a:r>
              <a:rPr lang="en-US" sz="2400" baseline="-25000">
                <a:solidFill>
                  <a:srgbClr val="FF9999"/>
                </a:solidFill>
              </a:rPr>
              <a:t>4</a:t>
            </a:r>
            <a:r>
              <a:rPr lang="en-US" sz="2400">
                <a:solidFill>
                  <a:srgbClr val="FF9999"/>
                </a:solidFill>
              </a:rPr>
              <a:t>-transfer potential of acyl phosphates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715000" y="14478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  <a:cs typeface="Arial" charset="0"/>
              </a:rPr>
              <a:t>∆G°= -11.8 kcal/mol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04800" y="3429000"/>
            <a:ext cx="87630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Similar reasons as for hydrolysis of ATP:</a:t>
            </a:r>
          </a:p>
          <a:p>
            <a:pPr eaLnBrk="0" hangingPunct="0"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rgbClr val="FFFF99"/>
                </a:solidFill>
              </a:rPr>
              <a:t>e- withdrawing ability of                       group.</a:t>
            </a:r>
          </a:p>
          <a:p>
            <a:pPr eaLnBrk="0" hangingPunct="0"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rgbClr val="FFFF99"/>
                </a:solidFill>
              </a:rPr>
              <a:t>Differential resonance energies between reactants and products.</a:t>
            </a:r>
          </a:p>
          <a:p>
            <a:pPr eaLnBrk="0" hangingPunct="0"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rgbClr val="FFFF99"/>
                </a:solidFill>
              </a:rPr>
              <a:t>Charge repulsion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06413" y="2562225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R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787400" y="2695575"/>
            <a:ext cx="322263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393825" y="2562225"/>
            <a:ext cx="207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1109663" y="2695575"/>
            <a:ext cx="3111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955800" y="2562225"/>
            <a:ext cx="177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P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1693863" y="2695575"/>
            <a:ext cx="187325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286000" y="2562225"/>
            <a:ext cx="207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78100" y="2555875"/>
            <a:ext cx="96838" cy="0"/>
          </a:xfrm>
          <a:prstGeom prst="line">
            <a:avLst/>
          </a:prstGeom>
          <a:noFill/>
          <a:ln w="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2120900" y="2695575"/>
            <a:ext cx="193675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1925638" y="3003550"/>
            <a:ext cx="2079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1965325" y="2832100"/>
            <a:ext cx="0" cy="17145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2043113" y="2832100"/>
            <a:ext cx="0" cy="17145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1925638" y="2122488"/>
            <a:ext cx="2079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2132013" y="2114550"/>
            <a:ext cx="96837" cy="0"/>
          </a:xfrm>
          <a:prstGeom prst="line">
            <a:avLst/>
          </a:prstGeom>
          <a:noFill/>
          <a:ln w="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V="1">
            <a:off x="2003425" y="2390775"/>
            <a:ext cx="0" cy="17145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1011238" y="2122488"/>
            <a:ext cx="2079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1149350" y="2390775"/>
            <a:ext cx="0" cy="29210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 flipV="1">
            <a:off x="1069975" y="2390775"/>
            <a:ext cx="0" cy="29210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3541713" y="2595563"/>
            <a:ext cx="2079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dirty="0">
                <a:solidFill>
                  <a:srgbClr val="FFFF99"/>
                </a:solidFill>
              </a:rPr>
              <a:t>O</a:t>
            </a:r>
            <a:endParaRPr lang="en-US" dirty="0">
              <a:solidFill>
                <a:srgbClr val="FFFF99"/>
              </a:solidFill>
            </a:endParaRP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3751263" y="2595563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dirty="0">
                <a:solidFill>
                  <a:srgbClr val="FFFF99"/>
                </a:solidFill>
              </a:rPr>
              <a:t>H</a:t>
            </a:r>
            <a:endParaRPr lang="en-US" dirty="0">
              <a:solidFill>
                <a:srgbClr val="FFFF99"/>
              </a:solidFill>
            </a:endParaRP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3965575" y="27638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4464050" y="2614613"/>
            <a:ext cx="1216025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Freeform 27"/>
          <p:cNvSpPr>
            <a:spLocks/>
          </p:cNvSpPr>
          <p:nvPr/>
        </p:nvSpPr>
        <p:spPr bwMode="auto">
          <a:xfrm>
            <a:off x="5680075" y="2576513"/>
            <a:ext cx="168275" cy="74612"/>
          </a:xfrm>
          <a:custGeom>
            <a:avLst/>
            <a:gdLst>
              <a:gd name="T0" fmla="*/ 0 w 106"/>
              <a:gd name="T1" fmla="*/ 24 h 47"/>
              <a:gd name="T2" fmla="*/ 31 w 106"/>
              <a:gd name="T3" fmla="*/ 24 h 47"/>
              <a:gd name="T4" fmla="*/ 0 w 106"/>
              <a:gd name="T5" fmla="*/ 0 h 47"/>
              <a:gd name="T6" fmla="*/ 106 w 106"/>
              <a:gd name="T7" fmla="*/ 24 h 47"/>
              <a:gd name="T8" fmla="*/ 0 w 106"/>
              <a:gd name="T9" fmla="*/ 47 h 47"/>
              <a:gd name="T10" fmla="*/ 31 w 106"/>
              <a:gd name="T11" fmla="*/ 24 h 47"/>
              <a:gd name="T12" fmla="*/ 0 w 106"/>
              <a:gd name="T13" fmla="*/ 2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47">
                <a:moveTo>
                  <a:pt x="0" y="24"/>
                </a:moveTo>
                <a:lnTo>
                  <a:pt x="31" y="24"/>
                </a:lnTo>
                <a:lnTo>
                  <a:pt x="0" y="0"/>
                </a:lnTo>
                <a:lnTo>
                  <a:pt x="106" y="24"/>
                </a:lnTo>
                <a:lnTo>
                  <a:pt x="0" y="47"/>
                </a:lnTo>
                <a:lnTo>
                  <a:pt x="31" y="24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6351588" y="2446338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R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6632575" y="2579688"/>
            <a:ext cx="322263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7237413" y="2446338"/>
            <a:ext cx="2079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7446963" y="2446338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6954838" y="2579688"/>
            <a:ext cx="3111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6878638" y="2006600"/>
            <a:ext cx="2079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 flipV="1">
            <a:off x="6992938" y="2274888"/>
            <a:ext cx="0" cy="29210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 flipV="1">
            <a:off x="6915150" y="2274888"/>
            <a:ext cx="0" cy="29210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2895600" y="2514600"/>
            <a:ext cx="230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100">
                <a:solidFill>
                  <a:srgbClr val="FFFF99"/>
                </a:solidFill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8001000" y="2336800"/>
            <a:ext cx="230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100">
                <a:solidFill>
                  <a:srgbClr val="FFFF99"/>
                </a:solidFill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8534400" y="2422525"/>
            <a:ext cx="2365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Pi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>
            <a:off x="4375150" y="4427538"/>
            <a:ext cx="473075" cy="0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4735513" y="3814763"/>
            <a:ext cx="2174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65" name="Line 41"/>
          <p:cNvSpPr>
            <a:spLocks noChangeShapeType="1"/>
          </p:cNvSpPr>
          <p:nvPr/>
        </p:nvSpPr>
        <p:spPr bwMode="auto">
          <a:xfrm flipV="1">
            <a:off x="4887913" y="4102100"/>
            <a:ext cx="0" cy="311150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 flipV="1">
            <a:off x="4805363" y="4102100"/>
            <a:ext cx="0" cy="311150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5141913" y="4284663"/>
            <a:ext cx="2174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5334000" y="4276725"/>
            <a:ext cx="101600" cy="0"/>
          </a:xfrm>
          <a:prstGeom prst="line">
            <a:avLst/>
          </a:prstGeom>
          <a:noFill/>
          <a:ln w="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4848225" y="4427538"/>
            <a:ext cx="330200" cy="0"/>
          </a:xfrm>
          <a:prstGeom prst="line">
            <a:avLst/>
          </a:prstGeom>
          <a:noFill/>
          <a:ln w="1746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7_glycol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0"/>
            <a:ext cx="8534400" cy="685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257800" y="457200"/>
            <a:ext cx="2667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257800" y="533400"/>
            <a:ext cx="2667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791200" y="4572000"/>
            <a:ext cx="3094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rgbClr val="FF3300"/>
                </a:solidFill>
              </a:rPr>
              <a:t>•</a:t>
            </a:r>
            <a:r>
              <a:rPr lang="en-US" sz="2800">
                <a:solidFill>
                  <a:srgbClr val="FF9999"/>
                </a:solidFill>
              </a:rPr>
              <a:t> </a:t>
            </a:r>
            <a:r>
              <a:rPr lang="en-US" sz="2800">
                <a:solidFill>
                  <a:srgbClr val="FF3300"/>
                </a:solidFill>
              </a:rPr>
              <a:t>Synthesis of</a:t>
            </a:r>
          </a:p>
          <a:p>
            <a:r>
              <a:rPr lang="en-US" sz="2800">
                <a:solidFill>
                  <a:srgbClr val="FF3300"/>
                </a:solidFill>
              </a:rPr>
              <a:t>  Chemical Energy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152400" y="3352800"/>
            <a:ext cx="1752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28600" y="15240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228600" y="46482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715000" y="1219200"/>
            <a:ext cx="2863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3300"/>
                </a:solidFill>
                <a:cs typeface="Arial" charset="0"/>
              </a:rPr>
              <a:t>•</a:t>
            </a:r>
            <a:r>
              <a:rPr lang="en-US" sz="2800">
                <a:solidFill>
                  <a:srgbClr val="FF3300"/>
                </a:solidFill>
              </a:rPr>
              <a:t>Phosphorylation</a:t>
            </a:r>
          </a:p>
          <a:p>
            <a:r>
              <a:rPr lang="en-US" sz="2800">
                <a:solidFill>
                  <a:srgbClr val="FF3300"/>
                </a:solidFill>
              </a:rPr>
              <a:t>•C-C cleavage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886200" y="4148138"/>
            <a:ext cx="53340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1"/>
              <a:t>ADP</a:t>
            </a:r>
          </a:p>
          <a:p>
            <a:r>
              <a:rPr lang="en-US" sz="1200" b="1"/>
              <a:t>ATP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581400" y="5846763"/>
            <a:ext cx="53340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1"/>
              <a:t>ADP</a:t>
            </a:r>
          </a:p>
          <a:p>
            <a:r>
              <a:rPr lang="en-US" sz="1200" b="1"/>
              <a:t>ATP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 flipV="1">
            <a:off x="4365625" y="3941763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 flipV="1">
            <a:off x="4267200" y="4495800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H="1" flipV="1">
            <a:off x="3962400" y="6248400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>
                <a:solidFill>
                  <a:srgbClr val="FF9999"/>
                </a:solidFill>
              </a:rPr>
              <a:t>Phosphorylation of ADP by PEP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750888" y="1884363"/>
            <a:ext cx="0" cy="31908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755650" y="2201863"/>
            <a:ext cx="0" cy="31908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85800" y="2741613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H="1">
            <a:off x="754063" y="2520950"/>
            <a:ext cx="1587" cy="2222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998538" y="2424113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149350" y="2424113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3300"/>
                </a:solidFill>
              </a:rPr>
              <a:t>P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279525" y="2424113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3300"/>
                </a:solidFill>
              </a:rPr>
              <a:t>O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430338" y="25447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>
                <a:solidFill>
                  <a:srgbClr val="FF3300"/>
                </a:solidFill>
              </a:rPr>
              <a:t>3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755650" y="2520950"/>
            <a:ext cx="219075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361950" y="2424113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 flipH="1">
            <a:off x="520700" y="2520950"/>
            <a:ext cx="234950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000125" y="2105025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1149350" y="2105025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755650" y="2201863"/>
            <a:ext cx="220663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363538" y="2105025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H="1">
            <a:off x="522288" y="2201863"/>
            <a:ext cx="233362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1673225" y="2322513"/>
            <a:ext cx="787400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1793875" y="2368550"/>
            <a:ext cx="788988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Freeform 21"/>
          <p:cNvSpPr>
            <a:spLocks/>
          </p:cNvSpPr>
          <p:nvPr/>
        </p:nvSpPr>
        <p:spPr bwMode="auto">
          <a:xfrm>
            <a:off x="2460625" y="2295525"/>
            <a:ext cx="122238" cy="26988"/>
          </a:xfrm>
          <a:custGeom>
            <a:avLst/>
            <a:gdLst>
              <a:gd name="T0" fmla="*/ 0 w 77"/>
              <a:gd name="T1" fmla="*/ 17 h 17"/>
              <a:gd name="T2" fmla="*/ 23 w 77"/>
              <a:gd name="T3" fmla="*/ 17 h 17"/>
              <a:gd name="T4" fmla="*/ 0 w 77"/>
              <a:gd name="T5" fmla="*/ 0 h 17"/>
              <a:gd name="T6" fmla="*/ 77 w 77"/>
              <a:gd name="T7" fmla="*/ 17 h 17"/>
              <a:gd name="T8" fmla="*/ 23 w 77"/>
              <a:gd name="T9" fmla="*/ 17 h 17"/>
              <a:gd name="T10" fmla="*/ 0 w 77"/>
              <a:gd name="T11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17">
                <a:moveTo>
                  <a:pt x="0" y="17"/>
                </a:moveTo>
                <a:lnTo>
                  <a:pt x="23" y="17"/>
                </a:lnTo>
                <a:lnTo>
                  <a:pt x="0" y="0"/>
                </a:lnTo>
                <a:lnTo>
                  <a:pt x="77" y="17"/>
                </a:lnTo>
                <a:lnTo>
                  <a:pt x="23" y="17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2" name="Freeform 22"/>
          <p:cNvSpPr>
            <a:spLocks/>
          </p:cNvSpPr>
          <p:nvPr/>
        </p:nvSpPr>
        <p:spPr bwMode="auto">
          <a:xfrm>
            <a:off x="1673225" y="2368550"/>
            <a:ext cx="120650" cy="26988"/>
          </a:xfrm>
          <a:custGeom>
            <a:avLst/>
            <a:gdLst>
              <a:gd name="T0" fmla="*/ 76 w 76"/>
              <a:gd name="T1" fmla="*/ 0 h 17"/>
              <a:gd name="T2" fmla="*/ 54 w 76"/>
              <a:gd name="T3" fmla="*/ 0 h 17"/>
              <a:gd name="T4" fmla="*/ 76 w 76"/>
              <a:gd name="T5" fmla="*/ 17 h 17"/>
              <a:gd name="T6" fmla="*/ 0 w 76"/>
              <a:gd name="T7" fmla="*/ 0 h 17"/>
              <a:gd name="T8" fmla="*/ 54 w 76"/>
              <a:gd name="T9" fmla="*/ 0 h 17"/>
              <a:gd name="T10" fmla="*/ 76 w 76"/>
              <a:gd name="T11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" h="17">
                <a:moveTo>
                  <a:pt x="76" y="0"/>
                </a:moveTo>
                <a:lnTo>
                  <a:pt x="54" y="0"/>
                </a:lnTo>
                <a:lnTo>
                  <a:pt x="76" y="17"/>
                </a:lnTo>
                <a:lnTo>
                  <a:pt x="0" y="0"/>
                </a:lnTo>
                <a:lnTo>
                  <a:pt x="54" y="0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3265488" y="1870075"/>
            <a:ext cx="0" cy="319088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>
            <a:off x="3265488" y="2189163"/>
            <a:ext cx="0" cy="31908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3195638" y="272891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 flipH="1">
            <a:off x="3263900" y="2508250"/>
            <a:ext cx="1588" cy="2222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3509963" y="2092325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3662363" y="2092325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3300"/>
                </a:solidFill>
              </a:rPr>
              <a:t>P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3792538" y="2092325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3300"/>
                </a:solidFill>
              </a:rPr>
              <a:t>O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3943350" y="221297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>
                <a:solidFill>
                  <a:srgbClr val="FF3300"/>
                </a:solidFill>
              </a:rPr>
              <a:t>3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3265488" y="2189163"/>
            <a:ext cx="222250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3508375" y="2411413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3659188" y="241141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3265488" y="2508250"/>
            <a:ext cx="220662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2873375" y="2092325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H="1">
            <a:off x="3032125" y="2189163"/>
            <a:ext cx="233363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2871788" y="241141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 flipH="1">
            <a:off x="3030538" y="2508250"/>
            <a:ext cx="234950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2913063" y="1614488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 flipH="1" flipV="1">
            <a:off x="3100388" y="1741488"/>
            <a:ext cx="195262" cy="112712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 flipH="1" flipV="1">
            <a:off x="3071813" y="1790700"/>
            <a:ext cx="185737" cy="1079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2" name="Rectangle 42"/>
          <p:cNvSpPr>
            <a:spLocks noChangeArrowheads="1"/>
          </p:cNvSpPr>
          <p:nvPr/>
        </p:nvSpPr>
        <p:spPr bwMode="auto">
          <a:xfrm>
            <a:off x="3478213" y="1600200"/>
            <a:ext cx="285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63" name="Line 43"/>
          <p:cNvSpPr>
            <a:spLocks noChangeShapeType="1"/>
          </p:cNvSpPr>
          <p:nvPr/>
        </p:nvSpPr>
        <p:spPr bwMode="auto">
          <a:xfrm flipV="1">
            <a:off x="3286125" y="1730375"/>
            <a:ext cx="239713" cy="13970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860" name="Group 140"/>
          <p:cNvGrpSpPr>
            <a:grpSpLocks/>
          </p:cNvGrpSpPr>
          <p:nvPr/>
        </p:nvGrpSpPr>
        <p:grpSpPr bwMode="auto">
          <a:xfrm>
            <a:off x="4221163" y="2289175"/>
            <a:ext cx="885825" cy="100013"/>
            <a:chOff x="2659" y="1442"/>
            <a:chExt cx="558" cy="63"/>
          </a:xfrm>
        </p:grpSpPr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2659" y="1459"/>
              <a:ext cx="482" cy="0"/>
            </a:xfrm>
            <a:prstGeom prst="line">
              <a:avLst/>
            </a:prstGeom>
            <a:noFill/>
            <a:ln w="1111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>
              <a:off x="2736" y="1488"/>
              <a:ext cx="481" cy="0"/>
            </a:xfrm>
            <a:prstGeom prst="line">
              <a:avLst/>
            </a:prstGeom>
            <a:noFill/>
            <a:ln w="1111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Freeform 46"/>
            <p:cNvSpPr>
              <a:spLocks/>
            </p:cNvSpPr>
            <p:nvPr/>
          </p:nvSpPr>
          <p:spPr bwMode="auto">
            <a:xfrm>
              <a:off x="3141" y="1442"/>
              <a:ext cx="76" cy="17"/>
            </a:xfrm>
            <a:custGeom>
              <a:avLst/>
              <a:gdLst>
                <a:gd name="T0" fmla="*/ 0 w 76"/>
                <a:gd name="T1" fmla="*/ 17 h 17"/>
                <a:gd name="T2" fmla="*/ 22 w 76"/>
                <a:gd name="T3" fmla="*/ 17 h 17"/>
                <a:gd name="T4" fmla="*/ 0 w 76"/>
                <a:gd name="T5" fmla="*/ 0 h 17"/>
                <a:gd name="T6" fmla="*/ 76 w 76"/>
                <a:gd name="T7" fmla="*/ 17 h 17"/>
                <a:gd name="T8" fmla="*/ 22 w 76"/>
                <a:gd name="T9" fmla="*/ 17 h 17"/>
                <a:gd name="T10" fmla="*/ 0 w 76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7">
                  <a:moveTo>
                    <a:pt x="0" y="17"/>
                  </a:moveTo>
                  <a:lnTo>
                    <a:pt x="22" y="17"/>
                  </a:lnTo>
                  <a:lnTo>
                    <a:pt x="0" y="0"/>
                  </a:lnTo>
                  <a:lnTo>
                    <a:pt x="76" y="17"/>
                  </a:lnTo>
                  <a:lnTo>
                    <a:pt x="22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7" name="Freeform 47"/>
            <p:cNvSpPr>
              <a:spLocks/>
            </p:cNvSpPr>
            <p:nvPr/>
          </p:nvSpPr>
          <p:spPr bwMode="auto">
            <a:xfrm>
              <a:off x="2659" y="1488"/>
              <a:ext cx="77" cy="17"/>
            </a:xfrm>
            <a:custGeom>
              <a:avLst/>
              <a:gdLst>
                <a:gd name="T0" fmla="*/ 77 w 77"/>
                <a:gd name="T1" fmla="*/ 0 h 17"/>
                <a:gd name="T2" fmla="*/ 54 w 77"/>
                <a:gd name="T3" fmla="*/ 0 h 17"/>
                <a:gd name="T4" fmla="*/ 77 w 77"/>
                <a:gd name="T5" fmla="*/ 17 h 17"/>
                <a:gd name="T6" fmla="*/ 0 w 77"/>
                <a:gd name="T7" fmla="*/ 0 h 17"/>
                <a:gd name="T8" fmla="*/ 54 w 77"/>
                <a:gd name="T9" fmla="*/ 0 h 17"/>
                <a:gd name="T10" fmla="*/ 77 w 77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7">
                  <a:moveTo>
                    <a:pt x="77" y="0"/>
                  </a:moveTo>
                  <a:lnTo>
                    <a:pt x="54" y="0"/>
                  </a:lnTo>
                  <a:lnTo>
                    <a:pt x="77" y="17"/>
                  </a:lnTo>
                  <a:lnTo>
                    <a:pt x="0" y="0"/>
                  </a:lnTo>
                  <a:lnTo>
                    <a:pt x="54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68" name="Line 48"/>
          <p:cNvSpPr>
            <a:spLocks noChangeShapeType="1"/>
          </p:cNvSpPr>
          <p:nvPr/>
        </p:nvSpPr>
        <p:spPr bwMode="auto">
          <a:xfrm>
            <a:off x="5675313" y="1736725"/>
            <a:ext cx="0" cy="319088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9" name="Line 49"/>
          <p:cNvSpPr>
            <a:spLocks noChangeShapeType="1"/>
          </p:cNvSpPr>
          <p:nvPr/>
        </p:nvSpPr>
        <p:spPr bwMode="auto">
          <a:xfrm>
            <a:off x="5675313" y="2055813"/>
            <a:ext cx="0" cy="31908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0" name="Rectangle 50"/>
          <p:cNvSpPr>
            <a:spLocks noChangeArrowheads="1"/>
          </p:cNvSpPr>
          <p:nvPr/>
        </p:nvSpPr>
        <p:spPr bwMode="auto">
          <a:xfrm>
            <a:off x="5551488" y="2417763"/>
            <a:ext cx="346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CH</a:t>
            </a:r>
            <a:r>
              <a:rPr lang="en-US" sz="1500" baseline="-25000">
                <a:solidFill>
                  <a:srgbClr val="FFFF00"/>
                </a:solidFill>
              </a:rPr>
              <a:t>2</a:t>
            </a:r>
            <a:endParaRPr lang="en-US" sz="2800" baseline="-25000">
              <a:solidFill>
                <a:srgbClr val="FFFF00"/>
              </a:solidFill>
            </a:endParaRPr>
          </a:p>
        </p:txBody>
      </p:sp>
      <p:sp>
        <p:nvSpPr>
          <p:cNvPr id="30771" name="Rectangle 51"/>
          <p:cNvSpPr>
            <a:spLocks noChangeArrowheads="1"/>
          </p:cNvSpPr>
          <p:nvPr/>
        </p:nvSpPr>
        <p:spPr bwMode="auto">
          <a:xfrm>
            <a:off x="5919788" y="1958975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72" name="Rectangle 52"/>
          <p:cNvSpPr>
            <a:spLocks noChangeArrowheads="1"/>
          </p:cNvSpPr>
          <p:nvPr/>
        </p:nvSpPr>
        <p:spPr bwMode="auto">
          <a:xfrm>
            <a:off x="6072188" y="1958975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3300"/>
                </a:solidFill>
              </a:rPr>
              <a:t>P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30773" name="Rectangle 53"/>
          <p:cNvSpPr>
            <a:spLocks noChangeArrowheads="1"/>
          </p:cNvSpPr>
          <p:nvPr/>
        </p:nvSpPr>
        <p:spPr bwMode="auto">
          <a:xfrm>
            <a:off x="6202363" y="1958975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3300"/>
                </a:solidFill>
              </a:rPr>
              <a:t>O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30774" name="Rectangle 54"/>
          <p:cNvSpPr>
            <a:spLocks noChangeArrowheads="1"/>
          </p:cNvSpPr>
          <p:nvPr/>
        </p:nvSpPr>
        <p:spPr bwMode="auto">
          <a:xfrm>
            <a:off x="6353175" y="20796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>
                <a:solidFill>
                  <a:srgbClr val="FF3300"/>
                </a:solidFill>
              </a:rPr>
              <a:t>3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30775" name="Line 55"/>
          <p:cNvSpPr>
            <a:spLocks noChangeShapeType="1"/>
          </p:cNvSpPr>
          <p:nvPr/>
        </p:nvSpPr>
        <p:spPr bwMode="auto">
          <a:xfrm>
            <a:off x="5675313" y="2055813"/>
            <a:ext cx="222250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5322888" y="1481138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77" name="Line 57"/>
          <p:cNvSpPr>
            <a:spLocks noChangeShapeType="1"/>
          </p:cNvSpPr>
          <p:nvPr/>
        </p:nvSpPr>
        <p:spPr bwMode="auto">
          <a:xfrm flipH="1" flipV="1">
            <a:off x="5510213" y="1608138"/>
            <a:ext cx="185737" cy="1079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8" name="Line 58"/>
          <p:cNvSpPr>
            <a:spLocks noChangeShapeType="1"/>
          </p:cNvSpPr>
          <p:nvPr/>
        </p:nvSpPr>
        <p:spPr bwMode="auto">
          <a:xfrm flipH="1" flipV="1">
            <a:off x="5481638" y="1657350"/>
            <a:ext cx="185737" cy="1079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9" name="Line 59"/>
          <p:cNvSpPr>
            <a:spLocks noChangeShapeType="1"/>
          </p:cNvSpPr>
          <p:nvPr/>
        </p:nvSpPr>
        <p:spPr bwMode="auto">
          <a:xfrm flipV="1">
            <a:off x="5675313" y="1576388"/>
            <a:ext cx="277812" cy="16033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6659563" y="2370138"/>
            <a:ext cx="1031875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1" name="Freeform 61"/>
          <p:cNvSpPr>
            <a:spLocks/>
          </p:cNvSpPr>
          <p:nvPr/>
        </p:nvSpPr>
        <p:spPr bwMode="auto">
          <a:xfrm>
            <a:off x="7691438" y="2328863"/>
            <a:ext cx="180975" cy="82550"/>
          </a:xfrm>
          <a:custGeom>
            <a:avLst/>
            <a:gdLst>
              <a:gd name="T0" fmla="*/ 0 w 114"/>
              <a:gd name="T1" fmla="*/ 26 h 52"/>
              <a:gd name="T2" fmla="*/ 35 w 114"/>
              <a:gd name="T3" fmla="*/ 26 h 52"/>
              <a:gd name="T4" fmla="*/ 0 w 114"/>
              <a:gd name="T5" fmla="*/ 0 h 52"/>
              <a:gd name="T6" fmla="*/ 114 w 114"/>
              <a:gd name="T7" fmla="*/ 26 h 52"/>
              <a:gd name="T8" fmla="*/ 0 w 114"/>
              <a:gd name="T9" fmla="*/ 52 h 52"/>
              <a:gd name="T10" fmla="*/ 35 w 114"/>
              <a:gd name="T11" fmla="*/ 26 h 52"/>
              <a:gd name="T12" fmla="*/ 0 w 114"/>
              <a:gd name="T13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52">
                <a:moveTo>
                  <a:pt x="0" y="26"/>
                </a:moveTo>
                <a:lnTo>
                  <a:pt x="35" y="26"/>
                </a:lnTo>
                <a:lnTo>
                  <a:pt x="0" y="0"/>
                </a:lnTo>
                <a:lnTo>
                  <a:pt x="114" y="26"/>
                </a:lnTo>
                <a:lnTo>
                  <a:pt x="0" y="52"/>
                </a:lnTo>
                <a:lnTo>
                  <a:pt x="35" y="26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2" name="Line 62"/>
          <p:cNvSpPr>
            <a:spLocks noChangeShapeType="1"/>
          </p:cNvSpPr>
          <p:nvPr/>
        </p:nvSpPr>
        <p:spPr bwMode="auto">
          <a:xfrm>
            <a:off x="8382000" y="1828800"/>
            <a:ext cx="0" cy="319088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3" name="Line 63"/>
          <p:cNvSpPr>
            <a:spLocks noChangeShapeType="1"/>
          </p:cNvSpPr>
          <p:nvPr/>
        </p:nvSpPr>
        <p:spPr bwMode="auto">
          <a:xfrm>
            <a:off x="8382000" y="2147888"/>
            <a:ext cx="0" cy="31908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4" name="Rectangle 64"/>
          <p:cNvSpPr>
            <a:spLocks noChangeArrowheads="1"/>
          </p:cNvSpPr>
          <p:nvPr/>
        </p:nvSpPr>
        <p:spPr bwMode="auto">
          <a:xfrm>
            <a:off x="8626475" y="2049463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85" name="Line 65"/>
          <p:cNvSpPr>
            <a:spLocks noChangeShapeType="1"/>
          </p:cNvSpPr>
          <p:nvPr/>
        </p:nvSpPr>
        <p:spPr bwMode="auto">
          <a:xfrm>
            <a:off x="8391525" y="2174875"/>
            <a:ext cx="212725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6" name="Line 66"/>
          <p:cNvSpPr>
            <a:spLocks noChangeShapeType="1"/>
          </p:cNvSpPr>
          <p:nvPr/>
        </p:nvSpPr>
        <p:spPr bwMode="auto">
          <a:xfrm>
            <a:off x="8391525" y="2117725"/>
            <a:ext cx="212725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7" name="Rectangle 67"/>
          <p:cNvSpPr>
            <a:spLocks noChangeArrowheads="1"/>
          </p:cNvSpPr>
          <p:nvPr/>
        </p:nvSpPr>
        <p:spPr bwMode="auto">
          <a:xfrm>
            <a:off x="8466138" y="1504950"/>
            <a:ext cx="285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88" name="Line 68"/>
          <p:cNvSpPr>
            <a:spLocks noChangeShapeType="1"/>
          </p:cNvSpPr>
          <p:nvPr/>
        </p:nvSpPr>
        <p:spPr bwMode="auto">
          <a:xfrm flipV="1">
            <a:off x="8382000" y="1692275"/>
            <a:ext cx="133350" cy="136525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9" name="Rectangle 69"/>
          <p:cNvSpPr>
            <a:spLocks noChangeArrowheads="1"/>
          </p:cNvSpPr>
          <p:nvPr/>
        </p:nvSpPr>
        <p:spPr bwMode="auto">
          <a:xfrm>
            <a:off x="8029575" y="1571625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90" name="Line 70"/>
          <p:cNvSpPr>
            <a:spLocks noChangeShapeType="1"/>
          </p:cNvSpPr>
          <p:nvPr/>
        </p:nvSpPr>
        <p:spPr bwMode="auto">
          <a:xfrm flipH="1" flipV="1">
            <a:off x="8216900" y="1700213"/>
            <a:ext cx="176213" cy="10318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1" name="Line 71"/>
          <p:cNvSpPr>
            <a:spLocks noChangeShapeType="1"/>
          </p:cNvSpPr>
          <p:nvPr/>
        </p:nvSpPr>
        <p:spPr bwMode="auto">
          <a:xfrm flipH="1" flipV="1">
            <a:off x="8188325" y="1747838"/>
            <a:ext cx="185738" cy="1079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92" name="Group 72"/>
          <p:cNvGrpSpPr>
            <a:grpSpLocks/>
          </p:cNvGrpSpPr>
          <p:nvPr/>
        </p:nvGrpSpPr>
        <p:grpSpPr bwMode="auto">
          <a:xfrm>
            <a:off x="6858000" y="2057400"/>
            <a:ext cx="849313" cy="301625"/>
            <a:chOff x="4320" y="1204"/>
            <a:chExt cx="535" cy="282"/>
          </a:xfrm>
        </p:grpSpPr>
        <p:sp>
          <p:nvSpPr>
            <p:cNvPr id="30793" name="Arc 73"/>
            <p:cNvSpPr>
              <a:spLocks/>
            </p:cNvSpPr>
            <p:nvPr/>
          </p:nvSpPr>
          <p:spPr bwMode="auto">
            <a:xfrm>
              <a:off x="4320" y="1232"/>
              <a:ext cx="509" cy="254"/>
            </a:xfrm>
            <a:custGeom>
              <a:avLst/>
              <a:gdLst>
                <a:gd name="G0" fmla="+- 21587 0 0"/>
                <a:gd name="G1" fmla="+- 0 0 0"/>
                <a:gd name="G2" fmla="+- 21600 0 0"/>
                <a:gd name="T0" fmla="*/ 43028 w 43028"/>
                <a:gd name="T1" fmla="*/ 2616 h 21600"/>
                <a:gd name="T2" fmla="*/ 0 w 43028"/>
                <a:gd name="T3" fmla="*/ 760 h 21600"/>
                <a:gd name="T4" fmla="*/ 21587 w 430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28" h="21600" fill="none" extrusionOk="0">
                  <a:moveTo>
                    <a:pt x="43028" y="2616"/>
                  </a:moveTo>
                  <a:cubicBezTo>
                    <a:pt x="41705" y="13453"/>
                    <a:pt x="32504" y="21599"/>
                    <a:pt x="21587" y="21600"/>
                  </a:cubicBezTo>
                  <a:cubicBezTo>
                    <a:pt x="9953" y="21600"/>
                    <a:pt x="409" y="12386"/>
                    <a:pt x="0" y="759"/>
                  </a:cubicBezTo>
                </a:path>
                <a:path w="43028" h="21600" stroke="0" extrusionOk="0">
                  <a:moveTo>
                    <a:pt x="43028" y="2616"/>
                  </a:moveTo>
                  <a:cubicBezTo>
                    <a:pt x="41705" y="13453"/>
                    <a:pt x="32504" y="21599"/>
                    <a:pt x="21587" y="21600"/>
                  </a:cubicBezTo>
                  <a:cubicBezTo>
                    <a:pt x="9953" y="21600"/>
                    <a:pt x="409" y="12386"/>
                    <a:pt x="0" y="759"/>
                  </a:cubicBezTo>
                  <a:lnTo>
                    <a:pt x="21587" y="0"/>
                  </a:lnTo>
                  <a:close/>
                </a:path>
              </a:pathLst>
            </a:custGeom>
            <a:noFill/>
            <a:ln w="1111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4" name="Freeform 74"/>
            <p:cNvSpPr>
              <a:spLocks/>
            </p:cNvSpPr>
            <p:nvPr/>
          </p:nvSpPr>
          <p:spPr bwMode="auto">
            <a:xfrm rot="-1043328">
              <a:off x="4801" y="1204"/>
              <a:ext cx="54" cy="75"/>
            </a:xfrm>
            <a:custGeom>
              <a:avLst/>
              <a:gdLst>
                <a:gd name="T0" fmla="*/ 0 w 54"/>
                <a:gd name="T1" fmla="*/ 56 h 75"/>
                <a:gd name="T2" fmla="*/ 54 w 54"/>
                <a:gd name="T3" fmla="*/ 0 h 75"/>
                <a:gd name="T4" fmla="*/ 30 w 54"/>
                <a:gd name="T5" fmla="*/ 75 h 75"/>
                <a:gd name="T6" fmla="*/ 26 w 54"/>
                <a:gd name="T7" fmla="*/ 46 h 75"/>
                <a:gd name="T8" fmla="*/ 0 w 54"/>
                <a:gd name="T9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5">
                  <a:moveTo>
                    <a:pt x="0" y="56"/>
                  </a:moveTo>
                  <a:lnTo>
                    <a:pt x="54" y="0"/>
                  </a:lnTo>
                  <a:lnTo>
                    <a:pt x="30" y="75"/>
                  </a:lnTo>
                  <a:lnTo>
                    <a:pt x="26" y="4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5" name="Rectangle 75"/>
          <p:cNvSpPr>
            <a:spLocks noChangeArrowheads="1"/>
          </p:cNvSpPr>
          <p:nvPr/>
        </p:nvSpPr>
        <p:spPr bwMode="auto">
          <a:xfrm>
            <a:off x="6705600" y="1828800"/>
            <a:ext cx="444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3300"/>
                </a:solidFill>
              </a:rPr>
              <a:t>ADP</a:t>
            </a:r>
            <a:r>
              <a:rPr lang="en-US" sz="1500">
                <a:solidFill>
                  <a:srgbClr val="FFFF00"/>
                </a:solidFill>
              </a:rPr>
              <a:t> 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96" name="Rectangle 76"/>
          <p:cNvSpPr>
            <a:spLocks noChangeArrowheads="1"/>
          </p:cNvSpPr>
          <p:nvPr/>
        </p:nvSpPr>
        <p:spPr bwMode="auto">
          <a:xfrm>
            <a:off x="7543800" y="1828800"/>
            <a:ext cx="3698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3300"/>
                </a:solidFill>
              </a:rPr>
              <a:t>ATP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30797" name="Rectangle 77"/>
          <p:cNvSpPr>
            <a:spLocks noChangeArrowheads="1"/>
          </p:cNvSpPr>
          <p:nvPr/>
        </p:nvSpPr>
        <p:spPr bwMode="auto">
          <a:xfrm>
            <a:off x="7113588" y="2514600"/>
            <a:ext cx="25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PK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798" name="Rectangle 78"/>
          <p:cNvSpPr>
            <a:spLocks noChangeArrowheads="1"/>
          </p:cNvSpPr>
          <p:nvPr/>
        </p:nvSpPr>
        <p:spPr bwMode="auto">
          <a:xfrm>
            <a:off x="4375150" y="2011363"/>
            <a:ext cx="577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+0.44</a:t>
            </a:r>
          </a:p>
        </p:txBody>
      </p:sp>
      <p:sp>
        <p:nvSpPr>
          <p:cNvPr id="30799" name="Rectangle 79"/>
          <p:cNvSpPr>
            <a:spLocks noChangeArrowheads="1"/>
          </p:cNvSpPr>
          <p:nvPr/>
        </p:nvSpPr>
        <p:spPr bwMode="auto">
          <a:xfrm>
            <a:off x="1905000" y="1981200"/>
            <a:ext cx="482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+1.06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800" name="Rectangle 80"/>
          <p:cNvSpPr>
            <a:spLocks noChangeArrowheads="1"/>
          </p:cNvSpPr>
          <p:nvPr/>
        </p:nvSpPr>
        <p:spPr bwMode="auto">
          <a:xfrm>
            <a:off x="8077200" y="2819400"/>
            <a:ext cx="752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9999"/>
                </a:solidFill>
              </a:rPr>
              <a:t>Pyruvate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30801" name="Line 81"/>
          <p:cNvSpPr>
            <a:spLocks noChangeShapeType="1"/>
          </p:cNvSpPr>
          <p:nvPr/>
        </p:nvSpPr>
        <p:spPr bwMode="auto">
          <a:xfrm>
            <a:off x="3276600" y="4329113"/>
            <a:ext cx="0" cy="31908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2" name="Line 82"/>
          <p:cNvSpPr>
            <a:spLocks noChangeShapeType="1"/>
          </p:cNvSpPr>
          <p:nvPr/>
        </p:nvSpPr>
        <p:spPr bwMode="auto">
          <a:xfrm>
            <a:off x="3276600" y="4648200"/>
            <a:ext cx="0" cy="319088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3" name="Rectangle 83"/>
          <p:cNvSpPr>
            <a:spLocks noChangeArrowheads="1"/>
          </p:cNvSpPr>
          <p:nvPr/>
        </p:nvSpPr>
        <p:spPr bwMode="auto">
          <a:xfrm>
            <a:off x="3206750" y="5187950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804" name="Line 84"/>
          <p:cNvSpPr>
            <a:spLocks noChangeShapeType="1"/>
          </p:cNvSpPr>
          <p:nvPr/>
        </p:nvSpPr>
        <p:spPr bwMode="auto">
          <a:xfrm flipH="1">
            <a:off x="3275013" y="4967288"/>
            <a:ext cx="1587" cy="2222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5" name="Rectangle 85"/>
          <p:cNvSpPr>
            <a:spLocks noChangeArrowheads="1"/>
          </p:cNvSpPr>
          <p:nvPr/>
        </p:nvSpPr>
        <p:spPr bwMode="auto">
          <a:xfrm>
            <a:off x="3521075" y="4551363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806" name="Rectangle 86"/>
          <p:cNvSpPr>
            <a:spLocks noChangeArrowheads="1"/>
          </p:cNvSpPr>
          <p:nvPr/>
        </p:nvSpPr>
        <p:spPr bwMode="auto">
          <a:xfrm>
            <a:off x="3668713" y="455136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807" name="Line 87"/>
          <p:cNvSpPr>
            <a:spLocks noChangeShapeType="1"/>
          </p:cNvSpPr>
          <p:nvPr/>
        </p:nvSpPr>
        <p:spPr bwMode="auto">
          <a:xfrm>
            <a:off x="3276600" y="4648200"/>
            <a:ext cx="222250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8" name="Rectangle 88"/>
          <p:cNvSpPr>
            <a:spLocks noChangeArrowheads="1"/>
          </p:cNvSpPr>
          <p:nvPr/>
        </p:nvSpPr>
        <p:spPr bwMode="auto">
          <a:xfrm>
            <a:off x="3519488" y="4870450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809" name="Rectangle 89"/>
          <p:cNvSpPr>
            <a:spLocks noChangeArrowheads="1"/>
          </p:cNvSpPr>
          <p:nvPr/>
        </p:nvSpPr>
        <p:spPr bwMode="auto">
          <a:xfrm>
            <a:off x="3670300" y="4870450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810" name="Line 90"/>
          <p:cNvSpPr>
            <a:spLocks noChangeShapeType="1"/>
          </p:cNvSpPr>
          <p:nvPr/>
        </p:nvSpPr>
        <p:spPr bwMode="auto">
          <a:xfrm>
            <a:off x="3276600" y="4967288"/>
            <a:ext cx="220663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1" name="Rectangle 91"/>
          <p:cNvSpPr>
            <a:spLocks noChangeArrowheads="1"/>
          </p:cNvSpPr>
          <p:nvPr/>
        </p:nvSpPr>
        <p:spPr bwMode="auto">
          <a:xfrm>
            <a:off x="2884488" y="455136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812" name="Line 92"/>
          <p:cNvSpPr>
            <a:spLocks noChangeShapeType="1"/>
          </p:cNvSpPr>
          <p:nvPr/>
        </p:nvSpPr>
        <p:spPr bwMode="auto">
          <a:xfrm flipH="1">
            <a:off x="3043238" y="4648200"/>
            <a:ext cx="233362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3" name="Rectangle 93"/>
          <p:cNvSpPr>
            <a:spLocks noChangeArrowheads="1"/>
          </p:cNvSpPr>
          <p:nvPr/>
        </p:nvSpPr>
        <p:spPr bwMode="auto">
          <a:xfrm>
            <a:off x="2882900" y="4870450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814" name="Line 94"/>
          <p:cNvSpPr>
            <a:spLocks noChangeShapeType="1"/>
          </p:cNvSpPr>
          <p:nvPr/>
        </p:nvSpPr>
        <p:spPr bwMode="auto">
          <a:xfrm flipH="1">
            <a:off x="3041650" y="4967288"/>
            <a:ext cx="234950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5" name="Rectangle 95"/>
          <p:cNvSpPr>
            <a:spLocks noChangeArrowheads="1"/>
          </p:cNvSpPr>
          <p:nvPr/>
        </p:nvSpPr>
        <p:spPr bwMode="auto">
          <a:xfrm>
            <a:off x="2924175" y="4073525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816" name="Line 96"/>
          <p:cNvSpPr>
            <a:spLocks noChangeShapeType="1"/>
          </p:cNvSpPr>
          <p:nvPr/>
        </p:nvSpPr>
        <p:spPr bwMode="auto">
          <a:xfrm flipH="1" flipV="1">
            <a:off x="3111500" y="4200525"/>
            <a:ext cx="195263" cy="112713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7" name="Line 97"/>
          <p:cNvSpPr>
            <a:spLocks noChangeShapeType="1"/>
          </p:cNvSpPr>
          <p:nvPr/>
        </p:nvSpPr>
        <p:spPr bwMode="auto">
          <a:xfrm flipH="1" flipV="1">
            <a:off x="3082925" y="4249738"/>
            <a:ext cx="185738" cy="1079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8" name="Rectangle 98"/>
          <p:cNvSpPr>
            <a:spLocks noChangeArrowheads="1"/>
          </p:cNvSpPr>
          <p:nvPr/>
        </p:nvSpPr>
        <p:spPr bwMode="auto">
          <a:xfrm>
            <a:off x="3489325" y="4059238"/>
            <a:ext cx="285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819" name="Line 99"/>
          <p:cNvSpPr>
            <a:spLocks noChangeShapeType="1"/>
          </p:cNvSpPr>
          <p:nvPr/>
        </p:nvSpPr>
        <p:spPr bwMode="auto">
          <a:xfrm flipV="1">
            <a:off x="3297238" y="4189413"/>
            <a:ext cx="239712" cy="13970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0" name="Text Box 100"/>
          <p:cNvSpPr txBox="1">
            <a:spLocks noChangeArrowheads="1"/>
          </p:cNvSpPr>
          <p:nvPr/>
        </p:nvSpPr>
        <p:spPr bwMode="auto">
          <a:xfrm>
            <a:off x="2971800" y="6019800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</a:rPr>
              <a:t>PO</a:t>
            </a:r>
            <a:r>
              <a:rPr lang="en-US" sz="2000" baseline="-25000">
                <a:solidFill>
                  <a:srgbClr val="FF3300"/>
                </a:solidFill>
              </a:rPr>
              <a:t>4</a:t>
            </a:r>
            <a:r>
              <a:rPr lang="en-US" sz="2000" baseline="30000">
                <a:solidFill>
                  <a:srgbClr val="FF3300"/>
                </a:solidFill>
              </a:rPr>
              <a:t>3-</a:t>
            </a:r>
          </a:p>
        </p:txBody>
      </p:sp>
      <p:sp>
        <p:nvSpPr>
          <p:cNvPr id="30821" name="Text Box 101"/>
          <p:cNvSpPr txBox="1">
            <a:spLocks noChangeArrowheads="1"/>
          </p:cNvSpPr>
          <p:nvPr/>
        </p:nvSpPr>
        <p:spPr bwMode="auto">
          <a:xfrm>
            <a:off x="3124200" y="5486400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30822" name="Line 102"/>
          <p:cNvSpPr>
            <a:spLocks noChangeShapeType="1"/>
          </p:cNvSpPr>
          <p:nvPr/>
        </p:nvSpPr>
        <p:spPr bwMode="auto">
          <a:xfrm>
            <a:off x="5715000" y="4343400"/>
            <a:ext cx="0" cy="319088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3" name="Line 103"/>
          <p:cNvSpPr>
            <a:spLocks noChangeShapeType="1"/>
          </p:cNvSpPr>
          <p:nvPr/>
        </p:nvSpPr>
        <p:spPr bwMode="auto">
          <a:xfrm>
            <a:off x="5715000" y="4662488"/>
            <a:ext cx="0" cy="319087"/>
          </a:xfrm>
          <a:prstGeom prst="line">
            <a:avLst/>
          </a:prstGeom>
          <a:noFill/>
          <a:ln w="11113">
            <a:solidFill>
              <a:srgbClr val="FF7C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4" name="Line 104"/>
          <p:cNvSpPr>
            <a:spLocks noChangeShapeType="1"/>
          </p:cNvSpPr>
          <p:nvPr/>
        </p:nvSpPr>
        <p:spPr bwMode="auto">
          <a:xfrm rot="-5400000">
            <a:off x="5829300" y="4610100"/>
            <a:ext cx="0" cy="228600"/>
          </a:xfrm>
          <a:prstGeom prst="line">
            <a:avLst/>
          </a:prstGeom>
          <a:noFill/>
          <a:ln w="11113">
            <a:solidFill>
              <a:srgbClr val="FF7C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7" name="Rectangle 107"/>
          <p:cNvSpPr>
            <a:spLocks noChangeArrowheads="1"/>
          </p:cNvSpPr>
          <p:nvPr/>
        </p:nvSpPr>
        <p:spPr bwMode="auto">
          <a:xfrm>
            <a:off x="5959475" y="4565650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7C8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7C80"/>
                </a:solidFill>
              </a:rPr>
              <a:t>O</a:t>
            </a:r>
            <a:endParaRPr lang="en-US" sz="2800">
              <a:solidFill>
                <a:srgbClr val="FF7C80"/>
              </a:solidFill>
            </a:endParaRPr>
          </a:p>
        </p:txBody>
      </p:sp>
      <p:sp>
        <p:nvSpPr>
          <p:cNvPr id="30828" name="Line 108"/>
          <p:cNvSpPr>
            <a:spLocks noChangeShapeType="1"/>
          </p:cNvSpPr>
          <p:nvPr/>
        </p:nvSpPr>
        <p:spPr bwMode="auto">
          <a:xfrm>
            <a:off x="5715000" y="4662488"/>
            <a:ext cx="222250" cy="0"/>
          </a:xfrm>
          <a:prstGeom prst="line">
            <a:avLst/>
          </a:prstGeom>
          <a:noFill/>
          <a:ln w="11113">
            <a:solidFill>
              <a:srgbClr val="FF7C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9" name="Rectangle 109"/>
          <p:cNvSpPr>
            <a:spLocks noChangeArrowheads="1"/>
          </p:cNvSpPr>
          <p:nvPr/>
        </p:nvSpPr>
        <p:spPr bwMode="auto">
          <a:xfrm>
            <a:off x="5638800" y="4953000"/>
            <a:ext cx="346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7C8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7C80"/>
                </a:solidFill>
              </a:rPr>
              <a:t>CH</a:t>
            </a:r>
            <a:r>
              <a:rPr lang="en-US" sz="1500" baseline="-25000">
                <a:solidFill>
                  <a:srgbClr val="FF7C80"/>
                </a:solidFill>
              </a:rPr>
              <a:t>3</a:t>
            </a:r>
            <a:endParaRPr lang="en-US" sz="2800" baseline="-25000">
              <a:solidFill>
                <a:srgbClr val="FF7C80"/>
              </a:solidFill>
            </a:endParaRPr>
          </a:p>
        </p:txBody>
      </p:sp>
      <p:sp>
        <p:nvSpPr>
          <p:cNvPr id="30831" name="Rectangle 111"/>
          <p:cNvSpPr>
            <a:spLocks noChangeArrowheads="1"/>
          </p:cNvSpPr>
          <p:nvPr/>
        </p:nvSpPr>
        <p:spPr bwMode="auto">
          <a:xfrm>
            <a:off x="5362575" y="4087813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832" name="Line 112"/>
          <p:cNvSpPr>
            <a:spLocks noChangeShapeType="1"/>
          </p:cNvSpPr>
          <p:nvPr/>
        </p:nvSpPr>
        <p:spPr bwMode="auto">
          <a:xfrm flipH="1" flipV="1">
            <a:off x="5549900" y="4214813"/>
            <a:ext cx="185738" cy="1079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3" name="Line 113"/>
          <p:cNvSpPr>
            <a:spLocks noChangeShapeType="1"/>
          </p:cNvSpPr>
          <p:nvPr/>
        </p:nvSpPr>
        <p:spPr bwMode="auto">
          <a:xfrm flipH="1" flipV="1">
            <a:off x="5521325" y="4264025"/>
            <a:ext cx="185738" cy="1079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4" name="Line 114"/>
          <p:cNvSpPr>
            <a:spLocks noChangeShapeType="1"/>
          </p:cNvSpPr>
          <p:nvPr/>
        </p:nvSpPr>
        <p:spPr bwMode="auto">
          <a:xfrm flipV="1">
            <a:off x="5715000" y="4183063"/>
            <a:ext cx="277813" cy="16033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5" name="Text Box 115"/>
          <p:cNvSpPr txBox="1">
            <a:spLocks noChangeArrowheads="1"/>
          </p:cNvSpPr>
          <p:nvPr/>
        </p:nvSpPr>
        <p:spPr bwMode="auto">
          <a:xfrm>
            <a:off x="5410200" y="5940425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</a:rPr>
              <a:t>PO</a:t>
            </a:r>
            <a:r>
              <a:rPr lang="en-US" sz="2000" baseline="-25000">
                <a:solidFill>
                  <a:srgbClr val="FF3300"/>
                </a:solidFill>
              </a:rPr>
              <a:t>4</a:t>
            </a:r>
            <a:r>
              <a:rPr lang="en-US" sz="2000" baseline="30000">
                <a:solidFill>
                  <a:srgbClr val="FF3300"/>
                </a:solidFill>
              </a:rPr>
              <a:t>3-</a:t>
            </a:r>
          </a:p>
        </p:txBody>
      </p:sp>
      <p:sp>
        <p:nvSpPr>
          <p:cNvPr id="30836" name="Text Box 116"/>
          <p:cNvSpPr txBox="1">
            <a:spLocks noChangeArrowheads="1"/>
          </p:cNvSpPr>
          <p:nvPr/>
        </p:nvSpPr>
        <p:spPr bwMode="auto">
          <a:xfrm>
            <a:off x="5530850" y="5472113"/>
            <a:ext cx="39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+</a:t>
            </a:r>
          </a:p>
        </p:txBody>
      </p:sp>
      <p:grpSp>
        <p:nvGrpSpPr>
          <p:cNvPr id="30837" name="Group 117"/>
          <p:cNvGrpSpPr>
            <a:grpSpLocks/>
          </p:cNvGrpSpPr>
          <p:nvPr/>
        </p:nvGrpSpPr>
        <p:grpSpPr bwMode="auto">
          <a:xfrm rot="-5400000">
            <a:off x="2924969" y="3552031"/>
            <a:ext cx="782638" cy="79375"/>
            <a:chOff x="1796" y="2162"/>
            <a:chExt cx="573" cy="63"/>
          </a:xfrm>
        </p:grpSpPr>
        <p:sp>
          <p:nvSpPr>
            <p:cNvPr id="30838" name="Line 118"/>
            <p:cNvSpPr>
              <a:spLocks noChangeShapeType="1"/>
            </p:cNvSpPr>
            <p:nvPr/>
          </p:nvSpPr>
          <p:spPr bwMode="auto">
            <a:xfrm>
              <a:off x="1796" y="2179"/>
              <a:ext cx="496" cy="0"/>
            </a:xfrm>
            <a:prstGeom prst="line">
              <a:avLst/>
            </a:prstGeom>
            <a:noFill/>
            <a:ln w="1111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9" name="Line 119"/>
            <p:cNvSpPr>
              <a:spLocks noChangeShapeType="1"/>
            </p:cNvSpPr>
            <p:nvPr/>
          </p:nvSpPr>
          <p:spPr bwMode="auto">
            <a:xfrm>
              <a:off x="1872" y="2208"/>
              <a:ext cx="497" cy="0"/>
            </a:xfrm>
            <a:prstGeom prst="line">
              <a:avLst/>
            </a:prstGeom>
            <a:noFill/>
            <a:ln w="1111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0" name="Freeform 120"/>
            <p:cNvSpPr>
              <a:spLocks/>
            </p:cNvSpPr>
            <p:nvPr/>
          </p:nvSpPr>
          <p:spPr bwMode="auto">
            <a:xfrm>
              <a:off x="2292" y="2162"/>
              <a:ext cx="77" cy="17"/>
            </a:xfrm>
            <a:custGeom>
              <a:avLst/>
              <a:gdLst>
                <a:gd name="T0" fmla="*/ 0 w 77"/>
                <a:gd name="T1" fmla="*/ 17 h 17"/>
                <a:gd name="T2" fmla="*/ 23 w 77"/>
                <a:gd name="T3" fmla="*/ 17 h 17"/>
                <a:gd name="T4" fmla="*/ 0 w 77"/>
                <a:gd name="T5" fmla="*/ 0 h 17"/>
                <a:gd name="T6" fmla="*/ 77 w 77"/>
                <a:gd name="T7" fmla="*/ 17 h 17"/>
                <a:gd name="T8" fmla="*/ 23 w 77"/>
                <a:gd name="T9" fmla="*/ 17 h 17"/>
                <a:gd name="T10" fmla="*/ 0 w 77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7">
                  <a:moveTo>
                    <a:pt x="0" y="17"/>
                  </a:moveTo>
                  <a:lnTo>
                    <a:pt x="23" y="17"/>
                  </a:lnTo>
                  <a:lnTo>
                    <a:pt x="0" y="0"/>
                  </a:lnTo>
                  <a:lnTo>
                    <a:pt x="77" y="17"/>
                  </a:lnTo>
                  <a:lnTo>
                    <a:pt x="23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1" name="Freeform 121"/>
            <p:cNvSpPr>
              <a:spLocks/>
            </p:cNvSpPr>
            <p:nvPr/>
          </p:nvSpPr>
          <p:spPr bwMode="auto">
            <a:xfrm>
              <a:off x="1796" y="2208"/>
              <a:ext cx="76" cy="17"/>
            </a:xfrm>
            <a:custGeom>
              <a:avLst/>
              <a:gdLst>
                <a:gd name="T0" fmla="*/ 76 w 76"/>
                <a:gd name="T1" fmla="*/ 0 h 17"/>
                <a:gd name="T2" fmla="*/ 54 w 76"/>
                <a:gd name="T3" fmla="*/ 0 h 17"/>
                <a:gd name="T4" fmla="*/ 76 w 76"/>
                <a:gd name="T5" fmla="*/ 17 h 17"/>
                <a:gd name="T6" fmla="*/ 0 w 76"/>
                <a:gd name="T7" fmla="*/ 0 h 17"/>
                <a:gd name="T8" fmla="*/ 54 w 76"/>
                <a:gd name="T9" fmla="*/ 0 h 17"/>
                <a:gd name="T10" fmla="*/ 76 w 76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7">
                  <a:moveTo>
                    <a:pt x="76" y="0"/>
                  </a:moveTo>
                  <a:lnTo>
                    <a:pt x="54" y="0"/>
                  </a:lnTo>
                  <a:lnTo>
                    <a:pt x="76" y="17"/>
                  </a:lnTo>
                  <a:lnTo>
                    <a:pt x="0" y="0"/>
                  </a:lnTo>
                  <a:lnTo>
                    <a:pt x="5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42" name="Group 122"/>
          <p:cNvGrpSpPr>
            <a:grpSpLocks/>
          </p:cNvGrpSpPr>
          <p:nvPr/>
        </p:nvGrpSpPr>
        <p:grpSpPr bwMode="auto">
          <a:xfrm rot="-5400000">
            <a:off x="5318126" y="3516312"/>
            <a:ext cx="762000" cy="79375"/>
            <a:chOff x="3476" y="2114"/>
            <a:chExt cx="573" cy="63"/>
          </a:xfrm>
        </p:grpSpPr>
        <p:sp>
          <p:nvSpPr>
            <p:cNvPr id="30843" name="Line 123"/>
            <p:cNvSpPr>
              <a:spLocks noChangeShapeType="1"/>
            </p:cNvSpPr>
            <p:nvPr/>
          </p:nvSpPr>
          <p:spPr bwMode="auto">
            <a:xfrm>
              <a:off x="3476" y="2131"/>
              <a:ext cx="496" cy="0"/>
            </a:xfrm>
            <a:prstGeom prst="line">
              <a:avLst/>
            </a:prstGeom>
            <a:noFill/>
            <a:ln w="1111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4" name="Line 124"/>
            <p:cNvSpPr>
              <a:spLocks noChangeShapeType="1"/>
            </p:cNvSpPr>
            <p:nvPr/>
          </p:nvSpPr>
          <p:spPr bwMode="auto">
            <a:xfrm>
              <a:off x="3552" y="2160"/>
              <a:ext cx="497" cy="0"/>
            </a:xfrm>
            <a:prstGeom prst="line">
              <a:avLst/>
            </a:prstGeom>
            <a:noFill/>
            <a:ln w="1111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5" name="Freeform 125"/>
            <p:cNvSpPr>
              <a:spLocks/>
            </p:cNvSpPr>
            <p:nvPr/>
          </p:nvSpPr>
          <p:spPr bwMode="auto">
            <a:xfrm>
              <a:off x="3972" y="2114"/>
              <a:ext cx="77" cy="17"/>
            </a:xfrm>
            <a:custGeom>
              <a:avLst/>
              <a:gdLst>
                <a:gd name="T0" fmla="*/ 0 w 77"/>
                <a:gd name="T1" fmla="*/ 17 h 17"/>
                <a:gd name="T2" fmla="*/ 23 w 77"/>
                <a:gd name="T3" fmla="*/ 17 h 17"/>
                <a:gd name="T4" fmla="*/ 0 w 77"/>
                <a:gd name="T5" fmla="*/ 0 h 17"/>
                <a:gd name="T6" fmla="*/ 77 w 77"/>
                <a:gd name="T7" fmla="*/ 17 h 17"/>
                <a:gd name="T8" fmla="*/ 23 w 77"/>
                <a:gd name="T9" fmla="*/ 17 h 17"/>
                <a:gd name="T10" fmla="*/ 0 w 77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7">
                  <a:moveTo>
                    <a:pt x="0" y="17"/>
                  </a:moveTo>
                  <a:lnTo>
                    <a:pt x="23" y="17"/>
                  </a:lnTo>
                  <a:lnTo>
                    <a:pt x="0" y="0"/>
                  </a:lnTo>
                  <a:lnTo>
                    <a:pt x="77" y="17"/>
                  </a:lnTo>
                  <a:lnTo>
                    <a:pt x="23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6" name="Freeform 126"/>
            <p:cNvSpPr>
              <a:spLocks/>
            </p:cNvSpPr>
            <p:nvPr/>
          </p:nvSpPr>
          <p:spPr bwMode="auto">
            <a:xfrm>
              <a:off x="3476" y="2160"/>
              <a:ext cx="76" cy="17"/>
            </a:xfrm>
            <a:custGeom>
              <a:avLst/>
              <a:gdLst>
                <a:gd name="T0" fmla="*/ 76 w 76"/>
                <a:gd name="T1" fmla="*/ 0 h 17"/>
                <a:gd name="T2" fmla="*/ 54 w 76"/>
                <a:gd name="T3" fmla="*/ 0 h 17"/>
                <a:gd name="T4" fmla="*/ 76 w 76"/>
                <a:gd name="T5" fmla="*/ 17 h 17"/>
                <a:gd name="T6" fmla="*/ 0 w 76"/>
                <a:gd name="T7" fmla="*/ 0 h 17"/>
                <a:gd name="T8" fmla="*/ 54 w 76"/>
                <a:gd name="T9" fmla="*/ 0 h 17"/>
                <a:gd name="T10" fmla="*/ 76 w 76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7">
                  <a:moveTo>
                    <a:pt x="76" y="0"/>
                  </a:moveTo>
                  <a:lnTo>
                    <a:pt x="54" y="0"/>
                  </a:lnTo>
                  <a:lnTo>
                    <a:pt x="76" y="17"/>
                  </a:lnTo>
                  <a:lnTo>
                    <a:pt x="0" y="0"/>
                  </a:lnTo>
                  <a:lnTo>
                    <a:pt x="5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47" name="Rectangle 127"/>
          <p:cNvSpPr>
            <a:spLocks noChangeArrowheads="1"/>
          </p:cNvSpPr>
          <p:nvPr/>
        </p:nvSpPr>
        <p:spPr bwMode="auto">
          <a:xfrm>
            <a:off x="3646488" y="3429000"/>
            <a:ext cx="20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7C80"/>
                </a:solidFill>
              </a:rPr>
              <a:t>-4</a:t>
            </a:r>
          </a:p>
        </p:txBody>
      </p:sp>
      <p:sp>
        <p:nvSpPr>
          <p:cNvPr id="30848" name="Rectangle 128"/>
          <p:cNvSpPr>
            <a:spLocks noChangeArrowheads="1"/>
          </p:cNvSpPr>
          <p:nvPr/>
        </p:nvSpPr>
        <p:spPr bwMode="auto">
          <a:xfrm>
            <a:off x="5872163" y="3403600"/>
            <a:ext cx="520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00FF00"/>
                </a:solidFill>
              </a:rPr>
              <a:t>-14.8</a:t>
            </a:r>
          </a:p>
        </p:txBody>
      </p:sp>
      <p:sp>
        <p:nvSpPr>
          <p:cNvPr id="30849" name="Rectangle 129"/>
          <p:cNvSpPr>
            <a:spLocks noChangeArrowheads="1"/>
          </p:cNvSpPr>
          <p:nvPr/>
        </p:nvSpPr>
        <p:spPr bwMode="auto">
          <a:xfrm>
            <a:off x="411163" y="1528763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850" name="Line 130"/>
          <p:cNvSpPr>
            <a:spLocks noChangeShapeType="1"/>
          </p:cNvSpPr>
          <p:nvPr/>
        </p:nvSpPr>
        <p:spPr bwMode="auto">
          <a:xfrm flipH="1" flipV="1">
            <a:off x="598488" y="1655763"/>
            <a:ext cx="195262" cy="112712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1" name="Line 131"/>
          <p:cNvSpPr>
            <a:spLocks noChangeShapeType="1"/>
          </p:cNvSpPr>
          <p:nvPr/>
        </p:nvSpPr>
        <p:spPr bwMode="auto">
          <a:xfrm flipH="1" flipV="1">
            <a:off x="569913" y="1704975"/>
            <a:ext cx="185737" cy="1079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2" name="Rectangle 132"/>
          <p:cNvSpPr>
            <a:spLocks noChangeArrowheads="1"/>
          </p:cNvSpPr>
          <p:nvPr/>
        </p:nvSpPr>
        <p:spPr bwMode="auto">
          <a:xfrm>
            <a:off x="976313" y="1514475"/>
            <a:ext cx="285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853" name="Line 133"/>
          <p:cNvSpPr>
            <a:spLocks noChangeShapeType="1"/>
          </p:cNvSpPr>
          <p:nvPr/>
        </p:nvSpPr>
        <p:spPr bwMode="auto">
          <a:xfrm flipV="1">
            <a:off x="784225" y="1644650"/>
            <a:ext cx="239713" cy="13970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4" name="Rectangle 134"/>
          <p:cNvSpPr>
            <a:spLocks noChangeArrowheads="1"/>
          </p:cNvSpPr>
          <p:nvPr/>
        </p:nvSpPr>
        <p:spPr bwMode="auto">
          <a:xfrm>
            <a:off x="5907088" y="1425575"/>
            <a:ext cx="285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855" name="Rectangle 135"/>
          <p:cNvSpPr>
            <a:spLocks noChangeArrowheads="1"/>
          </p:cNvSpPr>
          <p:nvPr/>
        </p:nvSpPr>
        <p:spPr bwMode="auto">
          <a:xfrm>
            <a:off x="5943600" y="4038600"/>
            <a:ext cx="285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OH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0856" name="Line 136"/>
          <p:cNvSpPr>
            <a:spLocks noChangeShapeType="1"/>
          </p:cNvSpPr>
          <p:nvPr/>
        </p:nvSpPr>
        <p:spPr bwMode="auto">
          <a:xfrm>
            <a:off x="5621338" y="2078038"/>
            <a:ext cx="0" cy="31908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7" name="Rectangle 137"/>
          <p:cNvSpPr>
            <a:spLocks noChangeArrowheads="1"/>
          </p:cNvSpPr>
          <p:nvPr/>
        </p:nvSpPr>
        <p:spPr bwMode="auto">
          <a:xfrm>
            <a:off x="8305800" y="2438400"/>
            <a:ext cx="346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CH</a:t>
            </a:r>
            <a:r>
              <a:rPr lang="en-US" sz="1500" baseline="-25000">
                <a:solidFill>
                  <a:srgbClr val="FF7C80"/>
                </a:solidFill>
              </a:rPr>
              <a:t>3</a:t>
            </a:r>
            <a:endParaRPr lang="en-US" sz="2800" baseline="-25000">
              <a:solidFill>
                <a:srgbClr val="FF7C80"/>
              </a:solidFill>
            </a:endParaRPr>
          </a:p>
        </p:txBody>
      </p:sp>
      <p:sp>
        <p:nvSpPr>
          <p:cNvPr id="30858" name="Rectangle 138"/>
          <p:cNvSpPr>
            <a:spLocks noChangeArrowheads="1"/>
          </p:cNvSpPr>
          <p:nvPr/>
        </p:nvSpPr>
        <p:spPr bwMode="auto">
          <a:xfrm>
            <a:off x="5486400" y="2819400"/>
            <a:ext cx="381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9999"/>
                </a:solidFill>
              </a:rPr>
              <a:t>PEP</a:t>
            </a:r>
            <a:endParaRPr lang="en-US" sz="2800">
              <a:solidFill>
                <a:srgbClr val="FF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09600" y="6096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9999"/>
                </a:solidFill>
              </a:rPr>
              <a:t>Structural Basis for high PO</a:t>
            </a:r>
            <a:r>
              <a:rPr lang="en-US" sz="2400" baseline="-25000">
                <a:solidFill>
                  <a:srgbClr val="FF9999"/>
                </a:solidFill>
              </a:rPr>
              <a:t>4</a:t>
            </a:r>
            <a:r>
              <a:rPr lang="en-US" sz="2400">
                <a:solidFill>
                  <a:srgbClr val="FF9999"/>
                </a:solidFill>
              </a:rPr>
              <a:t> transfer potential of PEP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962400" y="5486400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PO</a:t>
            </a:r>
            <a:r>
              <a:rPr lang="en-US" sz="2800" baseline="-25000">
                <a:solidFill>
                  <a:srgbClr val="FF3300"/>
                </a:solidFill>
              </a:rPr>
              <a:t>4</a:t>
            </a:r>
            <a:r>
              <a:rPr lang="en-US" sz="2800" baseline="30000">
                <a:solidFill>
                  <a:srgbClr val="FF3300"/>
                </a:solidFill>
              </a:rPr>
              <a:t>2-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114800" y="4953000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32773" name="AutoShape 5"/>
          <p:cNvSpPr>
            <a:spLocks noChangeAspect="1" noChangeArrowheads="1" noTextEdit="1"/>
          </p:cNvSpPr>
          <p:nvPr/>
        </p:nvSpPr>
        <p:spPr bwMode="auto">
          <a:xfrm>
            <a:off x="381000" y="2362200"/>
            <a:ext cx="82296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698500" y="2740025"/>
            <a:ext cx="0" cy="339725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92138" y="3421063"/>
            <a:ext cx="2111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806450" y="3421063"/>
            <a:ext cx="2111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017588" y="3606800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solidFill>
                  <a:srgbClr val="FFFF00"/>
                </a:solidFill>
              </a:rPr>
              <a:t>2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655638" y="3079750"/>
            <a:ext cx="0" cy="341313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742950" y="3094038"/>
            <a:ext cx="0" cy="327025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1076325" y="2930525"/>
            <a:ext cx="2270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1309688" y="2930525"/>
            <a:ext cx="1952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3300"/>
                </a:solidFill>
              </a:rPr>
              <a:t>P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1509713" y="2930525"/>
            <a:ext cx="22701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3300"/>
                </a:solidFill>
              </a:rPr>
              <a:t>O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1739900" y="311785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solidFill>
                  <a:srgbClr val="FF3300"/>
                </a:solidFill>
              </a:rPr>
              <a:t>3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698500" y="3079750"/>
            <a:ext cx="342900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92138" y="2441575"/>
            <a:ext cx="211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808038" y="2441575"/>
            <a:ext cx="22701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1041400" y="2441575"/>
            <a:ext cx="2270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1274763" y="2441575"/>
            <a:ext cx="211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2454275" y="3109913"/>
            <a:ext cx="801688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Freeform 22"/>
          <p:cNvSpPr>
            <a:spLocks/>
          </p:cNvSpPr>
          <p:nvPr/>
        </p:nvSpPr>
        <p:spPr bwMode="auto">
          <a:xfrm>
            <a:off x="3255963" y="3067050"/>
            <a:ext cx="187325" cy="84138"/>
          </a:xfrm>
          <a:custGeom>
            <a:avLst/>
            <a:gdLst>
              <a:gd name="T0" fmla="*/ 0 w 118"/>
              <a:gd name="T1" fmla="*/ 27 h 53"/>
              <a:gd name="T2" fmla="*/ 35 w 118"/>
              <a:gd name="T3" fmla="*/ 27 h 53"/>
              <a:gd name="T4" fmla="*/ 0 w 118"/>
              <a:gd name="T5" fmla="*/ 0 h 53"/>
              <a:gd name="T6" fmla="*/ 118 w 118"/>
              <a:gd name="T7" fmla="*/ 27 h 53"/>
              <a:gd name="T8" fmla="*/ 0 w 118"/>
              <a:gd name="T9" fmla="*/ 53 h 53"/>
              <a:gd name="T10" fmla="*/ 35 w 118"/>
              <a:gd name="T11" fmla="*/ 27 h 53"/>
              <a:gd name="T12" fmla="*/ 0 w 118"/>
              <a:gd name="T13" fmla="*/ 2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8" h="53">
                <a:moveTo>
                  <a:pt x="0" y="27"/>
                </a:moveTo>
                <a:lnTo>
                  <a:pt x="35" y="27"/>
                </a:lnTo>
                <a:lnTo>
                  <a:pt x="0" y="0"/>
                </a:lnTo>
                <a:lnTo>
                  <a:pt x="118" y="27"/>
                </a:lnTo>
                <a:lnTo>
                  <a:pt x="0" y="53"/>
                </a:lnTo>
                <a:lnTo>
                  <a:pt x="35" y="27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4151313" y="2703513"/>
            <a:ext cx="0" cy="339725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4044950" y="3384550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4259263" y="3384550"/>
            <a:ext cx="211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4470400" y="3570288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solidFill>
                  <a:srgbClr val="FFFF00"/>
                </a:solidFill>
              </a:rPr>
              <a:t>2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>
            <a:off x="4108450" y="3043238"/>
            <a:ext cx="0" cy="341312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4195763" y="3057525"/>
            <a:ext cx="0" cy="327025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4530725" y="2894013"/>
            <a:ext cx="22701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4762500" y="2894013"/>
            <a:ext cx="2111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>
            <a:off x="4151313" y="3043238"/>
            <a:ext cx="342900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4044950" y="2403475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4260850" y="2403475"/>
            <a:ext cx="2270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4495800" y="2403475"/>
            <a:ext cx="2270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4727575" y="2403475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>
            <a:off x="5608638" y="3017838"/>
            <a:ext cx="1400175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Line 37"/>
          <p:cNvSpPr>
            <a:spLocks noChangeShapeType="1"/>
          </p:cNvSpPr>
          <p:nvPr/>
        </p:nvSpPr>
        <p:spPr bwMode="auto">
          <a:xfrm>
            <a:off x="5795963" y="3087688"/>
            <a:ext cx="1400175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Freeform 38"/>
          <p:cNvSpPr>
            <a:spLocks/>
          </p:cNvSpPr>
          <p:nvPr/>
        </p:nvSpPr>
        <p:spPr bwMode="auto">
          <a:xfrm>
            <a:off x="7008813" y="2976563"/>
            <a:ext cx="187325" cy="41275"/>
          </a:xfrm>
          <a:custGeom>
            <a:avLst/>
            <a:gdLst>
              <a:gd name="T0" fmla="*/ 0 w 118"/>
              <a:gd name="T1" fmla="*/ 26 h 26"/>
              <a:gd name="T2" fmla="*/ 35 w 118"/>
              <a:gd name="T3" fmla="*/ 26 h 26"/>
              <a:gd name="T4" fmla="*/ 0 w 118"/>
              <a:gd name="T5" fmla="*/ 0 h 26"/>
              <a:gd name="T6" fmla="*/ 118 w 118"/>
              <a:gd name="T7" fmla="*/ 26 h 26"/>
              <a:gd name="T8" fmla="*/ 35 w 118"/>
              <a:gd name="T9" fmla="*/ 26 h 26"/>
              <a:gd name="T10" fmla="*/ 0 w 118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26">
                <a:moveTo>
                  <a:pt x="0" y="26"/>
                </a:moveTo>
                <a:lnTo>
                  <a:pt x="35" y="26"/>
                </a:lnTo>
                <a:lnTo>
                  <a:pt x="0" y="0"/>
                </a:lnTo>
                <a:lnTo>
                  <a:pt x="118" y="26"/>
                </a:lnTo>
                <a:lnTo>
                  <a:pt x="35" y="26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7" name="Freeform 39"/>
          <p:cNvSpPr>
            <a:spLocks/>
          </p:cNvSpPr>
          <p:nvPr/>
        </p:nvSpPr>
        <p:spPr bwMode="auto">
          <a:xfrm>
            <a:off x="5608638" y="3087688"/>
            <a:ext cx="187325" cy="41275"/>
          </a:xfrm>
          <a:custGeom>
            <a:avLst/>
            <a:gdLst>
              <a:gd name="T0" fmla="*/ 118 w 118"/>
              <a:gd name="T1" fmla="*/ 0 h 26"/>
              <a:gd name="T2" fmla="*/ 83 w 118"/>
              <a:gd name="T3" fmla="*/ 0 h 26"/>
              <a:gd name="T4" fmla="*/ 118 w 118"/>
              <a:gd name="T5" fmla="*/ 26 h 26"/>
              <a:gd name="T6" fmla="*/ 0 w 118"/>
              <a:gd name="T7" fmla="*/ 0 h 26"/>
              <a:gd name="T8" fmla="*/ 83 w 118"/>
              <a:gd name="T9" fmla="*/ 0 h 26"/>
              <a:gd name="T10" fmla="*/ 118 w 118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26">
                <a:moveTo>
                  <a:pt x="118" y="0"/>
                </a:moveTo>
                <a:lnTo>
                  <a:pt x="83" y="0"/>
                </a:lnTo>
                <a:lnTo>
                  <a:pt x="118" y="26"/>
                </a:lnTo>
                <a:lnTo>
                  <a:pt x="0" y="0"/>
                </a:lnTo>
                <a:lnTo>
                  <a:pt x="83" y="0"/>
                </a:lnTo>
                <a:lnTo>
                  <a:pt x="118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>
            <a:off x="7845425" y="2667000"/>
            <a:ext cx="0" cy="338138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9" name="Rectangle 41"/>
          <p:cNvSpPr>
            <a:spLocks noChangeArrowheads="1"/>
          </p:cNvSpPr>
          <p:nvPr/>
        </p:nvSpPr>
        <p:spPr bwMode="auto">
          <a:xfrm>
            <a:off x="7739063" y="3346450"/>
            <a:ext cx="211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7953375" y="3346450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811" name="Rectangle 43"/>
          <p:cNvSpPr>
            <a:spLocks noChangeArrowheads="1"/>
          </p:cNvSpPr>
          <p:nvPr/>
        </p:nvSpPr>
        <p:spPr bwMode="auto">
          <a:xfrm>
            <a:off x="8164513" y="3533775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solidFill>
                  <a:srgbClr val="FFFF00"/>
                </a:solidFill>
              </a:rPr>
              <a:t>3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812" name="Line 44"/>
          <p:cNvSpPr>
            <a:spLocks noChangeShapeType="1"/>
          </p:cNvSpPr>
          <p:nvPr/>
        </p:nvSpPr>
        <p:spPr bwMode="auto">
          <a:xfrm>
            <a:off x="7845425" y="3005138"/>
            <a:ext cx="0" cy="341312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3" name="Rectangle 45"/>
          <p:cNvSpPr>
            <a:spLocks noChangeArrowheads="1"/>
          </p:cNvSpPr>
          <p:nvPr/>
        </p:nvSpPr>
        <p:spPr bwMode="auto">
          <a:xfrm>
            <a:off x="8224838" y="2857500"/>
            <a:ext cx="22701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814" name="Line 46"/>
          <p:cNvSpPr>
            <a:spLocks noChangeShapeType="1"/>
          </p:cNvSpPr>
          <p:nvPr/>
        </p:nvSpPr>
        <p:spPr bwMode="auto">
          <a:xfrm>
            <a:off x="7861300" y="3048000"/>
            <a:ext cx="328613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5" name="Line 47"/>
          <p:cNvSpPr>
            <a:spLocks noChangeShapeType="1"/>
          </p:cNvSpPr>
          <p:nvPr/>
        </p:nvSpPr>
        <p:spPr bwMode="auto">
          <a:xfrm>
            <a:off x="7861300" y="2960688"/>
            <a:ext cx="328613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6" name="Rectangle 48"/>
          <p:cNvSpPr>
            <a:spLocks noChangeArrowheads="1"/>
          </p:cNvSpPr>
          <p:nvPr/>
        </p:nvSpPr>
        <p:spPr bwMode="auto">
          <a:xfrm>
            <a:off x="7739063" y="2366963"/>
            <a:ext cx="2111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817" name="Rectangle 49"/>
          <p:cNvSpPr>
            <a:spLocks noChangeArrowheads="1"/>
          </p:cNvSpPr>
          <p:nvPr/>
        </p:nvSpPr>
        <p:spPr bwMode="auto">
          <a:xfrm>
            <a:off x="7956550" y="2366963"/>
            <a:ext cx="22701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818" name="Rectangle 50"/>
          <p:cNvSpPr>
            <a:spLocks noChangeArrowheads="1"/>
          </p:cNvSpPr>
          <p:nvPr/>
        </p:nvSpPr>
        <p:spPr bwMode="auto">
          <a:xfrm>
            <a:off x="8189913" y="2366963"/>
            <a:ext cx="2270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819" name="Rectangle 51"/>
          <p:cNvSpPr>
            <a:spLocks noChangeArrowheads="1"/>
          </p:cNvSpPr>
          <p:nvPr/>
        </p:nvSpPr>
        <p:spPr bwMode="auto">
          <a:xfrm>
            <a:off x="8421688" y="2366963"/>
            <a:ext cx="2111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820" name="Rectangle 52"/>
          <p:cNvSpPr>
            <a:spLocks noChangeArrowheads="1"/>
          </p:cNvSpPr>
          <p:nvPr/>
        </p:nvSpPr>
        <p:spPr bwMode="auto">
          <a:xfrm>
            <a:off x="6281738" y="3260725"/>
            <a:ext cx="4206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-10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821" name="Rectangle 53"/>
          <p:cNvSpPr>
            <a:spLocks noChangeArrowheads="1"/>
          </p:cNvSpPr>
          <p:nvPr/>
        </p:nvSpPr>
        <p:spPr bwMode="auto">
          <a:xfrm>
            <a:off x="2590800" y="3352800"/>
            <a:ext cx="5016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-4.8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822" name="Rectangle 54"/>
          <p:cNvSpPr>
            <a:spLocks noChangeArrowheads="1"/>
          </p:cNvSpPr>
          <p:nvPr/>
        </p:nvSpPr>
        <p:spPr bwMode="auto">
          <a:xfrm>
            <a:off x="609600" y="3962400"/>
            <a:ext cx="585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PEP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823" name="Rectangle 55"/>
          <p:cNvSpPr>
            <a:spLocks noChangeArrowheads="1"/>
          </p:cNvSpPr>
          <p:nvPr/>
        </p:nvSpPr>
        <p:spPr bwMode="auto">
          <a:xfrm>
            <a:off x="3887788" y="3935413"/>
            <a:ext cx="11509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Pyruvate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824" name="Rectangle 56"/>
          <p:cNvSpPr>
            <a:spLocks noChangeArrowheads="1"/>
          </p:cNvSpPr>
          <p:nvPr/>
        </p:nvSpPr>
        <p:spPr bwMode="auto">
          <a:xfrm>
            <a:off x="3886200" y="4267200"/>
            <a:ext cx="9064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  (enol)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825" name="Rectangle 57"/>
          <p:cNvSpPr>
            <a:spLocks noChangeArrowheads="1"/>
          </p:cNvSpPr>
          <p:nvPr/>
        </p:nvSpPr>
        <p:spPr bwMode="auto">
          <a:xfrm>
            <a:off x="7621588" y="3935413"/>
            <a:ext cx="11509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Pyruvate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2826" name="Rectangle 58"/>
          <p:cNvSpPr>
            <a:spLocks noChangeArrowheads="1"/>
          </p:cNvSpPr>
          <p:nvPr/>
        </p:nvSpPr>
        <p:spPr bwMode="auto">
          <a:xfrm>
            <a:off x="7620000" y="4267200"/>
            <a:ext cx="9064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  (keto)</a:t>
            </a:r>
            <a:endParaRPr lang="en-US" sz="28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>
                <a:solidFill>
                  <a:srgbClr val="FF9999"/>
                </a:solidFill>
              </a:rPr>
              <a:t>Net Reaction of Glycolysis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838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FFFF99"/>
                </a:solidFill>
              </a:rPr>
              <a:t>Glucose + 2 P</a:t>
            </a:r>
            <a:r>
              <a:rPr lang="en-US" sz="2400" baseline="-25000">
                <a:solidFill>
                  <a:srgbClr val="FFFF99"/>
                </a:solidFill>
              </a:rPr>
              <a:t>i </a:t>
            </a:r>
            <a:r>
              <a:rPr lang="en-US" sz="2400">
                <a:solidFill>
                  <a:srgbClr val="FFFF99"/>
                </a:solidFill>
              </a:rPr>
              <a:t>+ 2ADP + 2NAD</a:t>
            </a:r>
            <a:r>
              <a:rPr lang="en-US" sz="2400" baseline="30000">
                <a:solidFill>
                  <a:srgbClr val="FFFF99"/>
                </a:solidFill>
              </a:rPr>
              <a:t>+</a:t>
            </a:r>
            <a:r>
              <a:rPr lang="en-US" sz="2400">
                <a:solidFill>
                  <a:srgbClr val="FFFF99"/>
                </a:solidFill>
              </a:rPr>
              <a:t> </a:t>
            </a:r>
            <a:r>
              <a:rPr lang="en-US" sz="2400">
                <a:solidFill>
                  <a:srgbClr val="FFFF99"/>
                </a:solidFill>
                <a:sym typeface="Wingdings" pitchFamily="2" charset="2"/>
              </a:rPr>
              <a:t> 2Pyruvate + 2ATP + 2NADH + 2H</a:t>
            </a:r>
            <a:r>
              <a:rPr lang="en-US" sz="2400" baseline="30000">
                <a:solidFill>
                  <a:srgbClr val="FFFF99"/>
                </a:solidFill>
                <a:sym typeface="Wingdings" pitchFamily="2" charset="2"/>
              </a:rPr>
              <a:t>+</a:t>
            </a:r>
            <a:r>
              <a:rPr lang="en-US" sz="2400">
                <a:solidFill>
                  <a:srgbClr val="FFFF99"/>
                </a:solidFill>
                <a:sym typeface="Wingdings" pitchFamily="2" charset="2"/>
              </a:rPr>
              <a:t> + 2H</a:t>
            </a:r>
            <a:r>
              <a:rPr lang="en-US" sz="2400" baseline="-25000">
                <a:solidFill>
                  <a:srgbClr val="FFFF99"/>
                </a:solidFill>
                <a:sym typeface="Wingdings" pitchFamily="2" charset="2"/>
              </a:rPr>
              <a:t>2</a:t>
            </a:r>
            <a:r>
              <a:rPr lang="en-US" sz="2400">
                <a:solidFill>
                  <a:srgbClr val="FFFF99"/>
                </a:solidFill>
                <a:sym typeface="Wingdings" pitchFamily="2" charset="2"/>
              </a:rPr>
              <a:t>O</a:t>
            </a:r>
            <a:endParaRPr lang="en-US" sz="2400">
              <a:solidFill>
                <a:srgbClr val="FFFF99"/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838200" y="41148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4ADP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838200" y="46482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4ATP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295400" y="2209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2438400" y="2590800"/>
            <a:ext cx="0" cy="838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2514600" y="2667000"/>
            <a:ext cx="381000" cy="685800"/>
          </a:xfrm>
          <a:prstGeom prst="curvedRightArrow">
            <a:avLst>
              <a:gd name="adj1" fmla="val 36000"/>
              <a:gd name="adj2" fmla="val 72000"/>
              <a:gd name="adj3" fmla="val 33333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2743200" y="2514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2ATP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2895600" y="3048000"/>
            <a:ext cx="849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FF00"/>
                </a:solidFill>
              </a:rPr>
              <a:t>2ADP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1295400" y="34290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2 G-3-P</a:t>
            </a:r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2438400" y="3810000"/>
            <a:ext cx="0" cy="1143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AutoShape 14"/>
          <p:cNvSpPr>
            <a:spLocks noChangeArrowheads="1"/>
          </p:cNvSpPr>
          <p:nvPr/>
        </p:nvSpPr>
        <p:spPr bwMode="auto">
          <a:xfrm>
            <a:off x="1752600" y="4267200"/>
            <a:ext cx="533400" cy="685800"/>
          </a:xfrm>
          <a:prstGeom prst="curvedLeftArrow">
            <a:avLst>
              <a:gd name="adj1" fmla="val 25714"/>
              <a:gd name="adj2" fmla="val 51429"/>
              <a:gd name="adj3" fmla="val 33333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AutoShape 15"/>
          <p:cNvSpPr>
            <a:spLocks noChangeArrowheads="1"/>
          </p:cNvSpPr>
          <p:nvPr/>
        </p:nvSpPr>
        <p:spPr bwMode="auto">
          <a:xfrm>
            <a:off x="2514600" y="3810000"/>
            <a:ext cx="381000" cy="533400"/>
          </a:xfrm>
          <a:prstGeom prst="curvedRightArrow">
            <a:avLst>
              <a:gd name="adj1" fmla="val 28000"/>
              <a:gd name="adj2" fmla="val 56000"/>
              <a:gd name="adj3" fmla="val 33333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2895600" y="3657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2 NAD</a:t>
            </a:r>
            <a:r>
              <a:rPr lang="en-US" sz="2000" baseline="30000">
                <a:solidFill>
                  <a:srgbClr val="FFFF00"/>
                </a:solidFill>
              </a:rPr>
              <a:t>+</a:t>
            </a:r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2895600" y="40386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2 NADH + H</a:t>
            </a:r>
            <a:r>
              <a:rPr lang="en-US" sz="2000" baseline="30000">
                <a:solidFill>
                  <a:srgbClr val="FFFF00"/>
                </a:solidFill>
              </a:rPr>
              <a:t>+</a:t>
            </a:r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4648200" y="4191000"/>
            <a:ext cx="2667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AutoShape 19"/>
          <p:cNvSpPr>
            <a:spLocks noChangeArrowheads="1"/>
          </p:cNvSpPr>
          <p:nvPr/>
        </p:nvSpPr>
        <p:spPr bwMode="auto">
          <a:xfrm>
            <a:off x="5486400" y="3810000"/>
            <a:ext cx="914400" cy="304800"/>
          </a:xfrm>
          <a:prstGeom prst="curvedUp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4876800" y="3429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5 ADP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5867400" y="34290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 </a:t>
            </a:r>
            <a:r>
              <a:rPr lang="en-US" sz="2000">
                <a:solidFill>
                  <a:schemeClr val="bg2"/>
                </a:solidFill>
              </a:rPr>
              <a:t>5 ATP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4648200" y="42672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Oxidative P’n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7543800" y="3581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O</a:t>
            </a:r>
            <a:r>
              <a:rPr lang="en-US" sz="2400" baseline="-25000">
                <a:solidFill>
                  <a:schemeClr val="bg2"/>
                </a:solidFill>
              </a:rPr>
              <a:t>2</a:t>
            </a:r>
            <a:endParaRPr lang="en-US" sz="2400">
              <a:solidFill>
                <a:schemeClr val="bg2"/>
              </a:solidFill>
            </a:endParaRPr>
          </a:p>
        </p:txBody>
      </p:sp>
      <p:sp>
        <p:nvSpPr>
          <p:cNvPr id="34840" name="AutoShape 24"/>
          <p:cNvSpPr>
            <a:spLocks noChangeArrowheads="1"/>
          </p:cNvSpPr>
          <p:nvPr/>
        </p:nvSpPr>
        <p:spPr bwMode="auto">
          <a:xfrm>
            <a:off x="7315200" y="3962400"/>
            <a:ext cx="304800" cy="457200"/>
          </a:xfrm>
          <a:prstGeom prst="curvedRigh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7620000" y="4191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2H</a:t>
            </a:r>
            <a:r>
              <a:rPr lang="en-US" sz="2000" baseline="-25000">
                <a:solidFill>
                  <a:schemeClr val="bg2"/>
                </a:solidFill>
              </a:rPr>
              <a:t>2</a:t>
            </a:r>
            <a:r>
              <a:rPr lang="en-US" sz="200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1600200" y="49530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2 Pyruvate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4648200" y="4953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969696"/>
                </a:solidFill>
              </a:rPr>
              <a:t>2 Lactate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3200400" y="6080125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969696"/>
                </a:solidFill>
              </a:rPr>
              <a:t>LDH</a:t>
            </a: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3657600" y="48768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969696"/>
                </a:solidFill>
              </a:rPr>
              <a:t>2NAD</a:t>
            </a:r>
            <a:r>
              <a:rPr lang="en-US" sz="2000" baseline="30000">
                <a:solidFill>
                  <a:srgbClr val="969696"/>
                </a:solidFill>
              </a:rPr>
              <a:t>+</a:t>
            </a:r>
            <a:endParaRPr lang="en-US" sz="2000">
              <a:solidFill>
                <a:srgbClr val="969696"/>
              </a:solidFill>
            </a:endParaRPr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2166938" y="5805487"/>
            <a:ext cx="0" cy="258763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2084388" y="61610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2247900" y="61610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2411413" y="630078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solidFill>
                  <a:srgbClr val="FFFF00"/>
                </a:solidFill>
              </a:rPr>
              <a:t>3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2166938" y="6064250"/>
            <a:ext cx="0" cy="26035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2454275" y="5788025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2179638" y="6096000"/>
            <a:ext cx="249237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2179638" y="6029325"/>
            <a:ext cx="249237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Rectangle 39"/>
          <p:cNvSpPr>
            <a:spLocks noChangeArrowheads="1"/>
          </p:cNvSpPr>
          <p:nvPr/>
        </p:nvSpPr>
        <p:spPr bwMode="auto">
          <a:xfrm>
            <a:off x="2084388" y="54133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2249488" y="5413375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2427288" y="5413375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2605088" y="54133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3279775" y="5916613"/>
            <a:ext cx="6111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>
            <a:off x="3422650" y="5970588"/>
            <a:ext cx="6111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1" name="Freeform 45"/>
          <p:cNvSpPr>
            <a:spLocks/>
          </p:cNvSpPr>
          <p:nvPr/>
        </p:nvSpPr>
        <p:spPr bwMode="auto">
          <a:xfrm>
            <a:off x="3890963" y="5884863"/>
            <a:ext cx="142875" cy="31750"/>
          </a:xfrm>
          <a:custGeom>
            <a:avLst/>
            <a:gdLst>
              <a:gd name="T0" fmla="*/ 0 w 90"/>
              <a:gd name="T1" fmla="*/ 20 h 20"/>
              <a:gd name="T2" fmla="*/ 26 w 90"/>
              <a:gd name="T3" fmla="*/ 20 h 20"/>
              <a:gd name="T4" fmla="*/ 0 w 90"/>
              <a:gd name="T5" fmla="*/ 0 h 20"/>
              <a:gd name="T6" fmla="*/ 90 w 90"/>
              <a:gd name="T7" fmla="*/ 20 h 20"/>
              <a:gd name="T8" fmla="*/ 26 w 90"/>
              <a:gd name="T9" fmla="*/ 20 h 20"/>
              <a:gd name="T10" fmla="*/ 0 w 90"/>
              <a:gd name="T11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20">
                <a:moveTo>
                  <a:pt x="0" y="20"/>
                </a:moveTo>
                <a:lnTo>
                  <a:pt x="26" y="20"/>
                </a:lnTo>
                <a:lnTo>
                  <a:pt x="0" y="0"/>
                </a:lnTo>
                <a:lnTo>
                  <a:pt x="90" y="20"/>
                </a:lnTo>
                <a:lnTo>
                  <a:pt x="26" y="20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62" name="Freeform 46"/>
          <p:cNvSpPr>
            <a:spLocks/>
          </p:cNvSpPr>
          <p:nvPr/>
        </p:nvSpPr>
        <p:spPr bwMode="auto">
          <a:xfrm>
            <a:off x="3279775" y="5970588"/>
            <a:ext cx="142875" cy="31750"/>
          </a:xfrm>
          <a:custGeom>
            <a:avLst/>
            <a:gdLst>
              <a:gd name="T0" fmla="*/ 90 w 90"/>
              <a:gd name="T1" fmla="*/ 0 h 20"/>
              <a:gd name="T2" fmla="*/ 63 w 90"/>
              <a:gd name="T3" fmla="*/ 0 h 20"/>
              <a:gd name="T4" fmla="*/ 90 w 90"/>
              <a:gd name="T5" fmla="*/ 20 h 20"/>
              <a:gd name="T6" fmla="*/ 0 w 90"/>
              <a:gd name="T7" fmla="*/ 0 h 20"/>
              <a:gd name="T8" fmla="*/ 63 w 90"/>
              <a:gd name="T9" fmla="*/ 0 h 20"/>
              <a:gd name="T10" fmla="*/ 90 w 90"/>
              <a:gd name="T11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20">
                <a:moveTo>
                  <a:pt x="90" y="0"/>
                </a:moveTo>
                <a:lnTo>
                  <a:pt x="63" y="0"/>
                </a:lnTo>
                <a:lnTo>
                  <a:pt x="90" y="20"/>
                </a:lnTo>
                <a:lnTo>
                  <a:pt x="0" y="0"/>
                </a:lnTo>
                <a:lnTo>
                  <a:pt x="63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63" name="Line 47"/>
          <p:cNvSpPr>
            <a:spLocks noChangeShapeType="1"/>
          </p:cNvSpPr>
          <p:nvPr/>
        </p:nvSpPr>
        <p:spPr bwMode="auto">
          <a:xfrm>
            <a:off x="5356225" y="5732463"/>
            <a:ext cx="0" cy="2571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5273675" y="61245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969696"/>
                </a:solidFill>
              </a:rPr>
              <a:t>C</a:t>
            </a:r>
            <a:endParaRPr lang="en-US" sz="2800">
              <a:solidFill>
                <a:srgbClr val="969696"/>
              </a:solidFill>
            </a:endParaRPr>
          </a:p>
        </p:txBody>
      </p:sp>
      <p:sp>
        <p:nvSpPr>
          <p:cNvPr id="34865" name="Rectangle 49"/>
          <p:cNvSpPr>
            <a:spLocks noChangeArrowheads="1"/>
          </p:cNvSpPr>
          <p:nvPr/>
        </p:nvSpPr>
        <p:spPr bwMode="auto">
          <a:xfrm>
            <a:off x="5435600" y="61245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969696"/>
                </a:solidFill>
              </a:rPr>
              <a:t>H</a:t>
            </a:r>
            <a:endParaRPr lang="en-US" sz="2800">
              <a:solidFill>
                <a:srgbClr val="969696"/>
              </a:solidFill>
            </a:endParaRPr>
          </a:p>
        </p:txBody>
      </p:sp>
      <p:sp>
        <p:nvSpPr>
          <p:cNvPr id="34866" name="Rectangle 50"/>
          <p:cNvSpPr>
            <a:spLocks noChangeArrowheads="1"/>
          </p:cNvSpPr>
          <p:nvPr/>
        </p:nvSpPr>
        <p:spPr bwMode="auto">
          <a:xfrm>
            <a:off x="5595938" y="626586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solidFill>
                  <a:srgbClr val="969696"/>
                </a:solidFill>
              </a:rPr>
              <a:t>3</a:t>
            </a:r>
            <a:endParaRPr lang="en-US" sz="2800">
              <a:solidFill>
                <a:srgbClr val="969696"/>
              </a:solidFill>
            </a:endParaRPr>
          </a:p>
        </p:txBody>
      </p:sp>
      <p:sp>
        <p:nvSpPr>
          <p:cNvPr id="34867" name="Line 51"/>
          <p:cNvSpPr>
            <a:spLocks noChangeShapeType="1"/>
          </p:cNvSpPr>
          <p:nvPr/>
        </p:nvSpPr>
        <p:spPr bwMode="auto">
          <a:xfrm>
            <a:off x="5356225" y="5989638"/>
            <a:ext cx="0" cy="25876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5273675" y="538321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>
                <a:solidFill>
                  <a:srgbClr val="969696"/>
                </a:solidFill>
              </a:rPr>
              <a:t>C</a:t>
            </a:r>
            <a:endParaRPr lang="en-US" sz="2800" dirty="0">
              <a:solidFill>
                <a:srgbClr val="969696"/>
              </a:solidFill>
            </a:endParaRP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435600" y="5383213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>
                <a:solidFill>
                  <a:srgbClr val="969696"/>
                </a:solidFill>
              </a:rPr>
              <a:t>O</a:t>
            </a:r>
            <a:endParaRPr lang="en-US" sz="2800" dirty="0">
              <a:solidFill>
                <a:srgbClr val="969696"/>
              </a:solidFill>
            </a:endParaRP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5611813" y="5383213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969696"/>
                </a:solidFill>
              </a:rPr>
              <a:t>O</a:t>
            </a:r>
            <a:endParaRPr lang="en-US" sz="2800">
              <a:solidFill>
                <a:srgbClr val="969696"/>
              </a:solidFill>
            </a:endParaRPr>
          </a:p>
        </p:txBody>
      </p:sp>
      <p:sp>
        <p:nvSpPr>
          <p:cNvPr id="34871" name="Rectangle 55"/>
          <p:cNvSpPr>
            <a:spLocks noChangeArrowheads="1"/>
          </p:cNvSpPr>
          <p:nvPr/>
        </p:nvSpPr>
        <p:spPr bwMode="auto">
          <a:xfrm>
            <a:off x="5788025" y="538321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969696"/>
                </a:solidFill>
              </a:rPr>
              <a:t>H</a:t>
            </a:r>
            <a:endParaRPr lang="en-US" sz="2800">
              <a:solidFill>
                <a:srgbClr val="969696"/>
              </a:solidFill>
            </a:endParaRPr>
          </a:p>
        </p:txBody>
      </p:sp>
      <p:sp>
        <p:nvSpPr>
          <p:cNvPr id="34872" name="Rectangle 56"/>
          <p:cNvSpPr>
            <a:spLocks noChangeArrowheads="1"/>
          </p:cNvSpPr>
          <p:nvPr/>
        </p:nvSpPr>
        <p:spPr bwMode="auto">
          <a:xfrm>
            <a:off x="4902200" y="57546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969696"/>
                </a:solidFill>
              </a:rPr>
              <a:t>H</a:t>
            </a:r>
            <a:endParaRPr lang="en-US" sz="2800">
              <a:solidFill>
                <a:srgbClr val="969696"/>
              </a:solidFill>
            </a:endParaRPr>
          </a:p>
        </p:txBody>
      </p:sp>
      <p:sp>
        <p:nvSpPr>
          <p:cNvPr id="34873" name="Line 57"/>
          <p:cNvSpPr>
            <a:spLocks noChangeShapeType="1"/>
          </p:cNvSpPr>
          <p:nvPr/>
        </p:nvSpPr>
        <p:spPr bwMode="auto">
          <a:xfrm flipH="1">
            <a:off x="5087938" y="5989638"/>
            <a:ext cx="2682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4" name="Rectangle 58"/>
          <p:cNvSpPr>
            <a:spLocks noChangeArrowheads="1"/>
          </p:cNvSpPr>
          <p:nvPr/>
        </p:nvSpPr>
        <p:spPr bwMode="auto">
          <a:xfrm>
            <a:off x="5638800" y="5754688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969696"/>
                </a:solidFill>
              </a:rPr>
              <a:t>O</a:t>
            </a:r>
            <a:endParaRPr lang="en-US" sz="2800">
              <a:solidFill>
                <a:srgbClr val="969696"/>
              </a:solidFill>
            </a:endParaRPr>
          </a:p>
        </p:txBody>
      </p:sp>
      <p:sp>
        <p:nvSpPr>
          <p:cNvPr id="34875" name="Rectangle 59"/>
          <p:cNvSpPr>
            <a:spLocks noChangeArrowheads="1"/>
          </p:cNvSpPr>
          <p:nvPr/>
        </p:nvSpPr>
        <p:spPr bwMode="auto">
          <a:xfrm>
            <a:off x="5813425" y="57546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969696"/>
                </a:solidFill>
              </a:rPr>
              <a:t>H</a:t>
            </a:r>
            <a:endParaRPr lang="en-US" sz="2800">
              <a:solidFill>
                <a:srgbClr val="969696"/>
              </a:solidFill>
            </a:endParaRPr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5356225" y="5989638"/>
            <a:ext cx="25876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81" name="Group 65"/>
          <p:cNvGrpSpPr>
            <a:grpSpLocks/>
          </p:cNvGrpSpPr>
          <p:nvPr/>
        </p:nvGrpSpPr>
        <p:grpSpPr bwMode="auto">
          <a:xfrm>
            <a:off x="3352800" y="4419600"/>
            <a:ext cx="765175" cy="1447800"/>
            <a:chOff x="2112" y="2784"/>
            <a:chExt cx="482" cy="912"/>
          </a:xfrm>
        </p:grpSpPr>
        <p:sp>
          <p:nvSpPr>
            <p:cNvPr id="34878" name="Arc 62"/>
            <p:cNvSpPr>
              <a:spLocks/>
            </p:cNvSpPr>
            <p:nvPr/>
          </p:nvSpPr>
          <p:spPr bwMode="auto">
            <a:xfrm rot="16200000" flipH="1">
              <a:off x="1800" y="3096"/>
              <a:ext cx="912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9" name="Arc 63"/>
            <p:cNvSpPr>
              <a:spLocks/>
            </p:cNvSpPr>
            <p:nvPr/>
          </p:nvSpPr>
          <p:spPr bwMode="auto">
            <a:xfrm rot="-5400000" flipH="1" flipV="1">
              <a:off x="2319" y="3423"/>
              <a:ext cx="336" cy="2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0" name="Line 64"/>
            <p:cNvSpPr>
              <a:spLocks noChangeShapeType="1"/>
            </p:cNvSpPr>
            <p:nvPr/>
          </p:nvSpPr>
          <p:spPr bwMode="auto">
            <a:xfrm flipV="1">
              <a:off x="2588" y="3288"/>
              <a:ext cx="6" cy="10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1"/>
            <a:ext cx="8229600" cy="3276600"/>
          </a:xfrm>
        </p:spPr>
        <p:txBody>
          <a:bodyPr/>
          <a:lstStyle/>
          <a:p>
            <a:r>
              <a:rPr lang="en-US" sz="2400" dirty="0">
                <a:solidFill>
                  <a:srgbClr val="FF7C80"/>
                </a:solidFill>
              </a:rPr>
              <a:t>During exercise, purpose of </a:t>
            </a:r>
            <a:r>
              <a:rPr lang="en-US" sz="2400" dirty="0" err="1">
                <a:solidFill>
                  <a:srgbClr val="FF7C80"/>
                </a:solidFill>
              </a:rPr>
              <a:t>glycolysis</a:t>
            </a:r>
            <a:r>
              <a:rPr lang="en-US" sz="2400" dirty="0">
                <a:solidFill>
                  <a:srgbClr val="FF7C80"/>
                </a:solidFill>
              </a:rPr>
              <a:t> is to deliver energy (ATP) FAST!!!</a:t>
            </a:r>
          </a:p>
          <a:p>
            <a:r>
              <a:rPr lang="en-US" sz="2400" dirty="0" err="1">
                <a:solidFill>
                  <a:srgbClr val="FFFF99"/>
                </a:solidFill>
              </a:rPr>
              <a:t>Glycolysis</a:t>
            </a:r>
            <a:r>
              <a:rPr lang="en-US" sz="2400" dirty="0">
                <a:solidFill>
                  <a:srgbClr val="FFFF99"/>
                </a:solidFill>
              </a:rPr>
              <a:t> generates ATP 100x faster than aerobic pathways (</a:t>
            </a:r>
            <a:r>
              <a:rPr lang="en-US" sz="2400" dirty="0" err="1">
                <a:solidFill>
                  <a:srgbClr val="FFFF99"/>
                </a:solidFill>
              </a:rPr>
              <a:t>ie</a:t>
            </a:r>
            <a:r>
              <a:rPr lang="en-US" sz="2400" dirty="0">
                <a:solidFill>
                  <a:srgbClr val="FFFF99"/>
                </a:solidFill>
              </a:rPr>
              <a:t>. oxidative </a:t>
            </a:r>
            <a:r>
              <a:rPr lang="en-US" sz="2400" dirty="0" err="1">
                <a:solidFill>
                  <a:srgbClr val="FFFF99"/>
                </a:solidFill>
              </a:rPr>
              <a:t>P’n</a:t>
            </a:r>
            <a:r>
              <a:rPr lang="en-US" sz="2400" dirty="0">
                <a:solidFill>
                  <a:srgbClr val="FFFF99"/>
                </a:solidFill>
              </a:rPr>
              <a:t>).</a:t>
            </a:r>
          </a:p>
          <a:p>
            <a:r>
              <a:rPr lang="en-US" sz="2400" dirty="0">
                <a:solidFill>
                  <a:srgbClr val="FF7C80"/>
                </a:solidFill>
              </a:rPr>
              <a:t>However, under these conditions, NAD</a:t>
            </a:r>
            <a:r>
              <a:rPr lang="en-US" sz="2400" baseline="30000" dirty="0">
                <a:solidFill>
                  <a:srgbClr val="FF7C80"/>
                </a:solidFill>
              </a:rPr>
              <a:t>+</a:t>
            </a:r>
            <a:r>
              <a:rPr lang="en-US" sz="2400" dirty="0">
                <a:solidFill>
                  <a:srgbClr val="FF7C80"/>
                </a:solidFill>
              </a:rPr>
              <a:t> is depleted and NADH builds up. </a:t>
            </a:r>
          </a:p>
          <a:p>
            <a:r>
              <a:rPr lang="en-US" sz="2400" dirty="0">
                <a:solidFill>
                  <a:srgbClr val="FFFF99"/>
                </a:solidFill>
              </a:rPr>
              <a:t>NAD</a:t>
            </a:r>
            <a:r>
              <a:rPr lang="en-US" sz="2400" baseline="30000" dirty="0">
                <a:solidFill>
                  <a:srgbClr val="FFFF99"/>
                </a:solidFill>
              </a:rPr>
              <a:t>+</a:t>
            </a:r>
            <a:r>
              <a:rPr lang="en-US" sz="2400" dirty="0">
                <a:solidFill>
                  <a:srgbClr val="FFFF99"/>
                </a:solidFill>
              </a:rPr>
              <a:t> must be replenished – by re-oxidation of NADH.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3200">
                <a:solidFill>
                  <a:srgbClr val="FF9999"/>
                </a:solidFill>
              </a:rPr>
              <a:t>Reduction of Pyruvate to Lactate serves to replenish NAD</a:t>
            </a:r>
            <a:r>
              <a:rPr lang="en-US" sz="3200" baseline="30000">
                <a:solidFill>
                  <a:srgbClr val="FF9999"/>
                </a:solidFill>
              </a:rPr>
              <a:t>+</a:t>
            </a:r>
            <a:r>
              <a:rPr lang="en-US" sz="3200">
                <a:solidFill>
                  <a:srgbClr val="FF9999"/>
                </a:solidFill>
              </a:rPr>
              <a:t>.</a:t>
            </a:r>
            <a:endParaRPr lang="en-US" sz="3200" baseline="30000">
              <a:solidFill>
                <a:srgbClr val="FF9999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90600" y="35052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4ADP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990600" y="40386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4ATP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447800" y="1600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2590800" y="1981200"/>
            <a:ext cx="0" cy="838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AutoShape 8"/>
          <p:cNvSpPr>
            <a:spLocks noChangeArrowheads="1"/>
          </p:cNvSpPr>
          <p:nvPr/>
        </p:nvSpPr>
        <p:spPr bwMode="auto">
          <a:xfrm>
            <a:off x="2667000" y="2057400"/>
            <a:ext cx="381000" cy="685800"/>
          </a:xfrm>
          <a:prstGeom prst="curvedRightArrow">
            <a:avLst>
              <a:gd name="adj1" fmla="val 36000"/>
              <a:gd name="adj2" fmla="val 72000"/>
              <a:gd name="adj3" fmla="val 33333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2895600" y="19050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2ATP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3048000" y="2438400"/>
            <a:ext cx="849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FF00"/>
                </a:solidFill>
              </a:rPr>
              <a:t>2ADP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1447800" y="28194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2 G-3-P</a:t>
            </a: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2590800" y="3200400"/>
            <a:ext cx="0" cy="1143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AutoShape 13"/>
          <p:cNvSpPr>
            <a:spLocks noChangeArrowheads="1"/>
          </p:cNvSpPr>
          <p:nvPr/>
        </p:nvSpPr>
        <p:spPr bwMode="auto">
          <a:xfrm>
            <a:off x="1905000" y="3657600"/>
            <a:ext cx="533400" cy="685800"/>
          </a:xfrm>
          <a:prstGeom prst="curvedLeftArrow">
            <a:avLst>
              <a:gd name="adj1" fmla="val 25714"/>
              <a:gd name="adj2" fmla="val 51429"/>
              <a:gd name="adj3" fmla="val 33333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AutoShape 14"/>
          <p:cNvSpPr>
            <a:spLocks noChangeArrowheads="1"/>
          </p:cNvSpPr>
          <p:nvPr/>
        </p:nvSpPr>
        <p:spPr bwMode="auto">
          <a:xfrm>
            <a:off x="2667000" y="3200400"/>
            <a:ext cx="381000" cy="533400"/>
          </a:xfrm>
          <a:prstGeom prst="curvedRightArrow">
            <a:avLst>
              <a:gd name="adj1" fmla="val 28000"/>
              <a:gd name="adj2" fmla="val 56000"/>
              <a:gd name="adj3" fmla="val 33333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048000" y="30480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2 NAD</a:t>
            </a:r>
            <a:r>
              <a:rPr lang="en-US" sz="2000" baseline="30000">
                <a:solidFill>
                  <a:srgbClr val="FFFF00"/>
                </a:solidFill>
              </a:rPr>
              <a:t>+ </a:t>
            </a:r>
            <a:r>
              <a:rPr lang="en-US" sz="2000">
                <a:solidFill>
                  <a:srgbClr val="FFFF00"/>
                </a:solidFill>
              </a:rPr>
              <a:t>+ PO</a:t>
            </a:r>
            <a:r>
              <a:rPr lang="en-US" sz="2000" baseline="-250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048000" y="34290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2 NAD</a:t>
            </a:r>
            <a:r>
              <a:rPr lang="en-US" sz="2000">
                <a:solidFill>
                  <a:srgbClr val="FF3300"/>
                </a:solidFill>
              </a:rPr>
              <a:t>H</a:t>
            </a:r>
            <a:r>
              <a:rPr lang="en-US" sz="2000">
                <a:solidFill>
                  <a:srgbClr val="FFFF00"/>
                </a:solidFill>
              </a:rPr>
              <a:t> + </a:t>
            </a:r>
            <a:r>
              <a:rPr lang="en-US" sz="2000">
                <a:solidFill>
                  <a:srgbClr val="99FFCC"/>
                </a:solidFill>
              </a:rPr>
              <a:t>H</a:t>
            </a:r>
            <a:r>
              <a:rPr lang="en-US" sz="2000" baseline="30000">
                <a:solidFill>
                  <a:srgbClr val="99FFCC"/>
                </a:solidFill>
              </a:rPr>
              <a:t>+</a:t>
            </a:r>
            <a:endParaRPr lang="en-US" sz="2000">
              <a:solidFill>
                <a:srgbClr val="99FFCC"/>
              </a:solidFill>
            </a:endParaRP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4800600" y="3581400"/>
            <a:ext cx="2667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AutoShape 18"/>
          <p:cNvSpPr>
            <a:spLocks noChangeArrowheads="1"/>
          </p:cNvSpPr>
          <p:nvPr/>
        </p:nvSpPr>
        <p:spPr bwMode="auto">
          <a:xfrm>
            <a:off x="5638800" y="3200400"/>
            <a:ext cx="914400" cy="304800"/>
          </a:xfrm>
          <a:prstGeom prst="curvedUp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5029200" y="2819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5 ADP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6019800" y="28194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 </a:t>
            </a:r>
            <a:r>
              <a:rPr lang="en-US" sz="2000">
                <a:solidFill>
                  <a:schemeClr val="bg2"/>
                </a:solidFill>
              </a:rPr>
              <a:t>5 ATP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4800600" y="36576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Oxidative P’n</a:t>
            </a: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7772400" y="3124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O</a:t>
            </a:r>
            <a:r>
              <a:rPr lang="en-US" sz="2400" baseline="-25000">
                <a:solidFill>
                  <a:schemeClr val="bg2"/>
                </a:solidFill>
              </a:rPr>
              <a:t>2</a:t>
            </a:r>
            <a:endParaRPr lang="en-US" sz="2400">
              <a:solidFill>
                <a:schemeClr val="bg2"/>
              </a:solidFill>
            </a:endParaRPr>
          </a:p>
        </p:txBody>
      </p:sp>
      <p:sp>
        <p:nvSpPr>
          <p:cNvPr id="38935" name="AutoShape 23"/>
          <p:cNvSpPr>
            <a:spLocks noChangeArrowheads="1"/>
          </p:cNvSpPr>
          <p:nvPr/>
        </p:nvSpPr>
        <p:spPr bwMode="auto">
          <a:xfrm>
            <a:off x="7467600" y="3352800"/>
            <a:ext cx="304800" cy="457200"/>
          </a:xfrm>
          <a:prstGeom prst="curvedRigh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7772400" y="3657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2H</a:t>
            </a:r>
            <a:r>
              <a:rPr lang="en-US" sz="2000" baseline="-25000">
                <a:solidFill>
                  <a:schemeClr val="bg2"/>
                </a:solidFill>
              </a:rPr>
              <a:t>2</a:t>
            </a:r>
            <a:r>
              <a:rPr lang="en-US" sz="200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1752600" y="43434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2 Pyruvate</a:t>
            </a:r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4800600" y="43434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FF00"/>
                </a:solidFill>
              </a:rPr>
              <a:t>2 Lactate</a:t>
            </a: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3352800" y="5470525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LDH</a:t>
            </a: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3810000" y="42672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2NAD</a:t>
            </a:r>
            <a:r>
              <a:rPr lang="en-US" sz="2000" baseline="30000">
                <a:solidFill>
                  <a:srgbClr val="FFFF00"/>
                </a:solidFill>
              </a:rPr>
              <a:t>+</a:t>
            </a:r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2319338" y="5032375"/>
            <a:ext cx="0" cy="258763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2236788" y="55514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2400300" y="55514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8945" name="Rectangle 33"/>
          <p:cNvSpPr>
            <a:spLocks noChangeArrowheads="1"/>
          </p:cNvSpPr>
          <p:nvPr/>
        </p:nvSpPr>
        <p:spPr bwMode="auto">
          <a:xfrm>
            <a:off x="2563813" y="569118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solidFill>
                  <a:srgbClr val="FFFF00"/>
                </a:solidFill>
              </a:rPr>
              <a:t>3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>
            <a:off x="2319338" y="5291138"/>
            <a:ext cx="0" cy="26035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2606675" y="5178425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2332038" y="5322888"/>
            <a:ext cx="249237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2332038" y="5256213"/>
            <a:ext cx="249237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2236788" y="48037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8951" name="Rectangle 39"/>
          <p:cNvSpPr>
            <a:spLocks noChangeArrowheads="1"/>
          </p:cNvSpPr>
          <p:nvPr/>
        </p:nvSpPr>
        <p:spPr bwMode="auto">
          <a:xfrm>
            <a:off x="2401888" y="4803775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8952" name="Rectangle 40"/>
          <p:cNvSpPr>
            <a:spLocks noChangeArrowheads="1"/>
          </p:cNvSpPr>
          <p:nvPr/>
        </p:nvSpPr>
        <p:spPr bwMode="auto">
          <a:xfrm>
            <a:off x="2579688" y="4803775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8953" name="Rectangle 41"/>
          <p:cNvSpPr>
            <a:spLocks noChangeArrowheads="1"/>
          </p:cNvSpPr>
          <p:nvPr/>
        </p:nvSpPr>
        <p:spPr bwMode="auto">
          <a:xfrm>
            <a:off x="2757488" y="48037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3432175" y="5307013"/>
            <a:ext cx="611188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5" name="Line 43"/>
          <p:cNvSpPr>
            <a:spLocks noChangeShapeType="1"/>
          </p:cNvSpPr>
          <p:nvPr/>
        </p:nvSpPr>
        <p:spPr bwMode="auto">
          <a:xfrm>
            <a:off x="3575050" y="5360988"/>
            <a:ext cx="611188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6" name="Freeform 44"/>
          <p:cNvSpPr>
            <a:spLocks/>
          </p:cNvSpPr>
          <p:nvPr/>
        </p:nvSpPr>
        <p:spPr bwMode="auto">
          <a:xfrm>
            <a:off x="4043363" y="5275263"/>
            <a:ext cx="142875" cy="31750"/>
          </a:xfrm>
          <a:custGeom>
            <a:avLst/>
            <a:gdLst>
              <a:gd name="T0" fmla="*/ 0 w 90"/>
              <a:gd name="T1" fmla="*/ 20 h 20"/>
              <a:gd name="T2" fmla="*/ 26 w 90"/>
              <a:gd name="T3" fmla="*/ 20 h 20"/>
              <a:gd name="T4" fmla="*/ 0 w 90"/>
              <a:gd name="T5" fmla="*/ 0 h 20"/>
              <a:gd name="T6" fmla="*/ 90 w 90"/>
              <a:gd name="T7" fmla="*/ 20 h 20"/>
              <a:gd name="T8" fmla="*/ 26 w 90"/>
              <a:gd name="T9" fmla="*/ 20 h 20"/>
              <a:gd name="T10" fmla="*/ 0 w 90"/>
              <a:gd name="T11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20">
                <a:moveTo>
                  <a:pt x="0" y="20"/>
                </a:moveTo>
                <a:lnTo>
                  <a:pt x="26" y="20"/>
                </a:lnTo>
                <a:lnTo>
                  <a:pt x="0" y="0"/>
                </a:lnTo>
                <a:lnTo>
                  <a:pt x="90" y="20"/>
                </a:lnTo>
                <a:lnTo>
                  <a:pt x="26" y="20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7" name="Freeform 45"/>
          <p:cNvSpPr>
            <a:spLocks/>
          </p:cNvSpPr>
          <p:nvPr/>
        </p:nvSpPr>
        <p:spPr bwMode="auto">
          <a:xfrm>
            <a:off x="3432175" y="5360988"/>
            <a:ext cx="142875" cy="31750"/>
          </a:xfrm>
          <a:custGeom>
            <a:avLst/>
            <a:gdLst>
              <a:gd name="T0" fmla="*/ 90 w 90"/>
              <a:gd name="T1" fmla="*/ 0 h 20"/>
              <a:gd name="T2" fmla="*/ 63 w 90"/>
              <a:gd name="T3" fmla="*/ 0 h 20"/>
              <a:gd name="T4" fmla="*/ 90 w 90"/>
              <a:gd name="T5" fmla="*/ 20 h 20"/>
              <a:gd name="T6" fmla="*/ 0 w 90"/>
              <a:gd name="T7" fmla="*/ 0 h 20"/>
              <a:gd name="T8" fmla="*/ 63 w 90"/>
              <a:gd name="T9" fmla="*/ 0 h 20"/>
              <a:gd name="T10" fmla="*/ 90 w 90"/>
              <a:gd name="T11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20">
                <a:moveTo>
                  <a:pt x="90" y="0"/>
                </a:moveTo>
                <a:lnTo>
                  <a:pt x="63" y="0"/>
                </a:lnTo>
                <a:lnTo>
                  <a:pt x="90" y="20"/>
                </a:lnTo>
                <a:lnTo>
                  <a:pt x="0" y="0"/>
                </a:lnTo>
                <a:lnTo>
                  <a:pt x="63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8" name="Line 46"/>
          <p:cNvSpPr>
            <a:spLocks noChangeShapeType="1"/>
          </p:cNvSpPr>
          <p:nvPr/>
        </p:nvSpPr>
        <p:spPr bwMode="auto">
          <a:xfrm>
            <a:off x="5508625" y="5122863"/>
            <a:ext cx="0" cy="257175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9" name="Rectangle 47"/>
          <p:cNvSpPr>
            <a:spLocks noChangeArrowheads="1"/>
          </p:cNvSpPr>
          <p:nvPr/>
        </p:nvSpPr>
        <p:spPr bwMode="auto">
          <a:xfrm>
            <a:off x="5426075" y="55149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8960" name="Rectangle 48"/>
          <p:cNvSpPr>
            <a:spLocks noChangeArrowheads="1"/>
          </p:cNvSpPr>
          <p:nvPr/>
        </p:nvSpPr>
        <p:spPr bwMode="auto">
          <a:xfrm>
            <a:off x="5588000" y="55149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8961" name="Rectangle 49"/>
          <p:cNvSpPr>
            <a:spLocks noChangeArrowheads="1"/>
          </p:cNvSpPr>
          <p:nvPr/>
        </p:nvSpPr>
        <p:spPr bwMode="auto">
          <a:xfrm>
            <a:off x="5748338" y="565626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solidFill>
                  <a:srgbClr val="FFFF00"/>
                </a:solidFill>
              </a:rPr>
              <a:t>3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8962" name="Line 50"/>
          <p:cNvSpPr>
            <a:spLocks noChangeShapeType="1"/>
          </p:cNvSpPr>
          <p:nvPr/>
        </p:nvSpPr>
        <p:spPr bwMode="auto">
          <a:xfrm>
            <a:off x="5508625" y="5380038"/>
            <a:ext cx="0" cy="25876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3" name="Rectangle 51"/>
          <p:cNvSpPr>
            <a:spLocks noChangeArrowheads="1"/>
          </p:cNvSpPr>
          <p:nvPr/>
        </p:nvSpPr>
        <p:spPr bwMode="auto">
          <a:xfrm>
            <a:off x="5426075" y="477361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8964" name="Rectangle 52"/>
          <p:cNvSpPr>
            <a:spLocks noChangeArrowheads="1"/>
          </p:cNvSpPr>
          <p:nvPr/>
        </p:nvSpPr>
        <p:spPr bwMode="auto">
          <a:xfrm>
            <a:off x="5588000" y="4773613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8965" name="Rectangle 53"/>
          <p:cNvSpPr>
            <a:spLocks noChangeArrowheads="1"/>
          </p:cNvSpPr>
          <p:nvPr/>
        </p:nvSpPr>
        <p:spPr bwMode="auto">
          <a:xfrm>
            <a:off x="5764213" y="4773613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8966" name="Rectangle 54"/>
          <p:cNvSpPr>
            <a:spLocks noChangeArrowheads="1"/>
          </p:cNvSpPr>
          <p:nvPr/>
        </p:nvSpPr>
        <p:spPr bwMode="auto">
          <a:xfrm>
            <a:off x="5940425" y="477361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8967" name="Rectangle 55"/>
          <p:cNvSpPr>
            <a:spLocks noChangeArrowheads="1"/>
          </p:cNvSpPr>
          <p:nvPr/>
        </p:nvSpPr>
        <p:spPr bwMode="auto">
          <a:xfrm>
            <a:off x="5054600" y="51450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H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38968" name="Line 56"/>
          <p:cNvSpPr>
            <a:spLocks noChangeShapeType="1"/>
          </p:cNvSpPr>
          <p:nvPr/>
        </p:nvSpPr>
        <p:spPr bwMode="auto">
          <a:xfrm flipH="1">
            <a:off x="5240338" y="5380038"/>
            <a:ext cx="268287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9" name="Rectangle 57"/>
          <p:cNvSpPr>
            <a:spLocks noChangeArrowheads="1"/>
          </p:cNvSpPr>
          <p:nvPr/>
        </p:nvSpPr>
        <p:spPr bwMode="auto">
          <a:xfrm>
            <a:off x="5791200" y="5145088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8970" name="Rectangle 58"/>
          <p:cNvSpPr>
            <a:spLocks noChangeArrowheads="1"/>
          </p:cNvSpPr>
          <p:nvPr/>
        </p:nvSpPr>
        <p:spPr bwMode="auto">
          <a:xfrm>
            <a:off x="5965825" y="51450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99FFCC"/>
                </a:solidFill>
              </a:rPr>
              <a:t>H</a:t>
            </a:r>
            <a:endParaRPr lang="en-US" sz="2800">
              <a:solidFill>
                <a:srgbClr val="99FFCC"/>
              </a:solidFill>
            </a:endParaRPr>
          </a:p>
        </p:txBody>
      </p:sp>
      <p:sp>
        <p:nvSpPr>
          <p:cNvPr id="38971" name="Line 59"/>
          <p:cNvSpPr>
            <a:spLocks noChangeShapeType="1"/>
          </p:cNvSpPr>
          <p:nvPr/>
        </p:nvSpPr>
        <p:spPr bwMode="auto">
          <a:xfrm>
            <a:off x="5508625" y="5380038"/>
            <a:ext cx="258763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72" name="Group 60"/>
          <p:cNvGrpSpPr>
            <a:grpSpLocks/>
          </p:cNvGrpSpPr>
          <p:nvPr/>
        </p:nvGrpSpPr>
        <p:grpSpPr bwMode="auto">
          <a:xfrm>
            <a:off x="3425825" y="3810000"/>
            <a:ext cx="765175" cy="1447800"/>
            <a:chOff x="2112" y="2784"/>
            <a:chExt cx="482" cy="912"/>
          </a:xfrm>
        </p:grpSpPr>
        <p:sp>
          <p:nvSpPr>
            <p:cNvPr id="38973" name="Arc 61"/>
            <p:cNvSpPr>
              <a:spLocks/>
            </p:cNvSpPr>
            <p:nvPr/>
          </p:nvSpPr>
          <p:spPr bwMode="auto">
            <a:xfrm rot="16200000" flipH="1">
              <a:off x="1800" y="3096"/>
              <a:ext cx="912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4" name="Arc 62"/>
            <p:cNvSpPr>
              <a:spLocks/>
            </p:cNvSpPr>
            <p:nvPr/>
          </p:nvSpPr>
          <p:spPr bwMode="auto">
            <a:xfrm rot="-5400000" flipH="1" flipV="1">
              <a:off x="2319" y="3423"/>
              <a:ext cx="336" cy="2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5" name="Line 63"/>
            <p:cNvSpPr>
              <a:spLocks noChangeShapeType="1"/>
            </p:cNvSpPr>
            <p:nvPr/>
          </p:nvSpPr>
          <p:spPr bwMode="auto">
            <a:xfrm flipV="1">
              <a:off x="2588" y="3288"/>
              <a:ext cx="6" cy="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sz="3600">
                <a:solidFill>
                  <a:srgbClr val="FF9999"/>
                </a:solidFill>
              </a:rPr>
              <a:t>Fermentation in Yeast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47800"/>
            <a:ext cx="40386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>
                <a:solidFill>
                  <a:srgbClr val="FFFF00"/>
                </a:solidFill>
              </a:rPr>
              <a:t>			Glucose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2514600" y="2133600"/>
            <a:ext cx="0" cy="2133600"/>
          </a:xfrm>
          <a:prstGeom prst="line">
            <a:avLst/>
          </a:prstGeom>
          <a:noFill/>
          <a:ln w="28575">
            <a:solidFill>
              <a:srgbClr val="FF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2514600" y="2133600"/>
            <a:ext cx="304800" cy="533400"/>
          </a:xfrm>
          <a:prstGeom prst="curvedRightArrow">
            <a:avLst>
              <a:gd name="adj1" fmla="val 35000"/>
              <a:gd name="adj2" fmla="val 70000"/>
              <a:gd name="adj3" fmla="val 33333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895600" y="19812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2</a:t>
            </a:r>
            <a:r>
              <a:rPr lang="en-US" sz="2000">
                <a:solidFill>
                  <a:srgbClr val="00FF00"/>
                </a:solidFill>
              </a:rPr>
              <a:t>NAD</a:t>
            </a:r>
            <a:r>
              <a:rPr lang="en-US" sz="2000" baseline="30000">
                <a:solidFill>
                  <a:srgbClr val="00FF00"/>
                </a:solidFill>
              </a:rPr>
              <a:t>+</a:t>
            </a:r>
            <a:endParaRPr lang="en-US" sz="2000">
              <a:solidFill>
                <a:srgbClr val="00FF00"/>
              </a:solidFill>
            </a:endParaRP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2895600" y="2438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2</a:t>
            </a:r>
            <a:r>
              <a:rPr lang="en-US" sz="2000">
                <a:solidFill>
                  <a:srgbClr val="FF3300"/>
                </a:solidFill>
              </a:rPr>
              <a:t>NADH</a:t>
            </a:r>
            <a:r>
              <a:rPr lang="en-US" sz="2000">
                <a:solidFill>
                  <a:srgbClr val="FFFF00"/>
                </a:solidFill>
              </a:rPr>
              <a:t> + 2H</a:t>
            </a:r>
            <a:r>
              <a:rPr lang="en-US" sz="2000" baseline="30000">
                <a:solidFill>
                  <a:srgbClr val="FFFF00"/>
                </a:solidFill>
              </a:rPr>
              <a:t>+</a:t>
            </a:r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H="1">
            <a:off x="1981200" y="3124200"/>
            <a:ext cx="533400" cy="152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143000" y="31242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2ATP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7010400" y="35052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00FF00"/>
                </a:solidFill>
              </a:rPr>
              <a:t>NAD</a:t>
            </a:r>
            <a:r>
              <a:rPr lang="en-US" sz="2000" baseline="30000">
                <a:solidFill>
                  <a:srgbClr val="00FF00"/>
                </a:solidFill>
              </a:rPr>
              <a:t>+</a:t>
            </a:r>
            <a:endParaRPr lang="en-US" sz="2000">
              <a:solidFill>
                <a:srgbClr val="00FF00"/>
              </a:solidFill>
            </a:endParaRP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165350" y="4659313"/>
            <a:ext cx="0" cy="320675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2063750" y="5303838"/>
            <a:ext cx="2016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2265363" y="5303838"/>
            <a:ext cx="2016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2465388" y="548163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3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2165350" y="4979988"/>
            <a:ext cx="0" cy="32385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2063750" y="4375150"/>
            <a:ext cx="2016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2266950" y="4375150"/>
            <a:ext cx="2174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2487613" y="4375150"/>
            <a:ext cx="2174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2706688" y="4375150"/>
            <a:ext cx="2016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2520950" y="4840288"/>
            <a:ext cx="2174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2179638" y="5019675"/>
            <a:ext cx="309562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2179638" y="4938713"/>
            <a:ext cx="309562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flipH="1">
            <a:off x="1370013" y="4989513"/>
            <a:ext cx="512762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4" name="Freeform 24"/>
          <p:cNvSpPr>
            <a:spLocks/>
          </p:cNvSpPr>
          <p:nvPr/>
        </p:nvSpPr>
        <p:spPr bwMode="auto">
          <a:xfrm>
            <a:off x="1193800" y="4949825"/>
            <a:ext cx="176213" cy="79375"/>
          </a:xfrm>
          <a:custGeom>
            <a:avLst/>
            <a:gdLst>
              <a:gd name="T0" fmla="*/ 111 w 111"/>
              <a:gd name="T1" fmla="*/ 25 h 50"/>
              <a:gd name="T2" fmla="*/ 79 w 111"/>
              <a:gd name="T3" fmla="*/ 25 h 50"/>
              <a:gd name="T4" fmla="*/ 111 w 111"/>
              <a:gd name="T5" fmla="*/ 50 h 50"/>
              <a:gd name="T6" fmla="*/ 0 w 111"/>
              <a:gd name="T7" fmla="*/ 25 h 50"/>
              <a:gd name="T8" fmla="*/ 111 w 111"/>
              <a:gd name="T9" fmla="*/ 0 h 50"/>
              <a:gd name="T10" fmla="*/ 79 w 111"/>
              <a:gd name="T11" fmla="*/ 25 h 50"/>
              <a:gd name="T12" fmla="*/ 111 w 111"/>
              <a:gd name="T13" fmla="*/ 2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50">
                <a:moveTo>
                  <a:pt x="111" y="25"/>
                </a:moveTo>
                <a:lnTo>
                  <a:pt x="79" y="25"/>
                </a:lnTo>
                <a:lnTo>
                  <a:pt x="111" y="50"/>
                </a:lnTo>
                <a:lnTo>
                  <a:pt x="0" y="25"/>
                </a:lnTo>
                <a:lnTo>
                  <a:pt x="111" y="0"/>
                </a:lnTo>
                <a:lnTo>
                  <a:pt x="79" y="25"/>
                </a:lnTo>
                <a:lnTo>
                  <a:pt x="111" y="25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3309938" y="4954588"/>
            <a:ext cx="1111250" cy="0"/>
          </a:xfrm>
          <a:prstGeom prst="line">
            <a:avLst/>
          </a:prstGeom>
          <a:noFill/>
          <a:ln w="2857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Freeform 26"/>
          <p:cNvSpPr>
            <a:spLocks/>
          </p:cNvSpPr>
          <p:nvPr/>
        </p:nvSpPr>
        <p:spPr bwMode="auto">
          <a:xfrm>
            <a:off x="4421188" y="4894263"/>
            <a:ext cx="263525" cy="120650"/>
          </a:xfrm>
          <a:custGeom>
            <a:avLst/>
            <a:gdLst>
              <a:gd name="T0" fmla="*/ 0 w 166"/>
              <a:gd name="T1" fmla="*/ 38 h 76"/>
              <a:gd name="T2" fmla="*/ 51 w 166"/>
              <a:gd name="T3" fmla="*/ 38 h 76"/>
              <a:gd name="T4" fmla="*/ 0 w 166"/>
              <a:gd name="T5" fmla="*/ 0 h 76"/>
              <a:gd name="T6" fmla="*/ 166 w 166"/>
              <a:gd name="T7" fmla="*/ 38 h 76"/>
              <a:gd name="T8" fmla="*/ 0 w 166"/>
              <a:gd name="T9" fmla="*/ 76 h 76"/>
              <a:gd name="T10" fmla="*/ 51 w 166"/>
              <a:gd name="T11" fmla="*/ 38 h 76"/>
              <a:gd name="T12" fmla="*/ 0 w 166"/>
              <a:gd name="T13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76">
                <a:moveTo>
                  <a:pt x="0" y="38"/>
                </a:moveTo>
                <a:lnTo>
                  <a:pt x="51" y="38"/>
                </a:lnTo>
                <a:lnTo>
                  <a:pt x="0" y="0"/>
                </a:lnTo>
                <a:lnTo>
                  <a:pt x="166" y="38"/>
                </a:lnTo>
                <a:lnTo>
                  <a:pt x="0" y="76"/>
                </a:lnTo>
                <a:lnTo>
                  <a:pt x="51" y="38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5057775" y="4908550"/>
            <a:ext cx="2016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5260975" y="4908550"/>
            <a:ext cx="2016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5461000" y="508476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3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5159375" y="4583113"/>
            <a:ext cx="0" cy="32385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4718050" y="4111625"/>
            <a:ext cx="2174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 flipH="1" flipV="1">
            <a:off x="4999038" y="4367213"/>
            <a:ext cx="185737" cy="185737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 flipH="1" flipV="1">
            <a:off x="4940300" y="4425950"/>
            <a:ext cx="209550" cy="20955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5459413" y="4208463"/>
            <a:ext cx="2016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 flipV="1">
            <a:off x="5159375" y="4424363"/>
            <a:ext cx="268288" cy="15875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>
            <a:off x="6092825" y="4884738"/>
            <a:ext cx="1074738" cy="0"/>
          </a:xfrm>
          <a:prstGeom prst="line">
            <a:avLst/>
          </a:prstGeom>
          <a:noFill/>
          <a:ln w="2857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7" name="Freeform 37"/>
          <p:cNvSpPr>
            <a:spLocks/>
          </p:cNvSpPr>
          <p:nvPr/>
        </p:nvSpPr>
        <p:spPr bwMode="auto">
          <a:xfrm>
            <a:off x="7167563" y="4822825"/>
            <a:ext cx="263525" cy="122238"/>
          </a:xfrm>
          <a:custGeom>
            <a:avLst/>
            <a:gdLst>
              <a:gd name="T0" fmla="*/ 0 w 166"/>
              <a:gd name="T1" fmla="*/ 39 h 77"/>
              <a:gd name="T2" fmla="*/ 50 w 166"/>
              <a:gd name="T3" fmla="*/ 39 h 77"/>
              <a:gd name="T4" fmla="*/ 0 w 166"/>
              <a:gd name="T5" fmla="*/ 0 h 77"/>
              <a:gd name="T6" fmla="*/ 166 w 166"/>
              <a:gd name="T7" fmla="*/ 39 h 77"/>
              <a:gd name="T8" fmla="*/ 0 w 166"/>
              <a:gd name="T9" fmla="*/ 77 h 77"/>
              <a:gd name="T10" fmla="*/ 50 w 166"/>
              <a:gd name="T11" fmla="*/ 39 h 77"/>
              <a:gd name="T12" fmla="*/ 0 w 166"/>
              <a:gd name="T13" fmla="*/ 39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77">
                <a:moveTo>
                  <a:pt x="0" y="39"/>
                </a:moveTo>
                <a:lnTo>
                  <a:pt x="50" y="39"/>
                </a:lnTo>
                <a:lnTo>
                  <a:pt x="0" y="0"/>
                </a:lnTo>
                <a:lnTo>
                  <a:pt x="166" y="39"/>
                </a:lnTo>
                <a:lnTo>
                  <a:pt x="0" y="77"/>
                </a:lnTo>
                <a:lnTo>
                  <a:pt x="50" y="39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8667750" y="4654550"/>
            <a:ext cx="2174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8886825" y="4654550"/>
            <a:ext cx="2016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>
            <a:off x="8312150" y="4794250"/>
            <a:ext cx="323850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 flipV="1">
            <a:off x="8312150" y="4330700"/>
            <a:ext cx="0" cy="46355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2" name="Rectangle 42"/>
          <p:cNvSpPr>
            <a:spLocks noChangeArrowheads="1"/>
          </p:cNvSpPr>
          <p:nvPr/>
        </p:nvSpPr>
        <p:spPr bwMode="auto">
          <a:xfrm>
            <a:off x="8210550" y="5119688"/>
            <a:ext cx="2016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1003" name="Rectangle 43"/>
          <p:cNvSpPr>
            <a:spLocks noChangeArrowheads="1"/>
          </p:cNvSpPr>
          <p:nvPr/>
        </p:nvSpPr>
        <p:spPr bwMode="auto">
          <a:xfrm>
            <a:off x="8412163" y="5119688"/>
            <a:ext cx="2016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8612188" y="529590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3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1005" name="Line 45"/>
          <p:cNvSpPr>
            <a:spLocks noChangeShapeType="1"/>
          </p:cNvSpPr>
          <p:nvPr/>
        </p:nvSpPr>
        <p:spPr bwMode="auto">
          <a:xfrm>
            <a:off x="8312150" y="4794250"/>
            <a:ext cx="0" cy="32385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6" name="Rectangle 46"/>
          <p:cNvSpPr>
            <a:spLocks noChangeArrowheads="1"/>
          </p:cNvSpPr>
          <p:nvPr/>
        </p:nvSpPr>
        <p:spPr bwMode="auto">
          <a:xfrm>
            <a:off x="7745413" y="4654550"/>
            <a:ext cx="2016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1007" name="Line 47"/>
          <p:cNvSpPr>
            <a:spLocks noChangeShapeType="1"/>
          </p:cNvSpPr>
          <p:nvPr/>
        </p:nvSpPr>
        <p:spPr bwMode="auto">
          <a:xfrm flipH="1">
            <a:off x="7975600" y="4794250"/>
            <a:ext cx="336550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8" name="Rectangle 48"/>
          <p:cNvSpPr>
            <a:spLocks noChangeArrowheads="1"/>
          </p:cNvSpPr>
          <p:nvPr/>
        </p:nvSpPr>
        <p:spPr bwMode="auto">
          <a:xfrm>
            <a:off x="8229600" y="4110038"/>
            <a:ext cx="2016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1009" name="Arc 49"/>
          <p:cNvSpPr>
            <a:spLocks/>
          </p:cNvSpPr>
          <p:nvPr/>
        </p:nvSpPr>
        <p:spPr bwMode="auto">
          <a:xfrm>
            <a:off x="3590925" y="4143375"/>
            <a:ext cx="703263" cy="704850"/>
          </a:xfrm>
          <a:custGeom>
            <a:avLst/>
            <a:gdLst>
              <a:gd name="G0" fmla="+- 2319 0 0"/>
              <a:gd name="G1" fmla="+- 2428 0 0"/>
              <a:gd name="G2" fmla="+- 21600 0 0"/>
              <a:gd name="T0" fmla="*/ 23782 w 23919"/>
              <a:gd name="T1" fmla="*/ 0 h 24028"/>
              <a:gd name="T2" fmla="*/ 0 w 23919"/>
              <a:gd name="T3" fmla="*/ 23903 h 24028"/>
              <a:gd name="T4" fmla="*/ 2319 w 23919"/>
              <a:gd name="T5" fmla="*/ 2428 h 24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919" h="24028" fill="none" extrusionOk="0">
                <a:moveTo>
                  <a:pt x="23782" y="-1"/>
                </a:moveTo>
                <a:cubicBezTo>
                  <a:pt x="23873" y="806"/>
                  <a:pt x="23919" y="1616"/>
                  <a:pt x="23919" y="2428"/>
                </a:cubicBezTo>
                <a:cubicBezTo>
                  <a:pt x="23919" y="14357"/>
                  <a:pt x="14248" y="24028"/>
                  <a:pt x="2319" y="24028"/>
                </a:cubicBezTo>
                <a:cubicBezTo>
                  <a:pt x="1544" y="24028"/>
                  <a:pt x="770" y="23986"/>
                  <a:pt x="-1" y="23903"/>
                </a:cubicBezTo>
              </a:path>
              <a:path w="23919" h="24028" stroke="0" extrusionOk="0">
                <a:moveTo>
                  <a:pt x="23782" y="-1"/>
                </a:moveTo>
                <a:cubicBezTo>
                  <a:pt x="23873" y="806"/>
                  <a:pt x="23919" y="1616"/>
                  <a:pt x="23919" y="2428"/>
                </a:cubicBezTo>
                <a:cubicBezTo>
                  <a:pt x="23919" y="14357"/>
                  <a:pt x="14248" y="24028"/>
                  <a:pt x="2319" y="24028"/>
                </a:cubicBezTo>
                <a:cubicBezTo>
                  <a:pt x="1544" y="24028"/>
                  <a:pt x="770" y="23986"/>
                  <a:pt x="-1" y="23903"/>
                </a:cubicBezTo>
                <a:lnTo>
                  <a:pt x="2319" y="2428"/>
                </a:lnTo>
                <a:close/>
              </a:path>
            </a:pathLst>
          </a:custGeom>
          <a:noFill/>
          <a:ln w="1587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0" name="Freeform 50"/>
          <p:cNvSpPr>
            <a:spLocks/>
          </p:cNvSpPr>
          <p:nvPr/>
        </p:nvSpPr>
        <p:spPr bwMode="auto">
          <a:xfrm>
            <a:off x="4243388" y="4021138"/>
            <a:ext cx="79375" cy="179387"/>
          </a:xfrm>
          <a:custGeom>
            <a:avLst/>
            <a:gdLst>
              <a:gd name="T0" fmla="*/ 0 w 50"/>
              <a:gd name="T1" fmla="*/ 113 h 113"/>
              <a:gd name="T2" fmla="*/ 15 w 50"/>
              <a:gd name="T3" fmla="*/ 0 h 113"/>
              <a:gd name="T4" fmla="*/ 50 w 50"/>
              <a:gd name="T5" fmla="*/ 107 h 113"/>
              <a:gd name="T6" fmla="*/ 22 w 50"/>
              <a:gd name="T7" fmla="*/ 78 h 113"/>
              <a:gd name="T8" fmla="*/ 0 w 50"/>
              <a:gd name="T9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13">
                <a:moveTo>
                  <a:pt x="0" y="113"/>
                </a:moveTo>
                <a:lnTo>
                  <a:pt x="15" y="0"/>
                </a:lnTo>
                <a:lnTo>
                  <a:pt x="50" y="107"/>
                </a:lnTo>
                <a:lnTo>
                  <a:pt x="22" y="78"/>
                </a:lnTo>
                <a:lnTo>
                  <a:pt x="0" y="11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1" name="Rectangle 51"/>
          <p:cNvSpPr>
            <a:spLocks noChangeArrowheads="1"/>
          </p:cNvSpPr>
          <p:nvPr/>
        </p:nvSpPr>
        <p:spPr bwMode="auto">
          <a:xfrm>
            <a:off x="4019550" y="3562350"/>
            <a:ext cx="2016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1012" name="Rectangle 52"/>
          <p:cNvSpPr>
            <a:spLocks noChangeArrowheads="1"/>
          </p:cNvSpPr>
          <p:nvPr/>
        </p:nvSpPr>
        <p:spPr bwMode="auto">
          <a:xfrm>
            <a:off x="4222750" y="3562350"/>
            <a:ext cx="2174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1013" name="Rectangle 53"/>
          <p:cNvSpPr>
            <a:spLocks noChangeArrowheads="1"/>
          </p:cNvSpPr>
          <p:nvPr/>
        </p:nvSpPr>
        <p:spPr bwMode="auto">
          <a:xfrm>
            <a:off x="4440238" y="37401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2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1014" name="Arc 54"/>
          <p:cNvSpPr>
            <a:spLocks/>
          </p:cNvSpPr>
          <p:nvPr/>
        </p:nvSpPr>
        <p:spPr bwMode="auto">
          <a:xfrm>
            <a:off x="6078538" y="4156075"/>
            <a:ext cx="1279525" cy="639763"/>
          </a:xfrm>
          <a:custGeom>
            <a:avLst/>
            <a:gdLst>
              <a:gd name="G0" fmla="+- 21599 0 0"/>
              <a:gd name="G1" fmla="+- 0 0 0"/>
              <a:gd name="G2" fmla="+- 21600 0 0"/>
              <a:gd name="T0" fmla="*/ 43155 w 43155"/>
              <a:gd name="T1" fmla="*/ 1371 h 21600"/>
              <a:gd name="T2" fmla="*/ 0 w 43155"/>
              <a:gd name="T3" fmla="*/ 161 h 21600"/>
              <a:gd name="T4" fmla="*/ 21599 w 43155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55" h="21600" fill="none" extrusionOk="0">
                <a:moveTo>
                  <a:pt x="43155" y="1371"/>
                </a:moveTo>
                <a:cubicBezTo>
                  <a:pt x="42432" y="12745"/>
                  <a:pt x="32996" y="21599"/>
                  <a:pt x="21599" y="21600"/>
                </a:cubicBezTo>
                <a:cubicBezTo>
                  <a:pt x="9732" y="21600"/>
                  <a:pt x="88" y="12027"/>
                  <a:pt x="-1" y="161"/>
                </a:cubicBezTo>
              </a:path>
              <a:path w="43155" h="21600" stroke="0" extrusionOk="0">
                <a:moveTo>
                  <a:pt x="43155" y="1371"/>
                </a:moveTo>
                <a:cubicBezTo>
                  <a:pt x="42432" y="12745"/>
                  <a:pt x="32996" y="21599"/>
                  <a:pt x="21599" y="21600"/>
                </a:cubicBezTo>
                <a:cubicBezTo>
                  <a:pt x="9732" y="21600"/>
                  <a:pt x="88" y="12027"/>
                  <a:pt x="-1" y="161"/>
                </a:cubicBezTo>
                <a:lnTo>
                  <a:pt x="21599" y="0"/>
                </a:lnTo>
                <a:close/>
              </a:path>
            </a:pathLst>
          </a:custGeom>
          <a:noFill/>
          <a:ln w="1587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5" name="Freeform 55"/>
          <p:cNvSpPr>
            <a:spLocks/>
          </p:cNvSpPr>
          <p:nvPr/>
        </p:nvSpPr>
        <p:spPr bwMode="auto">
          <a:xfrm>
            <a:off x="7299325" y="4071938"/>
            <a:ext cx="79375" cy="177800"/>
          </a:xfrm>
          <a:custGeom>
            <a:avLst/>
            <a:gdLst>
              <a:gd name="T0" fmla="*/ 0 w 50"/>
              <a:gd name="T1" fmla="*/ 110 h 112"/>
              <a:gd name="T2" fmla="*/ 34 w 50"/>
              <a:gd name="T3" fmla="*/ 0 h 112"/>
              <a:gd name="T4" fmla="*/ 50 w 50"/>
              <a:gd name="T5" fmla="*/ 112 h 112"/>
              <a:gd name="T6" fmla="*/ 28 w 50"/>
              <a:gd name="T7" fmla="*/ 78 h 112"/>
              <a:gd name="T8" fmla="*/ 0 w 50"/>
              <a:gd name="T9" fmla="*/ 11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12">
                <a:moveTo>
                  <a:pt x="0" y="110"/>
                </a:moveTo>
                <a:lnTo>
                  <a:pt x="34" y="0"/>
                </a:lnTo>
                <a:lnTo>
                  <a:pt x="50" y="112"/>
                </a:lnTo>
                <a:lnTo>
                  <a:pt x="28" y="78"/>
                </a:lnTo>
                <a:lnTo>
                  <a:pt x="0" y="11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6" name="Line 56"/>
          <p:cNvSpPr>
            <a:spLocks noChangeShapeType="1"/>
          </p:cNvSpPr>
          <p:nvPr/>
        </p:nvSpPr>
        <p:spPr bwMode="auto">
          <a:xfrm>
            <a:off x="5759450" y="9036050"/>
            <a:ext cx="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7" name="Freeform 57"/>
          <p:cNvSpPr>
            <a:spLocks/>
          </p:cNvSpPr>
          <p:nvPr/>
        </p:nvSpPr>
        <p:spPr bwMode="auto">
          <a:xfrm>
            <a:off x="5759450" y="903605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8" name="Rectangle 58"/>
          <p:cNvSpPr>
            <a:spLocks noChangeArrowheads="1"/>
          </p:cNvSpPr>
          <p:nvPr/>
        </p:nvSpPr>
        <p:spPr bwMode="auto">
          <a:xfrm>
            <a:off x="5340350" y="3581400"/>
            <a:ext cx="2016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3300"/>
                </a:solidFill>
              </a:rPr>
              <a:t>N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41019" name="Rectangle 59"/>
          <p:cNvSpPr>
            <a:spLocks noChangeArrowheads="1"/>
          </p:cNvSpPr>
          <p:nvPr/>
        </p:nvSpPr>
        <p:spPr bwMode="auto">
          <a:xfrm>
            <a:off x="5543550" y="3581400"/>
            <a:ext cx="1857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3300"/>
                </a:solidFill>
              </a:rPr>
              <a:t>A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41020" name="Rectangle 60"/>
          <p:cNvSpPr>
            <a:spLocks noChangeArrowheads="1"/>
          </p:cNvSpPr>
          <p:nvPr/>
        </p:nvSpPr>
        <p:spPr bwMode="auto">
          <a:xfrm>
            <a:off x="5730875" y="3581400"/>
            <a:ext cx="2016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3300"/>
                </a:solidFill>
              </a:rPr>
              <a:t>D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41021" name="Rectangle 61"/>
          <p:cNvSpPr>
            <a:spLocks noChangeArrowheads="1"/>
          </p:cNvSpPr>
          <p:nvPr/>
        </p:nvSpPr>
        <p:spPr bwMode="auto">
          <a:xfrm>
            <a:off x="5932488" y="3581400"/>
            <a:ext cx="2016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3300"/>
                </a:solidFill>
              </a:rPr>
              <a:t>H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41022" name="Rectangle 62"/>
          <p:cNvSpPr>
            <a:spLocks noChangeArrowheads="1"/>
          </p:cNvSpPr>
          <p:nvPr/>
        </p:nvSpPr>
        <p:spPr bwMode="auto">
          <a:xfrm>
            <a:off x="6553200" y="3581400"/>
            <a:ext cx="2016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1023" name="Rectangle 63"/>
          <p:cNvSpPr>
            <a:spLocks noChangeArrowheads="1"/>
          </p:cNvSpPr>
          <p:nvPr/>
        </p:nvSpPr>
        <p:spPr bwMode="auto">
          <a:xfrm>
            <a:off x="6702425" y="3441700"/>
            <a:ext cx="111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+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1024" name="Rectangle 64"/>
          <p:cNvSpPr>
            <a:spLocks noChangeArrowheads="1"/>
          </p:cNvSpPr>
          <p:nvPr/>
        </p:nvSpPr>
        <p:spPr bwMode="auto">
          <a:xfrm>
            <a:off x="1895475" y="5799138"/>
            <a:ext cx="11033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Pyruvate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1025" name="Rectangle 65"/>
          <p:cNvSpPr>
            <a:spLocks noChangeArrowheads="1"/>
          </p:cNvSpPr>
          <p:nvPr/>
        </p:nvSpPr>
        <p:spPr bwMode="auto">
          <a:xfrm>
            <a:off x="1344613" y="4551363"/>
            <a:ext cx="5588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LDH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1026" name="Rectangle 66"/>
          <p:cNvSpPr>
            <a:spLocks noChangeArrowheads="1"/>
          </p:cNvSpPr>
          <p:nvPr/>
        </p:nvSpPr>
        <p:spPr bwMode="auto">
          <a:xfrm>
            <a:off x="98425" y="4849813"/>
            <a:ext cx="917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Lactate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1027" name="Rectangle 67"/>
          <p:cNvSpPr>
            <a:spLocks noChangeArrowheads="1"/>
          </p:cNvSpPr>
          <p:nvPr/>
        </p:nvSpPr>
        <p:spPr bwMode="auto">
          <a:xfrm>
            <a:off x="8061325" y="5729288"/>
            <a:ext cx="9477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Ethanol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1028" name="Rectangle 68"/>
          <p:cNvSpPr>
            <a:spLocks noChangeArrowheads="1"/>
          </p:cNvSpPr>
          <p:nvPr/>
        </p:nvSpPr>
        <p:spPr bwMode="auto">
          <a:xfrm>
            <a:off x="5935663" y="4989513"/>
            <a:ext cx="13827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      </a:t>
            </a:r>
            <a:r>
              <a:rPr lang="en-US" sz="2200">
                <a:solidFill>
                  <a:srgbClr val="FF9999"/>
                </a:solidFill>
              </a:rPr>
              <a:t>Alcohol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41029" name="Rectangle 69"/>
          <p:cNvSpPr>
            <a:spLocks noChangeArrowheads="1"/>
          </p:cNvSpPr>
          <p:nvPr/>
        </p:nvSpPr>
        <p:spPr bwMode="auto">
          <a:xfrm>
            <a:off x="5946775" y="5303838"/>
            <a:ext cx="19748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9999"/>
                </a:solidFill>
              </a:rPr>
              <a:t>Dehydrogenase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41030" name="Rectangle 70"/>
          <p:cNvSpPr>
            <a:spLocks noChangeArrowheads="1"/>
          </p:cNvSpPr>
          <p:nvPr/>
        </p:nvSpPr>
        <p:spPr bwMode="auto">
          <a:xfrm>
            <a:off x="4535488" y="5797550"/>
            <a:ext cx="16938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Acetaldehyde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1031" name="Rectangle 71"/>
          <p:cNvSpPr>
            <a:spLocks noChangeArrowheads="1"/>
          </p:cNvSpPr>
          <p:nvPr/>
        </p:nvSpPr>
        <p:spPr bwMode="auto">
          <a:xfrm>
            <a:off x="3059113" y="5046663"/>
            <a:ext cx="14922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     </a:t>
            </a:r>
            <a:r>
              <a:rPr lang="en-US" sz="2200">
                <a:solidFill>
                  <a:srgbClr val="FF9999"/>
                </a:solidFill>
              </a:rPr>
              <a:t>Pyruvate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41032" name="Rectangle 72"/>
          <p:cNvSpPr>
            <a:spLocks noChangeArrowheads="1"/>
          </p:cNvSpPr>
          <p:nvPr/>
        </p:nvSpPr>
        <p:spPr bwMode="auto">
          <a:xfrm>
            <a:off x="3070225" y="5360988"/>
            <a:ext cx="18494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9999"/>
                </a:solidFill>
              </a:rPr>
              <a:t>Decarboxylase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41033" name="Rectangle 73"/>
          <p:cNvSpPr>
            <a:spLocks noChangeArrowheads="1"/>
          </p:cNvSpPr>
          <p:nvPr/>
        </p:nvSpPr>
        <p:spPr bwMode="auto">
          <a:xfrm>
            <a:off x="6248400" y="3505200"/>
            <a:ext cx="244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300">
                <a:solidFill>
                  <a:srgbClr val="FFFF00"/>
                </a:solidFill>
              </a:rPr>
              <a:t>+</a:t>
            </a:r>
            <a:endParaRPr lang="en-US" sz="28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1276350" y="998538"/>
            <a:ext cx="0" cy="3548062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 flipV="1">
            <a:off x="1277938" y="4541838"/>
            <a:ext cx="4725987" cy="4762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2" name="Arc 4"/>
          <p:cNvSpPr>
            <a:spLocks/>
          </p:cNvSpPr>
          <p:nvPr/>
        </p:nvSpPr>
        <p:spPr bwMode="auto">
          <a:xfrm rot="11865957" flipV="1">
            <a:off x="1557338" y="2797175"/>
            <a:ext cx="3282950" cy="2271713"/>
          </a:xfrm>
          <a:custGeom>
            <a:avLst/>
            <a:gdLst>
              <a:gd name="G0" fmla="+- 0 0 0"/>
              <a:gd name="G1" fmla="+- 18538 0 0"/>
              <a:gd name="G2" fmla="+- 21600 0 0"/>
              <a:gd name="T0" fmla="*/ 11087 w 21600"/>
              <a:gd name="T1" fmla="*/ 0 h 18538"/>
              <a:gd name="T2" fmla="*/ 21600 w 21600"/>
              <a:gd name="T3" fmla="*/ 18538 h 18538"/>
              <a:gd name="T4" fmla="*/ 0 w 21600"/>
              <a:gd name="T5" fmla="*/ 18538 h 18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538" fill="none" extrusionOk="0">
                <a:moveTo>
                  <a:pt x="11086" y="0"/>
                </a:moveTo>
                <a:cubicBezTo>
                  <a:pt x="17607" y="3900"/>
                  <a:pt x="21600" y="10939"/>
                  <a:pt x="21600" y="18538"/>
                </a:cubicBezTo>
              </a:path>
              <a:path w="21600" h="18538" stroke="0" extrusionOk="0">
                <a:moveTo>
                  <a:pt x="11086" y="0"/>
                </a:moveTo>
                <a:cubicBezTo>
                  <a:pt x="17607" y="3900"/>
                  <a:pt x="21600" y="10939"/>
                  <a:pt x="21600" y="18538"/>
                </a:cubicBezTo>
                <a:lnTo>
                  <a:pt x="0" y="18538"/>
                </a:lnTo>
                <a:close/>
              </a:path>
            </a:pathLst>
          </a:custGeom>
          <a:noFill/>
          <a:ln w="28575">
            <a:solidFill>
              <a:srgbClr val="99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3" name="Arc 5"/>
          <p:cNvSpPr>
            <a:spLocks/>
          </p:cNvSpPr>
          <p:nvPr/>
        </p:nvSpPr>
        <p:spPr bwMode="auto">
          <a:xfrm rot="11865957" flipV="1">
            <a:off x="1550988" y="2741613"/>
            <a:ext cx="3282950" cy="2270125"/>
          </a:xfrm>
          <a:custGeom>
            <a:avLst/>
            <a:gdLst>
              <a:gd name="G0" fmla="+- 0 0 0"/>
              <a:gd name="G1" fmla="+- 18538 0 0"/>
              <a:gd name="G2" fmla="+- 21600 0 0"/>
              <a:gd name="T0" fmla="*/ 11087 w 21600"/>
              <a:gd name="T1" fmla="*/ 0 h 18538"/>
              <a:gd name="T2" fmla="*/ 21600 w 21600"/>
              <a:gd name="T3" fmla="*/ 18538 h 18538"/>
              <a:gd name="T4" fmla="*/ 0 w 21600"/>
              <a:gd name="T5" fmla="*/ 18538 h 18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538" fill="none" extrusionOk="0">
                <a:moveTo>
                  <a:pt x="11086" y="0"/>
                </a:moveTo>
                <a:cubicBezTo>
                  <a:pt x="17607" y="3900"/>
                  <a:pt x="21600" y="10939"/>
                  <a:pt x="21600" y="18538"/>
                </a:cubicBezTo>
              </a:path>
              <a:path w="21600" h="18538" stroke="0" extrusionOk="0">
                <a:moveTo>
                  <a:pt x="11086" y="0"/>
                </a:moveTo>
                <a:cubicBezTo>
                  <a:pt x="17607" y="3900"/>
                  <a:pt x="21600" y="10939"/>
                  <a:pt x="21600" y="18538"/>
                </a:cubicBezTo>
                <a:lnTo>
                  <a:pt x="0" y="18538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0" y="990600"/>
            <a:ext cx="1447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CO</a:t>
            </a:r>
            <a:r>
              <a:rPr lang="en-US" sz="2400" baseline="-25000">
                <a:solidFill>
                  <a:srgbClr val="FFFF99"/>
                </a:solidFill>
              </a:rPr>
              <a:t>2 </a:t>
            </a:r>
            <a:r>
              <a:rPr lang="en-US" sz="2400">
                <a:solidFill>
                  <a:srgbClr val="FFFF99"/>
                </a:solidFill>
              </a:rPr>
              <a:t>prod.</a:t>
            </a:r>
            <a:endParaRPr lang="en-US" sz="2400" baseline="30000">
              <a:solidFill>
                <a:srgbClr val="FFFF99"/>
              </a:solidFill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462338" y="4648200"/>
            <a:ext cx="1500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minutes</a:t>
            </a:r>
          </a:p>
        </p:txBody>
      </p:sp>
      <p:grpSp>
        <p:nvGrpSpPr>
          <p:cNvPr id="43016" name="Group 8"/>
          <p:cNvGrpSpPr>
            <a:grpSpLocks/>
          </p:cNvGrpSpPr>
          <p:nvPr/>
        </p:nvGrpSpPr>
        <p:grpSpPr bwMode="auto">
          <a:xfrm>
            <a:off x="3614738" y="1158875"/>
            <a:ext cx="3479800" cy="2346325"/>
            <a:chOff x="2496" y="730"/>
            <a:chExt cx="2192" cy="1478"/>
          </a:xfrm>
        </p:grpSpPr>
        <p:sp>
          <p:nvSpPr>
            <p:cNvPr id="43017" name="Arc 9"/>
            <p:cNvSpPr>
              <a:spLocks/>
            </p:cNvSpPr>
            <p:nvPr/>
          </p:nvSpPr>
          <p:spPr bwMode="auto">
            <a:xfrm rot="11865957" flipV="1">
              <a:off x="2592" y="730"/>
              <a:ext cx="2096" cy="1431"/>
            </a:xfrm>
            <a:custGeom>
              <a:avLst/>
              <a:gdLst>
                <a:gd name="G0" fmla="+- 0 0 0"/>
                <a:gd name="G1" fmla="+- 18538 0 0"/>
                <a:gd name="G2" fmla="+- 21600 0 0"/>
                <a:gd name="T0" fmla="*/ 11087 w 21600"/>
                <a:gd name="T1" fmla="*/ 0 h 18538"/>
                <a:gd name="T2" fmla="*/ 21600 w 21600"/>
                <a:gd name="T3" fmla="*/ 18538 h 18538"/>
                <a:gd name="T4" fmla="*/ 0 w 21600"/>
                <a:gd name="T5" fmla="*/ 18538 h 18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538" fill="none" extrusionOk="0">
                  <a:moveTo>
                    <a:pt x="11086" y="0"/>
                  </a:moveTo>
                  <a:cubicBezTo>
                    <a:pt x="17607" y="3900"/>
                    <a:pt x="21600" y="10939"/>
                    <a:pt x="21600" y="18538"/>
                  </a:cubicBezTo>
                </a:path>
                <a:path w="21600" h="18538" stroke="0" extrusionOk="0">
                  <a:moveTo>
                    <a:pt x="11086" y="0"/>
                  </a:moveTo>
                  <a:cubicBezTo>
                    <a:pt x="17607" y="3900"/>
                    <a:pt x="21600" y="10939"/>
                    <a:pt x="21600" y="18538"/>
                  </a:cubicBezTo>
                  <a:lnTo>
                    <a:pt x="0" y="18538"/>
                  </a:lnTo>
                  <a:close/>
                </a:path>
              </a:pathLst>
            </a:custGeom>
            <a:noFill/>
            <a:ln w="28575">
              <a:solidFill>
                <a:srgbClr val="99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018" name="Text Box 10"/>
            <p:cNvSpPr txBox="1">
              <a:spLocks noChangeArrowheads="1"/>
            </p:cNvSpPr>
            <p:nvPr/>
          </p:nvSpPr>
          <p:spPr bwMode="auto">
            <a:xfrm>
              <a:off x="2640" y="192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99FFCC"/>
                  </a:solidFill>
                </a:rPr>
                <a:t>+PO</a:t>
              </a:r>
              <a:r>
                <a:rPr lang="en-US" sz="2400" baseline="-25000">
                  <a:solidFill>
                    <a:srgbClr val="99FFCC"/>
                  </a:solidFill>
                </a:rPr>
                <a:t>4</a:t>
              </a:r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flipH="1" flipV="1">
              <a:off x="2496" y="1836"/>
              <a:ext cx="183" cy="180"/>
            </a:xfrm>
            <a:prstGeom prst="line">
              <a:avLst/>
            </a:prstGeom>
            <a:noFill/>
            <a:ln w="38100">
              <a:solidFill>
                <a:srgbClr val="99FF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3020" name="Group 12"/>
          <p:cNvGrpSpPr>
            <a:grpSpLocks/>
          </p:cNvGrpSpPr>
          <p:nvPr/>
        </p:nvGrpSpPr>
        <p:grpSpPr bwMode="auto">
          <a:xfrm>
            <a:off x="2471738" y="3200400"/>
            <a:ext cx="3463925" cy="1398588"/>
            <a:chOff x="1776" y="2016"/>
            <a:chExt cx="2182" cy="881"/>
          </a:xfrm>
        </p:grpSpPr>
        <p:sp>
          <p:nvSpPr>
            <p:cNvPr id="43021" name="Arc 13"/>
            <p:cNvSpPr>
              <a:spLocks/>
            </p:cNvSpPr>
            <p:nvPr/>
          </p:nvSpPr>
          <p:spPr bwMode="auto">
            <a:xfrm rot="10640044" flipV="1">
              <a:off x="2459" y="2253"/>
              <a:ext cx="1499" cy="644"/>
            </a:xfrm>
            <a:custGeom>
              <a:avLst/>
              <a:gdLst>
                <a:gd name="G0" fmla="+- 3899 0 0"/>
                <a:gd name="G1" fmla="+- 21600 0 0"/>
                <a:gd name="G2" fmla="+- 21600 0 0"/>
                <a:gd name="T0" fmla="*/ 0 w 12645"/>
                <a:gd name="T1" fmla="*/ 355 h 21600"/>
                <a:gd name="T2" fmla="*/ 12645 w 12645"/>
                <a:gd name="T3" fmla="*/ 1850 h 21600"/>
                <a:gd name="T4" fmla="*/ 3899 w 126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45" h="21600" fill="none" extrusionOk="0">
                  <a:moveTo>
                    <a:pt x="-1" y="354"/>
                  </a:moveTo>
                  <a:cubicBezTo>
                    <a:pt x="1286" y="118"/>
                    <a:pt x="2591" y="-1"/>
                    <a:pt x="3899" y="0"/>
                  </a:cubicBezTo>
                  <a:cubicBezTo>
                    <a:pt x="6911" y="0"/>
                    <a:pt x="9890" y="630"/>
                    <a:pt x="12645" y="1849"/>
                  </a:cubicBezTo>
                </a:path>
                <a:path w="12645" h="21600" stroke="0" extrusionOk="0">
                  <a:moveTo>
                    <a:pt x="-1" y="354"/>
                  </a:moveTo>
                  <a:cubicBezTo>
                    <a:pt x="1286" y="118"/>
                    <a:pt x="2591" y="-1"/>
                    <a:pt x="3899" y="0"/>
                  </a:cubicBezTo>
                  <a:cubicBezTo>
                    <a:pt x="6911" y="0"/>
                    <a:pt x="9890" y="630"/>
                    <a:pt x="12645" y="1849"/>
                  </a:cubicBezTo>
                  <a:lnTo>
                    <a:pt x="3899" y="21600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022" name="Text Box 14"/>
            <p:cNvSpPr txBox="1">
              <a:spLocks noChangeArrowheads="1"/>
            </p:cNvSpPr>
            <p:nvPr/>
          </p:nvSpPr>
          <p:spPr bwMode="auto">
            <a:xfrm>
              <a:off x="1776" y="201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FF00"/>
                  </a:solidFill>
                </a:rPr>
                <a:t>+PO</a:t>
              </a:r>
              <a:r>
                <a:rPr lang="en-US" sz="2400" baseline="-25000">
                  <a:solidFill>
                    <a:srgbClr val="00FF00"/>
                  </a:solidFill>
                </a:rPr>
                <a:t>4</a:t>
              </a:r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2443" y="2139"/>
              <a:ext cx="0" cy="19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3024" name="Group 16"/>
          <p:cNvGrpSpPr>
            <a:grpSpLocks/>
          </p:cNvGrpSpPr>
          <p:nvPr/>
        </p:nvGrpSpPr>
        <p:grpSpPr bwMode="auto">
          <a:xfrm>
            <a:off x="1303338" y="4467225"/>
            <a:ext cx="4681537" cy="930275"/>
            <a:chOff x="1040" y="2814"/>
            <a:chExt cx="2949" cy="586"/>
          </a:xfrm>
        </p:grpSpPr>
        <p:sp>
          <p:nvSpPr>
            <p:cNvPr id="43025" name="Arc 17"/>
            <p:cNvSpPr>
              <a:spLocks/>
            </p:cNvSpPr>
            <p:nvPr/>
          </p:nvSpPr>
          <p:spPr bwMode="auto">
            <a:xfrm rot="10715852" flipV="1">
              <a:off x="1040" y="2814"/>
              <a:ext cx="2949" cy="56"/>
            </a:xfrm>
            <a:custGeom>
              <a:avLst/>
              <a:gdLst>
                <a:gd name="G0" fmla="+- 16578 0 0"/>
                <a:gd name="G1" fmla="+- 21600 0 0"/>
                <a:gd name="G2" fmla="+- 21600 0 0"/>
                <a:gd name="T0" fmla="*/ 0 w 25816"/>
                <a:gd name="T1" fmla="*/ 7753 h 21600"/>
                <a:gd name="T2" fmla="*/ 25816 w 25816"/>
                <a:gd name="T3" fmla="*/ 2075 h 21600"/>
                <a:gd name="T4" fmla="*/ 16578 w 2581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16" h="21600" fill="none" extrusionOk="0">
                  <a:moveTo>
                    <a:pt x="0" y="7753"/>
                  </a:moveTo>
                  <a:cubicBezTo>
                    <a:pt x="4104" y="2839"/>
                    <a:pt x="10176" y="-1"/>
                    <a:pt x="16578" y="0"/>
                  </a:cubicBezTo>
                  <a:cubicBezTo>
                    <a:pt x="19772" y="0"/>
                    <a:pt x="22927" y="708"/>
                    <a:pt x="25815" y="2075"/>
                  </a:cubicBezTo>
                </a:path>
                <a:path w="25816" h="21600" stroke="0" extrusionOk="0">
                  <a:moveTo>
                    <a:pt x="0" y="7753"/>
                  </a:moveTo>
                  <a:cubicBezTo>
                    <a:pt x="4104" y="2839"/>
                    <a:pt x="10176" y="-1"/>
                    <a:pt x="16578" y="0"/>
                  </a:cubicBezTo>
                  <a:cubicBezTo>
                    <a:pt x="19772" y="0"/>
                    <a:pt x="22927" y="708"/>
                    <a:pt x="25815" y="2075"/>
                  </a:cubicBezTo>
                  <a:lnTo>
                    <a:pt x="16578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026" name="Text Box 18"/>
            <p:cNvSpPr txBox="1">
              <a:spLocks noChangeArrowheads="1"/>
            </p:cNvSpPr>
            <p:nvPr/>
          </p:nvSpPr>
          <p:spPr bwMode="auto">
            <a:xfrm>
              <a:off x="1283" y="3112"/>
              <a:ext cx="9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</a:rPr>
                <a:t>+ ATPase</a:t>
              </a:r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flipH="1" flipV="1">
              <a:off x="1085" y="2897"/>
              <a:ext cx="233" cy="26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261938" y="4948238"/>
            <a:ext cx="14176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7C80"/>
                </a:solidFill>
              </a:rPr>
              <a:t>Add excess glucose to start glyc.</a:t>
            </a:r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V="1">
            <a:off x="947738" y="4643438"/>
            <a:ext cx="304800" cy="5461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3030" name="Group 22"/>
          <p:cNvGrpSpPr>
            <a:grpSpLocks/>
          </p:cNvGrpSpPr>
          <p:nvPr/>
        </p:nvGrpSpPr>
        <p:grpSpPr bwMode="auto">
          <a:xfrm>
            <a:off x="1797050" y="798513"/>
            <a:ext cx="5243513" cy="2349500"/>
            <a:chOff x="1351" y="503"/>
            <a:chExt cx="3303" cy="1480"/>
          </a:xfrm>
        </p:grpSpPr>
        <p:sp>
          <p:nvSpPr>
            <p:cNvPr id="43031" name="Arc 23"/>
            <p:cNvSpPr>
              <a:spLocks/>
            </p:cNvSpPr>
            <p:nvPr/>
          </p:nvSpPr>
          <p:spPr bwMode="auto">
            <a:xfrm rot="11524452" flipV="1">
              <a:off x="2559" y="503"/>
              <a:ext cx="2095" cy="1480"/>
            </a:xfrm>
            <a:custGeom>
              <a:avLst/>
              <a:gdLst>
                <a:gd name="G0" fmla="+- 0 0 0"/>
                <a:gd name="G1" fmla="+- 19179 0 0"/>
                <a:gd name="G2" fmla="+- 21600 0 0"/>
                <a:gd name="T0" fmla="*/ 9936 w 21600"/>
                <a:gd name="T1" fmla="*/ 0 h 19179"/>
                <a:gd name="T2" fmla="*/ 21600 w 21600"/>
                <a:gd name="T3" fmla="*/ 19179 h 19179"/>
                <a:gd name="T4" fmla="*/ 0 w 21600"/>
                <a:gd name="T5" fmla="*/ 19179 h 19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179" fill="none" extrusionOk="0">
                  <a:moveTo>
                    <a:pt x="9936" y="-1"/>
                  </a:moveTo>
                  <a:cubicBezTo>
                    <a:pt x="17101" y="3712"/>
                    <a:pt x="21600" y="11109"/>
                    <a:pt x="21600" y="19179"/>
                  </a:cubicBezTo>
                </a:path>
                <a:path w="21600" h="19179" stroke="0" extrusionOk="0">
                  <a:moveTo>
                    <a:pt x="9936" y="-1"/>
                  </a:moveTo>
                  <a:cubicBezTo>
                    <a:pt x="17101" y="3712"/>
                    <a:pt x="21600" y="11109"/>
                    <a:pt x="21600" y="19179"/>
                  </a:cubicBezTo>
                  <a:lnTo>
                    <a:pt x="0" y="19179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1351" y="1036"/>
              <a:ext cx="9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FF3300"/>
                  </a:solidFill>
                </a:rPr>
                <a:t>+ ATPase</a:t>
              </a:r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>
              <a:off x="1890" y="1269"/>
              <a:ext cx="466" cy="41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3034" name="Group 26"/>
          <p:cNvGrpSpPr>
            <a:grpSpLocks/>
          </p:cNvGrpSpPr>
          <p:nvPr/>
        </p:nvGrpSpPr>
        <p:grpSpPr bwMode="auto">
          <a:xfrm>
            <a:off x="0" y="3365500"/>
            <a:ext cx="5219700" cy="1317625"/>
            <a:chOff x="219" y="2120"/>
            <a:chExt cx="3288" cy="830"/>
          </a:xfrm>
        </p:grpSpPr>
        <p:sp>
          <p:nvSpPr>
            <p:cNvPr id="43035" name="Arc 27"/>
            <p:cNvSpPr>
              <a:spLocks/>
            </p:cNvSpPr>
            <p:nvPr/>
          </p:nvSpPr>
          <p:spPr bwMode="auto">
            <a:xfrm rot="10640044" flipV="1">
              <a:off x="1033" y="2360"/>
              <a:ext cx="2474" cy="590"/>
            </a:xfrm>
            <a:custGeom>
              <a:avLst/>
              <a:gdLst>
                <a:gd name="G0" fmla="+- 0 0 0"/>
                <a:gd name="G1" fmla="+- 19797 0 0"/>
                <a:gd name="G2" fmla="+- 21600 0 0"/>
                <a:gd name="T0" fmla="*/ 8640 w 20867"/>
                <a:gd name="T1" fmla="*/ 0 h 19797"/>
                <a:gd name="T2" fmla="*/ 20867 w 20867"/>
                <a:gd name="T3" fmla="*/ 14217 h 19797"/>
                <a:gd name="T4" fmla="*/ 0 w 20867"/>
                <a:gd name="T5" fmla="*/ 19797 h 19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67" h="19797" fill="none" extrusionOk="0">
                  <a:moveTo>
                    <a:pt x="8639" y="0"/>
                  </a:moveTo>
                  <a:cubicBezTo>
                    <a:pt x="14667" y="2630"/>
                    <a:pt x="19167" y="7863"/>
                    <a:pt x="20866" y="14217"/>
                  </a:cubicBezTo>
                </a:path>
                <a:path w="20867" h="19797" stroke="0" extrusionOk="0">
                  <a:moveTo>
                    <a:pt x="8639" y="0"/>
                  </a:moveTo>
                  <a:cubicBezTo>
                    <a:pt x="14667" y="2630"/>
                    <a:pt x="19167" y="7863"/>
                    <a:pt x="20866" y="14217"/>
                  </a:cubicBezTo>
                  <a:lnTo>
                    <a:pt x="0" y="19797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036" name="Text Box 28"/>
            <p:cNvSpPr txBox="1">
              <a:spLocks noChangeArrowheads="1"/>
            </p:cNvSpPr>
            <p:nvPr/>
          </p:nvSpPr>
          <p:spPr bwMode="auto">
            <a:xfrm>
              <a:off x="219" y="2120"/>
              <a:ext cx="659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FF00"/>
                  </a:solidFill>
                </a:rPr>
                <a:t>+ inh. of  ADH</a:t>
              </a:r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>
              <a:off x="773" y="2684"/>
              <a:ext cx="233" cy="11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3038" name="Freeform 30"/>
          <p:cNvSpPr>
            <a:spLocks/>
          </p:cNvSpPr>
          <p:nvPr/>
        </p:nvSpPr>
        <p:spPr bwMode="auto">
          <a:xfrm>
            <a:off x="8880475" y="4267200"/>
            <a:ext cx="263525" cy="120650"/>
          </a:xfrm>
          <a:custGeom>
            <a:avLst/>
            <a:gdLst>
              <a:gd name="T0" fmla="*/ 0 w 166"/>
              <a:gd name="T1" fmla="*/ 38 h 76"/>
              <a:gd name="T2" fmla="*/ 51 w 166"/>
              <a:gd name="T3" fmla="*/ 38 h 76"/>
              <a:gd name="T4" fmla="*/ 0 w 166"/>
              <a:gd name="T5" fmla="*/ 0 h 76"/>
              <a:gd name="T6" fmla="*/ 166 w 166"/>
              <a:gd name="T7" fmla="*/ 38 h 76"/>
              <a:gd name="T8" fmla="*/ 0 w 166"/>
              <a:gd name="T9" fmla="*/ 76 h 76"/>
              <a:gd name="T10" fmla="*/ 51 w 166"/>
              <a:gd name="T11" fmla="*/ 38 h 76"/>
              <a:gd name="T12" fmla="*/ 0 w 166"/>
              <a:gd name="T13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76">
                <a:moveTo>
                  <a:pt x="0" y="38"/>
                </a:moveTo>
                <a:lnTo>
                  <a:pt x="51" y="38"/>
                </a:lnTo>
                <a:lnTo>
                  <a:pt x="0" y="0"/>
                </a:lnTo>
                <a:lnTo>
                  <a:pt x="166" y="38"/>
                </a:lnTo>
                <a:lnTo>
                  <a:pt x="0" y="76"/>
                </a:lnTo>
                <a:lnTo>
                  <a:pt x="51" y="38"/>
                </a:lnTo>
                <a:lnTo>
                  <a:pt x="0" y="38"/>
                </a:lnTo>
                <a:close/>
              </a:path>
            </a:pathLst>
          </a:custGeom>
          <a:solidFill>
            <a:srgbClr val="5F5F5F"/>
          </a:solidFill>
          <a:ln w="15875">
            <a:solidFill>
              <a:srgbClr val="5F5F5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3039" name="Group 31"/>
          <p:cNvGrpSpPr>
            <a:grpSpLocks/>
          </p:cNvGrpSpPr>
          <p:nvPr/>
        </p:nvGrpSpPr>
        <p:grpSpPr bwMode="auto">
          <a:xfrm>
            <a:off x="5562600" y="685800"/>
            <a:ext cx="3962400" cy="4792663"/>
            <a:chOff x="3504" y="432"/>
            <a:chExt cx="2496" cy="3019"/>
          </a:xfrm>
        </p:grpSpPr>
        <p:sp>
          <p:nvSpPr>
            <p:cNvPr id="43040" name="Text Box 32"/>
            <p:cNvSpPr txBox="1">
              <a:spLocks noChangeArrowheads="1"/>
            </p:cNvSpPr>
            <p:nvPr/>
          </p:nvSpPr>
          <p:spPr bwMode="auto">
            <a:xfrm>
              <a:off x="4704" y="1440"/>
              <a:ext cx="1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5F5F5F"/>
                  </a:solidFill>
                </a:rPr>
                <a:t>2 </a:t>
              </a:r>
              <a:r>
                <a:rPr lang="en-US" sz="2000">
                  <a:solidFill>
                    <a:schemeClr val="bg1"/>
                  </a:solidFill>
                </a:rPr>
                <a:t>NAD</a:t>
              </a:r>
              <a:r>
                <a:rPr lang="en-US" sz="2000" baseline="30000">
                  <a:solidFill>
                    <a:schemeClr val="bg1"/>
                  </a:solidFill>
                </a:rPr>
                <a:t>+</a:t>
              </a:r>
              <a:r>
                <a:rPr lang="en-US" sz="2000" baseline="30000">
                  <a:solidFill>
                    <a:srgbClr val="5F5F5F"/>
                  </a:solidFill>
                </a:rPr>
                <a:t> </a:t>
              </a:r>
              <a:r>
                <a:rPr lang="en-US" sz="2000">
                  <a:solidFill>
                    <a:srgbClr val="5F5F5F"/>
                  </a:solidFill>
                </a:rPr>
                <a:t>+ </a:t>
              </a:r>
              <a:r>
                <a:rPr lang="en-US" sz="2000">
                  <a:solidFill>
                    <a:schemeClr val="bg1"/>
                  </a:solidFill>
                </a:rPr>
                <a:t>PO</a:t>
              </a:r>
              <a:r>
                <a:rPr lang="en-US" sz="2000" baseline="-2500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43041" name="Group 33"/>
            <p:cNvGrpSpPr>
              <a:grpSpLocks/>
            </p:cNvGrpSpPr>
            <p:nvPr/>
          </p:nvGrpSpPr>
          <p:grpSpPr bwMode="auto">
            <a:xfrm>
              <a:off x="3504" y="432"/>
              <a:ext cx="2352" cy="3019"/>
              <a:chOff x="3408" y="576"/>
              <a:chExt cx="2352" cy="3019"/>
            </a:xfrm>
          </p:grpSpPr>
          <p:sp>
            <p:nvSpPr>
              <p:cNvPr id="43042" name="Line 34"/>
              <p:cNvSpPr>
                <a:spLocks noChangeShapeType="1"/>
              </p:cNvSpPr>
              <p:nvPr/>
            </p:nvSpPr>
            <p:spPr bwMode="auto">
              <a:xfrm>
                <a:off x="4305" y="2666"/>
                <a:ext cx="0" cy="202"/>
              </a:xfrm>
              <a:prstGeom prst="line">
                <a:avLst/>
              </a:prstGeom>
              <a:noFill/>
              <a:ln w="15875">
                <a:solidFill>
                  <a:srgbClr val="5F5F5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3" name="Rectangle 35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321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200">
                    <a:solidFill>
                      <a:srgbClr val="5F5F5F"/>
                    </a:solidFill>
                  </a:rPr>
                  <a:t>CH</a:t>
                </a:r>
                <a:r>
                  <a:rPr lang="en-US" sz="2200" baseline="-25000">
                    <a:solidFill>
                      <a:srgbClr val="5F5F5F"/>
                    </a:solidFill>
                  </a:rPr>
                  <a:t>3</a:t>
                </a:r>
                <a:endParaRPr lang="en-US" sz="2800" baseline="-25000">
                  <a:solidFill>
                    <a:srgbClr val="5F5F5F"/>
                  </a:solidFill>
                </a:endParaRPr>
              </a:p>
            </p:txBody>
          </p:sp>
          <p:sp>
            <p:nvSpPr>
              <p:cNvPr id="43044" name="Line 36"/>
              <p:cNvSpPr>
                <a:spLocks noChangeShapeType="1"/>
              </p:cNvSpPr>
              <p:nvPr/>
            </p:nvSpPr>
            <p:spPr bwMode="auto">
              <a:xfrm>
                <a:off x="4305" y="2868"/>
                <a:ext cx="0" cy="204"/>
              </a:xfrm>
              <a:prstGeom prst="line">
                <a:avLst/>
              </a:prstGeom>
              <a:noFill/>
              <a:ln w="15875">
                <a:solidFill>
                  <a:srgbClr val="5F5F5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5" name="Rectangle 37"/>
              <p:cNvSpPr>
                <a:spLocks noChangeArrowheads="1"/>
              </p:cNvSpPr>
              <p:nvPr/>
            </p:nvSpPr>
            <p:spPr bwMode="auto">
              <a:xfrm>
                <a:off x="4242" y="2474"/>
                <a:ext cx="441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200">
                    <a:solidFill>
                      <a:srgbClr val="5F5F5F"/>
                    </a:solidFill>
                  </a:rPr>
                  <a:t>COO</a:t>
                </a:r>
                <a:r>
                  <a:rPr lang="en-US" sz="2200" baseline="30000">
                    <a:solidFill>
                      <a:srgbClr val="5F5F5F"/>
                    </a:solidFill>
                  </a:rPr>
                  <a:t>-</a:t>
                </a:r>
                <a:endParaRPr lang="en-US" sz="2800" baseline="30000">
                  <a:solidFill>
                    <a:srgbClr val="5F5F5F"/>
                  </a:solidFill>
                </a:endParaRPr>
              </a:p>
            </p:txBody>
          </p:sp>
          <p:sp>
            <p:nvSpPr>
              <p:cNvPr id="43046" name="Rectangle 38"/>
              <p:cNvSpPr>
                <a:spLocks noChangeArrowheads="1"/>
              </p:cNvSpPr>
              <p:nvPr/>
            </p:nvSpPr>
            <p:spPr bwMode="auto">
              <a:xfrm>
                <a:off x="4529" y="2780"/>
                <a:ext cx="13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200">
                    <a:solidFill>
                      <a:srgbClr val="5F5F5F"/>
                    </a:solidFill>
                  </a:rPr>
                  <a:t>O</a:t>
                </a:r>
                <a:endParaRPr lang="en-US" sz="2800">
                  <a:solidFill>
                    <a:srgbClr val="5F5F5F"/>
                  </a:solidFill>
                </a:endParaRPr>
              </a:p>
            </p:txBody>
          </p:sp>
          <p:sp>
            <p:nvSpPr>
              <p:cNvPr id="43047" name="Line 39"/>
              <p:cNvSpPr>
                <a:spLocks noChangeShapeType="1"/>
              </p:cNvSpPr>
              <p:nvPr/>
            </p:nvSpPr>
            <p:spPr bwMode="auto">
              <a:xfrm>
                <a:off x="4314" y="2893"/>
                <a:ext cx="195" cy="0"/>
              </a:xfrm>
              <a:prstGeom prst="line">
                <a:avLst/>
              </a:prstGeom>
              <a:noFill/>
              <a:ln w="15875">
                <a:solidFill>
                  <a:srgbClr val="5F5F5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8" name="Line 40"/>
              <p:cNvSpPr>
                <a:spLocks noChangeShapeType="1"/>
              </p:cNvSpPr>
              <p:nvPr/>
            </p:nvSpPr>
            <p:spPr bwMode="auto">
              <a:xfrm>
                <a:off x="4314" y="2842"/>
                <a:ext cx="195" cy="0"/>
              </a:xfrm>
              <a:prstGeom prst="line">
                <a:avLst/>
              </a:prstGeom>
              <a:noFill/>
              <a:ln w="15875">
                <a:solidFill>
                  <a:srgbClr val="5F5F5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9" name="Line 41"/>
              <p:cNvSpPr>
                <a:spLocks noChangeShapeType="1"/>
              </p:cNvSpPr>
              <p:nvPr/>
            </p:nvSpPr>
            <p:spPr bwMode="auto">
              <a:xfrm>
                <a:off x="4878" y="2881"/>
                <a:ext cx="700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0" name="Arc 42"/>
              <p:cNvSpPr>
                <a:spLocks/>
              </p:cNvSpPr>
              <p:nvPr/>
            </p:nvSpPr>
            <p:spPr bwMode="auto">
              <a:xfrm>
                <a:off x="5056" y="2415"/>
                <a:ext cx="408" cy="399"/>
              </a:xfrm>
              <a:custGeom>
                <a:avLst/>
                <a:gdLst>
                  <a:gd name="G0" fmla="+- 2319 0 0"/>
                  <a:gd name="G1" fmla="+- 0 0 0"/>
                  <a:gd name="G2" fmla="+- 21600 0 0"/>
                  <a:gd name="T0" fmla="*/ 22014 w 22014"/>
                  <a:gd name="T1" fmla="*/ 8870 h 21600"/>
                  <a:gd name="T2" fmla="*/ 0 w 22014"/>
                  <a:gd name="T3" fmla="*/ 21475 h 21600"/>
                  <a:gd name="T4" fmla="*/ 2319 w 2201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14" h="21600" fill="none" extrusionOk="0">
                    <a:moveTo>
                      <a:pt x="22013" y="8869"/>
                    </a:moveTo>
                    <a:cubicBezTo>
                      <a:pt x="18524" y="16617"/>
                      <a:pt x="10816" y="21599"/>
                      <a:pt x="2319" y="21600"/>
                    </a:cubicBezTo>
                    <a:cubicBezTo>
                      <a:pt x="1544" y="21600"/>
                      <a:pt x="770" y="21558"/>
                      <a:pt x="-1" y="21475"/>
                    </a:cubicBezTo>
                  </a:path>
                  <a:path w="22014" h="21600" stroke="0" extrusionOk="0">
                    <a:moveTo>
                      <a:pt x="22013" y="8869"/>
                    </a:moveTo>
                    <a:cubicBezTo>
                      <a:pt x="18524" y="16617"/>
                      <a:pt x="10816" y="21599"/>
                      <a:pt x="2319" y="21600"/>
                    </a:cubicBezTo>
                    <a:cubicBezTo>
                      <a:pt x="1544" y="21600"/>
                      <a:pt x="770" y="21558"/>
                      <a:pt x="-1" y="21475"/>
                    </a:cubicBezTo>
                    <a:lnTo>
                      <a:pt x="2319" y="0"/>
                    </a:lnTo>
                    <a:close/>
                  </a:path>
                </a:pathLst>
              </a:custGeom>
              <a:noFill/>
              <a:ln w="15875">
                <a:solidFill>
                  <a:srgbClr val="5F5F5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1" name="Freeform 43"/>
              <p:cNvSpPr>
                <a:spLocks/>
              </p:cNvSpPr>
              <p:nvPr/>
            </p:nvSpPr>
            <p:spPr bwMode="auto">
              <a:xfrm rot="1100805">
                <a:off x="5455" y="2482"/>
                <a:ext cx="50" cy="113"/>
              </a:xfrm>
              <a:custGeom>
                <a:avLst/>
                <a:gdLst>
                  <a:gd name="T0" fmla="*/ 0 w 50"/>
                  <a:gd name="T1" fmla="*/ 113 h 113"/>
                  <a:gd name="T2" fmla="*/ 15 w 50"/>
                  <a:gd name="T3" fmla="*/ 0 h 113"/>
                  <a:gd name="T4" fmla="*/ 50 w 50"/>
                  <a:gd name="T5" fmla="*/ 107 h 113"/>
                  <a:gd name="T6" fmla="*/ 22 w 50"/>
                  <a:gd name="T7" fmla="*/ 78 h 113"/>
                  <a:gd name="T8" fmla="*/ 0 w 50"/>
                  <a:gd name="T9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13">
                    <a:moveTo>
                      <a:pt x="0" y="113"/>
                    </a:moveTo>
                    <a:lnTo>
                      <a:pt x="15" y="0"/>
                    </a:lnTo>
                    <a:lnTo>
                      <a:pt x="50" y="107"/>
                    </a:lnTo>
                    <a:lnTo>
                      <a:pt x="22" y="78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5F5F5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2" name="Rectangle 44"/>
              <p:cNvSpPr>
                <a:spLocks noChangeArrowheads="1"/>
              </p:cNvSpPr>
              <p:nvPr/>
            </p:nvSpPr>
            <p:spPr bwMode="auto">
              <a:xfrm flipH="1">
                <a:off x="5221" y="2240"/>
                <a:ext cx="52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>
                    <a:solidFill>
                      <a:srgbClr val="5F5F5F"/>
                    </a:solidFill>
                  </a:rPr>
                  <a:t>CO</a:t>
                </a:r>
                <a:r>
                  <a:rPr lang="en-US" sz="2400" baseline="-25000">
                    <a:solidFill>
                      <a:srgbClr val="5F5F5F"/>
                    </a:solidFill>
                  </a:rPr>
                  <a:t>2</a:t>
                </a:r>
              </a:p>
            </p:txBody>
          </p:sp>
          <p:sp>
            <p:nvSpPr>
              <p:cNvPr id="43053" name="Rectangle 45"/>
              <p:cNvSpPr>
                <a:spLocks noChangeArrowheads="1"/>
              </p:cNvSpPr>
              <p:nvPr/>
            </p:nvSpPr>
            <p:spPr bwMode="auto">
              <a:xfrm>
                <a:off x="4135" y="3384"/>
                <a:ext cx="695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200">
                    <a:solidFill>
                      <a:srgbClr val="5F5F5F"/>
                    </a:solidFill>
                  </a:rPr>
                  <a:t>Pyruvate</a:t>
                </a:r>
                <a:endParaRPr lang="en-US" sz="2800">
                  <a:solidFill>
                    <a:srgbClr val="5F5F5F"/>
                  </a:solidFill>
                </a:endParaRPr>
              </a:p>
            </p:txBody>
          </p:sp>
          <p:sp>
            <p:nvSpPr>
              <p:cNvPr id="43054" name="Rectangle 46"/>
              <p:cNvSpPr>
                <a:spLocks noChangeArrowheads="1"/>
              </p:cNvSpPr>
              <p:nvPr/>
            </p:nvSpPr>
            <p:spPr bwMode="auto">
              <a:xfrm>
                <a:off x="5136" y="3024"/>
                <a:ext cx="371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200">
                    <a:solidFill>
                      <a:srgbClr val="5F5F5F"/>
                    </a:solidFill>
                  </a:rPr>
                  <a:t>PDC</a:t>
                </a:r>
                <a:endParaRPr lang="en-US" sz="2800">
                  <a:solidFill>
                    <a:srgbClr val="5F5F5F"/>
                  </a:solidFill>
                </a:endParaRPr>
              </a:p>
            </p:txBody>
          </p:sp>
          <p:sp>
            <p:nvSpPr>
              <p:cNvPr id="43055" name="Text Box 47"/>
              <p:cNvSpPr txBox="1">
                <a:spLocks noChangeArrowheads="1"/>
              </p:cNvSpPr>
              <p:nvPr/>
            </p:nvSpPr>
            <p:spPr bwMode="auto">
              <a:xfrm>
                <a:off x="3408" y="1632"/>
                <a:ext cx="6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5F5F5F"/>
                    </a:solidFill>
                  </a:rPr>
                  <a:t>4</a:t>
                </a:r>
                <a:r>
                  <a:rPr lang="en-US" sz="2000">
                    <a:solidFill>
                      <a:schemeClr val="bg1"/>
                    </a:solidFill>
                  </a:rPr>
                  <a:t>ADP</a:t>
                </a:r>
              </a:p>
            </p:txBody>
          </p:sp>
          <p:sp>
            <p:nvSpPr>
              <p:cNvPr id="43056" name="Text Box 48"/>
              <p:cNvSpPr txBox="1">
                <a:spLocks noChangeArrowheads="1"/>
              </p:cNvSpPr>
              <p:nvPr/>
            </p:nvSpPr>
            <p:spPr bwMode="auto">
              <a:xfrm>
                <a:off x="3408" y="1968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5F5F5F"/>
                    </a:solidFill>
                  </a:rPr>
                  <a:t>4ATP</a:t>
                </a:r>
              </a:p>
            </p:txBody>
          </p:sp>
          <p:sp>
            <p:nvSpPr>
              <p:cNvPr id="43057" name="Text Box 49"/>
              <p:cNvSpPr txBox="1">
                <a:spLocks noChangeArrowheads="1"/>
              </p:cNvSpPr>
              <p:nvPr/>
            </p:nvSpPr>
            <p:spPr bwMode="auto">
              <a:xfrm>
                <a:off x="3600" y="576"/>
                <a:ext cx="14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800">
                    <a:solidFill>
                      <a:srgbClr val="5F5F5F"/>
                    </a:solidFill>
                  </a:rPr>
                  <a:t>Glucose</a:t>
                </a:r>
              </a:p>
            </p:txBody>
          </p:sp>
          <p:sp>
            <p:nvSpPr>
              <p:cNvPr id="43058" name="Line 50"/>
              <p:cNvSpPr>
                <a:spLocks noChangeShapeType="1"/>
              </p:cNvSpPr>
              <p:nvPr/>
            </p:nvSpPr>
            <p:spPr bwMode="auto">
              <a:xfrm>
                <a:off x="4320" y="912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9" name="AutoShape 51"/>
              <p:cNvSpPr>
                <a:spLocks noChangeArrowheads="1"/>
              </p:cNvSpPr>
              <p:nvPr/>
            </p:nvSpPr>
            <p:spPr bwMode="auto">
              <a:xfrm>
                <a:off x="4368" y="960"/>
                <a:ext cx="240" cy="432"/>
              </a:xfrm>
              <a:prstGeom prst="curvedRightArrow">
                <a:avLst>
                  <a:gd name="adj1" fmla="val 36000"/>
                  <a:gd name="adj2" fmla="val 72000"/>
                  <a:gd name="adj3" fmla="val 33333"/>
                </a:avLst>
              </a:prstGeom>
              <a:solidFill>
                <a:srgbClr val="5F5F5F"/>
              </a:solidFill>
              <a:ln w="9525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0" name="Text Box 52"/>
              <p:cNvSpPr txBox="1">
                <a:spLocks noChangeArrowheads="1"/>
              </p:cNvSpPr>
              <p:nvPr/>
            </p:nvSpPr>
            <p:spPr bwMode="auto">
              <a:xfrm>
                <a:off x="4512" y="864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5F5F5F"/>
                    </a:solidFill>
                  </a:rPr>
                  <a:t>2</a:t>
                </a:r>
                <a:r>
                  <a:rPr lang="en-US" sz="2000">
                    <a:solidFill>
                      <a:schemeClr val="bg1"/>
                    </a:solidFill>
                  </a:rPr>
                  <a:t>ATP</a:t>
                </a:r>
              </a:p>
            </p:txBody>
          </p:sp>
          <p:sp>
            <p:nvSpPr>
              <p:cNvPr id="43061" name="Rectangle 53"/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5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rgbClr val="5F5F5F"/>
                    </a:solidFill>
                  </a:rPr>
                  <a:t>2ADP</a:t>
                </a:r>
              </a:p>
            </p:txBody>
          </p:sp>
          <p:sp>
            <p:nvSpPr>
              <p:cNvPr id="43062" name="Text Box 54"/>
              <p:cNvSpPr txBox="1">
                <a:spLocks noChangeArrowheads="1"/>
              </p:cNvSpPr>
              <p:nvPr/>
            </p:nvSpPr>
            <p:spPr bwMode="auto">
              <a:xfrm>
                <a:off x="3600" y="1440"/>
                <a:ext cx="13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5F5F5F"/>
                    </a:solidFill>
                  </a:rPr>
                  <a:t>2 G-3-P</a:t>
                </a:r>
              </a:p>
            </p:txBody>
          </p:sp>
          <p:sp>
            <p:nvSpPr>
              <p:cNvPr id="43063" name="Line 55"/>
              <p:cNvSpPr>
                <a:spLocks noChangeShapeType="1"/>
              </p:cNvSpPr>
              <p:nvPr/>
            </p:nvSpPr>
            <p:spPr bwMode="auto">
              <a:xfrm>
                <a:off x="4320" y="1680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4" name="AutoShape 56"/>
              <p:cNvSpPr>
                <a:spLocks noChangeArrowheads="1"/>
              </p:cNvSpPr>
              <p:nvPr/>
            </p:nvSpPr>
            <p:spPr bwMode="auto">
              <a:xfrm>
                <a:off x="3936" y="1728"/>
                <a:ext cx="336" cy="432"/>
              </a:xfrm>
              <a:prstGeom prst="curvedLeftArrow">
                <a:avLst>
                  <a:gd name="adj1" fmla="val 25714"/>
                  <a:gd name="adj2" fmla="val 51429"/>
                  <a:gd name="adj3" fmla="val 33333"/>
                </a:avLst>
              </a:prstGeom>
              <a:solidFill>
                <a:srgbClr val="5F5F5F"/>
              </a:solidFill>
              <a:ln w="9525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endParaRPr lang="en-US" sz="2800">
                  <a:solidFill>
                    <a:srgbClr val="5F5F5F"/>
                  </a:solidFill>
                </a:endParaRPr>
              </a:p>
            </p:txBody>
          </p:sp>
          <p:sp>
            <p:nvSpPr>
              <p:cNvPr id="43065" name="AutoShape 57"/>
              <p:cNvSpPr>
                <a:spLocks noChangeArrowheads="1"/>
              </p:cNvSpPr>
              <p:nvPr/>
            </p:nvSpPr>
            <p:spPr bwMode="auto">
              <a:xfrm>
                <a:off x="4368" y="1680"/>
                <a:ext cx="240" cy="336"/>
              </a:xfrm>
              <a:prstGeom prst="curvedRightArrow">
                <a:avLst>
                  <a:gd name="adj1" fmla="val 28000"/>
                  <a:gd name="adj2" fmla="val 56000"/>
                  <a:gd name="adj3" fmla="val 33333"/>
                </a:avLst>
              </a:prstGeom>
              <a:solidFill>
                <a:srgbClr val="5F5F5F"/>
              </a:solidFill>
              <a:ln w="9525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6" name="Text Box 58"/>
              <p:cNvSpPr txBox="1">
                <a:spLocks noChangeArrowheads="1"/>
              </p:cNvSpPr>
              <p:nvPr/>
            </p:nvSpPr>
            <p:spPr bwMode="auto">
              <a:xfrm>
                <a:off x="4608" y="1824"/>
                <a:ext cx="11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>
                    <a:solidFill>
                      <a:srgbClr val="5F5F5F"/>
                    </a:solidFill>
                  </a:rPr>
                  <a:t>2 NADH + H</a:t>
                </a:r>
                <a:r>
                  <a:rPr lang="en-US" sz="2000" baseline="30000">
                    <a:solidFill>
                      <a:srgbClr val="5F5F5F"/>
                    </a:solidFill>
                  </a:rPr>
                  <a:t>+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430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5562600" cy="685800"/>
          </a:xfrm>
        </p:spPr>
        <p:txBody>
          <a:bodyPr/>
          <a:lstStyle/>
          <a:p>
            <a:r>
              <a:rPr lang="en-US" sz="3600">
                <a:solidFill>
                  <a:srgbClr val="FF9999"/>
                </a:solidFill>
              </a:rPr>
              <a:t>Fermentation in Yeast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7010400" y="35052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NAD</a:t>
            </a:r>
            <a:r>
              <a:rPr lang="en-US" sz="2000" baseline="30000">
                <a:solidFill>
                  <a:srgbClr val="FFFF00"/>
                </a:solidFill>
              </a:rPr>
              <a:t>+</a:t>
            </a:r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1600200" y="4648200"/>
            <a:ext cx="0" cy="320675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498600" y="5292725"/>
            <a:ext cx="2016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700213" y="5292725"/>
            <a:ext cx="2016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900238" y="5470525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3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1600200" y="4968875"/>
            <a:ext cx="0" cy="32385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1500188" y="4343400"/>
            <a:ext cx="7000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COO</a:t>
            </a:r>
            <a:r>
              <a:rPr lang="en-US" sz="2200" baseline="30000">
                <a:solidFill>
                  <a:srgbClr val="FFFF00"/>
                </a:solidFill>
              </a:rPr>
              <a:t>-</a:t>
            </a:r>
            <a:endParaRPr lang="en-US" sz="2800" baseline="30000">
              <a:solidFill>
                <a:srgbClr val="FFFF00"/>
              </a:solidFill>
            </a:endParaRP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1955800" y="4829175"/>
            <a:ext cx="2174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614488" y="5008563"/>
            <a:ext cx="309562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1614488" y="4927600"/>
            <a:ext cx="309562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2943225" y="4954588"/>
            <a:ext cx="1111250" cy="0"/>
          </a:xfrm>
          <a:prstGeom prst="line">
            <a:avLst/>
          </a:prstGeom>
          <a:noFill/>
          <a:ln w="2857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4038600" y="4894263"/>
            <a:ext cx="263525" cy="120650"/>
          </a:xfrm>
          <a:custGeom>
            <a:avLst/>
            <a:gdLst>
              <a:gd name="T0" fmla="*/ 0 w 166"/>
              <a:gd name="T1" fmla="*/ 38 h 76"/>
              <a:gd name="T2" fmla="*/ 51 w 166"/>
              <a:gd name="T3" fmla="*/ 38 h 76"/>
              <a:gd name="T4" fmla="*/ 0 w 166"/>
              <a:gd name="T5" fmla="*/ 0 h 76"/>
              <a:gd name="T6" fmla="*/ 166 w 166"/>
              <a:gd name="T7" fmla="*/ 38 h 76"/>
              <a:gd name="T8" fmla="*/ 0 w 166"/>
              <a:gd name="T9" fmla="*/ 76 h 76"/>
              <a:gd name="T10" fmla="*/ 51 w 166"/>
              <a:gd name="T11" fmla="*/ 38 h 76"/>
              <a:gd name="T12" fmla="*/ 0 w 166"/>
              <a:gd name="T13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76">
                <a:moveTo>
                  <a:pt x="0" y="38"/>
                </a:moveTo>
                <a:lnTo>
                  <a:pt x="51" y="38"/>
                </a:lnTo>
                <a:lnTo>
                  <a:pt x="0" y="0"/>
                </a:lnTo>
                <a:lnTo>
                  <a:pt x="166" y="38"/>
                </a:lnTo>
                <a:lnTo>
                  <a:pt x="0" y="76"/>
                </a:lnTo>
                <a:lnTo>
                  <a:pt x="51" y="38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5054600" y="5105400"/>
            <a:ext cx="2016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5257800" y="5105400"/>
            <a:ext cx="2016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5457825" y="528161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3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5156200" y="4779963"/>
            <a:ext cx="0" cy="32385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4714875" y="4308475"/>
            <a:ext cx="2174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 flipV="1">
            <a:off x="4995863" y="4564063"/>
            <a:ext cx="185737" cy="185737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flipH="1" flipV="1">
            <a:off x="4937125" y="4622800"/>
            <a:ext cx="209550" cy="20955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456238" y="4405313"/>
            <a:ext cx="2016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 flipV="1">
            <a:off x="5156200" y="4621213"/>
            <a:ext cx="268288" cy="15875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>
            <a:off x="6092825" y="4884738"/>
            <a:ext cx="1074738" cy="0"/>
          </a:xfrm>
          <a:prstGeom prst="line">
            <a:avLst/>
          </a:prstGeom>
          <a:noFill/>
          <a:ln w="2857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1" name="Freeform 25"/>
          <p:cNvSpPr>
            <a:spLocks/>
          </p:cNvSpPr>
          <p:nvPr/>
        </p:nvSpPr>
        <p:spPr bwMode="auto">
          <a:xfrm>
            <a:off x="7167563" y="4822825"/>
            <a:ext cx="263525" cy="122238"/>
          </a:xfrm>
          <a:custGeom>
            <a:avLst/>
            <a:gdLst>
              <a:gd name="T0" fmla="*/ 0 w 166"/>
              <a:gd name="T1" fmla="*/ 39 h 77"/>
              <a:gd name="T2" fmla="*/ 50 w 166"/>
              <a:gd name="T3" fmla="*/ 39 h 77"/>
              <a:gd name="T4" fmla="*/ 0 w 166"/>
              <a:gd name="T5" fmla="*/ 0 h 77"/>
              <a:gd name="T6" fmla="*/ 166 w 166"/>
              <a:gd name="T7" fmla="*/ 39 h 77"/>
              <a:gd name="T8" fmla="*/ 0 w 166"/>
              <a:gd name="T9" fmla="*/ 77 h 77"/>
              <a:gd name="T10" fmla="*/ 50 w 166"/>
              <a:gd name="T11" fmla="*/ 39 h 77"/>
              <a:gd name="T12" fmla="*/ 0 w 166"/>
              <a:gd name="T13" fmla="*/ 39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77">
                <a:moveTo>
                  <a:pt x="0" y="39"/>
                </a:moveTo>
                <a:lnTo>
                  <a:pt x="50" y="39"/>
                </a:lnTo>
                <a:lnTo>
                  <a:pt x="0" y="0"/>
                </a:lnTo>
                <a:lnTo>
                  <a:pt x="166" y="39"/>
                </a:lnTo>
                <a:lnTo>
                  <a:pt x="0" y="77"/>
                </a:lnTo>
                <a:lnTo>
                  <a:pt x="50" y="39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8667750" y="4654550"/>
            <a:ext cx="2174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8886825" y="4654550"/>
            <a:ext cx="2016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>
            <a:off x="8312150" y="4794250"/>
            <a:ext cx="323850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 flipV="1">
            <a:off x="8312150" y="4330700"/>
            <a:ext cx="0" cy="46355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8210550" y="5119688"/>
            <a:ext cx="2016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8412163" y="5119688"/>
            <a:ext cx="2016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8612188" y="529590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3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>
            <a:off x="8312150" y="4794250"/>
            <a:ext cx="0" cy="32385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7745413" y="4654550"/>
            <a:ext cx="2016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 flipH="1">
            <a:off x="7975600" y="4794250"/>
            <a:ext cx="336550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8229600" y="4110038"/>
            <a:ext cx="2016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093" name="Arc 37"/>
          <p:cNvSpPr>
            <a:spLocks/>
          </p:cNvSpPr>
          <p:nvPr/>
        </p:nvSpPr>
        <p:spPr bwMode="auto">
          <a:xfrm>
            <a:off x="3225800" y="4214813"/>
            <a:ext cx="647700" cy="633412"/>
          </a:xfrm>
          <a:custGeom>
            <a:avLst/>
            <a:gdLst>
              <a:gd name="G0" fmla="+- 2319 0 0"/>
              <a:gd name="G1" fmla="+- 0 0 0"/>
              <a:gd name="G2" fmla="+- 21600 0 0"/>
              <a:gd name="T0" fmla="*/ 22014 w 22014"/>
              <a:gd name="T1" fmla="*/ 8870 h 21600"/>
              <a:gd name="T2" fmla="*/ 0 w 22014"/>
              <a:gd name="T3" fmla="*/ 21475 h 21600"/>
              <a:gd name="T4" fmla="*/ 2319 w 220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014" h="21600" fill="none" extrusionOk="0">
                <a:moveTo>
                  <a:pt x="22013" y="8869"/>
                </a:moveTo>
                <a:cubicBezTo>
                  <a:pt x="18524" y="16617"/>
                  <a:pt x="10816" y="21599"/>
                  <a:pt x="2319" y="21600"/>
                </a:cubicBezTo>
                <a:cubicBezTo>
                  <a:pt x="1544" y="21600"/>
                  <a:pt x="770" y="21558"/>
                  <a:pt x="-1" y="21475"/>
                </a:cubicBezTo>
              </a:path>
              <a:path w="22014" h="21600" stroke="0" extrusionOk="0">
                <a:moveTo>
                  <a:pt x="22013" y="8869"/>
                </a:moveTo>
                <a:cubicBezTo>
                  <a:pt x="18524" y="16617"/>
                  <a:pt x="10816" y="21599"/>
                  <a:pt x="2319" y="21600"/>
                </a:cubicBezTo>
                <a:cubicBezTo>
                  <a:pt x="1544" y="21600"/>
                  <a:pt x="770" y="21558"/>
                  <a:pt x="-1" y="21475"/>
                </a:cubicBezTo>
                <a:lnTo>
                  <a:pt x="2319" y="0"/>
                </a:lnTo>
                <a:close/>
              </a:path>
            </a:pathLst>
          </a:custGeom>
          <a:noFill/>
          <a:ln w="1587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4" name="Freeform 38"/>
          <p:cNvSpPr>
            <a:spLocks/>
          </p:cNvSpPr>
          <p:nvPr/>
        </p:nvSpPr>
        <p:spPr bwMode="auto">
          <a:xfrm rot="1100805">
            <a:off x="3859213" y="4321175"/>
            <a:ext cx="79375" cy="179388"/>
          </a:xfrm>
          <a:custGeom>
            <a:avLst/>
            <a:gdLst>
              <a:gd name="T0" fmla="*/ 0 w 50"/>
              <a:gd name="T1" fmla="*/ 113 h 113"/>
              <a:gd name="T2" fmla="*/ 15 w 50"/>
              <a:gd name="T3" fmla="*/ 0 h 113"/>
              <a:gd name="T4" fmla="*/ 50 w 50"/>
              <a:gd name="T5" fmla="*/ 107 h 113"/>
              <a:gd name="T6" fmla="*/ 22 w 50"/>
              <a:gd name="T7" fmla="*/ 78 h 113"/>
              <a:gd name="T8" fmla="*/ 0 w 50"/>
              <a:gd name="T9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13">
                <a:moveTo>
                  <a:pt x="0" y="113"/>
                </a:moveTo>
                <a:lnTo>
                  <a:pt x="15" y="0"/>
                </a:lnTo>
                <a:lnTo>
                  <a:pt x="50" y="107"/>
                </a:lnTo>
                <a:lnTo>
                  <a:pt x="22" y="78"/>
                </a:lnTo>
                <a:lnTo>
                  <a:pt x="0" y="11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 flipH="1">
            <a:off x="3487738" y="393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99FFCC"/>
                </a:solidFill>
              </a:rPr>
              <a:t>CO</a:t>
            </a:r>
            <a:r>
              <a:rPr lang="en-US" sz="2400" baseline="-25000">
                <a:solidFill>
                  <a:srgbClr val="99FFCC"/>
                </a:solidFill>
              </a:rPr>
              <a:t>2</a:t>
            </a:r>
          </a:p>
        </p:txBody>
      </p:sp>
      <p:sp>
        <p:nvSpPr>
          <p:cNvPr id="45096" name="Arc 40"/>
          <p:cNvSpPr>
            <a:spLocks/>
          </p:cNvSpPr>
          <p:nvPr/>
        </p:nvSpPr>
        <p:spPr bwMode="auto">
          <a:xfrm>
            <a:off x="6078538" y="4156075"/>
            <a:ext cx="1279525" cy="639763"/>
          </a:xfrm>
          <a:custGeom>
            <a:avLst/>
            <a:gdLst>
              <a:gd name="G0" fmla="+- 21599 0 0"/>
              <a:gd name="G1" fmla="+- 0 0 0"/>
              <a:gd name="G2" fmla="+- 21600 0 0"/>
              <a:gd name="T0" fmla="*/ 43155 w 43155"/>
              <a:gd name="T1" fmla="*/ 1371 h 21600"/>
              <a:gd name="T2" fmla="*/ 0 w 43155"/>
              <a:gd name="T3" fmla="*/ 161 h 21600"/>
              <a:gd name="T4" fmla="*/ 21599 w 43155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55" h="21600" fill="none" extrusionOk="0">
                <a:moveTo>
                  <a:pt x="43155" y="1371"/>
                </a:moveTo>
                <a:cubicBezTo>
                  <a:pt x="42432" y="12745"/>
                  <a:pt x="32996" y="21599"/>
                  <a:pt x="21599" y="21600"/>
                </a:cubicBezTo>
                <a:cubicBezTo>
                  <a:pt x="9732" y="21600"/>
                  <a:pt x="88" y="12027"/>
                  <a:pt x="-1" y="161"/>
                </a:cubicBezTo>
              </a:path>
              <a:path w="43155" h="21600" stroke="0" extrusionOk="0">
                <a:moveTo>
                  <a:pt x="43155" y="1371"/>
                </a:moveTo>
                <a:cubicBezTo>
                  <a:pt x="42432" y="12745"/>
                  <a:pt x="32996" y="21599"/>
                  <a:pt x="21599" y="21600"/>
                </a:cubicBezTo>
                <a:cubicBezTo>
                  <a:pt x="9732" y="21600"/>
                  <a:pt x="88" y="12027"/>
                  <a:pt x="-1" y="161"/>
                </a:cubicBezTo>
                <a:lnTo>
                  <a:pt x="21599" y="0"/>
                </a:lnTo>
                <a:close/>
              </a:path>
            </a:pathLst>
          </a:custGeom>
          <a:noFill/>
          <a:ln w="15875">
            <a:solidFill>
              <a:srgbClr val="FF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7" name="Freeform 41"/>
          <p:cNvSpPr>
            <a:spLocks/>
          </p:cNvSpPr>
          <p:nvPr/>
        </p:nvSpPr>
        <p:spPr bwMode="auto">
          <a:xfrm>
            <a:off x="7299325" y="4071938"/>
            <a:ext cx="79375" cy="177800"/>
          </a:xfrm>
          <a:custGeom>
            <a:avLst/>
            <a:gdLst>
              <a:gd name="T0" fmla="*/ 0 w 50"/>
              <a:gd name="T1" fmla="*/ 110 h 112"/>
              <a:gd name="T2" fmla="*/ 34 w 50"/>
              <a:gd name="T3" fmla="*/ 0 h 112"/>
              <a:gd name="T4" fmla="*/ 50 w 50"/>
              <a:gd name="T5" fmla="*/ 112 h 112"/>
              <a:gd name="T6" fmla="*/ 28 w 50"/>
              <a:gd name="T7" fmla="*/ 78 h 112"/>
              <a:gd name="T8" fmla="*/ 0 w 50"/>
              <a:gd name="T9" fmla="*/ 11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12">
                <a:moveTo>
                  <a:pt x="0" y="110"/>
                </a:moveTo>
                <a:lnTo>
                  <a:pt x="34" y="0"/>
                </a:lnTo>
                <a:lnTo>
                  <a:pt x="50" y="112"/>
                </a:lnTo>
                <a:lnTo>
                  <a:pt x="28" y="78"/>
                </a:lnTo>
                <a:lnTo>
                  <a:pt x="0" y="11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5759450" y="9036050"/>
            <a:ext cx="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9" name="Freeform 43"/>
          <p:cNvSpPr>
            <a:spLocks/>
          </p:cNvSpPr>
          <p:nvPr/>
        </p:nvSpPr>
        <p:spPr bwMode="auto">
          <a:xfrm>
            <a:off x="5759450" y="903605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5340350" y="3581400"/>
            <a:ext cx="2016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N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5543550" y="3581400"/>
            <a:ext cx="1857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A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5730875" y="3581400"/>
            <a:ext cx="2016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D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5932488" y="3581400"/>
            <a:ext cx="2016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6553200" y="3581400"/>
            <a:ext cx="2016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6702425" y="3441700"/>
            <a:ext cx="111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+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1330325" y="5788025"/>
            <a:ext cx="11033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Pyruvate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061325" y="5729288"/>
            <a:ext cx="9477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Ethanol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6429375" y="5080000"/>
            <a:ext cx="588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0000"/>
                </a:solidFill>
              </a:rPr>
              <a:t>ADH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5109" name="Rectangle 53"/>
          <p:cNvSpPr>
            <a:spLocks noChangeArrowheads="1"/>
          </p:cNvSpPr>
          <p:nvPr/>
        </p:nvSpPr>
        <p:spPr bwMode="auto">
          <a:xfrm>
            <a:off x="4535488" y="5797550"/>
            <a:ext cx="16938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FF00"/>
                </a:solidFill>
              </a:rPr>
              <a:t>Acetaldehyde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3352800" y="5181600"/>
            <a:ext cx="588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rgbClr val="FF9999"/>
                </a:solidFill>
              </a:rPr>
              <a:t>PDC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6248400" y="3505200"/>
            <a:ext cx="244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300">
                <a:solidFill>
                  <a:srgbClr val="FFFF00"/>
                </a:solidFill>
              </a:rPr>
              <a:t>+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112" name="Text Box 56"/>
          <p:cNvSpPr txBox="1">
            <a:spLocks noChangeArrowheads="1"/>
          </p:cNvSpPr>
          <p:nvPr/>
        </p:nvSpPr>
        <p:spPr bwMode="auto">
          <a:xfrm>
            <a:off x="457200" y="33528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4ADP</a:t>
            </a:r>
          </a:p>
        </p:txBody>
      </p:sp>
      <p:sp>
        <p:nvSpPr>
          <p:cNvPr id="45113" name="Text Box 57"/>
          <p:cNvSpPr txBox="1">
            <a:spLocks noChangeArrowheads="1"/>
          </p:cNvSpPr>
          <p:nvPr/>
        </p:nvSpPr>
        <p:spPr bwMode="auto">
          <a:xfrm>
            <a:off x="457200" y="38862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4ATP</a:t>
            </a:r>
          </a:p>
        </p:txBody>
      </p:sp>
      <p:sp>
        <p:nvSpPr>
          <p:cNvPr id="45114" name="Text Box 58"/>
          <p:cNvSpPr txBox="1">
            <a:spLocks noChangeArrowheads="1"/>
          </p:cNvSpPr>
          <p:nvPr/>
        </p:nvSpPr>
        <p:spPr bwMode="auto">
          <a:xfrm>
            <a:off x="914400" y="12954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45115" name="Line 59"/>
          <p:cNvSpPr>
            <a:spLocks noChangeShapeType="1"/>
          </p:cNvSpPr>
          <p:nvPr/>
        </p:nvSpPr>
        <p:spPr bwMode="auto">
          <a:xfrm>
            <a:off x="2057400" y="1828800"/>
            <a:ext cx="0" cy="838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6" name="AutoShape 60"/>
          <p:cNvSpPr>
            <a:spLocks noChangeArrowheads="1"/>
          </p:cNvSpPr>
          <p:nvPr/>
        </p:nvSpPr>
        <p:spPr bwMode="auto">
          <a:xfrm>
            <a:off x="2133600" y="1905000"/>
            <a:ext cx="381000" cy="685800"/>
          </a:xfrm>
          <a:prstGeom prst="curvedRightArrow">
            <a:avLst>
              <a:gd name="adj1" fmla="val 36000"/>
              <a:gd name="adj2" fmla="val 72000"/>
              <a:gd name="adj3" fmla="val 33333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7" name="Text Box 61"/>
          <p:cNvSpPr txBox="1">
            <a:spLocks noChangeArrowheads="1"/>
          </p:cNvSpPr>
          <p:nvPr/>
        </p:nvSpPr>
        <p:spPr bwMode="auto">
          <a:xfrm>
            <a:off x="2362200" y="175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2ATP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2514600" y="2286000"/>
            <a:ext cx="849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FF00"/>
                </a:solidFill>
              </a:rPr>
              <a:t>2ADP</a:t>
            </a:r>
          </a:p>
        </p:txBody>
      </p:sp>
      <p:sp>
        <p:nvSpPr>
          <p:cNvPr id="45119" name="Text Box 63"/>
          <p:cNvSpPr txBox="1">
            <a:spLocks noChangeArrowheads="1"/>
          </p:cNvSpPr>
          <p:nvPr/>
        </p:nvSpPr>
        <p:spPr bwMode="auto">
          <a:xfrm>
            <a:off x="914400" y="26670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2 G-3-P</a:t>
            </a:r>
          </a:p>
        </p:txBody>
      </p:sp>
      <p:sp>
        <p:nvSpPr>
          <p:cNvPr id="45120" name="Line 64"/>
          <p:cNvSpPr>
            <a:spLocks noChangeShapeType="1"/>
          </p:cNvSpPr>
          <p:nvPr/>
        </p:nvSpPr>
        <p:spPr bwMode="auto">
          <a:xfrm>
            <a:off x="2057400" y="3048000"/>
            <a:ext cx="0" cy="1143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1" name="AutoShape 65"/>
          <p:cNvSpPr>
            <a:spLocks noChangeArrowheads="1"/>
          </p:cNvSpPr>
          <p:nvPr/>
        </p:nvSpPr>
        <p:spPr bwMode="auto">
          <a:xfrm>
            <a:off x="1371600" y="3505200"/>
            <a:ext cx="533400" cy="685800"/>
          </a:xfrm>
          <a:prstGeom prst="curvedLeftArrow">
            <a:avLst>
              <a:gd name="adj1" fmla="val 25714"/>
              <a:gd name="adj2" fmla="val 51429"/>
              <a:gd name="adj3" fmla="val 33333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2" name="AutoShape 66"/>
          <p:cNvSpPr>
            <a:spLocks noChangeArrowheads="1"/>
          </p:cNvSpPr>
          <p:nvPr/>
        </p:nvSpPr>
        <p:spPr bwMode="auto">
          <a:xfrm>
            <a:off x="2133600" y="3048000"/>
            <a:ext cx="381000" cy="533400"/>
          </a:xfrm>
          <a:prstGeom prst="curvedRightArrow">
            <a:avLst>
              <a:gd name="adj1" fmla="val 28000"/>
              <a:gd name="adj2" fmla="val 56000"/>
              <a:gd name="adj3" fmla="val 33333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3" name="Text Box 67"/>
          <p:cNvSpPr txBox="1">
            <a:spLocks noChangeArrowheads="1"/>
          </p:cNvSpPr>
          <p:nvPr/>
        </p:nvSpPr>
        <p:spPr bwMode="auto">
          <a:xfrm>
            <a:off x="2514600" y="28956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2 NAD</a:t>
            </a:r>
            <a:r>
              <a:rPr lang="en-US" sz="2000" baseline="30000">
                <a:solidFill>
                  <a:srgbClr val="FF0000"/>
                </a:solidFill>
              </a:rPr>
              <a:t>+</a:t>
            </a:r>
            <a:r>
              <a:rPr lang="en-US" sz="2000" baseline="30000">
                <a:solidFill>
                  <a:srgbClr val="FFFF00"/>
                </a:solidFill>
              </a:rPr>
              <a:t> </a:t>
            </a:r>
            <a:r>
              <a:rPr lang="en-US" sz="2000">
                <a:solidFill>
                  <a:srgbClr val="FFFF00"/>
                </a:solidFill>
              </a:rPr>
              <a:t>+ </a:t>
            </a:r>
            <a:r>
              <a:rPr lang="en-US" sz="2000">
                <a:solidFill>
                  <a:srgbClr val="FF0000"/>
                </a:solidFill>
              </a:rPr>
              <a:t>PO</a:t>
            </a:r>
            <a:r>
              <a:rPr lang="en-US" sz="2000" baseline="-25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124" name="Text Box 68"/>
          <p:cNvSpPr txBox="1">
            <a:spLocks noChangeArrowheads="1"/>
          </p:cNvSpPr>
          <p:nvPr/>
        </p:nvSpPr>
        <p:spPr bwMode="auto">
          <a:xfrm>
            <a:off x="2514600" y="32766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2 NADH + H</a:t>
            </a:r>
            <a:r>
              <a:rPr lang="en-US" sz="2000" baseline="30000">
                <a:solidFill>
                  <a:srgbClr val="FFFF00"/>
                </a:solidFill>
              </a:rPr>
              <a:t>+</a:t>
            </a:r>
            <a:endParaRPr lang="en-US" sz="2000" baseline="30000">
              <a:solidFill>
                <a:srgbClr val="99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04800"/>
            <a:ext cx="5334000" cy="715963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rgbClr val="FF9999"/>
                </a:solidFill>
              </a:rPr>
              <a:t>2</a:t>
            </a:r>
            <a:r>
              <a:rPr lang="en-US" sz="3200" baseline="30000" smtClean="0">
                <a:solidFill>
                  <a:srgbClr val="FF9999"/>
                </a:solidFill>
              </a:rPr>
              <a:t>nd</a:t>
            </a:r>
            <a:r>
              <a:rPr lang="en-US" sz="3200" smtClean="0">
                <a:solidFill>
                  <a:srgbClr val="FF9999"/>
                </a:solidFill>
              </a:rPr>
              <a:t> Phase of Glycolysis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2590800"/>
            <a:ext cx="4038600" cy="2514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99"/>
                </a:solidFill>
              </a:rPr>
              <a:t>Generation of ATP</a:t>
            </a:r>
          </a:p>
          <a:p>
            <a:pPr eaLnBrk="1" hangingPunct="1">
              <a:buFontTx/>
              <a:buNone/>
            </a:pPr>
            <a:endParaRPr lang="en-US" sz="2800" smtClean="0">
              <a:solidFill>
                <a:srgbClr val="FFFF99"/>
              </a:solidFill>
            </a:endParaRPr>
          </a:p>
          <a:p>
            <a:pPr eaLnBrk="1" hangingPunct="1"/>
            <a:r>
              <a:rPr lang="en-US" sz="2800" smtClean="0">
                <a:solidFill>
                  <a:srgbClr val="FFFF99"/>
                </a:solidFill>
              </a:rPr>
              <a:t>Biological Oxidations involving NAD</a:t>
            </a:r>
            <a:r>
              <a:rPr lang="en-US" sz="2800" baseline="30000" smtClean="0">
                <a:solidFill>
                  <a:srgbClr val="FFFF99"/>
                </a:solidFill>
              </a:rPr>
              <a:t>+</a:t>
            </a:r>
            <a:r>
              <a:rPr lang="en-US" sz="2800" smtClean="0">
                <a:solidFill>
                  <a:srgbClr val="FFFF99"/>
                </a:solidFill>
              </a:rPr>
              <a:t>/NADH (Dehydrogenations)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7354888" y="1520825"/>
            <a:ext cx="287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FF99"/>
                </a:solidFill>
              </a:rPr>
              <a:t>+</a:t>
            </a:r>
          </a:p>
        </p:txBody>
      </p:sp>
      <p:sp>
        <p:nvSpPr>
          <p:cNvPr id="179206" name="Line 6"/>
          <p:cNvSpPr>
            <a:spLocks noChangeShapeType="1"/>
          </p:cNvSpPr>
          <p:nvPr/>
        </p:nvSpPr>
        <p:spPr bwMode="auto">
          <a:xfrm>
            <a:off x="7086600" y="609600"/>
            <a:ext cx="381000" cy="457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6624638" y="414337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N</a:t>
            </a:r>
            <a:endParaRPr lang="en-US"/>
          </a:p>
        </p:txBody>
      </p:sp>
      <p:sp>
        <p:nvSpPr>
          <p:cNvPr id="13319" name="Rectangle 10"/>
          <p:cNvSpPr>
            <a:spLocks noChangeArrowheads="1"/>
          </p:cNvSpPr>
          <p:nvPr/>
        </p:nvSpPr>
        <p:spPr bwMode="auto">
          <a:xfrm>
            <a:off x="6907213" y="463391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N</a:t>
            </a:r>
            <a:endParaRPr lang="en-US"/>
          </a:p>
        </p:txBody>
      </p:sp>
      <p:sp>
        <p:nvSpPr>
          <p:cNvPr id="13320" name="Line 11"/>
          <p:cNvSpPr>
            <a:spLocks noChangeShapeType="1"/>
          </p:cNvSpPr>
          <p:nvPr/>
        </p:nvSpPr>
        <p:spPr bwMode="auto">
          <a:xfrm flipV="1">
            <a:off x="6829425" y="4079875"/>
            <a:ext cx="195263" cy="111125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12"/>
          <p:cNvSpPr>
            <a:spLocks noChangeShapeType="1"/>
          </p:cNvSpPr>
          <p:nvPr/>
        </p:nvSpPr>
        <p:spPr bwMode="auto">
          <a:xfrm flipV="1">
            <a:off x="6858000" y="4149725"/>
            <a:ext cx="161925" cy="92075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3"/>
          <p:cNvSpPr>
            <a:spLocks noChangeShapeType="1"/>
          </p:cNvSpPr>
          <p:nvPr/>
        </p:nvSpPr>
        <p:spPr bwMode="auto">
          <a:xfrm>
            <a:off x="6742113" y="4343400"/>
            <a:ext cx="0" cy="225425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4"/>
          <p:cNvSpPr>
            <a:spLocks noChangeShapeType="1"/>
          </p:cNvSpPr>
          <p:nvPr/>
        </p:nvSpPr>
        <p:spPr bwMode="auto">
          <a:xfrm>
            <a:off x="6742113" y="4568825"/>
            <a:ext cx="188912" cy="1079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5"/>
          <p:cNvSpPr>
            <a:spLocks noChangeShapeType="1"/>
          </p:cNvSpPr>
          <p:nvPr/>
        </p:nvSpPr>
        <p:spPr bwMode="auto">
          <a:xfrm>
            <a:off x="6805613" y="4540250"/>
            <a:ext cx="155575" cy="87313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6"/>
          <p:cNvSpPr>
            <a:spLocks noChangeShapeType="1"/>
          </p:cNvSpPr>
          <p:nvPr/>
        </p:nvSpPr>
        <p:spPr bwMode="auto">
          <a:xfrm flipV="1">
            <a:off x="7112000" y="4568825"/>
            <a:ext cx="195263" cy="111125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7"/>
          <p:cNvSpPr>
            <a:spLocks noChangeShapeType="1"/>
          </p:cNvSpPr>
          <p:nvPr/>
        </p:nvSpPr>
        <p:spPr bwMode="auto">
          <a:xfrm flipV="1">
            <a:off x="7307263" y="4243388"/>
            <a:ext cx="0" cy="32543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8"/>
          <p:cNvSpPr>
            <a:spLocks noChangeShapeType="1"/>
          </p:cNvSpPr>
          <p:nvPr/>
        </p:nvSpPr>
        <p:spPr bwMode="auto">
          <a:xfrm flipV="1">
            <a:off x="7250113" y="4279900"/>
            <a:ext cx="0" cy="250825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9"/>
          <p:cNvSpPr>
            <a:spLocks noChangeShapeType="1"/>
          </p:cNvSpPr>
          <p:nvPr/>
        </p:nvSpPr>
        <p:spPr bwMode="auto">
          <a:xfrm flipH="1" flipV="1">
            <a:off x="7024688" y="4079875"/>
            <a:ext cx="282575" cy="163513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Rectangle 20"/>
          <p:cNvSpPr>
            <a:spLocks noChangeArrowheads="1"/>
          </p:cNvSpPr>
          <p:nvPr/>
        </p:nvSpPr>
        <p:spPr bwMode="auto">
          <a:xfrm>
            <a:off x="7499350" y="404336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N</a:t>
            </a:r>
            <a:endParaRPr lang="en-US"/>
          </a:p>
        </p:txBody>
      </p:sp>
      <p:sp>
        <p:nvSpPr>
          <p:cNvPr id="13330" name="Line 21"/>
          <p:cNvSpPr>
            <a:spLocks noChangeShapeType="1"/>
          </p:cNvSpPr>
          <p:nvPr/>
        </p:nvSpPr>
        <p:spPr bwMode="auto">
          <a:xfrm flipV="1">
            <a:off x="7307263" y="4170363"/>
            <a:ext cx="215900" cy="73025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2"/>
          <p:cNvSpPr>
            <a:spLocks noChangeShapeType="1"/>
          </p:cNvSpPr>
          <p:nvPr/>
        </p:nvSpPr>
        <p:spPr bwMode="auto">
          <a:xfrm>
            <a:off x="7686675" y="4240213"/>
            <a:ext cx="120650" cy="161925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3"/>
          <p:cNvSpPr>
            <a:spLocks noChangeShapeType="1"/>
          </p:cNvSpPr>
          <p:nvPr/>
        </p:nvSpPr>
        <p:spPr bwMode="auto">
          <a:xfrm>
            <a:off x="7640638" y="4273550"/>
            <a:ext cx="96837" cy="131763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Rectangle 24"/>
          <p:cNvSpPr>
            <a:spLocks noChangeArrowheads="1"/>
          </p:cNvSpPr>
          <p:nvPr/>
        </p:nvSpPr>
        <p:spPr bwMode="auto">
          <a:xfrm>
            <a:off x="7499350" y="457041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N</a:t>
            </a:r>
            <a:endParaRPr lang="en-US"/>
          </a:p>
        </p:txBody>
      </p:sp>
      <p:sp>
        <p:nvSpPr>
          <p:cNvPr id="13334" name="Line 25"/>
          <p:cNvSpPr>
            <a:spLocks noChangeShapeType="1"/>
          </p:cNvSpPr>
          <p:nvPr/>
        </p:nvSpPr>
        <p:spPr bwMode="auto">
          <a:xfrm>
            <a:off x="7307263" y="4568825"/>
            <a:ext cx="215900" cy="698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6"/>
          <p:cNvSpPr>
            <a:spLocks noChangeShapeType="1"/>
          </p:cNvSpPr>
          <p:nvPr/>
        </p:nvSpPr>
        <p:spPr bwMode="auto">
          <a:xfrm flipV="1">
            <a:off x="7680325" y="4402138"/>
            <a:ext cx="127000" cy="17303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Rectangle 27"/>
          <p:cNvSpPr>
            <a:spLocks noChangeArrowheads="1"/>
          </p:cNvSpPr>
          <p:nvPr/>
        </p:nvSpPr>
        <p:spPr bwMode="auto">
          <a:xfrm>
            <a:off x="7080250" y="566102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O</a:t>
            </a:r>
            <a:endParaRPr lang="en-US"/>
          </a:p>
        </p:txBody>
      </p:sp>
      <p:sp>
        <p:nvSpPr>
          <p:cNvPr id="13337" name="Rectangle 28"/>
          <p:cNvSpPr>
            <a:spLocks noChangeArrowheads="1"/>
          </p:cNvSpPr>
          <p:nvPr/>
        </p:nvSpPr>
        <p:spPr bwMode="auto">
          <a:xfrm>
            <a:off x="6670675" y="608806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H</a:t>
            </a:r>
            <a:endParaRPr lang="en-US"/>
          </a:p>
        </p:txBody>
      </p:sp>
      <p:sp>
        <p:nvSpPr>
          <p:cNvPr id="13338" name="Rectangle 29"/>
          <p:cNvSpPr>
            <a:spLocks noChangeArrowheads="1"/>
          </p:cNvSpPr>
          <p:nvPr/>
        </p:nvSpPr>
        <p:spPr bwMode="auto">
          <a:xfrm>
            <a:off x="6819900" y="6434138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O</a:t>
            </a:r>
            <a:endParaRPr lang="en-US"/>
          </a:p>
        </p:txBody>
      </p:sp>
      <p:sp>
        <p:nvSpPr>
          <p:cNvPr id="13339" name="Rectangle 30"/>
          <p:cNvSpPr>
            <a:spLocks noChangeArrowheads="1"/>
          </p:cNvSpPr>
          <p:nvPr/>
        </p:nvSpPr>
        <p:spPr bwMode="auto">
          <a:xfrm>
            <a:off x="6973888" y="643413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H</a:t>
            </a:r>
            <a:endParaRPr lang="en-US"/>
          </a:p>
        </p:txBody>
      </p:sp>
      <p:sp>
        <p:nvSpPr>
          <p:cNvPr id="13340" name="Rectangle 31"/>
          <p:cNvSpPr>
            <a:spLocks noChangeArrowheads="1"/>
          </p:cNvSpPr>
          <p:nvPr/>
        </p:nvSpPr>
        <p:spPr bwMode="auto">
          <a:xfrm>
            <a:off x="6826250" y="591820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H</a:t>
            </a:r>
            <a:endParaRPr lang="en-US"/>
          </a:p>
        </p:txBody>
      </p:sp>
      <p:sp>
        <p:nvSpPr>
          <p:cNvPr id="13341" name="Rectangle 32"/>
          <p:cNvSpPr>
            <a:spLocks noChangeArrowheads="1"/>
          </p:cNvSpPr>
          <p:nvPr/>
        </p:nvSpPr>
        <p:spPr bwMode="auto">
          <a:xfrm>
            <a:off x="7340600" y="6434138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O</a:t>
            </a:r>
            <a:endParaRPr lang="en-US"/>
          </a:p>
        </p:txBody>
      </p:sp>
      <p:sp>
        <p:nvSpPr>
          <p:cNvPr id="13342" name="Rectangle 33"/>
          <p:cNvSpPr>
            <a:spLocks noChangeArrowheads="1"/>
          </p:cNvSpPr>
          <p:nvPr/>
        </p:nvSpPr>
        <p:spPr bwMode="auto">
          <a:xfrm>
            <a:off x="7494588" y="643413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R</a:t>
            </a:r>
            <a:endParaRPr lang="en-US"/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7346950" y="594518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H</a:t>
            </a:r>
            <a:endParaRPr lang="en-US"/>
          </a:p>
        </p:txBody>
      </p:sp>
      <p:sp>
        <p:nvSpPr>
          <p:cNvPr id="13344" name="Rectangle 35"/>
          <p:cNvSpPr>
            <a:spLocks noChangeArrowheads="1"/>
          </p:cNvSpPr>
          <p:nvPr/>
        </p:nvSpPr>
        <p:spPr bwMode="auto">
          <a:xfrm>
            <a:off x="7519988" y="615473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H</a:t>
            </a:r>
            <a:endParaRPr lang="en-US"/>
          </a:p>
        </p:txBody>
      </p:sp>
      <p:sp>
        <p:nvSpPr>
          <p:cNvPr id="13345" name="Line 36"/>
          <p:cNvSpPr>
            <a:spLocks noChangeShapeType="1"/>
          </p:cNvSpPr>
          <p:nvPr/>
        </p:nvSpPr>
        <p:spPr bwMode="auto">
          <a:xfrm>
            <a:off x="6943725" y="6286500"/>
            <a:ext cx="520700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37"/>
          <p:cNvSpPr>
            <a:spLocks noChangeShapeType="1"/>
          </p:cNvSpPr>
          <p:nvPr/>
        </p:nvSpPr>
        <p:spPr bwMode="auto">
          <a:xfrm flipV="1">
            <a:off x="7464425" y="5964238"/>
            <a:ext cx="152400" cy="322262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Line 38"/>
          <p:cNvSpPr>
            <a:spLocks noChangeShapeType="1"/>
          </p:cNvSpPr>
          <p:nvPr/>
        </p:nvSpPr>
        <p:spPr bwMode="auto">
          <a:xfrm flipH="1" flipV="1">
            <a:off x="7300913" y="5807075"/>
            <a:ext cx="315912" cy="157163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Line 39"/>
          <p:cNvSpPr>
            <a:spLocks noChangeShapeType="1"/>
          </p:cNvSpPr>
          <p:nvPr/>
        </p:nvSpPr>
        <p:spPr bwMode="auto">
          <a:xfrm flipH="1">
            <a:off x="6788150" y="5807075"/>
            <a:ext cx="317500" cy="157163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40"/>
          <p:cNvSpPr>
            <a:spLocks noChangeShapeType="1"/>
          </p:cNvSpPr>
          <p:nvPr/>
        </p:nvSpPr>
        <p:spPr bwMode="auto">
          <a:xfrm>
            <a:off x="6788150" y="5964238"/>
            <a:ext cx="155575" cy="322262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41"/>
          <p:cNvSpPr>
            <a:spLocks noChangeShapeType="1"/>
          </p:cNvSpPr>
          <p:nvPr/>
        </p:nvSpPr>
        <p:spPr bwMode="auto">
          <a:xfrm>
            <a:off x="6788150" y="5964238"/>
            <a:ext cx="0" cy="125412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42"/>
          <p:cNvSpPr>
            <a:spLocks noChangeShapeType="1"/>
          </p:cNvSpPr>
          <p:nvPr/>
        </p:nvSpPr>
        <p:spPr bwMode="auto">
          <a:xfrm>
            <a:off x="6943725" y="6286500"/>
            <a:ext cx="0" cy="153988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43"/>
          <p:cNvSpPr>
            <a:spLocks noChangeShapeType="1"/>
          </p:cNvSpPr>
          <p:nvPr/>
        </p:nvSpPr>
        <p:spPr bwMode="auto">
          <a:xfrm flipV="1">
            <a:off x="6943725" y="6116638"/>
            <a:ext cx="0" cy="169862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44"/>
          <p:cNvSpPr>
            <a:spLocks noChangeShapeType="1"/>
          </p:cNvSpPr>
          <p:nvPr/>
        </p:nvSpPr>
        <p:spPr bwMode="auto">
          <a:xfrm>
            <a:off x="7464425" y="6286500"/>
            <a:ext cx="0" cy="153988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Line 45"/>
          <p:cNvSpPr>
            <a:spLocks noChangeShapeType="1"/>
          </p:cNvSpPr>
          <p:nvPr/>
        </p:nvSpPr>
        <p:spPr bwMode="auto">
          <a:xfrm flipV="1">
            <a:off x="7464425" y="6140450"/>
            <a:ext cx="0" cy="1460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Line 46"/>
          <p:cNvSpPr>
            <a:spLocks noChangeShapeType="1"/>
          </p:cNvSpPr>
          <p:nvPr/>
        </p:nvSpPr>
        <p:spPr bwMode="auto">
          <a:xfrm>
            <a:off x="7616825" y="5964238"/>
            <a:ext cx="14288" cy="188912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6" name="Line 47"/>
          <p:cNvSpPr>
            <a:spLocks noChangeShapeType="1"/>
          </p:cNvSpPr>
          <p:nvPr/>
        </p:nvSpPr>
        <p:spPr bwMode="auto">
          <a:xfrm flipV="1">
            <a:off x="6148388" y="5564188"/>
            <a:ext cx="0" cy="793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7" name="Line 48"/>
          <p:cNvSpPr>
            <a:spLocks noChangeShapeType="1"/>
          </p:cNvSpPr>
          <p:nvPr/>
        </p:nvSpPr>
        <p:spPr bwMode="auto">
          <a:xfrm flipV="1">
            <a:off x="6134100" y="5564188"/>
            <a:ext cx="0" cy="793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8" name="Rectangle 49"/>
          <p:cNvSpPr>
            <a:spLocks noChangeArrowheads="1"/>
          </p:cNvSpPr>
          <p:nvPr/>
        </p:nvSpPr>
        <p:spPr bwMode="auto">
          <a:xfrm>
            <a:off x="6029325" y="5540375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P</a:t>
            </a:r>
            <a:endParaRPr lang="en-US"/>
          </a:p>
        </p:txBody>
      </p:sp>
      <p:sp>
        <p:nvSpPr>
          <p:cNvPr id="13359" name="Line 50"/>
          <p:cNvSpPr>
            <a:spLocks noChangeShapeType="1"/>
          </p:cNvSpPr>
          <p:nvPr/>
        </p:nvSpPr>
        <p:spPr bwMode="auto">
          <a:xfrm flipH="1">
            <a:off x="6049963" y="5640388"/>
            <a:ext cx="4762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0" name="Rectangle 51"/>
          <p:cNvSpPr>
            <a:spLocks noChangeArrowheads="1"/>
          </p:cNvSpPr>
          <p:nvPr/>
        </p:nvSpPr>
        <p:spPr bwMode="auto">
          <a:xfrm>
            <a:off x="6965950" y="2119313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O</a:t>
            </a:r>
            <a:endParaRPr lang="en-US"/>
          </a:p>
        </p:txBody>
      </p:sp>
      <p:sp>
        <p:nvSpPr>
          <p:cNvPr id="13361" name="Rectangle 52"/>
          <p:cNvSpPr>
            <a:spLocks noChangeArrowheads="1"/>
          </p:cNvSpPr>
          <p:nvPr/>
        </p:nvSpPr>
        <p:spPr bwMode="auto">
          <a:xfrm>
            <a:off x="6561138" y="206533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C</a:t>
            </a:r>
            <a:endParaRPr lang="en-US"/>
          </a:p>
        </p:txBody>
      </p:sp>
      <p:sp>
        <p:nvSpPr>
          <p:cNvPr id="13362" name="Rectangle 53"/>
          <p:cNvSpPr>
            <a:spLocks noChangeArrowheads="1"/>
          </p:cNvSpPr>
          <p:nvPr/>
        </p:nvSpPr>
        <p:spPr bwMode="auto">
          <a:xfrm>
            <a:off x="6691313" y="207010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H</a:t>
            </a:r>
            <a:endParaRPr lang="en-US"/>
          </a:p>
        </p:txBody>
      </p:sp>
      <p:sp>
        <p:nvSpPr>
          <p:cNvPr id="13363" name="Rectangle 54"/>
          <p:cNvSpPr>
            <a:spLocks noChangeArrowheads="1"/>
          </p:cNvSpPr>
          <p:nvPr/>
        </p:nvSpPr>
        <p:spPr bwMode="auto">
          <a:xfrm>
            <a:off x="6845300" y="220027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13364" name="Rectangle 55"/>
          <p:cNvSpPr>
            <a:spLocks noChangeArrowheads="1"/>
          </p:cNvSpPr>
          <p:nvPr/>
        </p:nvSpPr>
        <p:spPr bwMode="auto">
          <a:xfrm>
            <a:off x="6561138" y="255111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H</a:t>
            </a:r>
            <a:endParaRPr lang="en-US"/>
          </a:p>
        </p:txBody>
      </p:sp>
      <p:sp>
        <p:nvSpPr>
          <p:cNvPr id="13365" name="Rectangle 56"/>
          <p:cNvSpPr>
            <a:spLocks noChangeArrowheads="1"/>
          </p:cNvSpPr>
          <p:nvPr/>
        </p:nvSpPr>
        <p:spPr bwMode="auto">
          <a:xfrm>
            <a:off x="6716713" y="2894013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O</a:t>
            </a:r>
            <a:endParaRPr lang="en-US"/>
          </a:p>
        </p:txBody>
      </p:sp>
      <p:sp>
        <p:nvSpPr>
          <p:cNvPr id="13366" name="Rectangle 57"/>
          <p:cNvSpPr>
            <a:spLocks noChangeArrowheads="1"/>
          </p:cNvSpPr>
          <p:nvPr/>
        </p:nvSpPr>
        <p:spPr bwMode="auto">
          <a:xfrm>
            <a:off x="6870700" y="289401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H</a:t>
            </a:r>
            <a:endParaRPr lang="en-US"/>
          </a:p>
        </p:txBody>
      </p:sp>
      <p:sp>
        <p:nvSpPr>
          <p:cNvPr id="13367" name="Rectangle 58"/>
          <p:cNvSpPr>
            <a:spLocks noChangeArrowheads="1"/>
          </p:cNvSpPr>
          <p:nvPr/>
        </p:nvSpPr>
        <p:spPr bwMode="auto">
          <a:xfrm>
            <a:off x="6723063" y="237966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H</a:t>
            </a:r>
            <a:endParaRPr lang="en-US"/>
          </a:p>
        </p:txBody>
      </p:sp>
      <p:sp>
        <p:nvSpPr>
          <p:cNvPr id="13368" name="Rectangle 59"/>
          <p:cNvSpPr>
            <a:spLocks noChangeArrowheads="1"/>
          </p:cNvSpPr>
          <p:nvPr/>
        </p:nvSpPr>
        <p:spPr bwMode="auto">
          <a:xfrm>
            <a:off x="7234238" y="288607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O</a:t>
            </a:r>
            <a:endParaRPr lang="en-US"/>
          </a:p>
        </p:txBody>
      </p:sp>
      <p:sp>
        <p:nvSpPr>
          <p:cNvPr id="13369" name="Rectangle 60"/>
          <p:cNvSpPr>
            <a:spLocks noChangeArrowheads="1"/>
          </p:cNvSpPr>
          <p:nvPr/>
        </p:nvSpPr>
        <p:spPr bwMode="auto">
          <a:xfrm>
            <a:off x="7388225" y="288607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H</a:t>
            </a:r>
            <a:endParaRPr lang="en-US"/>
          </a:p>
        </p:txBody>
      </p:sp>
      <p:sp>
        <p:nvSpPr>
          <p:cNvPr id="13370" name="Rectangle 61"/>
          <p:cNvSpPr>
            <a:spLocks noChangeArrowheads="1"/>
          </p:cNvSpPr>
          <p:nvPr/>
        </p:nvSpPr>
        <p:spPr bwMode="auto">
          <a:xfrm>
            <a:off x="7240588" y="239871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H</a:t>
            </a:r>
            <a:endParaRPr lang="en-US"/>
          </a:p>
        </p:txBody>
      </p:sp>
      <p:sp>
        <p:nvSpPr>
          <p:cNvPr id="13371" name="Rectangle 62"/>
          <p:cNvSpPr>
            <a:spLocks noChangeArrowheads="1"/>
          </p:cNvSpPr>
          <p:nvPr/>
        </p:nvSpPr>
        <p:spPr bwMode="auto">
          <a:xfrm>
            <a:off x="7413625" y="260191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H</a:t>
            </a:r>
            <a:endParaRPr lang="en-US"/>
          </a:p>
        </p:txBody>
      </p:sp>
      <p:sp>
        <p:nvSpPr>
          <p:cNvPr id="13372" name="Line 63"/>
          <p:cNvSpPr>
            <a:spLocks noChangeShapeType="1"/>
          </p:cNvSpPr>
          <p:nvPr/>
        </p:nvSpPr>
        <p:spPr bwMode="auto">
          <a:xfrm>
            <a:off x="6840538" y="2746375"/>
            <a:ext cx="517525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3" name="Line 64"/>
          <p:cNvSpPr>
            <a:spLocks noChangeShapeType="1"/>
          </p:cNvSpPr>
          <p:nvPr/>
        </p:nvSpPr>
        <p:spPr bwMode="auto">
          <a:xfrm flipV="1">
            <a:off x="7358063" y="2414588"/>
            <a:ext cx="153987" cy="33178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4" name="Line 65"/>
          <p:cNvSpPr>
            <a:spLocks noChangeShapeType="1"/>
          </p:cNvSpPr>
          <p:nvPr/>
        </p:nvSpPr>
        <p:spPr bwMode="auto">
          <a:xfrm flipH="1" flipV="1">
            <a:off x="7188200" y="2263775"/>
            <a:ext cx="323850" cy="150813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5" name="Line 66"/>
          <p:cNvSpPr>
            <a:spLocks noChangeShapeType="1"/>
          </p:cNvSpPr>
          <p:nvPr/>
        </p:nvSpPr>
        <p:spPr bwMode="auto">
          <a:xfrm flipH="1">
            <a:off x="6678613" y="2266950"/>
            <a:ext cx="312737" cy="160338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6" name="Line 67"/>
          <p:cNvSpPr>
            <a:spLocks noChangeShapeType="1"/>
          </p:cNvSpPr>
          <p:nvPr/>
        </p:nvSpPr>
        <p:spPr bwMode="auto">
          <a:xfrm>
            <a:off x="6678613" y="2427288"/>
            <a:ext cx="161925" cy="31908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7" name="Line 68"/>
          <p:cNvSpPr>
            <a:spLocks noChangeShapeType="1"/>
          </p:cNvSpPr>
          <p:nvPr/>
        </p:nvSpPr>
        <p:spPr bwMode="auto">
          <a:xfrm flipV="1">
            <a:off x="6678613" y="2262188"/>
            <a:ext cx="0" cy="16510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8" name="Line 69"/>
          <p:cNvSpPr>
            <a:spLocks noChangeShapeType="1"/>
          </p:cNvSpPr>
          <p:nvPr/>
        </p:nvSpPr>
        <p:spPr bwMode="auto">
          <a:xfrm>
            <a:off x="6678613" y="2427288"/>
            <a:ext cx="0" cy="125412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9" name="Line 70"/>
          <p:cNvSpPr>
            <a:spLocks noChangeShapeType="1"/>
          </p:cNvSpPr>
          <p:nvPr/>
        </p:nvSpPr>
        <p:spPr bwMode="auto">
          <a:xfrm>
            <a:off x="6840538" y="2746375"/>
            <a:ext cx="0" cy="153988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0" name="Line 71"/>
          <p:cNvSpPr>
            <a:spLocks noChangeShapeType="1"/>
          </p:cNvSpPr>
          <p:nvPr/>
        </p:nvSpPr>
        <p:spPr bwMode="auto">
          <a:xfrm flipV="1">
            <a:off x="6840538" y="2576513"/>
            <a:ext cx="0" cy="169862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1" name="Line 72"/>
          <p:cNvSpPr>
            <a:spLocks noChangeShapeType="1"/>
          </p:cNvSpPr>
          <p:nvPr/>
        </p:nvSpPr>
        <p:spPr bwMode="auto">
          <a:xfrm>
            <a:off x="7358063" y="2746375"/>
            <a:ext cx="0" cy="1460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2" name="Line 73"/>
          <p:cNvSpPr>
            <a:spLocks noChangeShapeType="1"/>
          </p:cNvSpPr>
          <p:nvPr/>
        </p:nvSpPr>
        <p:spPr bwMode="auto">
          <a:xfrm flipV="1">
            <a:off x="7358063" y="2593975"/>
            <a:ext cx="0" cy="15240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3" name="Line 74"/>
          <p:cNvSpPr>
            <a:spLocks noChangeShapeType="1"/>
          </p:cNvSpPr>
          <p:nvPr/>
        </p:nvSpPr>
        <p:spPr bwMode="auto">
          <a:xfrm>
            <a:off x="7512050" y="2414588"/>
            <a:ext cx="11113" cy="187325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4" name="Rectangle 75"/>
          <p:cNvSpPr>
            <a:spLocks noChangeArrowheads="1"/>
          </p:cNvSpPr>
          <p:nvPr/>
        </p:nvSpPr>
        <p:spPr bwMode="auto">
          <a:xfrm>
            <a:off x="7394575" y="172720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N</a:t>
            </a:r>
            <a:endParaRPr lang="en-US"/>
          </a:p>
        </p:txBody>
      </p:sp>
      <p:sp>
        <p:nvSpPr>
          <p:cNvPr id="13385" name="Line 76"/>
          <p:cNvSpPr>
            <a:spLocks noChangeShapeType="1"/>
          </p:cNvSpPr>
          <p:nvPr/>
        </p:nvSpPr>
        <p:spPr bwMode="auto">
          <a:xfrm flipV="1">
            <a:off x="7604125" y="1665288"/>
            <a:ext cx="192088" cy="10953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6" name="Line 77"/>
          <p:cNvSpPr>
            <a:spLocks noChangeShapeType="1"/>
          </p:cNvSpPr>
          <p:nvPr/>
        </p:nvSpPr>
        <p:spPr bwMode="auto">
          <a:xfrm flipV="1">
            <a:off x="7575550" y="1631950"/>
            <a:ext cx="160338" cy="92075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7" name="Line 78"/>
          <p:cNvSpPr>
            <a:spLocks noChangeShapeType="1"/>
          </p:cNvSpPr>
          <p:nvPr/>
        </p:nvSpPr>
        <p:spPr bwMode="auto">
          <a:xfrm flipH="1" flipV="1">
            <a:off x="7234238" y="1665288"/>
            <a:ext cx="184150" cy="104775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8" name="Line 79"/>
          <p:cNvSpPr>
            <a:spLocks noChangeShapeType="1"/>
          </p:cNvSpPr>
          <p:nvPr/>
        </p:nvSpPr>
        <p:spPr bwMode="auto">
          <a:xfrm flipV="1">
            <a:off x="7234238" y="1343025"/>
            <a:ext cx="0" cy="322263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9" name="Line 80"/>
          <p:cNvSpPr>
            <a:spLocks noChangeShapeType="1"/>
          </p:cNvSpPr>
          <p:nvPr/>
        </p:nvSpPr>
        <p:spPr bwMode="auto">
          <a:xfrm flipV="1">
            <a:off x="7291388" y="1379538"/>
            <a:ext cx="0" cy="2476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0" name="Line 81"/>
          <p:cNvSpPr>
            <a:spLocks noChangeShapeType="1"/>
          </p:cNvSpPr>
          <p:nvPr/>
        </p:nvSpPr>
        <p:spPr bwMode="auto">
          <a:xfrm flipV="1">
            <a:off x="7234238" y="1177925"/>
            <a:ext cx="280987" cy="16510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1" name="Line 82"/>
          <p:cNvSpPr>
            <a:spLocks noChangeShapeType="1"/>
          </p:cNvSpPr>
          <p:nvPr/>
        </p:nvSpPr>
        <p:spPr bwMode="auto">
          <a:xfrm>
            <a:off x="7515225" y="1177925"/>
            <a:ext cx="280988" cy="163513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2" name="Line 83"/>
          <p:cNvSpPr>
            <a:spLocks noChangeShapeType="1"/>
          </p:cNvSpPr>
          <p:nvPr/>
        </p:nvSpPr>
        <p:spPr bwMode="auto">
          <a:xfrm>
            <a:off x="7518400" y="1247775"/>
            <a:ext cx="215900" cy="123825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3" name="Line 84"/>
          <p:cNvSpPr>
            <a:spLocks noChangeShapeType="1"/>
          </p:cNvSpPr>
          <p:nvPr/>
        </p:nvSpPr>
        <p:spPr bwMode="auto">
          <a:xfrm>
            <a:off x="7796213" y="1341438"/>
            <a:ext cx="0" cy="32385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4" name="Line 85"/>
          <p:cNvSpPr>
            <a:spLocks noChangeShapeType="1"/>
          </p:cNvSpPr>
          <p:nvPr/>
        </p:nvSpPr>
        <p:spPr bwMode="auto">
          <a:xfrm>
            <a:off x="7796213" y="1341438"/>
            <a:ext cx="325437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5" name="Rectangle 86"/>
          <p:cNvSpPr>
            <a:spLocks noChangeArrowheads="1"/>
          </p:cNvSpPr>
          <p:nvPr/>
        </p:nvSpPr>
        <p:spPr bwMode="auto">
          <a:xfrm>
            <a:off x="8328025" y="12414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N</a:t>
            </a:r>
            <a:endParaRPr lang="en-US"/>
          </a:p>
        </p:txBody>
      </p:sp>
      <p:sp>
        <p:nvSpPr>
          <p:cNvPr id="13396" name="Rectangle 87"/>
          <p:cNvSpPr>
            <a:spLocks noChangeArrowheads="1"/>
          </p:cNvSpPr>
          <p:nvPr/>
        </p:nvSpPr>
        <p:spPr bwMode="auto">
          <a:xfrm>
            <a:off x="8469313" y="12414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H</a:t>
            </a:r>
            <a:endParaRPr lang="en-US"/>
          </a:p>
        </p:txBody>
      </p:sp>
      <p:sp>
        <p:nvSpPr>
          <p:cNvPr id="13397" name="Rectangle 88"/>
          <p:cNvSpPr>
            <a:spLocks noChangeArrowheads="1"/>
          </p:cNvSpPr>
          <p:nvPr/>
        </p:nvSpPr>
        <p:spPr bwMode="auto">
          <a:xfrm>
            <a:off x="8623300" y="13652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13398" name="Line 89"/>
          <p:cNvSpPr>
            <a:spLocks noChangeShapeType="1"/>
          </p:cNvSpPr>
          <p:nvPr/>
        </p:nvSpPr>
        <p:spPr bwMode="auto">
          <a:xfrm>
            <a:off x="8121650" y="1341438"/>
            <a:ext cx="230188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9" name="Rectangle 90"/>
          <p:cNvSpPr>
            <a:spLocks noChangeArrowheads="1"/>
          </p:cNvSpPr>
          <p:nvPr/>
        </p:nvSpPr>
        <p:spPr bwMode="auto">
          <a:xfrm>
            <a:off x="7997825" y="91757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O</a:t>
            </a:r>
            <a:endParaRPr lang="en-US"/>
          </a:p>
        </p:txBody>
      </p:sp>
      <p:sp>
        <p:nvSpPr>
          <p:cNvPr id="13400" name="Line 91"/>
          <p:cNvSpPr>
            <a:spLocks noChangeShapeType="1"/>
          </p:cNvSpPr>
          <p:nvPr/>
        </p:nvSpPr>
        <p:spPr bwMode="auto">
          <a:xfrm flipV="1">
            <a:off x="8148638" y="1116013"/>
            <a:ext cx="0" cy="214312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1" name="Line 92"/>
          <p:cNvSpPr>
            <a:spLocks noChangeShapeType="1"/>
          </p:cNvSpPr>
          <p:nvPr/>
        </p:nvSpPr>
        <p:spPr bwMode="auto">
          <a:xfrm flipV="1">
            <a:off x="8091488" y="1116013"/>
            <a:ext cx="0" cy="214312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2" name="Line 93"/>
          <p:cNvSpPr>
            <a:spLocks noChangeShapeType="1"/>
          </p:cNvSpPr>
          <p:nvPr/>
        </p:nvSpPr>
        <p:spPr bwMode="auto">
          <a:xfrm flipV="1">
            <a:off x="7512050" y="1924050"/>
            <a:ext cx="0" cy="490538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3" name="Rectangle 94"/>
          <p:cNvSpPr>
            <a:spLocks noChangeArrowheads="1"/>
          </p:cNvSpPr>
          <p:nvPr/>
        </p:nvSpPr>
        <p:spPr bwMode="auto">
          <a:xfrm>
            <a:off x="6280150" y="2065338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O</a:t>
            </a:r>
            <a:endParaRPr lang="en-US"/>
          </a:p>
        </p:txBody>
      </p:sp>
      <p:sp>
        <p:nvSpPr>
          <p:cNvPr id="13404" name="Line 95"/>
          <p:cNvSpPr>
            <a:spLocks noChangeShapeType="1"/>
          </p:cNvSpPr>
          <p:nvPr/>
        </p:nvSpPr>
        <p:spPr bwMode="auto">
          <a:xfrm flipH="1">
            <a:off x="6502400" y="2163763"/>
            <a:ext cx="82550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5" name="Rectangle 96"/>
          <p:cNvSpPr>
            <a:spLocks noChangeArrowheads="1"/>
          </p:cNvSpPr>
          <p:nvPr/>
        </p:nvSpPr>
        <p:spPr bwMode="auto">
          <a:xfrm>
            <a:off x="6024563" y="2065338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P</a:t>
            </a:r>
            <a:endParaRPr lang="en-US"/>
          </a:p>
        </p:txBody>
      </p:sp>
      <p:sp>
        <p:nvSpPr>
          <p:cNvPr id="13406" name="Line 97"/>
          <p:cNvSpPr>
            <a:spLocks noChangeShapeType="1"/>
          </p:cNvSpPr>
          <p:nvPr/>
        </p:nvSpPr>
        <p:spPr bwMode="auto">
          <a:xfrm flipH="1">
            <a:off x="6218238" y="2163763"/>
            <a:ext cx="92075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7" name="Rectangle 98"/>
          <p:cNvSpPr>
            <a:spLocks noChangeArrowheads="1"/>
          </p:cNvSpPr>
          <p:nvPr/>
        </p:nvSpPr>
        <p:spPr bwMode="auto">
          <a:xfrm>
            <a:off x="5743575" y="2063750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O</a:t>
            </a:r>
            <a:endParaRPr lang="en-US"/>
          </a:p>
        </p:txBody>
      </p:sp>
      <p:sp>
        <p:nvSpPr>
          <p:cNvPr id="13408" name="Line 99"/>
          <p:cNvSpPr>
            <a:spLocks noChangeShapeType="1"/>
          </p:cNvSpPr>
          <p:nvPr/>
        </p:nvSpPr>
        <p:spPr bwMode="auto">
          <a:xfrm>
            <a:off x="5961063" y="2058988"/>
            <a:ext cx="69850" cy="0"/>
          </a:xfrm>
          <a:prstGeom prst="line">
            <a:avLst/>
          </a:prstGeom>
          <a:noFill/>
          <a:ln w="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9" name="Line 100"/>
          <p:cNvSpPr>
            <a:spLocks noChangeShapeType="1"/>
          </p:cNvSpPr>
          <p:nvPr/>
        </p:nvSpPr>
        <p:spPr bwMode="auto">
          <a:xfrm flipH="1">
            <a:off x="5967413" y="2162175"/>
            <a:ext cx="84137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0" name="Rectangle 101"/>
          <p:cNvSpPr>
            <a:spLocks noChangeArrowheads="1"/>
          </p:cNvSpPr>
          <p:nvPr/>
        </p:nvSpPr>
        <p:spPr bwMode="auto">
          <a:xfrm>
            <a:off x="6011863" y="1792288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O</a:t>
            </a:r>
            <a:endParaRPr lang="en-US"/>
          </a:p>
        </p:txBody>
      </p:sp>
      <p:sp>
        <p:nvSpPr>
          <p:cNvPr id="13411" name="Line 102"/>
          <p:cNvSpPr>
            <a:spLocks noChangeShapeType="1"/>
          </p:cNvSpPr>
          <p:nvPr/>
        </p:nvSpPr>
        <p:spPr bwMode="auto">
          <a:xfrm flipV="1">
            <a:off x="6159500" y="1992313"/>
            <a:ext cx="0" cy="74612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2" name="Line 103"/>
          <p:cNvSpPr>
            <a:spLocks noChangeShapeType="1"/>
          </p:cNvSpPr>
          <p:nvPr/>
        </p:nvSpPr>
        <p:spPr bwMode="auto">
          <a:xfrm flipV="1">
            <a:off x="6111875" y="1992313"/>
            <a:ext cx="0" cy="74612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3" name="Rectangle 104"/>
          <p:cNvSpPr>
            <a:spLocks noChangeArrowheads="1"/>
          </p:cNvSpPr>
          <p:nvPr/>
        </p:nvSpPr>
        <p:spPr bwMode="auto">
          <a:xfrm>
            <a:off x="6011863" y="402907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O</a:t>
            </a:r>
            <a:endParaRPr lang="en-US"/>
          </a:p>
        </p:txBody>
      </p:sp>
      <p:sp>
        <p:nvSpPr>
          <p:cNvPr id="13414" name="Line 105"/>
          <p:cNvSpPr>
            <a:spLocks noChangeShapeType="1"/>
          </p:cNvSpPr>
          <p:nvPr/>
        </p:nvSpPr>
        <p:spPr bwMode="auto">
          <a:xfrm>
            <a:off x="6135688" y="2259013"/>
            <a:ext cx="0" cy="1774825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" name="Line 106"/>
          <p:cNvSpPr>
            <a:spLocks noChangeShapeType="1"/>
          </p:cNvSpPr>
          <p:nvPr/>
        </p:nvSpPr>
        <p:spPr bwMode="auto">
          <a:xfrm>
            <a:off x="6140450" y="4225925"/>
            <a:ext cx="0" cy="1319213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6" name="Rectangle 107"/>
          <p:cNvSpPr>
            <a:spLocks noChangeArrowheads="1"/>
          </p:cNvSpPr>
          <p:nvPr/>
        </p:nvSpPr>
        <p:spPr bwMode="auto">
          <a:xfrm>
            <a:off x="6342063" y="554037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O</a:t>
            </a:r>
            <a:endParaRPr lang="en-US"/>
          </a:p>
        </p:txBody>
      </p:sp>
      <p:sp>
        <p:nvSpPr>
          <p:cNvPr id="13417" name="Line 108"/>
          <p:cNvSpPr>
            <a:spLocks noChangeShapeType="1"/>
          </p:cNvSpPr>
          <p:nvPr/>
        </p:nvSpPr>
        <p:spPr bwMode="auto">
          <a:xfrm>
            <a:off x="6226175" y="5640388"/>
            <a:ext cx="141288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8" name="Rectangle 109"/>
          <p:cNvSpPr>
            <a:spLocks noChangeArrowheads="1"/>
          </p:cNvSpPr>
          <p:nvPr/>
        </p:nvSpPr>
        <p:spPr bwMode="auto">
          <a:xfrm>
            <a:off x="5692775" y="554037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O</a:t>
            </a:r>
            <a:endParaRPr lang="en-US"/>
          </a:p>
        </p:txBody>
      </p:sp>
      <p:sp>
        <p:nvSpPr>
          <p:cNvPr id="13419" name="Line 110"/>
          <p:cNvSpPr>
            <a:spLocks noChangeShapeType="1"/>
          </p:cNvSpPr>
          <p:nvPr/>
        </p:nvSpPr>
        <p:spPr bwMode="auto">
          <a:xfrm>
            <a:off x="5910263" y="5537200"/>
            <a:ext cx="69850" cy="0"/>
          </a:xfrm>
          <a:prstGeom prst="line">
            <a:avLst/>
          </a:prstGeom>
          <a:noFill/>
          <a:ln w="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0" name="Line 111"/>
          <p:cNvSpPr>
            <a:spLocks noChangeShapeType="1"/>
          </p:cNvSpPr>
          <p:nvPr/>
        </p:nvSpPr>
        <p:spPr bwMode="auto">
          <a:xfrm flipH="1">
            <a:off x="5916613" y="5640388"/>
            <a:ext cx="136525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1" name="Rectangle 112"/>
          <p:cNvSpPr>
            <a:spLocks noChangeArrowheads="1"/>
          </p:cNvSpPr>
          <p:nvPr/>
        </p:nvSpPr>
        <p:spPr bwMode="auto">
          <a:xfrm>
            <a:off x="6016625" y="5865813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O</a:t>
            </a:r>
            <a:endParaRPr lang="en-US"/>
          </a:p>
        </p:txBody>
      </p:sp>
      <p:sp>
        <p:nvSpPr>
          <p:cNvPr id="13422" name="Line 113"/>
          <p:cNvSpPr>
            <a:spLocks noChangeShapeType="1"/>
          </p:cNvSpPr>
          <p:nvPr/>
        </p:nvSpPr>
        <p:spPr bwMode="auto">
          <a:xfrm>
            <a:off x="6113463" y="5740400"/>
            <a:ext cx="0" cy="125413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3" name="Line 114"/>
          <p:cNvSpPr>
            <a:spLocks noChangeShapeType="1"/>
          </p:cNvSpPr>
          <p:nvPr/>
        </p:nvSpPr>
        <p:spPr bwMode="auto">
          <a:xfrm>
            <a:off x="6170613" y="5740400"/>
            <a:ext cx="0" cy="125413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4" name="Rectangle 115"/>
          <p:cNvSpPr>
            <a:spLocks noChangeArrowheads="1"/>
          </p:cNvSpPr>
          <p:nvPr/>
        </p:nvSpPr>
        <p:spPr bwMode="auto">
          <a:xfrm>
            <a:off x="6670675" y="554037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C</a:t>
            </a:r>
            <a:endParaRPr lang="en-US"/>
          </a:p>
        </p:txBody>
      </p:sp>
      <p:sp>
        <p:nvSpPr>
          <p:cNvPr id="13425" name="Rectangle 116"/>
          <p:cNvSpPr>
            <a:spLocks noChangeArrowheads="1"/>
          </p:cNvSpPr>
          <p:nvPr/>
        </p:nvSpPr>
        <p:spPr bwMode="auto">
          <a:xfrm>
            <a:off x="6821488" y="552767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H</a:t>
            </a:r>
            <a:endParaRPr lang="en-US"/>
          </a:p>
        </p:txBody>
      </p:sp>
      <p:sp>
        <p:nvSpPr>
          <p:cNvPr id="13426" name="Rectangle 117"/>
          <p:cNvSpPr>
            <a:spLocks noChangeArrowheads="1"/>
          </p:cNvSpPr>
          <p:nvPr/>
        </p:nvSpPr>
        <p:spPr bwMode="auto">
          <a:xfrm>
            <a:off x="6975475" y="565943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13427" name="Line 118"/>
          <p:cNvSpPr>
            <a:spLocks noChangeShapeType="1"/>
          </p:cNvSpPr>
          <p:nvPr/>
        </p:nvSpPr>
        <p:spPr bwMode="auto">
          <a:xfrm>
            <a:off x="6565900" y="5640388"/>
            <a:ext cx="131763" cy="0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8" name="Line 119"/>
          <p:cNvSpPr>
            <a:spLocks noChangeShapeType="1"/>
          </p:cNvSpPr>
          <p:nvPr/>
        </p:nvSpPr>
        <p:spPr bwMode="auto">
          <a:xfrm>
            <a:off x="6788150" y="5740400"/>
            <a:ext cx="0" cy="223838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9" name="Line 120"/>
          <p:cNvSpPr>
            <a:spLocks noChangeShapeType="1"/>
          </p:cNvSpPr>
          <p:nvPr/>
        </p:nvSpPr>
        <p:spPr bwMode="auto">
          <a:xfrm flipV="1">
            <a:off x="7616825" y="4768850"/>
            <a:ext cx="0" cy="1195388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30" name="Rectangle 121"/>
          <p:cNvSpPr>
            <a:spLocks noChangeArrowheads="1"/>
          </p:cNvSpPr>
          <p:nvPr/>
        </p:nvSpPr>
        <p:spPr bwMode="auto">
          <a:xfrm>
            <a:off x="6907213" y="365601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N</a:t>
            </a:r>
            <a:endParaRPr lang="en-US"/>
          </a:p>
        </p:txBody>
      </p:sp>
      <p:sp>
        <p:nvSpPr>
          <p:cNvPr id="13431" name="Rectangle 122"/>
          <p:cNvSpPr>
            <a:spLocks noChangeArrowheads="1"/>
          </p:cNvSpPr>
          <p:nvPr/>
        </p:nvSpPr>
        <p:spPr bwMode="auto">
          <a:xfrm>
            <a:off x="7048500" y="365601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00"/>
                </a:solidFill>
              </a:rPr>
              <a:t>H</a:t>
            </a:r>
            <a:endParaRPr lang="en-US"/>
          </a:p>
        </p:txBody>
      </p:sp>
      <p:sp>
        <p:nvSpPr>
          <p:cNvPr id="13432" name="Rectangle 123"/>
          <p:cNvSpPr>
            <a:spLocks noChangeArrowheads="1"/>
          </p:cNvSpPr>
          <p:nvPr/>
        </p:nvSpPr>
        <p:spPr bwMode="auto">
          <a:xfrm>
            <a:off x="7202488" y="37814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FFFF00"/>
                </a:solidFill>
              </a:rPr>
              <a:t>2</a:t>
            </a:r>
            <a:endParaRPr lang="en-US"/>
          </a:p>
        </p:txBody>
      </p:sp>
      <p:sp>
        <p:nvSpPr>
          <p:cNvPr id="13433" name="Line 124"/>
          <p:cNvSpPr>
            <a:spLocks noChangeShapeType="1"/>
          </p:cNvSpPr>
          <p:nvPr/>
        </p:nvSpPr>
        <p:spPr bwMode="auto">
          <a:xfrm flipV="1">
            <a:off x="7024688" y="3856038"/>
            <a:ext cx="0" cy="223837"/>
          </a:xfrm>
          <a:prstGeom prst="line">
            <a:avLst/>
          </a:prstGeom>
          <a:noFill/>
          <a:ln w="1111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09600"/>
            <a:ext cx="8686800" cy="1143000"/>
          </a:xfrm>
        </p:spPr>
        <p:txBody>
          <a:bodyPr/>
          <a:lstStyle/>
          <a:p>
            <a:pPr algn="l" eaLnBrk="1" hangingPunct="1"/>
            <a:r>
              <a:rPr lang="en-US" sz="2800" smtClean="0">
                <a:solidFill>
                  <a:srgbClr val="FF9999"/>
                </a:solidFill>
              </a:rPr>
              <a:t>NAD</a:t>
            </a:r>
            <a:r>
              <a:rPr lang="en-US" sz="2800" baseline="30000" smtClean="0">
                <a:solidFill>
                  <a:srgbClr val="FF9999"/>
                </a:solidFill>
              </a:rPr>
              <a:t>+</a:t>
            </a:r>
            <a:r>
              <a:rPr lang="en-US" sz="2800" smtClean="0">
                <a:solidFill>
                  <a:srgbClr val="FF9999"/>
                </a:solidFill>
              </a:rPr>
              <a:t> is the electron acceptor in reactions of the type:</a:t>
            </a:r>
            <a:endParaRPr lang="en-US" smtClean="0">
              <a:solidFill>
                <a:srgbClr val="FF9999"/>
              </a:solidFill>
            </a:endParaRPr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0" y="2667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NAD</a:t>
            </a:r>
            <a:r>
              <a:rPr lang="en-US" sz="2400" baseline="30000">
                <a:solidFill>
                  <a:srgbClr val="FF9999"/>
                </a:solidFill>
              </a:rPr>
              <a:t>+</a:t>
            </a:r>
          </a:p>
        </p:txBody>
      </p:sp>
      <p:sp>
        <p:nvSpPr>
          <p:cNvPr id="14340" name="AutoShape 12"/>
          <p:cNvSpPr>
            <a:spLocks noChangeAspect="1" noChangeArrowheads="1" noTextEdit="1"/>
          </p:cNvSpPr>
          <p:nvPr/>
        </p:nvSpPr>
        <p:spPr bwMode="auto">
          <a:xfrm>
            <a:off x="990600" y="2209800"/>
            <a:ext cx="79248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Rectangle 14"/>
          <p:cNvSpPr>
            <a:spLocks noChangeArrowheads="1"/>
          </p:cNvSpPr>
          <p:nvPr/>
        </p:nvSpPr>
        <p:spPr bwMode="auto">
          <a:xfrm>
            <a:off x="1990725" y="2214563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4342" name="Line 15"/>
          <p:cNvSpPr>
            <a:spLocks noChangeShapeType="1"/>
          </p:cNvSpPr>
          <p:nvPr/>
        </p:nvSpPr>
        <p:spPr bwMode="auto">
          <a:xfrm>
            <a:off x="2101850" y="2516188"/>
            <a:ext cx="0" cy="341312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Rectangle 16"/>
          <p:cNvSpPr>
            <a:spLocks noChangeArrowheads="1"/>
          </p:cNvSpPr>
          <p:nvPr/>
        </p:nvSpPr>
        <p:spPr bwMode="auto">
          <a:xfrm>
            <a:off x="1982788" y="3201988"/>
            <a:ext cx="2365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O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4344" name="Rectangle 17"/>
          <p:cNvSpPr>
            <a:spLocks noChangeArrowheads="1"/>
          </p:cNvSpPr>
          <p:nvPr/>
        </p:nvSpPr>
        <p:spPr bwMode="auto">
          <a:xfrm>
            <a:off x="2219325" y="3201988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4345" name="Line 18"/>
          <p:cNvSpPr>
            <a:spLocks noChangeShapeType="1"/>
          </p:cNvSpPr>
          <p:nvPr/>
        </p:nvSpPr>
        <p:spPr bwMode="auto">
          <a:xfrm flipH="1">
            <a:off x="2100263" y="2857500"/>
            <a:ext cx="1587" cy="344488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Rectangle 19"/>
          <p:cNvSpPr>
            <a:spLocks noChangeArrowheads="1"/>
          </p:cNvSpPr>
          <p:nvPr/>
        </p:nvSpPr>
        <p:spPr bwMode="auto">
          <a:xfrm>
            <a:off x="2489200" y="2708275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R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4347" name="Rectangle 20"/>
          <p:cNvSpPr>
            <a:spLocks noChangeArrowheads="1"/>
          </p:cNvSpPr>
          <p:nvPr/>
        </p:nvSpPr>
        <p:spPr bwMode="auto">
          <a:xfrm>
            <a:off x="2706688" y="2708275"/>
            <a:ext cx="58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'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4348" name="Line 21"/>
          <p:cNvSpPr>
            <a:spLocks noChangeShapeType="1"/>
          </p:cNvSpPr>
          <p:nvPr/>
        </p:nvSpPr>
        <p:spPr bwMode="auto">
          <a:xfrm>
            <a:off x="2101850" y="2857500"/>
            <a:ext cx="354013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Rectangle 22"/>
          <p:cNvSpPr>
            <a:spLocks noChangeArrowheads="1"/>
          </p:cNvSpPr>
          <p:nvPr/>
        </p:nvSpPr>
        <p:spPr bwMode="auto">
          <a:xfrm>
            <a:off x="1489075" y="2708275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R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4350" name="Line 23"/>
          <p:cNvSpPr>
            <a:spLocks noChangeShapeType="1"/>
          </p:cNvSpPr>
          <p:nvPr/>
        </p:nvSpPr>
        <p:spPr bwMode="auto">
          <a:xfrm flipH="1">
            <a:off x="1738313" y="2857500"/>
            <a:ext cx="363537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24"/>
          <p:cNvSpPr>
            <a:spLocks noChangeShapeType="1"/>
          </p:cNvSpPr>
          <p:nvPr/>
        </p:nvSpPr>
        <p:spPr bwMode="auto">
          <a:xfrm>
            <a:off x="3103563" y="2874963"/>
            <a:ext cx="812800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25"/>
          <p:cNvSpPr>
            <a:spLocks noChangeShapeType="1"/>
          </p:cNvSpPr>
          <p:nvPr/>
        </p:nvSpPr>
        <p:spPr bwMode="auto">
          <a:xfrm>
            <a:off x="3292475" y="2944813"/>
            <a:ext cx="814388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Freeform 26"/>
          <p:cNvSpPr>
            <a:spLocks/>
          </p:cNvSpPr>
          <p:nvPr/>
        </p:nvSpPr>
        <p:spPr bwMode="auto">
          <a:xfrm>
            <a:off x="3916363" y="2833688"/>
            <a:ext cx="190500" cy="41275"/>
          </a:xfrm>
          <a:custGeom>
            <a:avLst/>
            <a:gdLst>
              <a:gd name="T0" fmla="*/ 0 w 120"/>
              <a:gd name="T1" fmla="*/ 65524063 h 26"/>
              <a:gd name="T2" fmla="*/ 88206263 w 120"/>
              <a:gd name="T3" fmla="*/ 65524063 h 26"/>
              <a:gd name="T4" fmla="*/ 0 w 120"/>
              <a:gd name="T5" fmla="*/ 0 h 26"/>
              <a:gd name="T6" fmla="*/ 302418750 w 120"/>
              <a:gd name="T7" fmla="*/ 65524063 h 26"/>
              <a:gd name="T8" fmla="*/ 88206263 w 120"/>
              <a:gd name="T9" fmla="*/ 65524063 h 26"/>
              <a:gd name="T10" fmla="*/ 0 w 120"/>
              <a:gd name="T11" fmla="*/ 65524063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"/>
              <a:gd name="T19" fmla="*/ 0 h 26"/>
              <a:gd name="T20" fmla="*/ 120 w 120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" h="26">
                <a:moveTo>
                  <a:pt x="0" y="26"/>
                </a:moveTo>
                <a:lnTo>
                  <a:pt x="35" y="26"/>
                </a:lnTo>
                <a:lnTo>
                  <a:pt x="0" y="0"/>
                </a:lnTo>
                <a:lnTo>
                  <a:pt x="120" y="26"/>
                </a:lnTo>
                <a:lnTo>
                  <a:pt x="35" y="26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Freeform 27"/>
          <p:cNvSpPr>
            <a:spLocks/>
          </p:cNvSpPr>
          <p:nvPr/>
        </p:nvSpPr>
        <p:spPr bwMode="auto">
          <a:xfrm>
            <a:off x="3103563" y="2944813"/>
            <a:ext cx="188912" cy="42862"/>
          </a:xfrm>
          <a:custGeom>
            <a:avLst/>
            <a:gdLst>
              <a:gd name="T0" fmla="*/ 299897006 w 119"/>
              <a:gd name="T1" fmla="*/ 0 h 27"/>
              <a:gd name="T2" fmla="*/ 211692565 w 119"/>
              <a:gd name="T3" fmla="*/ 0 h 27"/>
              <a:gd name="T4" fmla="*/ 299897006 w 119"/>
              <a:gd name="T5" fmla="*/ 68042631 h 27"/>
              <a:gd name="T6" fmla="*/ 0 w 119"/>
              <a:gd name="T7" fmla="*/ 0 h 27"/>
              <a:gd name="T8" fmla="*/ 211692565 w 119"/>
              <a:gd name="T9" fmla="*/ 0 h 27"/>
              <a:gd name="T10" fmla="*/ 299897006 w 119"/>
              <a:gd name="T11" fmla="*/ 0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9"/>
              <a:gd name="T19" fmla="*/ 0 h 27"/>
              <a:gd name="T20" fmla="*/ 119 w 119"/>
              <a:gd name="T21" fmla="*/ 27 h 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9" h="27">
                <a:moveTo>
                  <a:pt x="119" y="0"/>
                </a:moveTo>
                <a:lnTo>
                  <a:pt x="84" y="0"/>
                </a:lnTo>
                <a:lnTo>
                  <a:pt x="119" y="27"/>
                </a:lnTo>
                <a:lnTo>
                  <a:pt x="0" y="0"/>
                </a:lnTo>
                <a:lnTo>
                  <a:pt x="84" y="0"/>
                </a:lnTo>
                <a:lnTo>
                  <a:pt x="119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Rectangle 28"/>
          <p:cNvSpPr>
            <a:spLocks noChangeArrowheads="1"/>
          </p:cNvSpPr>
          <p:nvPr/>
        </p:nvSpPr>
        <p:spPr bwMode="auto">
          <a:xfrm>
            <a:off x="6305550" y="2689225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R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4356" name="Line 29"/>
          <p:cNvSpPr>
            <a:spLocks noChangeShapeType="1"/>
          </p:cNvSpPr>
          <p:nvPr/>
        </p:nvSpPr>
        <p:spPr bwMode="auto">
          <a:xfrm>
            <a:off x="6554788" y="2838450"/>
            <a:ext cx="361950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Rectangle 30"/>
          <p:cNvSpPr>
            <a:spLocks noChangeArrowheads="1"/>
          </p:cNvSpPr>
          <p:nvPr/>
        </p:nvSpPr>
        <p:spPr bwMode="auto">
          <a:xfrm>
            <a:off x="6797675" y="3181350"/>
            <a:ext cx="236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O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4358" name="Line 31"/>
          <p:cNvSpPr>
            <a:spLocks noChangeShapeType="1"/>
          </p:cNvSpPr>
          <p:nvPr/>
        </p:nvSpPr>
        <p:spPr bwMode="auto">
          <a:xfrm>
            <a:off x="6873875" y="2852738"/>
            <a:ext cx="0" cy="328612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Line 32"/>
          <p:cNvSpPr>
            <a:spLocks noChangeShapeType="1"/>
          </p:cNvSpPr>
          <p:nvPr/>
        </p:nvSpPr>
        <p:spPr bwMode="auto">
          <a:xfrm>
            <a:off x="6962775" y="2852738"/>
            <a:ext cx="0" cy="328612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Rectangle 33"/>
          <p:cNvSpPr>
            <a:spLocks noChangeArrowheads="1"/>
          </p:cNvSpPr>
          <p:nvPr/>
        </p:nvSpPr>
        <p:spPr bwMode="auto">
          <a:xfrm>
            <a:off x="7305675" y="2689225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R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4361" name="Rectangle 34"/>
          <p:cNvSpPr>
            <a:spLocks noChangeArrowheads="1"/>
          </p:cNvSpPr>
          <p:nvPr/>
        </p:nvSpPr>
        <p:spPr bwMode="auto">
          <a:xfrm>
            <a:off x="7523163" y="2689225"/>
            <a:ext cx="58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'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6916738" y="2838450"/>
            <a:ext cx="355600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Rectangle 36"/>
          <p:cNvSpPr>
            <a:spLocks noChangeArrowheads="1"/>
          </p:cNvSpPr>
          <p:nvPr/>
        </p:nvSpPr>
        <p:spPr bwMode="auto">
          <a:xfrm>
            <a:off x="8521700" y="2671763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4364" name="Rectangle 37"/>
          <p:cNvSpPr>
            <a:spLocks noChangeArrowheads="1"/>
          </p:cNvSpPr>
          <p:nvPr/>
        </p:nvSpPr>
        <p:spPr bwMode="auto">
          <a:xfrm>
            <a:off x="8739188" y="2541588"/>
            <a:ext cx="1190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9999"/>
                </a:solidFill>
              </a:rPr>
              <a:t>+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4365" name="Rectangle 39"/>
          <p:cNvSpPr>
            <a:spLocks noChangeArrowheads="1"/>
          </p:cNvSpPr>
          <p:nvPr/>
        </p:nvSpPr>
        <p:spPr bwMode="auto">
          <a:xfrm>
            <a:off x="1114425" y="2609850"/>
            <a:ext cx="260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500">
                <a:solidFill>
                  <a:srgbClr val="FF9999"/>
                </a:solidFill>
              </a:rPr>
              <a:t>+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4366" name="Rectangle 41"/>
          <p:cNvSpPr>
            <a:spLocks noChangeArrowheads="1"/>
          </p:cNvSpPr>
          <p:nvPr/>
        </p:nvSpPr>
        <p:spPr bwMode="auto">
          <a:xfrm>
            <a:off x="4498975" y="2746375"/>
            <a:ext cx="8651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9999"/>
                </a:solidFill>
              </a:rPr>
              <a:t>NADH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4367" name="Rectangle 43"/>
          <p:cNvSpPr>
            <a:spLocks noChangeArrowheads="1"/>
          </p:cNvSpPr>
          <p:nvPr/>
        </p:nvSpPr>
        <p:spPr bwMode="auto">
          <a:xfrm>
            <a:off x="5772150" y="2628900"/>
            <a:ext cx="260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500">
                <a:solidFill>
                  <a:srgbClr val="FF9999"/>
                </a:solidFill>
              </a:rPr>
              <a:t>+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4368" name="Rectangle 45"/>
          <p:cNvSpPr>
            <a:spLocks noChangeArrowheads="1"/>
          </p:cNvSpPr>
          <p:nvPr/>
        </p:nvSpPr>
        <p:spPr bwMode="auto">
          <a:xfrm>
            <a:off x="8043863" y="2609850"/>
            <a:ext cx="260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500">
                <a:solidFill>
                  <a:srgbClr val="FF9999"/>
                </a:solidFill>
              </a:rPr>
              <a:t>+</a:t>
            </a:r>
            <a:endParaRPr lang="en-US" sz="280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9"/>
          <p:cNvSpPr>
            <a:spLocks noChangeArrowheads="1"/>
          </p:cNvSpPr>
          <p:nvPr/>
        </p:nvSpPr>
        <p:spPr bwMode="auto">
          <a:xfrm>
            <a:off x="1524000" y="1752600"/>
            <a:ext cx="1619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 b="1">
                <a:solidFill>
                  <a:srgbClr val="99FFCC"/>
                </a:solidFill>
              </a:rPr>
              <a:t>..</a:t>
            </a:r>
            <a:endParaRPr lang="en-US" sz="2800">
              <a:solidFill>
                <a:srgbClr val="99FFCC"/>
              </a:solidFill>
            </a:endParaRPr>
          </a:p>
        </p:txBody>
      </p:sp>
      <p:sp>
        <p:nvSpPr>
          <p:cNvPr id="15363" name="Rectangle 61"/>
          <p:cNvSpPr>
            <a:spLocks noChangeArrowheads="1"/>
          </p:cNvSpPr>
          <p:nvPr/>
        </p:nvSpPr>
        <p:spPr bwMode="auto">
          <a:xfrm>
            <a:off x="1524000" y="2209800"/>
            <a:ext cx="1619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 b="1">
                <a:solidFill>
                  <a:srgbClr val="99FFCC"/>
                </a:solidFill>
              </a:rPr>
              <a:t>..</a:t>
            </a:r>
            <a:endParaRPr lang="en-US" sz="2800">
              <a:solidFill>
                <a:srgbClr val="99FFCC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1125538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9999"/>
                </a:solidFill>
              </a:rPr>
              <a:t>Mechanism</a:t>
            </a:r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498475" y="2060575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99FFCC"/>
                </a:solidFill>
              </a:rPr>
              <a:t>H</a:t>
            </a:r>
            <a:endParaRPr lang="en-US" sz="2800">
              <a:solidFill>
                <a:srgbClr val="99FFCC"/>
              </a:solidFill>
            </a:endParaRPr>
          </a:p>
        </p:txBody>
      </p:sp>
      <p:sp>
        <p:nvSpPr>
          <p:cNvPr id="15366" name="Rectangle 11"/>
          <p:cNvSpPr>
            <a:spLocks noChangeArrowheads="1"/>
          </p:cNvSpPr>
          <p:nvPr/>
        </p:nvSpPr>
        <p:spPr bwMode="auto">
          <a:xfrm>
            <a:off x="1465263" y="2060575"/>
            <a:ext cx="22701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99FFCC"/>
                </a:solidFill>
              </a:rPr>
              <a:t>O</a:t>
            </a:r>
            <a:endParaRPr lang="en-US" sz="2800">
              <a:solidFill>
                <a:srgbClr val="99FFCC"/>
              </a:solidFill>
            </a:endParaRPr>
          </a:p>
        </p:txBody>
      </p:sp>
      <p:sp>
        <p:nvSpPr>
          <p:cNvPr id="15367" name="Line 12"/>
          <p:cNvSpPr>
            <a:spLocks noChangeShapeType="1"/>
          </p:cNvSpPr>
          <p:nvPr/>
        </p:nvSpPr>
        <p:spPr bwMode="auto">
          <a:xfrm>
            <a:off x="1228725" y="2243138"/>
            <a:ext cx="228600" cy="0"/>
          </a:xfrm>
          <a:prstGeom prst="line">
            <a:avLst/>
          </a:prstGeom>
          <a:noFill/>
          <a:ln w="17463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13"/>
          <p:cNvSpPr>
            <a:spLocks noChangeShapeType="1"/>
          </p:cNvSpPr>
          <p:nvPr/>
        </p:nvSpPr>
        <p:spPr bwMode="auto">
          <a:xfrm flipV="1">
            <a:off x="1109663" y="1797050"/>
            <a:ext cx="1587" cy="265113"/>
          </a:xfrm>
          <a:prstGeom prst="line">
            <a:avLst/>
          </a:prstGeom>
          <a:noFill/>
          <a:ln w="17463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14"/>
          <p:cNvSpPr>
            <a:spLocks noChangeShapeType="1"/>
          </p:cNvSpPr>
          <p:nvPr/>
        </p:nvSpPr>
        <p:spPr bwMode="auto">
          <a:xfrm>
            <a:off x="1104900" y="2390775"/>
            <a:ext cx="1588" cy="225425"/>
          </a:xfrm>
          <a:prstGeom prst="line">
            <a:avLst/>
          </a:prstGeom>
          <a:noFill/>
          <a:ln w="17463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15"/>
          <p:cNvSpPr>
            <a:spLocks noChangeArrowheads="1"/>
          </p:cNvSpPr>
          <p:nvPr/>
        </p:nvSpPr>
        <p:spPr bwMode="auto">
          <a:xfrm>
            <a:off x="2271713" y="1581150"/>
            <a:ext cx="211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99FFCC"/>
                </a:solidFill>
              </a:rPr>
              <a:t>H</a:t>
            </a:r>
            <a:endParaRPr lang="en-US" sz="2800">
              <a:solidFill>
                <a:srgbClr val="99FFCC"/>
              </a:solidFill>
            </a:endParaRPr>
          </a:p>
        </p:txBody>
      </p:sp>
      <p:sp>
        <p:nvSpPr>
          <p:cNvPr id="15371" name="Line 16"/>
          <p:cNvSpPr>
            <a:spLocks noChangeShapeType="1"/>
          </p:cNvSpPr>
          <p:nvPr/>
        </p:nvSpPr>
        <p:spPr bwMode="auto">
          <a:xfrm flipV="1">
            <a:off x="1752600" y="1905000"/>
            <a:ext cx="381000" cy="228600"/>
          </a:xfrm>
          <a:prstGeom prst="line">
            <a:avLst/>
          </a:prstGeom>
          <a:noFill/>
          <a:ln w="17463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2" name="Group 71"/>
          <p:cNvGrpSpPr>
            <a:grpSpLocks/>
          </p:cNvGrpSpPr>
          <p:nvPr/>
        </p:nvGrpSpPr>
        <p:grpSpPr bwMode="auto">
          <a:xfrm>
            <a:off x="1219200" y="1600200"/>
            <a:ext cx="730250" cy="517525"/>
            <a:chOff x="782" y="1008"/>
            <a:chExt cx="460" cy="331"/>
          </a:xfrm>
        </p:grpSpPr>
        <p:sp>
          <p:nvSpPr>
            <p:cNvPr id="15452" name="Arc 19"/>
            <p:cNvSpPr>
              <a:spLocks/>
            </p:cNvSpPr>
            <p:nvPr/>
          </p:nvSpPr>
          <p:spPr bwMode="auto">
            <a:xfrm>
              <a:off x="816" y="1008"/>
              <a:ext cx="426" cy="244"/>
            </a:xfrm>
            <a:custGeom>
              <a:avLst/>
              <a:gdLst>
                <a:gd name="T0" fmla="*/ 0 w 42791"/>
                <a:gd name="T1" fmla="*/ 0 h 24592"/>
                <a:gd name="T2" fmla="*/ 0 w 42791"/>
                <a:gd name="T3" fmla="*/ 0 h 24592"/>
                <a:gd name="T4" fmla="*/ 0 w 42791"/>
                <a:gd name="T5" fmla="*/ 0 h 24592"/>
                <a:gd name="T6" fmla="*/ 0 60000 65536"/>
                <a:gd name="T7" fmla="*/ 0 60000 65536"/>
                <a:gd name="T8" fmla="*/ 0 60000 65536"/>
                <a:gd name="T9" fmla="*/ 0 w 42791"/>
                <a:gd name="T10" fmla="*/ 0 h 24592"/>
                <a:gd name="T11" fmla="*/ 42791 w 42791"/>
                <a:gd name="T12" fmla="*/ 24592 h 245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91" h="24592" fill="none" extrusionOk="0">
                  <a:moveTo>
                    <a:pt x="208" y="24591"/>
                  </a:moveTo>
                  <a:cubicBezTo>
                    <a:pt x="69" y="23600"/>
                    <a:pt x="0" y="22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15" y="-1"/>
                    <a:pt x="40792" y="7294"/>
                    <a:pt x="42790" y="17415"/>
                  </a:cubicBezTo>
                </a:path>
                <a:path w="42791" h="24592" stroke="0" extrusionOk="0">
                  <a:moveTo>
                    <a:pt x="208" y="24591"/>
                  </a:moveTo>
                  <a:cubicBezTo>
                    <a:pt x="69" y="23600"/>
                    <a:pt x="0" y="22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15" y="-1"/>
                    <a:pt x="40792" y="7294"/>
                    <a:pt x="42790" y="17415"/>
                  </a:cubicBezTo>
                  <a:lnTo>
                    <a:pt x="21600" y="21600"/>
                  </a:lnTo>
                  <a:lnTo>
                    <a:pt x="208" y="24591"/>
                  </a:lnTo>
                  <a:close/>
                </a:path>
              </a:pathLst>
            </a:cu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3" name="Freeform 20"/>
            <p:cNvSpPr>
              <a:spLocks/>
            </p:cNvSpPr>
            <p:nvPr/>
          </p:nvSpPr>
          <p:spPr bwMode="auto">
            <a:xfrm>
              <a:off x="782" y="1220"/>
              <a:ext cx="52" cy="119"/>
            </a:xfrm>
            <a:custGeom>
              <a:avLst/>
              <a:gdLst>
                <a:gd name="T0" fmla="*/ 52 w 52"/>
                <a:gd name="T1" fmla="*/ 0 h 119"/>
                <a:gd name="T2" fmla="*/ 46 w 52"/>
                <a:gd name="T3" fmla="*/ 119 h 119"/>
                <a:gd name="T4" fmla="*/ 0 w 52"/>
                <a:gd name="T5" fmla="*/ 9 h 119"/>
                <a:gd name="T6" fmla="*/ 32 w 52"/>
                <a:gd name="T7" fmla="*/ 37 h 119"/>
                <a:gd name="T8" fmla="*/ 52 w 52"/>
                <a:gd name="T9" fmla="*/ 0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119"/>
                <a:gd name="T17" fmla="*/ 52 w 52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119">
                  <a:moveTo>
                    <a:pt x="52" y="0"/>
                  </a:moveTo>
                  <a:lnTo>
                    <a:pt x="46" y="119"/>
                  </a:lnTo>
                  <a:lnTo>
                    <a:pt x="0" y="9"/>
                  </a:lnTo>
                  <a:lnTo>
                    <a:pt x="32" y="3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3" name="Line 25"/>
          <p:cNvSpPr>
            <a:spLocks noChangeShapeType="1"/>
          </p:cNvSpPr>
          <p:nvPr/>
        </p:nvSpPr>
        <p:spPr bwMode="auto">
          <a:xfrm>
            <a:off x="3316288" y="2281238"/>
            <a:ext cx="1309687" cy="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Freeform 26"/>
          <p:cNvSpPr>
            <a:spLocks/>
          </p:cNvSpPr>
          <p:nvPr/>
        </p:nvSpPr>
        <p:spPr bwMode="auto">
          <a:xfrm>
            <a:off x="4625975" y="2239963"/>
            <a:ext cx="185738" cy="82550"/>
          </a:xfrm>
          <a:custGeom>
            <a:avLst/>
            <a:gdLst>
              <a:gd name="T0" fmla="*/ 0 w 117"/>
              <a:gd name="T1" fmla="*/ 63074430 h 53"/>
              <a:gd name="T2" fmla="*/ 85685543 w 117"/>
              <a:gd name="T3" fmla="*/ 63074430 h 53"/>
              <a:gd name="T4" fmla="*/ 0 w 117"/>
              <a:gd name="T5" fmla="*/ 0 h 53"/>
              <a:gd name="T6" fmla="*/ 294859869 w 117"/>
              <a:gd name="T7" fmla="*/ 63074430 h 53"/>
              <a:gd name="T8" fmla="*/ 0 w 117"/>
              <a:gd name="T9" fmla="*/ 128575519 h 53"/>
              <a:gd name="T10" fmla="*/ 85685543 w 117"/>
              <a:gd name="T11" fmla="*/ 63074430 h 53"/>
              <a:gd name="T12" fmla="*/ 0 w 117"/>
              <a:gd name="T13" fmla="*/ 63074430 h 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53"/>
              <a:gd name="T23" fmla="*/ 117 w 117"/>
              <a:gd name="T24" fmla="*/ 53 h 5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53">
                <a:moveTo>
                  <a:pt x="0" y="26"/>
                </a:moveTo>
                <a:lnTo>
                  <a:pt x="34" y="26"/>
                </a:lnTo>
                <a:lnTo>
                  <a:pt x="0" y="0"/>
                </a:lnTo>
                <a:lnTo>
                  <a:pt x="117" y="26"/>
                </a:lnTo>
                <a:lnTo>
                  <a:pt x="0" y="53"/>
                </a:lnTo>
                <a:lnTo>
                  <a:pt x="34" y="26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Line 27"/>
          <p:cNvSpPr>
            <a:spLocks noChangeShapeType="1"/>
          </p:cNvSpPr>
          <p:nvPr/>
        </p:nvSpPr>
        <p:spPr bwMode="auto">
          <a:xfrm>
            <a:off x="5695950" y="1598613"/>
            <a:ext cx="1588" cy="477837"/>
          </a:xfrm>
          <a:prstGeom prst="line">
            <a:avLst/>
          </a:prstGeom>
          <a:noFill/>
          <a:ln w="17463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28"/>
          <p:cNvSpPr>
            <a:spLocks noChangeShapeType="1"/>
          </p:cNvSpPr>
          <p:nvPr/>
        </p:nvSpPr>
        <p:spPr bwMode="auto">
          <a:xfrm>
            <a:off x="5695950" y="2084388"/>
            <a:ext cx="1588" cy="479425"/>
          </a:xfrm>
          <a:prstGeom prst="line">
            <a:avLst/>
          </a:prstGeom>
          <a:noFill/>
          <a:ln w="17463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Rectangle 29"/>
          <p:cNvSpPr>
            <a:spLocks noChangeArrowheads="1"/>
          </p:cNvSpPr>
          <p:nvPr/>
        </p:nvSpPr>
        <p:spPr bwMode="auto">
          <a:xfrm>
            <a:off x="6037263" y="1905000"/>
            <a:ext cx="22701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99FFCC"/>
                </a:solidFill>
              </a:rPr>
              <a:t>O</a:t>
            </a:r>
            <a:endParaRPr lang="en-US" sz="2800">
              <a:solidFill>
                <a:srgbClr val="99FFCC"/>
              </a:solidFill>
            </a:endParaRPr>
          </a:p>
        </p:txBody>
      </p:sp>
      <p:sp>
        <p:nvSpPr>
          <p:cNvPr id="15378" name="Line 30"/>
          <p:cNvSpPr>
            <a:spLocks noChangeShapeType="1"/>
          </p:cNvSpPr>
          <p:nvPr/>
        </p:nvSpPr>
        <p:spPr bwMode="auto">
          <a:xfrm>
            <a:off x="5710238" y="2127250"/>
            <a:ext cx="322262" cy="0"/>
          </a:xfrm>
          <a:prstGeom prst="line">
            <a:avLst/>
          </a:prstGeom>
          <a:noFill/>
          <a:ln w="17463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31"/>
          <p:cNvSpPr>
            <a:spLocks noChangeShapeType="1"/>
          </p:cNvSpPr>
          <p:nvPr/>
        </p:nvSpPr>
        <p:spPr bwMode="auto">
          <a:xfrm>
            <a:off x="5710238" y="2041525"/>
            <a:ext cx="322262" cy="0"/>
          </a:xfrm>
          <a:prstGeom prst="line">
            <a:avLst/>
          </a:prstGeom>
          <a:noFill/>
          <a:ln w="17463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Rectangle 32"/>
          <p:cNvSpPr>
            <a:spLocks noChangeArrowheads="1"/>
          </p:cNvSpPr>
          <p:nvPr/>
        </p:nvSpPr>
        <p:spPr bwMode="auto">
          <a:xfrm>
            <a:off x="7239000" y="1905000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381" name="Rectangle 33"/>
          <p:cNvSpPr>
            <a:spLocks noChangeArrowheads="1"/>
          </p:cNvSpPr>
          <p:nvPr/>
        </p:nvSpPr>
        <p:spPr bwMode="auto">
          <a:xfrm>
            <a:off x="7475538" y="1776413"/>
            <a:ext cx="1190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9999"/>
                </a:solidFill>
              </a:rPr>
              <a:t>+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382" name="Rectangle 63"/>
          <p:cNvSpPr>
            <a:spLocks noChangeArrowheads="1"/>
          </p:cNvSpPr>
          <p:nvPr/>
        </p:nvSpPr>
        <p:spPr bwMode="auto">
          <a:xfrm>
            <a:off x="6705600" y="1828800"/>
            <a:ext cx="260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500">
                <a:solidFill>
                  <a:srgbClr val="FF9999"/>
                </a:solidFill>
              </a:rPr>
              <a:t>+</a:t>
            </a:r>
            <a:endParaRPr lang="en-US" sz="2800">
              <a:solidFill>
                <a:srgbClr val="FF9999"/>
              </a:solidFill>
            </a:endParaRPr>
          </a:p>
        </p:txBody>
      </p:sp>
      <p:grpSp>
        <p:nvGrpSpPr>
          <p:cNvPr id="15383" name="Group 66"/>
          <p:cNvGrpSpPr>
            <a:grpSpLocks/>
          </p:cNvGrpSpPr>
          <p:nvPr/>
        </p:nvGrpSpPr>
        <p:grpSpPr bwMode="auto">
          <a:xfrm rot="-6731418">
            <a:off x="2108200" y="1547813"/>
            <a:ext cx="719138" cy="519112"/>
            <a:chOff x="1408" y="1728"/>
            <a:chExt cx="458" cy="327"/>
          </a:xfrm>
        </p:grpSpPr>
        <p:sp>
          <p:nvSpPr>
            <p:cNvPr id="15450" name="Arc 64"/>
            <p:cNvSpPr>
              <a:spLocks/>
            </p:cNvSpPr>
            <p:nvPr/>
          </p:nvSpPr>
          <p:spPr bwMode="auto">
            <a:xfrm>
              <a:off x="1440" y="1728"/>
              <a:ext cx="426" cy="244"/>
            </a:xfrm>
            <a:custGeom>
              <a:avLst/>
              <a:gdLst>
                <a:gd name="T0" fmla="*/ 0 w 42791"/>
                <a:gd name="T1" fmla="*/ 0 h 24592"/>
                <a:gd name="T2" fmla="*/ 0 w 42791"/>
                <a:gd name="T3" fmla="*/ 0 h 24592"/>
                <a:gd name="T4" fmla="*/ 0 w 42791"/>
                <a:gd name="T5" fmla="*/ 0 h 24592"/>
                <a:gd name="T6" fmla="*/ 0 60000 65536"/>
                <a:gd name="T7" fmla="*/ 0 60000 65536"/>
                <a:gd name="T8" fmla="*/ 0 60000 65536"/>
                <a:gd name="T9" fmla="*/ 0 w 42791"/>
                <a:gd name="T10" fmla="*/ 0 h 24592"/>
                <a:gd name="T11" fmla="*/ 42791 w 42791"/>
                <a:gd name="T12" fmla="*/ 24592 h 245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91" h="24592" fill="none" extrusionOk="0">
                  <a:moveTo>
                    <a:pt x="208" y="24591"/>
                  </a:moveTo>
                  <a:cubicBezTo>
                    <a:pt x="69" y="23600"/>
                    <a:pt x="0" y="22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15" y="-1"/>
                    <a:pt x="40792" y="7294"/>
                    <a:pt x="42790" y="17415"/>
                  </a:cubicBezTo>
                </a:path>
                <a:path w="42791" h="24592" stroke="0" extrusionOk="0">
                  <a:moveTo>
                    <a:pt x="208" y="24591"/>
                  </a:moveTo>
                  <a:cubicBezTo>
                    <a:pt x="69" y="23600"/>
                    <a:pt x="0" y="22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15" y="-1"/>
                    <a:pt x="40792" y="7294"/>
                    <a:pt x="42790" y="17415"/>
                  </a:cubicBezTo>
                  <a:lnTo>
                    <a:pt x="21600" y="21600"/>
                  </a:lnTo>
                  <a:lnTo>
                    <a:pt x="208" y="24591"/>
                  </a:lnTo>
                  <a:close/>
                </a:path>
              </a:pathLst>
            </a:cu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1" name="Freeform 65"/>
            <p:cNvSpPr>
              <a:spLocks/>
            </p:cNvSpPr>
            <p:nvPr/>
          </p:nvSpPr>
          <p:spPr bwMode="auto">
            <a:xfrm>
              <a:off x="1408" y="1936"/>
              <a:ext cx="52" cy="119"/>
            </a:xfrm>
            <a:custGeom>
              <a:avLst/>
              <a:gdLst>
                <a:gd name="T0" fmla="*/ 52 w 52"/>
                <a:gd name="T1" fmla="*/ 0 h 119"/>
                <a:gd name="T2" fmla="*/ 46 w 52"/>
                <a:gd name="T3" fmla="*/ 119 h 119"/>
                <a:gd name="T4" fmla="*/ 0 w 52"/>
                <a:gd name="T5" fmla="*/ 9 h 119"/>
                <a:gd name="T6" fmla="*/ 32 w 52"/>
                <a:gd name="T7" fmla="*/ 37 h 119"/>
                <a:gd name="T8" fmla="*/ 52 w 52"/>
                <a:gd name="T9" fmla="*/ 0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119"/>
                <a:gd name="T17" fmla="*/ 52 w 52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119">
                  <a:moveTo>
                    <a:pt x="52" y="0"/>
                  </a:moveTo>
                  <a:lnTo>
                    <a:pt x="46" y="119"/>
                  </a:lnTo>
                  <a:lnTo>
                    <a:pt x="0" y="9"/>
                  </a:lnTo>
                  <a:lnTo>
                    <a:pt x="32" y="3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4" name="Group 67"/>
          <p:cNvGrpSpPr>
            <a:grpSpLocks/>
          </p:cNvGrpSpPr>
          <p:nvPr/>
        </p:nvGrpSpPr>
        <p:grpSpPr bwMode="auto">
          <a:xfrm rot="5274780">
            <a:off x="357187" y="1927226"/>
            <a:ext cx="715963" cy="519112"/>
            <a:chOff x="1408" y="1728"/>
            <a:chExt cx="458" cy="327"/>
          </a:xfrm>
        </p:grpSpPr>
        <p:sp>
          <p:nvSpPr>
            <p:cNvPr id="15448" name="Arc 68"/>
            <p:cNvSpPr>
              <a:spLocks/>
            </p:cNvSpPr>
            <p:nvPr/>
          </p:nvSpPr>
          <p:spPr bwMode="auto">
            <a:xfrm>
              <a:off x="1440" y="1728"/>
              <a:ext cx="426" cy="244"/>
            </a:xfrm>
            <a:custGeom>
              <a:avLst/>
              <a:gdLst>
                <a:gd name="T0" fmla="*/ 0 w 42791"/>
                <a:gd name="T1" fmla="*/ 0 h 24592"/>
                <a:gd name="T2" fmla="*/ 0 w 42791"/>
                <a:gd name="T3" fmla="*/ 0 h 24592"/>
                <a:gd name="T4" fmla="*/ 0 w 42791"/>
                <a:gd name="T5" fmla="*/ 0 h 24592"/>
                <a:gd name="T6" fmla="*/ 0 60000 65536"/>
                <a:gd name="T7" fmla="*/ 0 60000 65536"/>
                <a:gd name="T8" fmla="*/ 0 60000 65536"/>
                <a:gd name="T9" fmla="*/ 0 w 42791"/>
                <a:gd name="T10" fmla="*/ 0 h 24592"/>
                <a:gd name="T11" fmla="*/ 42791 w 42791"/>
                <a:gd name="T12" fmla="*/ 24592 h 245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91" h="24592" fill="none" extrusionOk="0">
                  <a:moveTo>
                    <a:pt x="208" y="24591"/>
                  </a:moveTo>
                  <a:cubicBezTo>
                    <a:pt x="69" y="23600"/>
                    <a:pt x="0" y="22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15" y="-1"/>
                    <a:pt x="40792" y="7294"/>
                    <a:pt x="42790" y="17415"/>
                  </a:cubicBezTo>
                </a:path>
                <a:path w="42791" h="24592" stroke="0" extrusionOk="0">
                  <a:moveTo>
                    <a:pt x="208" y="24591"/>
                  </a:moveTo>
                  <a:cubicBezTo>
                    <a:pt x="69" y="23600"/>
                    <a:pt x="0" y="22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15" y="-1"/>
                    <a:pt x="40792" y="7294"/>
                    <a:pt x="42790" y="17415"/>
                  </a:cubicBezTo>
                  <a:lnTo>
                    <a:pt x="21600" y="21600"/>
                  </a:lnTo>
                  <a:lnTo>
                    <a:pt x="208" y="24591"/>
                  </a:lnTo>
                  <a:close/>
                </a:path>
              </a:pathLst>
            </a:cu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49" name="Freeform 69"/>
            <p:cNvSpPr>
              <a:spLocks/>
            </p:cNvSpPr>
            <p:nvPr/>
          </p:nvSpPr>
          <p:spPr bwMode="auto">
            <a:xfrm>
              <a:off x="1408" y="1936"/>
              <a:ext cx="52" cy="119"/>
            </a:xfrm>
            <a:custGeom>
              <a:avLst/>
              <a:gdLst>
                <a:gd name="T0" fmla="*/ 52 w 52"/>
                <a:gd name="T1" fmla="*/ 0 h 119"/>
                <a:gd name="T2" fmla="*/ 46 w 52"/>
                <a:gd name="T3" fmla="*/ 119 h 119"/>
                <a:gd name="T4" fmla="*/ 0 w 52"/>
                <a:gd name="T5" fmla="*/ 9 h 119"/>
                <a:gd name="T6" fmla="*/ 32 w 52"/>
                <a:gd name="T7" fmla="*/ 37 h 119"/>
                <a:gd name="T8" fmla="*/ 52 w 52"/>
                <a:gd name="T9" fmla="*/ 0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119"/>
                <a:gd name="T17" fmla="*/ 52 w 52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119">
                  <a:moveTo>
                    <a:pt x="52" y="0"/>
                  </a:moveTo>
                  <a:lnTo>
                    <a:pt x="46" y="119"/>
                  </a:lnTo>
                  <a:lnTo>
                    <a:pt x="0" y="9"/>
                  </a:lnTo>
                  <a:lnTo>
                    <a:pt x="32" y="3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85" name="Line 70"/>
          <p:cNvSpPr>
            <a:spLocks noChangeShapeType="1"/>
          </p:cNvSpPr>
          <p:nvPr/>
        </p:nvSpPr>
        <p:spPr bwMode="auto">
          <a:xfrm>
            <a:off x="773113" y="2241550"/>
            <a:ext cx="127000" cy="1588"/>
          </a:xfrm>
          <a:prstGeom prst="line">
            <a:avLst/>
          </a:prstGeom>
          <a:noFill/>
          <a:ln w="17463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Rectangle 72"/>
          <p:cNvSpPr>
            <a:spLocks noChangeArrowheads="1"/>
          </p:cNvSpPr>
          <p:nvPr/>
        </p:nvSpPr>
        <p:spPr bwMode="auto">
          <a:xfrm>
            <a:off x="1001713" y="2057400"/>
            <a:ext cx="211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99FFCC"/>
                </a:solidFill>
              </a:rPr>
              <a:t>C</a:t>
            </a:r>
            <a:endParaRPr lang="en-US" sz="2800">
              <a:solidFill>
                <a:srgbClr val="99FFCC"/>
              </a:solidFill>
            </a:endParaRPr>
          </a:p>
        </p:txBody>
      </p:sp>
      <p:sp>
        <p:nvSpPr>
          <p:cNvPr id="15387" name="Rectangle 73"/>
          <p:cNvSpPr>
            <a:spLocks noChangeArrowheads="1"/>
          </p:cNvSpPr>
          <p:nvPr/>
        </p:nvSpPr>
        <p:spPr bwMode="auto">
          <a:xfrm>
            <a:off x="2895600" y="1752600"/>
            <a:ext cx="3222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H</a:t>
            </a:r>
            <a:r>
              <a:rPr lang="en-US" sz="2300" baseline="30000">
                <a:solidFill>
                  <a:srgbClr val="FF9999"/>
                </a:solidFill>
              </a:rPr>
              <a:t>+</a:t>
            </a:r>
            <a:endParaRPr lang="en-US" sz="2800" baseline="30000">
              <a:solidFill>
                <a:srgbClr val="FF9999"/>
              </a:solidFill>
            </a:endParaRPr>
          </a:p>
        </p:txBody>
      </p:sp>
      <p:sp>
        <p:nvSpPr>
          <p:cNvPr id="15388" name="Rectangle 74"/>
          <p:cNvSpPr>
            <a:spLocks noChangeArrowheads="1"/>
          </p:cNvSpPr>
          <p:nvPr/>
        </p:nvSpPr>
        <p:spPr bwMode="auto">
          <a:xfrm>
            <a:off x="76200" y="1752600"/>
            <a:ext cx="2746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FF9999"/>
                </a:solidFill>
              </a:rPr>
              <a:t>H</a:t>
            </a:r>
            <a:r>
              <a:rPr lang="en-US" sz="2300" baseline="30000">
                <a:solidFill>
                  <a:srgbClr val="FF9999"/>
                </a:solidFill>
              </a:rPr>
              <a:t>-</a:t>
            </a:r>
            <a:endParaRPr lang="en-US" sz="2800" baseline="30000">
              <a:solidFill>
                <a:srgbClr val="FF9999"/>
              </a:solidFill>
            </a:endParaRPr>
          </a:p>
        </p:txBody>
      </p:sp>
      <p:sp>
        <p:nvSpPr>
          <p:cNvPr id="15389" name="Text Box 77"/>
          <p:cNvSpPr txBox="1">
            <a:spLocks noChangeArrowheads="1"/>
          </p:cNvSpPr>
          <p:nvPr/>
        </p:nvSpPr>
        <p:spPr bwMode="auto">
          <a:xfrm>
            <a:off x="2133600" y="5257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9999"/>
                </a:solidFill>
              </a:rPr>
              <a:t>NAD</a:t>
            </a:r>
            <a:r>
              <a:rPr lang="en-US" sz="2400" baseline="30000">
                <a:solidFill>
                  <a:srgbClr val="FF9999"/>
                </a:solidFill>
              </a:rPr>
              <a:t>+</a:t>
            </a:r>
            <a:endParaRPr lang="en-US" sz="2400">
              <a:solidFill>
                <a:srgbClr val="FF9999"/>
              </a:solidFill>
            </a:endParaRPr>
          </a:p>
        </p:txBody>
      </p:sp>
      <p:sp>
        <p:nvSpPr>
          <p:cNvPr id="15390" name="Text Box 78"/>
          <p:cNvSpPr txBox="1">
            <a:spLocks noChangeArrowheads="1"/>
          </p:cNvSpPr>
          <p:nvPr/>
        </p:nvSpPr>
        <p:spPr bwMode="auto">
          <a:xfrm>
            <a:off x="6400800" y="5257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9999"/>
                </a:solidFill>
              </a:rPr>
              <a:t>NADH</a:t>
            </a:r>
          </a:p>
        </p:txBody>
      </p:sp>
      <p:sp>
        <p:nvSpPr>
          <p:cNvPr id="15391" name="Text Box 79"/>
          <p:cNvSpPr txBox="1">
            <a:spLocks noChangeArrowheads="1"/>
          </p:cNvSpPr>
          <p:nvPr/>
        </p:nvSpPr>
        <p:spPr bwMode="auto">
          <a:xfrm>
            <a:off x="2895600" y="4038600"/>
            <a:ext cx="287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9999"/>
                </a:solidFill>
              </a:rPr>
              <a:t>+</a:t>
            </a:r>
          </a:p>
        </p:txBody>
      </p:sp>
      <p:sp>
        <p:nvSpPr>
          <p:cNvPr id="15392" name="Rectangle 80"/>
          <p:cNvSpPr>
            <a:spLocks noChangeArrowheads="1"/>
          </p:cNvSpPr>
          <p:nvPr/>
        </p:nvSpPr>
        <p:spPr bwMode="auto">
          <a:xfrm>
            <a:off x="2905125" y="4259263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N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393" name="Line 81"/>
          <p:cNvSpPr>
            <a:spLocks noChangeShapeType="1"/>
          </p:cNvSpPr>
          <p:nvPr/>
        </p:nvSpPr>
        <p:spPr bwMode="auto">
          <a:xfrm flipV="1">
            <a:off x="3178175" y="4175125"/>
            <a:ext cx="263525" cy="147638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4" name="Line 82"/>
          <p:cNvSpPr>
            <a:spLocks noChangeShapeType="1"/>
          </p:cNvSpPr>
          <p:nvPr/>
        </p:nvSpPr>
        <p:spPr bwMode="auto">
          <a:xfrm flipV="1">
            <a:off x="3140075" y="4130675"/>
            <a:ext cx="219075" cy="122238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5" name="Line 83"/>
          <p:cNvSpPr>
            <a:spLocks noChangeShapeType="1"/>
          </p:cNvSpPr>
          <p:nvPr/>
        </p:nvSpPr>
        <p:spPr bwMode="auto">
          <a:xfrm flipH="1" flipV="1">
            <a:off x="2676525" y="4175125"/>
            <a:ext cx="257175" cy="142875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6" name="Line 84"/>
          <p:cNvSpPr>
            <a:spLocks noChangeShapeType="1"/>
          </p:cNvSpPr>
          <p:nvPr/>
        </p:nvSpPr>
        <p:spPr bwMode="auto">
          <a:xfrm flipV="1">
            <a:off x="2676525" y="3740150"/>
            <a:ext cx="1588" cy="428625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7" name="Line 85"/>
          <p:cNvSpPr>
            <a:spLocks noChangeShapeType="1"/>
          </p:cNvSpPr>
          <p:nvPr/>
        </p:nvSpPr>
        <p:spPr bwMode="auto">
          <a:xfrm flipV="1">
            <a:off x="2754313" y="3790950"/>
            <a:ext cx="1587" cy="328613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8" name="Line 86"/>
          <p:cNvSpPr>
            <a:spLocks noChangeShapeType="1"/>
          </p:cNvSpPr>
          <p:nvPr/>
        </p:nvSpPr>
        <p:spPr bwMode="auto">
          <a:xfrm flipV="1">
            <a:off x="2676525" y="3517900"/>
            <a:ext cx="381000" cy="219075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9" name="Line 87"/>
          <p:cNvSpPr>
            <a:spLocks noChangeShapeType="1"/>
          </p:cNvSpPr>
          <p:nvPr/>
        </p:nvSpPr>
        <p:spPr bwMode="auto">
          <a:xfrm>
            <a:off x="3057525" y="3517900"/>
            <a:ext cx="384175" cy="21590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0" name="Line 88"/>
          <p:cNvSpPr>
            <a:spLocks noChangeShapeType="1"/>
          </p:cNvSpPr>
          <p:nvPr/>
        </p:nvSpPr>
        <p:spPr bwMode="auto">
          <a:xfrm>
            <a:off x="3062288" y="3611563"/>
            <a:ext cx="293687" cy="16510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" name="Line 89"/>
          <p:cNvSpPr>
            <a:spLocks noChangeShapeType="1"/>
          </p:cNvSpPr>
          <p:nvPr/>
        </p:nvSpPr>
        <p:spPr bwMode="auto">
          <a:xfrm>
            <a:off x="3441700" y="3736975"/>
            <a:ext cx="1588" cy="43180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2" name="Rectangle 90"/>
          <p:cNvSpPr>
            <a:spLocks noChangeArrowheads="1"/>
          </p:cNvSpPr>
          <p:nvPr/>
        </p:nvSpPr>
        <p:spPr bwMode="auto">
          <a:xfrm>
            <a:off x="2905125" y="4697413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R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03" name="Line 91"/>
          <p:cNvSpPr>
            <a:spLocks noChangeShapeType="1"/>
          </p:cNvSpPr>
          <p:nvPr/>
        </p:nvSpPr>
        <p:spPr bwMode="auto">
          <a:xfrm>
            <a:off x="3060700" y="4527550"/>
            <a:ext cx="1588" cy="1666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4" name="Rectangle 92"/>
          <p:cNvSpPr>
            <a:spLocks noChangeArrowheads="1"/>
          </p:cNvSpPr>
          <p:nvPr/>
        </p:nvSpPr>
        <p:spPr bwMode="auto">
          <a:xfrm>
            <a:off x="2901950" y="2947988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05" name="Line 93"/>
          <p:cNvSpPr>
            <a:spLocks noChangeShapeType="1"/>
          </p:cNvSpPr>
          <p:nvPr/>
        </p:nvSpPr>
        <p:spPr bwMode="auto">
          <a:xfrm flipV="1">
            <a:off x="3057525" y="3214688"/>
            <a:ext cx="1588" cy="29845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6" name="Line 94"/>
          <p:cNvSpPr>
            <a:spLocks noChangeShapeType="1"/>
          </p:cNvSpPr>
          <p:nvPr/>
        </p:nvSpPr>
        <p:spPr bwMode="auto">
          <a:xfrm>
            <a:off x="3441700" y="3736975"/>
            <a:ext cx="312738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7" name="Rectangle 95"/>
          <p:cNvSpPr>
            <a:spLocks noChangeArrowheads="1"/>
          </p:cNvSpPr>
          <p:nvPr/>
        </p:nvSpPr>
        <p:spPr bwMode="auto">
          <a:xfrm>
            <a:off x="3725863" y="3605213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C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08" name="Rectangle 96"/>
          <p:cNvSpPr>
            <a:spLocks noChangeArrowheads="1"/>
          </p:cNvSpPr>
          <p:nvPr/>
        </p:nvSpPr>
        <p:spPr bwMode="auto">
          <a:xfrm>
            <a:off x="3919538" y="3605213"/>
            <a:ext cx="2079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O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09" name="Rectangle 97"/>
          <p:cNvSpPr>
            <a:spLocks noChangeArrowheads="1"/>
          </p:cNvSpPr>
          <p:nvPr/>
        </p:nvSpPr>
        <p:spPr bwMode="auto">
          <a:xfrm>
            <a:off x="4127500" y="3605213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N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10" name="Rectangle 98"/>
          <p:cNvSpPr>
            <a:spLocks noChangeArrowheads="1"/>
          </p:cNvSpPr>
          <p:nvPr/>
        </p:nvSpPr>
        <p:spPr bwMode="auto">
          <a:xfrm>
            <a:off x="4319588" y="3605213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11" name="Rectangle 99"/>
          <p:cNvSpPr>
            <a:spLocks noChangeArrowheads="1"/>
          </p:cNvSpPr>
          <p:nvPr/>
        </p:nvSpPr>
        <p:spPr bwMode="auto">
          <a:xfrm>
            <a:off x="4532313" y="37719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9999"/>
                </a:solidFill>
              </a:rPr>
              <a:t>2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12" name="Line 100"/>
          <p:cNvSpPr>
            <a:spLocks noChangeShapeType="1"/>
          </p:cNvSpPr>
          <p:nvPr/>
        </p:nvSpPr>
        <p:spPr bwMode="auto">
          <a:xfrm>
            <a:off x="4957763" y="3843338"/>
            <a:ext cx="969962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3" name="Line 101"/>
          <p:cNvSpPr>
            <a:spLocks noChangeShapeType="1"/>
          </p:cNvSpPr>
          <p:nvPr/>
        </p:nvSpPr>
        <p:spPr bwMode="auto">
          <a:xfrm>
            <a:off x="5124450" y="3905250"/>
            <a:ext cx="969963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4" name="Freeform 102"/>
          <p:cNvSpPr>
            <a:spLocks/>
          </p:cNvSpPr>
          <p:nvPr/>
        </p:nvSpPr>
        <p:spPr bwMode="auto">
          <a:xfrm>
            <a:off x="5927725" y="3806825"/>
            <a:ext cx="166688" cy="74613"/>
          </a:xfrm>
          <a:custGeom>
            <a:avLst/>
            <a:gdLst>
              <a:gd name="T0" fmla="*/ 0 w 105"/>
              <a:gd name="T1" fmla="*/ 242047816 h 23"/>
              <a:gd name="T2" fmla="*/ 75604914 w 105"/>
              <a:gd name="T3" fmla="*/ 242047816 h 23"/>
              <a:gd name="T4" fmla="*/ 0 w 105"/>
              <a:gd name="T5" fmla="*/ 0 h 23"/>
              <a:gd name="T6" fmla="*/ 264617994 w 105"/>
              <a:gd name="T7" fmla="*/ 242047816 h 23"/>
              <a:gd name="T8" fmla="*/ 75604914 w 105"/>
              <a:gd name="T9" fmla="*/ 242047816 h 23"/>
              <a:gd name="T10" fmla="*/ 0 w 105"/>
              <a:gd name="T11" fmla="*/ 242047816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5"/>
              <a:gd name="T19" fmla="*/ 0 h 23"/>
              <a:gd name="T20" fmla="*/ 105 w 105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5" h="23">
                <a:moveTo>
                  <a:pt x="0" y="23"/>
                </a:moveTo>
                <a:lnTo>
                  <a:pt x="30" y="23"/>
                </a:lnTo>
                <a:lnTo>
                  <a:pt x="0" y="0"/>
                </a:lnTo>
                <a:lnTo>
                  <a:pt x="105" y="23"/>
                </a:lnTo>
                <a:lnTo>
                  <a:pt x="30" y="23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5" name="Freeform 103"/>
          <p:cNvSpPr>
            <a:spLocks/>
          </p:cNvSpPr>
          <p:nvPr/>
        </p:nvSpPr>
        <p:spPr bwMode="auto">
          <a:xfrm>
            <a:off x="4957763" y="3905250"/>
            <a:ext cx="166687" cy="74613"/>
          </a:xfrm>
          <a:custGeom>
            <a:avLst/>
            <a:gdLst>
              <a:gd name="T0" fmla="*/ 264614819 w 105"/>
              <a:gd name="T1" fmla="*/ 0 h 24"/>
              <a:gd name="T2" fmla="*/ 186491003 w 105"/>
              <a:gd name="T3" fmla="*/ 0 h 24"/>
              <a:gd name="T4" fmla="*/ 264614819 w 105"/>
              <a:gd name="T5" fmla="*/ 231962490 h 24"/>
              <a:gd name="T6" fmla="*/ 0 w 105"/>
              <a:gd name="T7" fmla="*/ 0 h 24"/>
              <a:gd name="T8" fmla="*/ 186491003 w 105"/>
              <a:gd name="T9" fmla="*/ 0 h 24"/>
              <a:gd name="T10" fmla="*/ 264614819 w 10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5"/>
              <a:gd name="T19" fmla="*/ 0 h 24"/>
              <a:gd name="T20" fmla="*/ 105 w 10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5" h="24">
                <a:moveTo>
                  <a:pt x="105" y="0"/>
                </a:moveTo>
                <a:lnTo>
                  <a:pt x="74" y="0"/>
                </a:lnTo>
                <a:lnTo>
                  <a:pt x="105" y="24"/>
                </a:lnTo>
                <a:lnTo>
                  <a:pt x="0" y="0"/>
                </a:lnTo>
                <a:lnTo>
                  <a:pt x="74" y="0"/>
                </a:lnTo>
                <a:lnTo>
                  <a:pt x="105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16" name="Rectangle 104"/>
          <p:cNvSpPr>
            <a:spLocks noChangeArrowheads="1"/>
          </p:cNvSpPr>
          <p:nvPr/>
        </p:nvSpPr>
        <p:spPr bwMode="auto">
          <a:xfrm>
            <a:off x="7023100" y="4200525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N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17" name="Line 105"/>
          <p:cNvSpPr>
            <a:spLocks noChangeShapeType="1"/>
          </p:cNvSpPr>
          <p:nvPr/>
        </p:nvSpPr>
        <p:spPr bwMode="auto">
          <a:xfrm flipV="1">
            <a:off x="7297738" y="4116388"/>
            <a:ext cx="261937" cy="14605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8" name="Line 106"/>
          <p:cNvSpPr>
            <a:spLocks noChangeShapeType="1"/>
          </p:cNvSpPr>
          <p:nvPr/>
        </p:nvSpPr>
        <p:spPr bwMode="auto">
          <a:xfrm flipH="1" flipV="1">
            <a:off x="6796088" y="4116388"/>
            <a:ext cx="255587" cy="141287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9" name="Line 107"/>
          <p:cNvSpPr>
            <a:spLocks noChangeShapeType="1"/>
          </p:cNvSpPr>
          <p:nvPr/>
        </p:nvSpPr>
        <p:spPr bwMode="auto">
          <a:xfrm flipV="1">
            <a:off x="6796088" y="3679825"/>
            <a:ext cx="1587" cy="430213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0" name="Line 108"/>
          <p:cNvSpPr>
            <a:spLocks noChangeShapeType="1"/>
          </p:cNvSpPr>
          <p:nvPr/>
        </p:nvSpPr>
        <p:spPr bwMode="auto">
          <a:xfrm flipV="1">
            <a:off x="6873875" y="3730625"/>
            <a:ext cx="1588" cy="33020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" name="Line 109"/>
          <p:cNvSpPr>
            <a:spLocks noChangeShapeType="1"/>
          </p:cNvSpPr>
          <p:nvPr/>
        </p:nvSpPr>
        <p:spPr bwMode="auto">
          <a:xfrm flipV="1">
            <a:off x="6796088" y="3459163"/>
            <a:ext cx="381000" cy="217487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2" name="Line 110"/>
          <p:cNvSpPr>
            <a:spLocks noChangeShapeType="1"/>
          </p:cNvSpPr>
          <p:nvPr/>
        </p:nvSpPr>
        <p:spPr bwMode="auto">
          <a:xfrm>
            <a:off x="7177088" y="3459163"/>
            <a:ext cx="382587" cy="21590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3" name="Line 111"/>
          <p:cNvSpPr>
            <a:spLocks noChangeShapeType="1"/>
          </p:cNvSpPr>
          <p:nvPr/>
        </p:nvSpPr>
        <p:spPr bwMode="auto">
          <a:xfrm>
            <a:off x="7559675" y="3678238"/>
            <a:ext cx="1588" cy="43180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4" name="Line 112"/>
          <p:cNvSpPr>
            <a:spLocks noChangeShapeType="1"/>
          </p:cNvSpPr>
          <p:nvPr/>
        </p:nvSpPr>
        <p:spPr bwMode="auto">
          <a:xfrm>
            <a:off x="7481888" y="3729038"/>
            <a:ext cx="1587" cy="331787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5" name="Rectangle 113"/>
          <p:cNvSpPr>
            <a:spLocks noChangeArrowheads="1"/>
          </p:cNvSpPr>
          <p:nvPr/>
        </p:nvSpPr>
        <p:spPr bwMode="auto">
          <a:xfrm>
            <a:off x="7023100" y="4638675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R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26" name="Line 114"/>
          <p:cNvSpPr>
            <a:spLocks noChangeShapeType="1"/>
          </p:cNvSpPr>
          <p:nvPr/>
        </p:nvSpPr>
        <p:spPr bwMode="auto">
          <a:xfrm>
            <a:off x="7129463" y="4467225"/>
            <a:ext cx="1587" cy="168275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7" name="Rectangle 115"/>
          <p:cNvSpPr>
            <a:spLocks noChangeArrowheads="1"/>
          </p:cNvSpPr>
          <p:nvPr/>
        </p:nvSpPr>
        <p:spPr bwMode="auto">
          <a:xfrm>
            <a:off x="7308850" y="2998788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28" name="Line 116"/>
          <p:cNvSpPr>
            <a:spLocks noChangeShapeType="1"/>
          </p:cNvSpPr>
          <p:nvPr/>
        </p:nvSpPr>
        <p:spPr bwMode="auto">
          <a:xfrm flipV="1">
            <a:off x="7177088" y="3262313"/>
            <a:ext cx="169862" cy="193675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9" name="Line 117"/>
          <p:cNvSpPr>
            <a:spLocks noChangeShapeType="1"/>
          </p:cNvSpPr>
          <p:nvPr/>
        </p:nvSpPr>
        <p:spPr bwMode="auto">
          <a:xfrm>
            <a:off x="7559675" y="3678238"/>
            <a:ext cx="314325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0" name="Rectangle 118"/>
          <p:cNvSpPr>
            <a:spLocks noChangeArrowheads="1"/>
          </p:cNvSpPr>
          <p:nvPr/>
        </p:nvSpPr>
        <p:spPr bwMode="auto">
          <a:xfrm>
            <a:off x="7845425" y="3544888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C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31" name="Rectangle 119"/>
          <p:cNvSpPr>
            <a:spLocks noChangeArrowheads="1"/>
          </p:cNvSpPr>
          <p:nvPr/>
        </p:nvSpPr>
        <p:spPr bwMode="auto">
          <a:xfrm>
            <a:off x="8039100" y="3544888"/>
            <a:ext cx="207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O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32" name="Rectangle 120"/>
          <p:cNvSpPr>
            <a:spLocks noChangeArrowheads="1"/>
          </p:cNvSpPr>
          <p:nvPr/>
        </p:nvSpPr>
        <p:spPr bwMode="auto">
          <a:xfrm>
            <a:off x="8247063" y="3544888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N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33" name="Rectangle 121"/>
          <p:cNvSpPr>
            <a:spLocks noChangeArrowheads="1"/>
          </p:cNvSpPr>
          <p:nvPr/>
        </p:nvSpPr>
        <p:spPr bwMode="auto">
          <a:xfrm>
            <a:off x="8439150" y="3544888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34" name="Rectangle 122"/>
          <p:cNvSpPr>
            <a:spLocks noChangeArrowheads="1"/>
          </p:cNvSpPr>
          <p:nvPr/>
        </p:nvSpPr>
        <p:spPr bwMode="auto">
          <a:xfrm>
            <a:off x="8651875" y="371157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9999"/>
                </a:solidFill>
              </a:rPr>
              <a:t>2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35" name="Rectangle 123"/>
          <p:cNvSpPr>
            <a:spLocks noChangeArrowheads="1"/>
          </p:cNvSpPr>
          <p:nvPr/>
        </p:nvSpPr>
        <p:spPr bwMode="auto">
          <a:xfrm>
            <a:off x="6707188" y="3014663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9999"/>
                </a:solidFill>
              </a:rPr>
              <a:t>H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36" name="Line 124"/>
          <p:cNvSpPr>
            <a:spLocks noChangeShapeType="1"/>
          </p:cNvSpPr>
          <p:nvPr/>
        </p:nvSpPr>
        <p:spPr bwMode="auto">
          <a:xfrm flipH="1" flipV="1">
            <a:off x="6988175" y="3270250"/>
            <a:ext cx="188913" cy="185738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7" name="Rectangle 125"/>
          <p:cNvSpPr>
            <a:spLocks noChangeArrowheads="1"/>
          </p:cNvSpPr>
          <p:nvPr/>
        </p:nvSpPr>
        <p:spPr bwMode="auto">
          <a:xfrm>
            <a:off x="7043738" y="3886200"/>
            <a:ext cx="1492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FF9999"/>
                </a:solidFill>
              </a:rPr>
              <a:t>..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38" name="Text Box 126"/>
          <p:cNvSpPr txBox="1">
            <a:spLocks noChangeArrowheads="1"/>
          </p:cNvSpPr>
          <p:nvPr/>
        </p:nvSpPr>
        <p:spPr bwMode="auto">
          <a:xfrm>
            <a:off x="593725" y="37226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9999"/>
                </a:solidFill>
              </a:rPr>
              <a:t>H</a:t>
            </a:r>
            <a:endParaRPr lang="en-US" sz="2800" baseline="30000">
              <a:solidFill>
                <a:srgbClr val="FF9999"/>
              </a:solidFill>
            </a:endParaRPr>
          </a:p>
        </p:txBody>
      </p:sp>
      <p:sp>
        <p:nvSpPr>
          <p:cNvPr id="15439" name="Text Box 127"/>
          <p:cNvSpPr txBox="1">
            <a:spLocks noChangeArrowheads="1"/>
          </p:cNvSpPr>
          <p:nvPr/>
        </p:nvSpPr>
        <p:spPr bwMode="auto">
          <a:xfrm>
            <a:off x="847725" y="3560763"/>
            <a:ext cx="303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9999"/>
                </a:solidFill>
              </a:rPr>
              <a:t>-</a:t>
            </a:r>
          </a:p>
        </p:txBody>
      </p:sp>
      <p:sp>
        <p:nvSpPr>
          <p:cNvPr id="15440" name="Rectangle 128"/>
          <p:cNvSpPr>
            <a:spLocks noChangeArrowheads="1"/>
          </p:cNvSpPr>
          <p:nvPr/>
        </p:nvSpPr>
        <p:spPr bwMode="auto">
          <a:xfrm>
            <a:off x="752475" y="3505200"/>
            <a:ext cx="1492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FF9999"/>
                </a:solidFill>
              </a:rPr>
              <a:t>..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41" name="Arc 129"/>
          <p:cNvSpPr>
            <a:spLocks/>
          </p:cNvSpPr>
          <p:nvPr/>
        </p:nvSpPr>
        <p:spPr bwMode="auto">
          <a:xfrm rot="1474727" flipH="1">
            <a:off x="873125" y="3114675"/>
            <a:ext cx="2057400" cy="1304925"/>
          </a:xfrm>
          <a:custGeom>
            <a:avLst/>
            <a:gdLst>
              <a:gd name="T0" fmla="*/ 2147483647 w 20893"/>
              <a:gd name="T1" fmla="*/ 0 h 21479"/>
              <a:gd name="T2" fmla="*/ 2147483647 w 20893"/>
              <a:gd name="T3" fmla="*/ 2147483647 h 21479"/>
              <a:gd name="T4" fmla="*/ 0 w 20893"/>
              <a:gd name="T5" fmla="*/ 2147483647 h 21479"/>
              <a:gd name="T6" fmla="*/ 0 60000 65536"/>
              <a:gd name="T7" fmla="*/ 0 60000 65536"/>
              <a:gd name="T8" fmla="*/ 0 60000 65536"/>
              <a:gd name="T9" fmla="*/ 0 w 20893"/>
              <a:gd name="T10" fmla="*/ 0 h 21479"/>
              <a:gd name="T11" fmla="*/ 20893 w 20893"/>
              <a:gd name="T12" fmla="*/ 21479 h 214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93" h="21479" fill="none" extrusionOk="0">
                <a:moveTo>
                  <a:pt x="2283" y="0"/>
                </a:moveTo>
                <a:cubicBezTo>
                  <a:pt x="11208" y="949"/>
                  <a:pt x="18615" y="7317"/>
                  <a:pt x="20893" y="15997"/>
                </a:cubicBezTo>
              </a:path>
              <a:path w="20893" h="21479" stroke="0" extrusionOk="0">
                <a:moveTo>
                  <a:pt x="2283" y="0"/>
                </a:moveTo>
                <a:cubicBezTo>
                  <a:pt x="11208" y="949"/>
                  <a:pt x="18615" y="7317"/>
                  <a:pt x="20893" y="15997"/>
                </a:cubicBezTo>
                <a:lnTo>
                  <a:pt x="0" y="21479"/>
                </a:lnTo>
                <a:lnTo>
                  <a:pt x="2283" y="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2" name="AutoShape 130"/>
          <p:cNvSpPr>
            <a:spLocks noChangeArrowheads="1"/>
          </p:cNvSpPr>
          <p:nvPr/>
        </p:nvSpPr>
        <p:spPr bwMode="auto">
          <a:xfrm rot="6368661">
            <a:off x="2823369" y="3426619"/>
            <a:ext cx="147638" cy="152400"/>
          </a:xfrm>
          <a:prstGeom prst="triangle">
            <a:avLst>
              <a:gd name="adj" fmla="val 43750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43" name="Text Box 131"/>
          <p:cNvSpPr txBox="1">
            <a:spLocks noChangeArrowheads="1"/>
          </p:cNvSpPr>
          <p:nvPr/>
        </p:nvSpPr>
        <p:spPr bwMode="auto">
          <a:xfrm>
            <a:off x="8382000" y="1916113"/>
            <a:ext cx="3762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100">
                <a:solidFill>
                  <a:srgbClr val="FF9999"/>
                </a:solidFill>
              </a:rPr>
              <a:t>H</a:t>
            </a:r>
            <a:endParaRPr lang="en-US" sz="2100" baseline="30000">
              <a:solidFill>
                <a:srgbClr val="FF9999"/>
              </a:solidFill>
            </a:endParaRPr>
          </a:p>
        </p:txBody>
      </p:sp>
      <p:sp>
        <p:nvSpPr>
          <p:cNvPr id="15444" name="Text Box 132"/>
          <p:cNvSpPr txBox="1">
            <a:spLocks noChangeArrowheads="1"/>
          </p:cNvSpPr>
          <p:nvPr/>
        </p:nvSpPr>
        <p:spPr bwMode="auto">
          <a:xfrm>
            <a:off x="8636000" y="1754188"/>
            <a:ext cx="2730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100">
                <a:solidFill>
                  <a:srgbClr val="FF9999"/>
                </a:solidFill>
              </a:rPr>
              <a:t>-</a:t>
            </a:r>
          </a:p>
        </p:txBody>
      </p:sp>
      <p:sp>
        <p:nvSpPr>
          <p:cNvPr id="15445" name="Rectangle 133"/>
          <p:cNvSpPr>
            <a:spLocks noChangeArrowheads="1"/>
          </p:cNvSpPr>
          <p:nvPr/>
        </p:nvSpPr>
        <p:spPr bwMode="auto">
          <a:xfrm>
            <a:off x="8540750" y="1611313"/>
            <a:ext cx="139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FF9999"/>
                </a:solidFill>
              </a:rPr>
              <a:t>..</a:t>
            </a:r>
            <a:endParaRPr lang="en-US" sz="2000">
              <a:solidFill>
                <a:srgbClr val="FF9999"/>
              </a:solidFill>
            </a:endParaRPr>
          </a:p>
        </p:txBody>
      </p:sp>
      <p:sp>
        <p:nvSpPr>
          <p:cNvPr id="15446" name="Rectangle 134"/>
          <p:cNvSpPr>
            <a:spLocks noChangeArrowheads="1"/>
          </p:cNvSpPr>
          <p:nvPr/>
        </p:nvSpPr>
        <p:spPr bwMode="auto">
          <a:xfrm>
            <a:off x="7848600" y="1828800"/>
            <a:ext cx="260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500">
                <a:solidFill>
                  <a:srgbClr val="FF9999"/>
                </a:solidFill>
              </a:rPr>
              <a:t>+</a:t>
            </a:r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5447" name="Line 114"/>
          <p:cNvSpPr>
            <a:spLocks noChangeShapeType="1"/>
          </p:cNvSpPr>
          <p:nvPr/>
        </p:nvSpPr>
        <p:spPr bwMode="auto">
          <a:xfrm>
            <a:off x="2986088" y="4518025"/>
            <a:ext cx="1587" cy="168275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2667000" y="1981200"/>
            <a:ext cx="5867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u="sng">
                <a:solidFill>
                  <a:srgbClr val="FFFF99"/>
                </a:solidFill>
              </a:rPr>
              <a:t>Acid/Base vs. Redox</a:t>
            </a:r>
          </a:p>
          <a:p>
            <a:pPr eaLnBrk="1" hangingPunct="1"/>
            <a:endParaRPr lang="en-US" sz="2800">
              <a:solidFill>
                <a:srgbClr val="FFFF99"/>
              </a:solidFill>
            </a:endParaRPr>
          </a:p>
          <a:p>
            <a:pPr eaLnBrk="1" hangingPunct="1"/>
            <a:r>
              <a:rPr lang="en-US" sz="2800">
                <a:solidFill>
                  <a:srgbClr val="FFFF99"/>
                </a:solidFill>
              </a:rPr>
              <a:t>BH        B</a:t>
            </a:r>
            <a:r>
              <a:rPr lang="en-US" sz="2800" baseline="30000">
                <a:solidFill>
                  <a:srgbClr val="FFFF99"/>
                </a:solidFill>
              </a:rPr>
              <a:t>-</a:t>
            </a:r>
            <a:r>
              <a:rPr lang="en-US" sz="2800">
                <a:solidFill>
                  <a:srgbClr val="FFFF99"/>
                </a:solidFill>
              </a:rPr>
              <a:t> + H</a:t>
            </a:r>
            <a:r>
              <a:rPr lang="en-US" sz="2800" baseline="30000">
                <a:solidFill>
                  <a:srgbClr val="FFFF99"/>
                </a:solidFill>
              </a:rPr>
              <a:t>+</a:t>
            </a:r>
            <a:r>
              <a:rPr lang="en-US" sz="2800">
                <a:solidFill>
                  <a:srgbClr val="FFFF99"/>
                </a:solidFill>
              </a:rPr>
              <a:t> </a:t>
            </a:r>
          </a:p>
          <a:p>
            <a:pPr eaLnBrk="1" hangingPunct="1"/>
            <a:endParaRPr lang="en-US" sz="2800">
              <a:solidFill>
                <a:srgbClr val="FFFF99"/>
              </a:solidFill>
            </a:endParaRPr>
          </a:p>
          <a:p>
            <a:pPr eaLnBrk="1" hangingPunct="1"/>
            <a:r>
              <a:rPr lang="en-US" sz="2800">
                <a:solidFill>
                  <a:srgbClr val="FFFF99"/>
                </a:solidFill>
              </a:rPr>
              <a:t>NADH        NAD</a:t>
            </a:r>
            <a:r>
              <a:rPr lang="en-US" sz="2800" baseline="30000">
                <a:solidFill>
                  <a:srgbClr val="FFFF99"/>
                </a:solidFill>
              </a:rPr>
              <a:t>+</a:t>
            </a:r>
            <a:r>
              <a:rPr lang="en-US" sz="2800">
                <a:solidFill>
                  <a:srgbClr val="FFFF99"/>
                </a:solidFill>
              </a:rPr>
              <a:t> + H</a:t>
            </a:r>
            <a:r>
              <a:rPr lang="en-US" sz="2800" baseline="30000">
                <a:solidFill>
                  <a:srgbClr val="FFFF99"/>
                </a:solidFill>
              </a:rPr>
              <a:t>+ </a:t>
            </a:r>
            <a:r>
              <a:rPr lang="en-US" sz="2800">
                <a:solidFill>
                  <a:srgbClr val="FFFF99"/>
                </a:solidFill>
              </a:rPr>
              <a:t>+ 2e</a:t>
            </a:r>
            <a:r>
              <a:rPr lang="en-US" sz="2800" baseline="30000">
                <a:solidFill>
                  <a:srgbClr val="FFFF99"/>
                </a:solidFill>
              </a:rPr>
              <a:t>-</a:t>
            </a:r>
          </a:p>
        </p:txBody>
      </p:sp>
      <p:pic>
        <p:nvPicPr>
          <p:cNvPr id="16387" name="Picture 4" descr="$$$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95600"/>
            <a:ext cx="720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6" descr="$$$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3380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09600" y="2819400"/>
            <a:ext cx="1709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9999"/>
                </a:solidFill>
              </a:rPr>
              <a:t>acid/base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209675" y="3657600"/>
            <a:ext cx="107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9999"/>
                </a:solidFill>
              </a:rPr>
              <a:t>redox</a:t>
            </a:r>
          </a:p>
        </p:txBody>
      </p:sp>
    </p:spTree>
    <p:extLst>
      <p:ext uri="{BB962C8B-B14F-4D97-AF65-F5344CB8AC3E}">
        <p14:creationId xmlns:p14="http://schemas.microsoft.com/office/powerpoint/2010/main" val="180251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7_glycol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0"/>
            <a:ext cx="8534400" cy="6858000"/>
          </a:xfr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257800" y="457200"/>
            <a:ext cx="2667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257800" y="533400"/>
            <a:ext cx="2667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2800">
              <a:solidFill>
                <a:srgbClr val="FF9999"/>
              </a:solidFill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791200" y="4572000"/>
            <a:ext cx="3094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rgbClr val="FF3300"/>
                </a:solidFill>
              </a:rPr>
              <a:t>•</a:t>
            </a:r>
            <a:r>
              <a:rPr lang="en-US" sz="2800">
                <a:solidFill>
                  <a:srgbClr val="FF9999"/>
                </a:solidFill>
              </a:rPr>
              <a:t> </a:t>
            </a:r>
            <a:r>
              <a:rPr lang="en-US" sz="2800">
                <a:solidFill>
                  <a:srgbClr val="FF3300"/>
                </a:solidFill>
              </a:rPr>
              <a:t>Synthesis of</a:t>
            </a:r>
          </a:p>
          <a:p>
            <a:r>
              <a:rPr lang="en-US" sz="2800">
                <a:solidFill>
                  <a:srgbClr val="FF3300"/>
                </a:solidFill>
              </a:rPr>
              <a:t>  Chemical Energy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52400" y="3352800"/>
            <a:ext cx="1752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28600" y="15240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28600" y="46482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5715000" y="1219200"/>
            <a:ext cx="28638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3300"/>
                </a:solidFill>
                <a:cs typeface="Arial" charset="0"/>
              </a:rPr>
              <a:t>•</a:t>
            </a:r>
            <a:r>
              <a:rPr lang="en-US" sz="2800">
                <a:solidFill>
                  <a:srgbClr val="FF3300"/>
                </a:solidFill>
              </a:rPr>
              <a:t>Phosphorylation</a:t>
            </a:r>
          </a:p>
          <a:p>
            <a:pPr eaLnBrk="1" hangingPunct="1"/>
            <a:r>
              <a:rPr lang="en-US" sz="2800">
                <a:solidFill>
                  <a:srgbClr val="FF3300"/>
                </a:solidFill>
              </a:rPr>
              <a:t>•C-C cleavage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886200" y="4148138"/>
            <a:ext cx="53340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1"/>
              <a:t>ADP</a:t>
            </a:r>
          </a:p>
          <a:p>
            <a:pPr eaLnBrk="1" hangingPunct="1"/>
            <a:r>
              <a:rPr lang="en-US" sz="1200" b="1"/>
              <a:t>ATP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3581400" y="5846763"/>
            <a:ext cx="53340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b="1"/>
              <a:t>ADP</a:t>
            </a:r>
          </a:p>
          <a:p>
            <a:pPr eaLnBrk="1" hangingPunct="1"/>
            <a:r>
              <a:rPr lang="en-US" sz="1200" b="1"/>
              <a:t>ATP</a:t>
            </a: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 flipV="1">
            <a:off x="4365625" y="3941763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 flipV="1">
            <a:off x="4267200" y="4495800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 flipV="1">
            <a:off x="3962400" y="6248400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7"/>
          <p:cNvGrpSpPr/>
          <p:nvPr/>
        </p:nvGrpSpPr>
        <p:grpSpPr>
          <a:xfrm>
            <a:off x="2286000" y="685800"/>
            <a:ext cx="1383462" cy="1107877"/>
            <a:chOff x="5281612" y="4991100"/>
            <a:chExt cx="1383462" cy="1107877"/>
          </a:xfrm>
        </p:grpSpPr>
        <p:sp>
          <p:nvSpPr>
            <p:cNvPr id="3" name="Line 45"/>
            <p:cNvSpPr>
              <a:spLocks noChangeShapeType="1"/>
            </p:cNvSpPr>
            <p:nvPr/>
          </p:nvSpPr>
          <p:spPr bwMode="auto">
            <a:xfrm flipV="1">
              <a:off x="5678487" y="5410200"/>
              <a:ext cx="0" cy="414338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Rectangle 47"/>
            <p:cNvSpPr>
              <a:spLocks noChangeArrowheads="1"/>
            </p:cNvSpPr>
            <p:nvPr/>
          </p:nvSpPr>
          <p:spPr bwMode="auto">
            <a:xfrm>
              <a:off x="5930899" y="5067300"/>
              <a:ext cx="7341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 smtClean="0">
                  <a:solidFill>
                    <a:srgbClr val="00FF00"/>
                  </a:solidFill>
                </a:rPr>
                <a:t>OPO</a:t>
              </a:r>
              <a:r>
                <a:rPr lang="en-US" baseline="-25000" dirty="0" smtClean="0">
                  <a:solidFill>
                    <a:srgbClr val="00FF00"/>
                  </a:solidFill>
                </a:rPr>
                <a:t>3</a:t>
              </a:r>
              <a:r>
                <a:rPr lang="en-US" baseline="30000" dirty="0" smtClean="0">
                  <a:solidFill>
                    <a:srgbClr val="00FF00"/>
                  </a:solidFill>
                </a:rPr>
                <a:t>-2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5" name="Line 48"/>
            <p:cNvSpPr>
              <a:spLocks noChangeShapeType="1"/>
            </p:cNvSpPr>
            <p:nvPr/>
          </p:nvSpPr>
          <p:spPr bwMode="auto">
            <a:xfrm flipV="1">
              <a:off x="5678487" y="5273675"/>
              <a:ext cx="231775" cy="136525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5281612" y="4991100"/>
              <a:ext cx="196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9999"/>
                  </a:solidFill>
                </a:rPr>
                <a:t>O</a:t>
              </a:r>
              <a:endParaRPr lang="en-US" sz="2800">
                <a:solidFill>
                  <a:srgbClr val="FF9999"/>
                </a:solidFill>
              </a:endParaRPr>
            </a:p>
          </p:txBody>
        </p:sp>
        <p:sp>
          <p:nvSpPr>
            <p:cNvPr id="7" name="Line 50"/>
            <p:cNvSpPr>
              <a:spLocks noChangeShapeType="1"/>
            </p:cNvSpPr>
            <p:nvPr/>
          </p:nvSpPr>
          <p:spPr bwMode="auto">
            <a:xfrm flipH="1" flipV="1">
              <a:off x="5532437" y="5218113"/>
              <a:ext cx="168275" cy="165100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1"/>
            <p:cNvSpPr>
              <a:spLocks noChangeShapeType="1"/>
            </p:cNvSpPr>
            <p:nvPr/>
          </p:nvSpPr>
          <p:spPr bwMode="auto">
            <a:xfrm flipH="1" flipV="1">
              <a:off x="5480049" y="5270500"/>
              <a:ext cx="188913" cy="185738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49"/>
            <p:cNvSpPr>
              <a:spLocks noChangeArrowheads="1"/>
            </p:cNvSpPr>
            <p:nvPr/>
          </p:nvSpPr>
          <p:spPr bwMode="auto">
            <a:xfrm>
              <a:off x="5592551" y="5791200"/>
              <a:ext cx="1859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 smtClean="0">
                  <a:solidFill>
                    <a:srgbClr val="FF9999"/>
                  </a:solidFill>
                </a:rPr>
                <a:t>R</a:t>
              </a:r>
              <a:endParaRPr lang="en-US" sz="2800" dirty="0">
                <a:solidFill>
                  <a:srgbClr val="FF9999"/>
                </a:solidFill>
              </a:endParaRP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19200" y="5257800"/>
            <a:ext cx="274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FFFF00"/>
                </a:solidFill>
              </a:rPr>
              <a:t>ADP </a:t>
            </a:r>
            <a:r>
              <a:rPr lang="en-US" sz="2400" dirty="0" smtClean="0">
                <a:solidFill>
                  <a:srgbClr val="FFFF00"/>
                </a:solidFill>
              </a:rPr>
              <a:t>+   </a:t>
            </a:r>
            <a:r>
              <a:rPr lang="en-US" sz="2400" dirty="0" smtClean="0">
                <a:solidFill>
                  <a:srgbClr val="00FF00"/>
                </a:solidFill>
              </a:rPr>
              <a:t>OPO</a:t>
            </a:r>
            <a:r>
              <a:rPr lang="en-US" sz="2400" baseline="-25000" dirty="0" smtClean="0">
                <a:solidFill>
                  <a:srgbClr val="00FF00"/>
                </a:solidFill>
              </a:rPr>
              <a:t>3</a:t>
            </a:r>
            <a:r>
              <a:rPr lang="en-US" sz="2400" baseline="30000" dirty="0" smtClean="0">
                <a:solidFill>
                  <a:srgbClr val="00FF00"/>
                </a:solidFill>
              </a:rPr>
              <a:t>-3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91200" y="2209800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solidFill>
                  <a:srgbClr val="FFFF00"/>
                </a:solidFill>
                <a:sym typeface="Wingdings" pitchFamily="2" charset="2"/>
              </a:rPr>
              <a:t>ATP 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19200" y="1066800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solidFill>
                  <a:srgbClr val="FFFF00"/>
                </a:solidFill>
              </a:rPr>
              <a:t>ADP +</a:t>
            </a:r>
            <a:endParaRPr lang="en-US" sz="2400" baseline="30000" dirty="0" smtClean="0">
              <a:solidFill>
                <a:srgbClr val="00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429000" y="2743200"/>
            <a:ext cx="2438400" cy="2514600"/>
          </a:xfrm>
          <a:prstGeom prst="straightConnector1">
            <a:avLst/>
          </a:prstGeom>
          <a:ln w="19050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05200" y="1295400"/>
            <a:ext cx="2234184" cy="944880"/>
          </a:xfrm>
          <a:prstGeom prst="straightConnector1">
            <a:avLst/>
          </a:prstGeom>
          <a:ln w="19050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724400" y="1295400"/>
            <a:ext cx="175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FFFF00"/>
                </a:solidFill>
                <a:cs typeface="Arial" charset="0"/>
              </a:rPr>
              <a:t>∆G</a:t>
            </a:r>
            <a:r>
              <a:rPr lang="en-US" sz="2400" dirty="0" smtClean="0">
                <a:solidFill>
                  <a:srgbClr val="FFFF00"/>
                </a:solidFill>
                <a:cs typeface="Arial" charset="0"/>
              </a:rPr>
              <a:t>° = -4.5</a:t>
            </a:r>
            <a:endParaRPr lang="en-US" sz="2400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800600" y="3962400"/>
            <a:ext cx="175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FFFF00"/>
                </a:solidFill>
                <a:cs typeface="Arial" charset="0"/>
              </a:rPr>
              <a:t>∆G</a:t>
            </a:r>
            <a:r>
              <a:rPr lang="en-US" sz="2400" dirty="0" smtClean="0">
                <a:solidFill>
                  <a:srgbClr val="FFFF00"/>
                </a:solidFill>
                <a:cs typeface="Arial" charset="0"/>
              </a:rPr>
              <a:t>° = 7.3</a:t>
            </a:r>
            <a:endParaRPr lang="en-US" sz="2400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9083" y="191741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7C80"/>
                </a:solidFill>
              </a:rPr>
              <a:t>1,3BPG</a:t>
            </a:r>
            <a:endParaRPr lang="en-US" sz="2800" dirty="0">
              <a:solidFill>
                <a:srgbClr val="FF7C8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29"/>
          <p:cNvSpPr>
            <a:spLocks noChangeArrowheads="1"/>
          </p:cNvSpPr>
          <p:nvPr/>
        </p:nvSpPr>
        <p:spPr bwMode="auto">
          <a:xfrm>
            <a:off x="1447800" y="1217676"/>
            <a:ext cx="381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SH</a:t>
            </a:r>
            <a:endParaRPr lang="en-US" sz="1600" baseline="30000" dirty="0">
              <a:solidFill>
                <a:srgbClr val="00B0F0"/>
              </a:solidFill>
            </a:endParaRPr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3200400" y="1852041"/>
            <a:ext cx="45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 smtClean="0">
                <a:solidFill>
                  <a:srgbClr val="FF9999"/>
                </a:solidFill>
              </a:rPr>
              <a:t>-2H</a:t>
            </a:r>
            <a:endParaRPr lang="en-US" sz="1600" baseline="30000" dirty="0">
              <a:solidFill>
                <a:srgbClr val="FF9999"/>
              </a:solidFill>
            </a:endParaRPr>
          </a:p>
        </p:txBody>
      </p:sp>
      <p:sp>
        <p:nvSpPr>
          <p:cNvPr id="163" name="Line 50"/>
          <p:cNvSpPr>
            <a:spLocks noChangeShapeType="1"/>
          </p:cNvSpPr>
          <p:nvPr/>
        </p:nvSpPr>
        <p:spPr bwMode="auto">
          <a:xfrm flipH="1" flipV="1">
            <a:off x="1505712" y="1026033"/>
            <a:ext cx="0" cy="228600"/>
          </a:xfrm>
          <a:prstGeom prst="line">
            <a:avLst/>
          </a:prstGeom>
          <a:noFill/>
          <a:ln w="1428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Rectangle 29"/>
          <p:cNvSpPr>
            <a:spLocks noChangeArrowheads="1"/>
          </p:cNvSpPr>
          <p:nvPr/>
        </p:nvSpPr>
        <p:spPr bwMode="auto">
          <a:xfrm>
            <a:off x="990600" y="2153864"/>
            <a:ext cx="533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H</a:t>
            </a:r>
            <a:r>
              <a:rPr lang="en-US" sz="1600" baseline="-25000" dirty="0" smtClean="0">
                <a:solidFill>
                  <a:srgbClr val="00B0F0"/>
                </a:solidFill>
              </a:rPr>
              <a:t>2</a:t>
            </a:r>
            <a:r>
              <a:rPr lang="en-US" sz="1600" dirty="0" smtClean="0">
                <a:solidFill>
                  <a:srgbClr val="00B0F0"/>
                </a:solidFill>
              </a:rPr>
              <a:t>O</a:t>
            </a:r>
            <a:endParaRPr lang="en-US" sz="1600" baseline="30000" dirty="0">
              <a:solidFill>
                <a:srgbClr val="00B0F0"/>
              </a:solidFill>
            </a:endParaRPr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3276600" y="4442841"/>
            <a:ext cx="45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 smtClean="0">
                <a:solidFill>
                  <a:srgbClr val="FF9999"/>
                </a:solidFill>
              </a:rPr>
              <a:t>-2H</a:t>
            </a:r>
            <a:endParaRPr lang="en-US" sz="1600" baseline="30000" dirty="0">
              <a:solidFill>
                <a:srgbClr val="FF9999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505663" y="609600"/>
            <a:ext cx="833437" cy="1107877"/>
            <a:chOff x="505663" y="967359"/>
            <a:chExt cx="833437" cy="1107877"/>
          </a:xfrm>
        </p:grpSpPr>
        <p:sp>
          <p:nvSpPr>
            <p:cNvPr id="18453" name="Line 45"/>
            <p:cNvSpPr>
              <a:spLocks noChangeShapeType="1"/>
            </p:cNvSpPr>
            <p:nvPr/>
          </p:nvSpPr>
          <p:spPr bwMode="auto">
            <a:xfrm flipV="1">
              <a:off x="902538" y="1386459"/>
              <a:ext cx="0" cy="414338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Rectangle 47"/>
            <p:cNvSpPr>
              <a:spLocks noChangeArrowheads="1"/>
            </p:cNvSpPr>
            <p:nvPr/>
          </p:nvSpPr>
          <p:spPr bwMode="auto">
            <a:xfrm>
              <a:off x="1154950" y="1043559"/>
              <a:ext cx="184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9999"/>
                  </a:solidFill>
                </a:rPr>
                <a:t>H</a:t>
              </a:r>
              <a:endParaRPr lang="en-US" sz="2800">
                <a:solidFill>
                  <a:srgbClr val="FF9999"/>
                </a:solidFill>
              </a:endParaRPr>
            </a:p>
          </p:txBody>
        </p:sp>
        <p:sp>
          <p:nvSpPr>
            <p:cNvPr id="18455" name="Line 48"/>
            <p:cNvSpPr>
              <a:spLocks noChangeShapeType="1"/>
            </p:cNvSpPr>
            <p:nvPr/>
          </p:nvSpPr>
          <p:spPr bwMode="auto">
            <a:xfrm flipV="1">
              <a:off x="902538" y="1249934"/>
              <a:ext cx="231775" cy="136525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Rectangle 49"/>
            <p:cNvSpPr>
              <a:spLocks noChangeArrowheads="1"/>
            </p:cNvSpPr>
            <p:nvPr/>
          </p:nvSpPr>
          <p:spPr bwMode="auto">
            <a:xfrm>
              <a:off x="505663" y="967359"/>
              <a:ext cx="196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FF9999"/>
                  </a:solidFill>
                </a:rPr>
                <a:t>O</a:t>
              </a:r>
              <a:endParaRPr lang="en-US" sz="2800" dirty="0">
                <a:solidFill>
                  <a:srgbClr val="FF9999"/>
                </a:solidFill>
              </a:endParaRPr>
            </a:p>
          </p:txBody>
        </p:sp>
        <p:sp>
          <p:nvSpPr>
            <p:cNvPr id="18457" name="Line 50"/>
            <p:cNvSpPr>
              <a:spLocks noChangeShapeType="1"/>
            </p:cNvSpPr>
            <p:nvPr/>
          </p:nvSpPr>
          <p:spPr bwMode="auto">
            <a:xfrm flipH="1" flipV="1">
              <a:off x="756488" y="1194372"/>
              <a:ext cx="168275" cy="165100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51"/>
            <p:cNvSpPr>
              <a:spLocks noChangeShapeType="1"/>
            </p:cNvSpPr>
            <p:nvPr/>
          </p:nvSpPr>
          <p:spPr bwMode="auto">
            <a:xfrm flipH="1" flipV="1">
              <a:off x="704100" y="1246759"/>
              <a:ext cx="188913" cy="185738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Rectangle 49"/>
            <p:cNvSpPr>
              <a:spLocks noChangeArrowheads="1"/>
            </p:cNvSpPr>
            <p:nvPr/>
          </p:nvSpPr>
          <p:spPr bwMode="auto">
            <a:xfrm>
              <a:off x="826338" y="1767459"/>
              <a:ext cx="1859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 smtClean="0">
                  <a:solidFill>
                    <a:srgbClr val="FF9999"/>
                  </a:solidFill>
                </a:rPr>
                <a:t>R</a:t>
              </a:r>
              <a:endParaRPr lang="en-US" sz="2800" dirty="0">
                <a:solidFill>
                  <a:srgbClr val="FF9999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62400" y="5204841"/>
            <a:ext cx="1034008" cy="1107877"/>
            <a:chOff x="4864938" y="967359"/>
            <a:chExt cx="1034008" cy="1107877"/>
          </a:xfrm>
        </p:grpSpPr>
        <p:sp>
          <p:nvSpPr>
            <p:cNvPr id="83" name="Line 45"/>
            <p:cNvSpPr>
              <a:spLocks noChangeShapeType="1"/>
            </p:cNvSpPr>
            <p:nvPr/>
          </p:nvSpPr>
          <p:spPr bwMode="auto">
            <a:xfrm flipV="1">
              <a:off x="5261813" y="1386459"/>
              <a:ext cx="0" cy="414338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47"/>
            <p:cNvSpPr>
              <a:spLocks noChangeArrowheads="1"/>
            </p:cNvSpPr>
            <p:nvPr/>
          </p:nvSpPr>
          <p:spPr bwMode="auto">
            <a:xfrm>
              <a:off x="5514225" y="1043559"/>
              <a:ext cx="3847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 smtClean="0">
                  <a:solidFill>
                    <a:srgbClr val="FF9999"/>
                  </a:solidFill>
                </a:rPr>
                <a:t>OH</a:t>
              </a:r>
              <a:endParaRPr lang="en-US" sz="2800" dirty="0">
                <a:solidFill>
                  <a:srgbClr val="FF9999"/>
                </a:solidFill>
              </a:endParaRPr>
            </a:p>
          </p:txBody>
        </p:sp>
        <p:sp>
          <p:nvSpPr>
            <p:cNvPr id="85" name="Line 48"/>
            <p:cNvSpPr>
              <a:spLocks noChangeShapeType="1"/>
            </p:cNvSpPr>
            <p:nvPr/>
          </p:nvSpPr>
          <p:spPr bwMode="auto">
            <a:xfrm flipV="1">
              <a:off x="5261813" y="1249934"/>
              <a:ext cx="231775" cy="136525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49"/>
            <p:cNvSpPr>
              <a:spLocks noChangeArrowheads="1"/>
            </p:cNvSpPr>
            <p:nvPr/>
          </p:nvSpPr>
          <p:spPr bwMode="auto">
            <a:xfrm>
              <a:off x="4864938" y="967359"/>
              <a:ext cx="196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9999"/>
                  </a:solidFill>
                </a:rPr>
                <a:t>O</a:t>
              </a:r>
              <a:endParaRPr lang="en-US" sz="2800">
                <a:solidFill>
                  <a:srgbClr val="FF9999"/>
                </a:solidFill>
              </a:endParaRPr>
            </a:p>
          </p:txBody>
        </p:sp>
        <p:sp>
          <p:nvSpPr>
            <p:cNvPr id="87" name="Line 50"/>
            <p:cNvSpPr>
              <a:spLocks noChangeShapeType="1"/>
            </p:cNvSpPr>
            <p:nvPr/>
          </p:nvSpPr>
          <p:spPr bwMode="auto">
            <a:xfrm flipH="1" flipV="1">
              <a:off x="5115763" y="1194372"/>
              <a:ext cx="168275" cy="165100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51"/>
            <p:cNvSpPr>
              <a:spLocks noChangeShapeType="1"/>
            </p:cNvSpPr>
            <p:nvPr/>
          </p:nvSpPr>
          <p:spPr bwMode="auto">
            <a:xfrm flipH="1" flipV="1">
              <a:off x="5063375" y="1246759"/>
              <a:ext cx="188913" cy="185738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Rectangle 49"/>
            <p:cNvSpPr>
              <a:spLocks noChangeArrowheads="1"/>
            </p:cNvSpPr>
            <p:nvPr/>
          </p:nvSpPr>
          <p:spPr bwMode="auto">
            <a:xfrm>
              <a:off x="5175877" y="1767459"/>
              <a:ext cx="1859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 smtClean="0">
                  <a:solidFill>
                    <a:srgbClr val="FF9999"/>
                  </a:solidFill>
                </a:rPr>
                <a:t>R</a:t>
              </a:r>
              <a:endParaRPr lang="en-US" sz="2800" dirty="0">
                <a:solidFill>
                  <a:srgbClr val="FF9999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828800" y="3223641"/>
            <a:ext cx="1109599" cy="1294948"/>
            <a:chOff x="2426538" y="838200"/>
            <a:chExt cx="1109599" cy="1294948"/>
          </a:xfrm>
        </p:grpSpPr>
        <p:sp>
          <p:nvSpPr>
            <p:cNvPr id="63" name="Line 45"/>
            <p:cNvSpPr>
              <a:spLocks noChangeShapeType="1"/>
            </p:cNvSpPr>
            <p:nvPr/>
          </p:nvSpPr>
          <p:spPr bwMode="auto">
            <a:xfrm flipV="1">
              <a:off x="3099575" y="1386459"/>
              <a:ext cx="0" cy="414338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47"/>
            <p:cNvSpPr>
              <a:spLocks noChangeArrowheads="1"/>
            </p:cNvSpPr>
            <p:nvPr/>
          </p:nvSpPr>
          <p:spPr bwMode="auto">
            <a:xfrm>
              <a:off x="3351987" y="1043559"/>
              <a:ext cx="184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9999"/>
                  </a:solidFill>
                </a:rPr>
                <a:t>H</a:t>
              </a:r>
              <a:endParaRPr lang="en-US" sz="2800">
                <a:solidFill>
                  <a:srgbClr val="FF9999"/>
                </a:solidFill>
              </a:endParaRPr>
            </a:p>
          </p:txBody>
        </p:sp>
        <p:sp>
          <p:nvSpPr>
            <p:cNvPr id="65" name="Line 48"/>
            <p:cNvSpPr>
              <a:spLocks noChangeShapeType="1"/>
            </p:cNvSpPr>
            <p:nvPr/>
          </p:nvSpPr>
          <p:spPr bwMode="auto">
            <a:xfrm flipV="1">
              <a:off x="3099575" y="1249934"/>
              <a:ext cx="231775" cy="136525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49"/>
            <p:cNvSpPr>
              <a:spLocks noChangeArrowheads="1"/>
            </p:cNvSpPr>
            <p:nvPr/>
          </p:nvSpPr>
          <p:spPr bwMode="auto">
            <a:xfrm>
              <a:off x="2426538" y="1045464"/>
              <a:ext cx="381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</a:rPr>
                <a:t>H</a:t>
              </a:r>
              <a:r>
                <a:rPr lang="en-US" sz="2000" dirty="0" smtClean="0">
                  <a:solidFill>
                    <a:srgbClr val="FF9999"/>
                  </a:solidFill>
                </a:rPr>
                <a:t>O</a:t>
              </a:r>
              <a:endParaRPr lang="en-US" sz="2800" dirty="0">
                <a:solidFill>
                  <a:srgbClr val="FF9999"/>
                </a:solidFill>
              </a:endParaRPr>
            </a:p>
          </p:txBody>
        </p:sp>
        <p:sp>
          <p:nvSpPr>
            <p:cNvPr id="67" name="Line 50"/>
            <p:cNvSpPr>
              <a:spLocks noChangeShapeType="1"/>
            </p:cNvSpPr>
            <p:nvPr/>
          </p:nvSpPr>
          <p:spPr bwMode="auto">
            <a:xfrm flipH="1" flipV="1">
              <a:off x="2999561" y="1091184"/>
              <a:ext cx="122238" cy="268288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51"/>
            <p:cNvSpPr>
              <a:spLocks noChangeShapeType="1"/>
            </p:cNvSpPr>
            <p:nvPr/>
          </p:nvSpPr>
          <p:spPr bwMode="auto">
            <a:xfrm flipH="1" flipV="1">
              <a:off x="2847162" y="1243584"/>
              <a:ext cx="242888" cy="109538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49"/>
            <p:cNvSpPr>
              <a:spLocks noChangeArrowheads="1"/>
            </p:cNvSpPr>
            <p:nvPr/>
          </p:nvSpPr>
          <p:spPr bwMode="auto">
            <a:xfrm>
              <a:off x="2679522" y="838200"/>
              <a:ext cx="381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</a:rPr>
                <a:t>HO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180" name="Rectangle 49"/>
            <p:cNvSpPr>
              <a:spLocks noChangeArrowheads="1"/>
            </p:cNvSpPr>
            <p:nvPr/>
          </p:nvSpPr>
          <p:spPr bwMode="auto">
            <a:xfrm>
              <a:off x="2999562" y="1825371"/>
              <a:ext cx="1859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 smtClean="0">
                  <a:solidFill>
                    <a:srgbClr val="FF9999"/>
                  </a:solidFill>
                </a:rPr>
                <a:t>R</a:t>
              </a:r>
              <a:endParaRPr lang="en-US" sz="2800" dirty="0">
                <a:solidFill>
                  <a:srgbClr val="FF9999"/>
                </a:solidFill>
              </a:endParaRPr>
            </a:p>
          </p:txBody>
        </p:sp>
      </p:grpSp>
      <p:grpSp>
        <p:nvGrpSpPr>
          <p:cNvPr id="3" name="Group 210"/>
          <p:cNvGrpSpPr/>
          <p:nvPr/>
        </p:nvGrpSpPr>
        <p:grpSpPr>
          <a:xfrm>
            <a:off x="3886200" y="1623441"/>
            <a:ext cx="820809" cy="1362385"/>
            <a:chOff x="5221224" y="2590800"/>
            <a:chExt cx="820809" cy="1362385"/>
          </a:xfrm>
        </p:grpSpPr>
        <p:sp>
          <p:nvSpPr>
            <p:cNvPr id="153" name="Line 45"/>
            <p:cNvSpPr>
              <a:spLocks noChangeShapeType="1"/>
            </p:cNvSpPr>
            <p:nvPr/>
          </p:nvSpPr>
          <p:spPr bwMode="auto">
            <a:xfrm flipV="1">
              <a:off x="5618099" y="3215259"/>
              <a:ext cx="0" cy="414338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Rectangle 47"/>
            <p:cNvSpPr>
              <a:spLocks noChangeArrowheads="1"/>
            </p:cNvSpPr>
            <p:nvPr/>
          </p:nvSpPr>
          <p:spPr bwMode="auto">
            <a:xfrm>
              <a:off x="5870511" y="2872359"/>
              <a:ext cx="1715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</a:rPr>
                <a:t>S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155" name="Line 48"/>
            <p:cNvSpPr>
              <a:spLocks noChangeShapeType="1"/>
            </p:cNvSpPr>
            <p:nvPr/>
          </p:nvSpPr>
          <p:spPr bwMode="auto">
            <a:xfrm flipV="1">
              <a:off x="5618099" y="3078734"/>
              <a:ext cx="231775" cy="136525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49"/>
            <p:cNvSpPr>
              <a:spLocks noChangeArrowheads="1"/>
            </p:cNvSpPr>
            <p:nvPr/>
          </p:nvSpPr>
          <p:spPr bwMode="auto">
            <a:xfrm>
              <a:off x="5221224" y="2796159"/>
              <a:ext cx="196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FF9999"/>
                  </a:solidFill>
                </a:rPr>
                <a:t>O</a:t>
              </a:r>
              <a:endParaRPr lang="en-US" sz="2800" dirty="0">
                <a:solidFill>
                  <a:srgbClr val="FF9999"/>
                </a:solidFill>
              </a:endParaRPr>
            </a:p>
          </p:txBody>
        </p:sp>
        <p:sp>
          <p:nvSpPr>
            <p:cNvPr id="157" name="Line 50"/>
            <p:cNvSpPr>
              <a:spLocks noChangeShapeType="1"/>
            </p:cNvSpPr>
            <p:nvPr/>
          </p:nvSpPr>
          <p:spPr bwMode="auto">
            <a:xfrm flipH="1" flipV="1">
              <a:off x="5472049" y="3023172"/>
              <a:ext cx="168275" cy="165100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51"/>
            <p:cNvSpPr>
              <a:spLocks noChangeShapeType="1"/>
            </p:cNvSpPr>
            <p:nvPr/>
          </p:nvSpPr>
          <p:spPr bwMode="auto">
            <a:xfrm flipH="1" flipV="1">
              <a:off x="5419661" y="3075559"/>
              <a:ext cx="188913" cy="185738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50"/>
            <p:cNvSpPr>
              <a:spLocks noChangeShapeType="1"/>
            </p:cNvSpPr>
            <p:nvPr/>
          </p:nvSpPr>
          <p:spPr bwMode="auto">
            <a:xfrm>
              <a:off x="5983287" y="2590800"/>
              <a:ext cx="0" cy="304800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Rectangle 49"/>
            <p:cNvSpPr>
              <a:spLocks noChangeArrowheads="1"/>
            </p:cNvSpPr>
            <p:nvPr/>
          </p:nvSpPr>
          <p:spPr bwMode="auto">
            <a:xfrm>
              <a:off x="5523039" y="3645408"/>
              <a:ext cx="1859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 smtClean="0">
                  <a:solidFill>
                    <a:srgbClr val="FF9999"/>
                  </a:solidFill>
                </a:rPr>
                <a:t>R</a:t>
              </a:r>
              <a:endParaRPr lang="en-US" sz="2800" dirty="0">
                <a:solidFill>
                  <a:srgbClr val="FF9999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938401" y="1167455"/>
            <a:ext cx="1109599" cy="1499545"/>
            <a:chOff x="2466162" y="3174563"/>
            <a:chExt cx="1109599" cy="1499545"/>
          </a:xfrm>
        </p:grpSpPr>
        <p:sp>
          <p:nvSpPr>
            <p:cNvPr id="132" name="Line 45"/>
            <p:cNvSpPr>
              <a:spLocks noChangeShapeType="1"/>
            </p:cNvSpPr>
            <p:nvPr/>
          </p:nvSpPr>
          <p:spPr bwMode="auto">
            <a:xfrm flipV="1">
              <a:off x="3139199" y="3936182"/>
              <a:ext cx="0" cy="414338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Rectangle 47"/>
            <p:cNvSpPr>
              <a:spLocks noChangeArrowheads="1"/>
            </p:cNvSpPr>
            <p:nvPr/>
          </p:nvSpPr>
          <p:spPr bwMode="auto">
            <a:xfrm>
              <a:off x="3391611" y="3593282"/>
              <a:ext cx="184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FF9999"/>
                  </a:solidFill>
                </a:rPr>
                <a:t>H</a:t>
              </a:r>
              <a:endParaRPr lang="en-US" sz="2800" dirty="0">
                <a:solidFill>
                  <a:srgbClr val="FF9999"/>
                </a:solidFill>
              </a:endParaRPr>
            </a:p>
          </p:txBody>
        </p:sp>
        <p:sp>
          <p:nvSpPr>
            <p:cNvPr id="134" name="Line 48"/>
            <p:cNvSpPr>
              <a:spLocks noChangeShapeType="1"/>
            </p:cNvSpPr>
            <p:nvPr/>
          </p:nvSpPr>
          <p:spPr bwMode="auto">
            <a:xfrm flipV="1">
              <a:off x="3139199" y="3799657"/>
              <a:ext cx="231775" cy="136525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Rectangle 49"/>
            <p:cNvSpPr>
              <a:spLocks noChangeArrowheads="1"/>
            </p:cNvSpPr>
            <p:nvPr/>
          </p:nvSpPr>
          <p:spPr bwMode="auto">
            <a:xfrm>
              <a:off x="2466162" y="3595187"/>
              <a:ext cx="381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</a:rPr>
                <a:t>H</a:t>
              </a:r>
              <a:r>
                <a:rPr lang="en-US" sz="2000" dirty="0" smtClean="0">
                  <a:solidFill>
                    <a:srgbClr val="FF9999"/>
                  </a:solidFill>
                </a:rPr>
                <a:t>O</a:t>
              </a:r>
              <a:endParaRPr lang="en-US" sz="2800" dirty="0">
                <a:solidFill>
                  <a:srgbClr val="FF9999"/>
                </a:solidFill>
              </a:endParaRPr>
            </a:p>
          </p:txBody>
        </p:sp>
        <p:sp>
          <p:nvSpPr>
            <p:cNvPr id="136" name="Line 50"/>
            <p:cNvSpPr>
              <a:spLocks noChangeShapeType="1"/>
            </p:cNvSpPr>
            <p:nvPr/>
          </p:nvSpPr>
          <p:spPr bwMode="auto">
            <a:xfrm flipH="1" flipV="1">
              <a:off x="3039185" y="3640907"/>
              <a:ext cx="122238" cy="268288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51"/>
            <p:cNvSpPr>
              <a:spLocks noChangeShapeType="1"/>
            </p:cNvSpPr>
            <p:nvPr/>
          </p:nvSpPr>
          <p:spPr bwMode="auto">
            <a:xfrm flipH="1" flipV="1">
              <a:off x="2886786" y="3793307"/>
              <a:ext cx="242888" cy="109538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2923362" y="3387923"/>
              <a:ext cx="381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</a:rPr>
                <a:t>S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162" name="Line 50"/>
            <p:cNvSpPr>
              <a:spLocks noChangeShapeType="1"/>
            </p:cNvSpPr>
            <p:nvPr/>
          </p:nvSpPr>
          <p:spPr bwMode="auto">
            <a:xfrm flipV="1">
              <a:off x="2984322" y="3174563"/>
              <a:ext cx="0" cy="228600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Rectangle 49"/>
            <p:cNvSpPr>
              <a:spLocks noChangeArrowheads="1"/>
            </p:cNvSpPr>
            <p:nvPr/>
          </p:nvSpPr>
          <p:spPr bwMode="auto">
            <a:xfrm>
              <a:off x="3045282" y="4366331"/>
              <a:ext cx="1859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 smtClean="0">
                  <a:solidFill>
                    <a:srgbClr val="FF9999"/>
                  </a:solidFill>
                </a:rPr>
                <a:t>R</a:t>
              </a:r>
              <a:endParaRPr lang="en-US" sz="2800" dirty="0">
                <a:solidFill>
                  <a:srgbClr val="FF9999"/>
                </a:solidFill>
              </a:endParaRPr>
            </a:p>
          </p:txBody>
        </p:sp>
      </p:grpSp>
      <p:sp>
        <p:nvSpPr>
          <p:cNvPr id="200" name="Rectangle 49"/>
          <p:cNvSpPr>
            <a:spLocks noChangeArrowheads="1"/>
          </p:cNvSpPr>
          <p:nvPr/>
        </p:nvSpPr>
        <p:spPr bwMode="auto">
          <a:xfrm>
            <a:off x="5562600" y="1623441"/>
            <a:ext cx="685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 smtClean="0">
                <a:solidFill>
                  <a:srgbClr val="00FF00"/>
                </a:solidFill>
              </a:rPr>
              <a:t>PO</a:t>
            </a:r>
            <a:r>
              <a:rPr lang="en-US" sz="1600" baseline="-25000" dirty="0" smtClean="0">
                <a:solidFill>
                  <a:srgbClr val="00FF00"/>
                </a:solidFill>
              </a:rPr>
              <a:t>4</a:t>
            </a:r>
            <a:r>
              <a:rPr lang="en-US" sz="1600" baseline="30000" dirty="0" smtClean="0">
                <a:solidFill>
                  <a:srgbClr val="00FF00"/>
                </a:solidFill>
              </a:rPr>
              <a:t>-3</a:t>
            </a:r>
            <a:endParaRPr lang="en-US" sz="1600" baseline="30000" dirty="0">
              <a:solidFill>
                <a:srgbClr val="00FF00"/>
              </a:solidFill>
            </a:endParaRPr>
          </a:p>
        </p:txBody>
      </p:sp>
      <p:sp>
        <p:nvSpPr>
          <p:cNvPr id="217" name="Rectangle 49"/>
          <p:cNvSpPr>
            <a:spLocks noChangeArrowheads="1"/>
          </p:cNvSpPr>
          <p:nvPr/>
        </p:nvSpPr>
        <p:spPr bwMode="auto">
          <a:xfrm>
            <a:off x="6248400" y="3299841"/>
            <a:ext cx="685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 smtClean="0">
                <a:solidFill>
                  <a:srgbClr val="00FF00"/>
                </a:solidFill>
              </a:rPr>
              <a:t>PO</a:t>
            </a:r>
            <a:r>
              <a:rPr lang="en-US" sz="1600" baseline="-25000" dirty="0" smtClean="0">
                <a:solidFill>
                  <a:srgbClr val="00FF00"/>
                </a:solidFill>
              </a:rPr>
              <a:t>4</a:t>
            </a:r>
            <a:r>
              <a:rPr lang="en-US" sz="1600" baseline="30000" dirty="0" smtClean="0">
                <a:solidFill>
                  <a:srgbClr val="00FF00"/>
                </a:solidFill>
              </a:rPr>
              <a:t>-3</a:t>
            </a:r>
            <a:endParaRPr lang="en-US" sz="1600" baseline="30000" dirty="0">
              <a:solidFill>
                <a:srgbClr val="00FF00"/>
              </a:solidFill>
            </a:endParaRPr>
          </a:p>
        </p:txBody>
      </p:sp>
      <p:grpSp>
        <p:nvGrpSpPr>
          <p:cNvPr id="6" name="Group 217"/>
          <p:cNvGrpSpPr/>
          <p:nvPr/>
        </p:nvGrpSpPr>
        <p:grpSpPr>
          <a:xfrm>
            <a:off x="7086600" y="937641"/>
            <a:ext cx="1383462" cy="1107877"/>
            <a:chOff x="5281612" y="4991100"/>
            <a:chExt cx="1383462" cy="1107877"/>
          </a:xfrm>
        </p:grpSpPr>
        <p:sp>
          <p:nvSpPr>
            <p:cNvPr id="219" name="Line 45"/>
            <p:cNvSpPr>
              <a:spLocks noChangeShapeType="1"/>
            </p:cNvSpPr>
            <p:nvPr/>
          </p:nvSpPr>
          <p:spPr bwMode="auto">
            <a:xfrm flipV="1">
              <a:off x="5678487" y="5410200"/>
              <a:ext cx="0" cy="414338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47"/>
            <p:cNvSpPr>
              <a:spLocks noChangeArrowheads="1"/>
            </p:cNvSpPr>
            <p:nvPr/>
          </p:nvSpPr>
          <p:spPr bwMode="auto">
            <a:xfrm>
              <a:off x="5930899" y="5067300"/>
              <a:ext cx="7341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 smtClean="0">
                  <a:solidFill>
                    <a:srgbClr val="00FF00"/>
                  </a:solidFill>
                </a:rPr>
                <a:t>OPO</a:t>
              </a:r>
              <a:r>
                <a:rPr lang="en-US" baseline="-25000" dirty="0" smtClean="0">
                  <a:solidFill>
                    <a:srgbClr val="00FF00"/>
                  </a:solidFill>
                </a:rPr>
                <a:t>3</a:t>
              </a:r>
              <a:r>
                <a:rPr lang="en-US" baseline="30000" dirty="0" smtClean="0">
                  <a:solidFill>
                    <a:srgbClr val="00FF00"/>
                  </a:solidFill>
                </a:rPr>
                <a:t>-2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221" name="Line 48"/>
            <p:cNvSpPr>
              <a:spLocks noChangeShapeType="1"/>
            </p:cNvSpPr>
            <p:nvPr/>
          </p:nvSpPr>
          <p:spPr bwMode="auto">
            <a:xfrm flipV="1">
              <a:off x="5678487" y="5273675"/>
              <a:ext cx="231775" cy="136525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49"/>
            <p:cNvSpPr>
              <a:spLocks noChangeArrowheads="1"/>
            </p:cNvSpPr>
            <p:nvPr/>
          </p:nvSpPr>
          <p:spPr bwMode="auto">
            <a:xfrm>
              <a:off x="5281612" y="4991100"/>
              <a:ext cx="196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9999"/>
                  </a:solidFill>
                </a:rPr>
                <a:t>O</a:t>
              </a:r>
              <a:endParaRPr lang="en-US" sz="2800">
                <a:solidFill>
                  <a:srgbClr val="FF9999"/>
                </a:solidFill>
              </a:endParaRPr>
            </a:p>
          </p:txBody>
        </p:sp>
        <p:sp>
          <p:nvSpPr>
            <p:cNvPr id="223" name="Line 50"/>
            <p:cNvSpPr>
              <a:spLocks noChangeShapeType="1"/>
            </p:cNvSpPr>
            <p:nvPr/>
          </p:nvSpPr>
          <p:spPr bwMode="auto">
            <a:xfrm flipH="1" flipV="1">
              <a:off x="5532437" y="5218113"/>
              <a:ext cx="168275" cy="165100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51"/>
            <p:cNvSpPr>
              <a:spLocks noChangeShapeType="1"/>
            </p:cNvSpPr>
            <p:nvPr/>
          </p:nvSpPr>
          <p:spPr bwMode="auto">
            <a:xfrm flipH="1" flipV="1">
              <a:off x="5480049" y="5270500"/>
              <a:ext cx="188913" cy="185738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Rectangle 49"/>
            <p:cNvSpPr>
              <a:spLocks noChangeArrowheads="1"/>
            </p:cNvSpPr>
            <p:nvPr/>
          </p:nvSpPr>
          <p:spPr bwMode="auto">
            <a:xfrm>
              <a:off x="5592551" y="5791200"/>
              <a:ext cx="1859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 smtClean="0">
                  <a:solidFill>
                    <a:srgbClr val="FF9999"/>
                  </a:solidFill>
                </a:rPr>
                <a:t>R</a:t>
              </a:r>
              <a:endParaRPr lang="en-US" sz="2800" dirty="0">
                <a:solidFill>
                  <a:srgbClr val="FF9999"/>
                </a:solidFill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>
          <a:xfrm>
            <a:off x="1207008" y="1343025"/>
            <a:ext cx="774192" cy="1781175"/>
          </a:xfrm>
          <a:prstGeom prst="straightConnector1">
            <a:avLst/>
          </a:prstGeom>
          <a:ln w="19050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895600" y="4366641"/>
            <a:ext cx="762000" cy="762000"/>
          </a:xfrm>
          <a:prstGeom prst="straightConnector1">
            <a:avLst/>
          </a:prstGeom>
          <a:ln w="19050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219200" y="1318641"/>
            <a:ext cx="609600" cy="381000"/>
          </a:xfrm>
          <a:prstGeom prst="straightConnector1">
            <a:avLst/>
          </a:prstGeom>
          <a:ln w="19050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048000" y="2080641"/>
            <a:ext cx="685800" cy="228600"/>
          </a:xfrm>
          <a:prstGeom prst="straightConnector1">
            <a:avLst/>
          </a:prstGeom>
          <a:ln w="19050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5029200" y="1699641"/>
            <a:ext cx="1981200" cy="609600"/>
          </a:xfrm>
          <a:prstGeom prst="straightConnector1">
            <a:avLst/>
          </a:prstGeom>
          <a:ln w="19050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5105400" y="1772793"/>
            <a:ext cx="1935480" cy="3355848"/>
          </a:xfrm>
          <a:prstGeom prst="straightConnector1">
            <a:avLst/>
          </a:prstGeom>
          <a:ln w="19050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9915" y="84852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GA3P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122994" y="34799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1,3BPG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00452" y="391180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7C80"/>
                </a:solidFill>
              </a:rPr>
              <a:t>GA3PDH</a:t>
            </a:r>
            <a:endParaRPr lang="en-US" sz="28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7"/>
          <p:cNvGrpSpPr/>
          <p:nvPr/>
        </p:nvGrpSpPr>
        <p:grpSpPr>
          <a:xfrm>
            <a:off x="2286000" y="685800"/>
            <a:ext cx="1383462" cy="1107877"/>
            <a:chOff x="5281612" y="4991100"/>
            <a:chExt cx="1383462" cy="1107877"/>
          </a:xfrm>
        </p:grpSpPr>
        <p:sp>
          <p:nvSpPr>
            <p:cNvPr id="3" name="Line 45"/>
            <p:cNvSpPr>
              <a:spLocks noChangeShapeType="1"/>
            </p:cNvSpPr>
            <p:nvPr/>
          </p:nvSpPr>
          <p:spPr bwMode="auto">
            <a:xfrm flipV="1">
              <a:off x="5678487" y="5410200"/>
              <a:ext cx="0" cy="414338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Rectangle 47"/>
            <p:cNvSpPr>
              <a:spLocks noChangeArrowheads="1"/>
            </p:cNvSpPr>
            <p:nvPr/>
          </p:nvSpPr>
          <p:spPr bwMode="auto">
            <a:xfrm>
              <a:off x="5930899" y="5067300"/>
              <a:ext cx="7341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 smtClean="0">
                  <a:solidFill>
                    <a:srgbClr val="00FF00"/>
                  </a:solidFill>
                </a:rPr>
                <a:t>OPO</a:t>
              </a:r>
              <a:r>
                <a:rPr lang="en-US" baseline="-25000" dirty="0" smtClean="0">
                  <a:solidFill>
                    <a:srgbClr val="00FF00"/>
                  </a:solidFill>
                </a:rPr>
                <a:t>3</a:t>
              </a:r>
              <a:r>
                <a:rPr lang="en-US" baseline="30000" dirty="0" smtClean="0">
                  <a:solidFill>
                    <a:srgbClr val="00FF00"/>
                  </a:solidFill>
                </a:rPr>
                <a:t>-2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sp>
          <p:nvSpPr>
            <p:cNvPr id="5" name="Line 48"/>
            <p:cNvSpPr>
              <a:spLocks noChangeShapeType="1"/>
            </p:cNvSpPr>
            <p:nvPr/>
          </p:nvSpPr>
          <p:spPr bwMode="auto">
            <a:xfrm flipV="1">
              <a:off x="5678487" y="5273675"/>
              <a:ext cx="231775" cy="136525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5281612" y="4991100"/>
              <a:ext cx="196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9999"/>
                  </a:solidFill>
                </a:rPr>
                <a:t>O</a:t>
              </a:r>
              <a:endParaRPr lang="en-US" sz="2800">
                <a:solidFill>
                  <a:srgbClr val="FF9999"/>
                </a:solidFill>
              </a:endParaRPr>
            </a:p>
          </p:txBody>
        </p:sp>
        <p:sp>
          <p:nvSpPr>
            <p:cNvPr id="7" name="Line 50"/>
            <p:cNvSpPr>
              <a:spLocks noChangeShapeType="1"/>
            </p:cNvSpPr>
            <p:nvPr/>
          </p:nvSpPr>
          <p:spPr bwMode="auto">
            <a:xfrm flipH="1" flipV="1">
              <a:off x="5532437" y="5218113"/>
              <a:ext cx="168275" cy="165100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1"/>
            <p:cNvSpPr>
              <a:spLocks noChangeShapeType="1"/>
            </p:cNvSpPr>
            <p:nvPr/>
          </p:nvSpPr>
          <p:spPr bwMode="auto">
            <a:xfrm flipH="1" flipV="1">
              <a:off x="5480049" y="5270500"/>
              <a:ext cx="188913" cy="185738"/>
            </a:xfrm>
            <a:prstGeom prst="line">
              <a:avLst/>
            </a:prstGeom>
            <a:noFill/>
            <a:ln w="142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49"/>
            <p:cNvSpPr>
              <a:spLocks noChangeArrowheads="1"/>
            </p:cNvSpPr>
            <p:nvPr/>
          </p:nvSpPr>
          <p:spPr bwMode="auto">
            <a:xfrm>
              <a:off x="5592551" y="5791200"/>
              <a:ext cx="1859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 smtClean="0">
                  <a:solidFill>
                    <a:srgbClr val="FF9999"/>
                  </a:solidFill>
                </a:rPr>
                <a:t>R</a:t>
              </a:r>
              <a:endParaRPr lang="en-US" sz="2800" dirty="0">
                <a:solidFill>
                  <a:srgbClr val="FF9999"/>
                </a:solidFill>
              </a:endParaRP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19200" y="5257800"/>
            <a:ext cx="274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FFFF00"/>
                </a:solidFill>
              </a:rPr>
              <a:t>ADP </a:t>
            </a:r>
            <a:r>
              <a:rPr lang="en-US" sz="2400" dirty="0" smtClean="0">
                <a:solidFill>
                  <a:srgbClr val="FFFF00"/>
                </a:solidFill>
              </a:rPr>
              <a:t>+   </a:t>
            </a:r>
            <a:r>
              <a:rPr lang="en-US" sz="2400" dirty="0" smtClean="0">
                <a:solidFill>
                  <a:srgbClr val="00FF00"/>
                </a:solidFill>
              </a:rPr>
              <a:t>OPO</a:t>
            </a:r>
            <a:r>
              <a:rPr lang="en-US" sz="2400" baseline="-25000" dirty="0" smtClean="0">
                <a:solidFill>
                  <a:srgbClr val="00FF00"/>
                </a:solidFill>
              </a:rPr>
              <a:t>3</a:t>
            </a:r>
            <a:r>
              <a:rPr lang="en-US" sz="2400" baseline="30000" dirty="0" smtClean="0">
                <a:solidFill>
                  <a:srgbClr val="00FF00"/>
                </a:solidFill>
              </a:rPr>
              <a:t>-3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91200" y="2209800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solidFill>
                  <a:srgbClr val="FFFF00"/>
                </a:solidFill>
                <a:sym typeface="Wingdings" pitchFamily="2" charset="2"/>
              </a:rPr>
              <a:t>ATP 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19200" y="1066800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solidFill>
                  <a:srgbClr val="FFFF00"/>
                </a:solidFill>
              </a:rPr>
              <a:t>ADP +</a:t>
            </a:r>
            <a:endParaRPr lang="en-US" sz="2400" baseline="30000" dirty="0" smtClean="0">
              <a:solidFill>
                <a:srgbClr val="00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429000" y="2743200"/>
            <a:ext cx="2438400" cy="2514600"/>
          </a:xfrm>
          <a:prstGeom prst="straightConnector1">
            <a:avLst/>
          </a:prstGeom>
          <a:ln w="19050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05200" y="1295400"/>
            <a:ext cx="2234184" cy="944880"/>
          </a:xfrm>
          <a:prstGeom prst="straightConnector1">
            <a:avLst/>
          </a:prstGeom>
          <a:ln w="19050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724400" y="1295400"/>
            <a:ext cx="175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FFFF00"/>
                </a:solidFill>
                <a:cs typeface="Arial" charset="0"/>
              </a:rPr>
              <a:t>∆G</a:t>
            </a:r>
            <a:r>
              <a:rPr lang="en-US" sz="2400" dirty="0" smtClean="0">
                <a:solidFill>
                  <a:srgbClr val="FFFF00"/>
                </a:solidFill>
                <a:cs typeface="Arial" charset="0"/>
              </a:rPr>
              <a:t>° = -4.5</a:t>
            </a:r>
            <a:endParaRPr lang="en-US" sz="2400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800600" y="3962400"/>
            <a:ext cx="175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FFFF00"/>
                </a:solidFill>
                <a:cs typeface="Arial" charset="0"/>
              </a:rPr>
              <a:t>∆G</a:t>
            </a:r>
            <a:r>
              <a:rPr lang="en-US" sz="2400" dirty="0" smtClean="0">
                <a:solidFill>
                  <a:srgbClr val="FFFF00"/>
                </a:solidFill>
                <a:cs typeface="Arial" charset="0"/>
              </a:rPr>
              <a:t>° = 7.3</a:t>
            </a:r>
            <a:endParaRPr lang="en-US" sz="2400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19083" y="191741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7C80"/>
                </a:solidFill>
              </a:rPr>
              <a:t>1,3BPG</a:t>
            </a:r>
            <a:endParaRPr lang="en-US" sz="2800" dirty="0">
              <a:solidFill>
                <a:srgbClr val="FF7C8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823</Words>
  <Application>Microsoft Office PowerPoint</Application>
  <PresentationFormat>On-screen Show (4:3)</PresentationFormat>
  <Paragraphs>524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PowerPoint Presentation</vt:lpstr>
      <vt:lpstr>2nd Phase of Glycolysis</vt:lpstr>
      <vt:lpstr>NAD+ is the electron acceptor in reactions of the type:</vt:lpstr>
      <vt:lpstr>Mechanism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Phosphorylation of ADP by PEP</vt:lpstr>
      <vt:lpstr>PowerPoint Presentation</vt:lpstr>
      <vt:lpstr>Net Reaction of Glycolysis</vt:lpstr>
      <vt:lpstr>PowerPoint Presentation</vt:lpstr>
      <vt:lpstr>Reduction of Pyruvate to Lactate serves to replenish NAD+.</vt:lpstr>
      <vt:lpstr>Fermentation in Yeast</vt:lpstr>
      <vt:lpstr>PowerPoint Presentation</vt:lpstr>
      <vt:lpstr>Fermentation in Yeast</vt:lpstr>
    </vt:vector>
  </TitlesOfParts>
  <Company>University of California,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Lew</dc:creator>
  <cp:lastModifiedBy>lew</cp:lastModifiedBy>
  <cp:revision>45</cp:revision>
  <dcterms:created xsi:type="dcterms:W3CDTF">2011-01-23T22:34:16Z</dcterms:created>
  <dcterms:modified xsi:type="dcterms:W3CDTF">2013-01-23T06:45:17Z</dcterms:modified>
</cp:coreProperties>
</file>