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9" r:id="rId3"/>
    <p:sldId id="264" r:id="rId4"/>
    <p:sldId id="260" r:id="rId5"/>
    <p:sldId id="267" r:id="rId6"/>
    <p:sldId id="268" r:id="rId7"/>
    <p:sldId id="266" r:id="rId8"/>
    <p:sldId id="261" r:id="rId9"/>
    <p:sldId id="262" r:id="rId10"/>
    <p:sldId id="263" r:id="rId11"/>
    <p:sldId id="265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7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3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4F88F-BB9E-4F0A-87D0-3E1C0119D9E0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4F29A-212A-49F0-A61C-B6F96C4F6D3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 sz="1900">
                <a:solidFill>
                  <a:srgbClr val="FF9999"/>
                </a:solidFill>
                <a:latin typeface="Arial" charset="0"/>
              </a:defRPr>
            </a:lvl1pPr>
            <a:lvl2pPr marL="702756" indent="-270291" defTabSz="914485" eaLnBrk="0" hangingPunct="0">
              <a:defRPr sz="1900">
                <a:solidFill>
                  <a:srgbClr val="FF9999"/>
                </a:solidFill>
                <a:latin typeface="Arial" charset="0"/>
              </a:defRPr>
            </a:lvl2pPr>
            <a:lvl3pPr marL="1081164" indent="-216233" defTabSz="914485" eaLnBrk="0" hangingPunct="0">
              <a:defRPr sz="1900">
                <a:solidFill>
                  <a:srgbClr val="FF9999"/>
                </a:solidFill>
                <a:latin typeface="Arial" charset="0"/>
              </a:defRPr>
            </a:lvl3pPr>
            <a:lvl4pPr marL="1513629" indent="-216233" defTabSz="914485" eaLnBrk="0" hangingPunct="0">
              <a:defRPr sz="1900">
                <a:solidFill>
                  <a:srgbClr val="FF9999"/>
                </a:solidFill>
                <a:latin typeface="Arial" charset="0"/>
              </a:defRPr>
            </a:lvl4pPr>
            <a:lvl5pPr marL="1946095" indent="-216233" defTabSz="914485" eaLnBrk="0" hangingPunct="0">
              <a:defRPr sz="1900">
                <a:solidFill>
                  <a:srgbClr val="FF9999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FF9999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FF9999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FF9999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fld id="{214F7CBE-B37E-4381-84E5-39D263A811CC}" type="slidenum">
              <a:rPr lang="en-US" sz="1200" smtClean="0">
                <a:solidFill>
                  <a:schemeClr val="tx1"/>
                </a:solidFill>
              </a:rPr>
              <a:pPr eaLnBrk="1" hangingPunct="1"/>
              <a:t>1</a:t>
            </a:fld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1954BD5-C487-456F-88A7-6660137FF298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0207" y="686405"/>
            <a:ext cx="4500563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85145F9-54B0-4DA3-9B42-85D1C1DB3AF1}" type="slidenum">
              <a:rPr lang="en-US"/>
              <a:pPr eaLnBrk="1" hangingPunct="1"/>
              <a:t>12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E015B7-1249-4C46-833A-EB7F53C431FE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7917"/>
            <a:ext cx="4500563" cy="34290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15BD5B-75BF-4CE0-BEAF-6627A4DCC414}" type="slidenum">
              <a:rPr lang="en-US"/>
              <a:pPr/>
              <a:t>14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0207" y="686405"/>
            <a:ext cx="4500563" cy="34290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646CD8-6BA2-46D7-BF38-3051C33ED4FA}" type="slidenum">
              <a:rPr lang="en-US"/>
              <a:pPr/>
              <a:t>15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0207" y="686405"/>
            <a:ext cx="4500563" cy="342900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6EC54D-1B48-424D-8DD5-D79D00BCAB1A}" type="slidenum">
              <a:rPr lang="en-US"/>
              <a:pPr/>
              <a:t>16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0207" y="686405"/>
            <a:ext cx="4500563" cy="34290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C194F3-7FA4-4836-8DC9-7C24D0A22BAD}" type="slidenum">
              <a:rPr lang="en-US"/>
              <a:pPr/>
              <a:t>17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0207" y="686405"/>
            <a:ext cx="4500563" cy="34290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DEA501-3957-49C3-8ADB-320EC8A89ED9}" type="slidenum">
              <a:rPr lang="en-US"/>
              <a:pPr/>
              <a:t>18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0207" y="686405"/>
            <a:ext cx="4500563" cy="34290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A7BB167-83FF-454E-B0B9-9AB4F63C82D4}" type="slidenum">
              <a:rPr lang="en-US"/>
              <a:pPr eaLnBrk="1" hangingPunct="1"/>
              <a:t>19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0207" y="686405"/>
            <a:ext cx="4500563" cy="342900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1C8C2E-15C0-4E84-B7EB-6F139EFB76B7}" type="slidenum">
              <a:rPr lang="en-US"/>
              <a:pPr eaLnBrk="1" hangingPunct="1"/>
              <a:t>20</a:t>
            </a:fld>
            <a:endParaRPr lang="en-US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0207" y="686405"/>
            <a:ext cx="4500563" cy="342900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defTabSz="966788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algn="r" eaLnBrk="1" hangingPunct="1"/>
            <a:fld id="{3BDDB0A9-FF79-47EA-9489-27D463A9848C}" type="slidenum">
              <a:rPr lang="en-US" sz="1200">
                <a:solidFill>
                  <a:schemeClr val="tx1"/>
                </a:solidFill>
              </a:rPr>
              <a:pPr algn="r" eaLnBrk="1" hangingPunct="1"/>
              <a:t>2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F0C1B0-A4A7-4B80-8818-B7916B5DF687}" type="slidenum">
              <a:rPr lang="en-US"/>
              <a:pPr/>
              <a:t>21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0207" y="686405"/>
            <a:ext cx="4500563" cy="342900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C4FFFF-2B83-4E7F-8B81-45D000586AB4}" type="slidenum">
              <a:rPr lang="en-US"/>
              <a:pPr/>
              <a:t>22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0207" y="686405"/>
            <a:ext cx="4500563" cy="34290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117124-9771-4D49-832A-DDBE4E409268}" type="slidenum">
              <a:rPr lang="en-US"/>
              <a:pPr/>
              <a:t>23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0207" y="686405"/>
            <a:ext cx="4500563" cy="3429000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25DE78-5E38-4636-8491-16AA53E2AF79}" type="slidenum">
              <a:rPr lang="en-US"/>
              <a:pPr/>
              <a:t>24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0207" y="686405"/>
            <a:ext cx="4500563" cy="34290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9F3B76-DC31-405E-9F75-438B64DC030A}" type="slidenum">
              <a:rPr lang="en-US"/>
              <a:pPr/>
              <a:t>25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0207" y="686405"/>
            <a:ext cx="4500563" cy="34290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 sz="2600">
                <a:solidFill>
                  <a:srgbClr val="FF9999"/>
                </a:solidFill>
                <a:latin typeface="Arial" charset="0"/>
              </a:defRPr>
            </a:lvl1pPr>
            <a:lvl2pPr marL="702756" indent="-270291" defTabSz="914485" eaLnBrk="0" hangingPunct="0">
              <a:defRPr sz="2600">
                <a:solidFill>
                  <a:srgbClr val="FF9999"/>
                </a:solidFill>
                <a:latin typeface="Arial" charset="0"/>
              </a:defRPr>
            </a:lvl2pPr>
            <a:lvl3pPr marL="1081164" indent="-216233" defTabSz="914485" eaLnBrk="0" hangingPunct="0">
              <a:defRPr sz="2600">
                <a:solidFill>
                  <a:srgbClr val="FF9999"/>
                </a:solidFill>
                <a:latin typeface="Arial" charset="0"/>
              </a:defRPr>
            </a:lvl3pPr>
            <a:lvl4pPr marL="1513629" indent="-216233" defTabSz="914485" eaLnBrk="0" hangingPunct="0">
              <a:defRPr sz="2600">
                <a:solidFill>
                  <a:srgbClr val="FF9999"/>
                </a:solidFill>
                <a:latin typeface="Arial" charset="0"/>
              </a:defRPr>
            </a:lvl4pPr>
            <a:lvl5pPr marL="1946095" indent="-216233" defTabSz="914485" eaLnBrk="0" hangingPunct="0">
              <a:defRPr sz="2600">
                <a:solidFill>
                  <a:srgbClr val="FF9999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9999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9999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9999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fld id="{FD41596A-BAE1-4673-A65C-0E1D990B94F9}" type="slidenum">
              <a:rPr lang="en-US" sz="1200">
                <a:solidFill>
                  <a:schemeClr val="tx1"/>
                </a:solidFill>
              </a:rPr>
              <a:pPr eaLnBrk="1" hangingPunct="1"/>
              <a:t>26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775B35-D770-4F8A-B03D-62E7014E4D4C}" type="slidenum">
              <a:rPr lang="en-US"/>
              <a:pPr/>
              <a:t>3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0207" y="686405"/>
            <a:ext cx="4500563" cy="34290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 sz="2600">
                <a:solidFill>
                  <a:srgbClr val="FF9999"/>
                </a:solidFill>
                <a:latin typeface="Arial" charset="0"/>
              </a:defRPr>
            </a:lvl1pPr>
            <a:lvl2pPr marL="702756" indent="-270291" defTabSz="914485" eaLnBrk="0" hangingPunct="0">
              <a:defRPr sz="2600">
                <a:solidFill>
                  <a:srgbClr val="FF9999"/>
                </a:solidFill>
                <a:latin typeface="Arial" charset="0"/>
              </a:defRPr>
            </a:lvl2pPr>
            <a:lvl3pPr marL="1081164" indent="-216233" defTabSz="914485" eaLnBrk="0" hangingPunct="0">
              <a:defRPr sz="2600">
                <a:solidFill>
                  <a:srgbClr val="FF9999"/>
                </a:solidFill>
                <a:latin typeface="Arial" charset="0"/>
              </a:defRPr>
            </a:lvl3pPr>
            <a:lvl4pPr marL="1513629" indent="-216233" defTabSz="914485" eaLnBrk="0" hangingPunct="0">
              <a:defRPr sz="2600">
                <a:solidFill>
                  <a:srgbClr val="FF9999"/>
                </a:solidFill>
                <a:latin typeface="Arial" charset="0"/>
              </a:defRPr>
            </a:lvl4pPr>
            <a:lvl5pPr marL="1946095" indent="-216233" defTabSz="914485" eaLnBrk="0" hangingPunct="0">
              <a:defRPr sz="2600">
                <a:solidFill>
                  <a:srgbClr val="FF9999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9999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9999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9999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fld id="{319C7636-BA36-4DC5-8F93-350DCC83C8B2}" type="slidenum">
              <a:rPr lang="en-US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68CE45-0A86-4412-8AA1-6C89F9625183}" type="slidenum">
              <a:rPr lang="en-US"/>
              <a:pPr/>
              <a:t>6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0207" y="686405"/>
            <a:ext cx="4500563" cy="342900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4C2BE0-3897-4F3C-AA81-16A2037CB23A}" type="slidenum">
              <a:rPr lang="en-US"/>
              <a:pPr/>
              <a:t>7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0207" y="686405"/>
            <a:ext cx="4500563" cy="34290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B798027-3694-4682-8C7A-AEBA729C9C8C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sp>
        <p:nvSpPr>
          <p:cNvPr id="37891" name="Rectangle 7"/>
          <p:cNvSpPr txBox="1">
            <a:spLocks noGrp="1"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 anchor="b"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92D5315-7259-4ED6-8C74-88118A940C35}" type="slidenum">
              <a:rPr lang="en-US" sz="1200"/>
              <a:pPr algn="r" eaLnBrk="1" hangingPunct="1"/>
              <a:t>8</a:t>
            </a:fld>
            <a:endParaRPr lang="en-US" sz="1200" dirty="0"/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0207" y="686405"/>
            <a:ext cx="4500563" cy="3429000"/>
          </a:xfrm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424" tIns="45712" rIns="91424" bIns="45712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40B68E-06C8-4D13-9040-3E0A75BABA3E}" type="slidenum">
              <a:rPr lang="en-US"/>
              <a:pPr/>
              <a:t>9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0207" y="686405"/>
            <a:ext cx="4500563" cy="34290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586D33-DA7F-448F-9CE9-C4ACDBD6030F}" type="slidenum">
              <a:rPr lang="en-US"/>
              <a:pPr/>
              <a:t>10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0207" y="686405"/>
            <a:ext cx="4500563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3B42-FB50-438C-B05F-DE0A3820FDD6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CA1C-4227-4251-AE97-8EB4F8D9F1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3B42-FB50-438C-B05F-DE0A3820FDD6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CA1C-4227-4251-AE97-8EB4F8D9F1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3B42-FB50-438C-B05F-DE0A3820FDD6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CA1C-4227-4251-AE97-8EB4F8D9F1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D3805-D0E9-4768-81A0-014938348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3839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0189F60-8A9E-4674-B5EA-F9D476A434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0293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0CA6BEB-0366-4398-ADB4-E7213E911B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EB7CC-CFB3-4F82-844D-0638E9E616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599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3B42-FB50-438C-B05F-DE0A3820FDD6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CA1C-4227-4251-AE97-8EB4F8D9F1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3B42-FB50-438C-B05F-DE0A3820FDD6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CA1C-4227-4251-AE97-8EB4F8D9F1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3B42-FB50-438C-B05F-DE0A3820FDD6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CA1C-4227-4251-AE97-8EB4F8D9F1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3B42-FB50-438C-B05F-DE0A3820FDD6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CA1C-4227-4251-AE97-8EB4F8D9F1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3B42-FB50-438C-B05F-DE0A3820FDD6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CA1C-4227-4251-AE97-8EB4F8D9F1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3B42-FB50-438C-B05F-DE0A3820FDD6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CA1C-4227-4251-AE97-8EB4F8D9F1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3B42-FB50-438C-B05F-DE0A3820FDD6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CA1C-4227-4251-AE97-8EB4F8D9F1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3B42-FB50-438C-B05F-DE0A3820FDD6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CA1C-4227-4251-AE97-8EB4F8D9F1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23B42-FB50-438C-B05F-DE0A3820FDD6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8CA1C-4227-4251-AE97-8EB4F8D9F1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6"/>
          <p:cNvSpPr>
            <a:spLocks noChangeArrowheads="1"/>
          </p:cNvSpPr>
          <p:nvPr/>
        </p:nvSpPr>
        <p:spPr bwMode="auto">
          <a:xfrm>
            <a:off x="1501775" y="4876800"/>
            <a:ext cx="304800" cy="274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27"/>
          <p:cNvSpPr>
            <a:spLocks noChangeArrowheads="1"/>
          </p:cNvSpPr>
          <p:nvPr/>
        </p:nvSpPr>
        <p:spPr bwMode="auto">
          <a:xfrm>
            <a:off x="3048000" y="3581400"/>
            <a:ext cx="304800" cy="155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28"/>
          <p:cNvSpPr>
            <a:spLocks noChangeArrowheads="1"/>
          </p:cNvSpPr>
          <p:nvPr/>
        </p:nvSpPr>
        <p:spPr bwMode="auto">
          <a:xfrm>
            <a:off x="4648200" y="5029200"/>
            <a:ext cx="304800" cy="111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29"/>
          <p:cNvSpPr>
            <a:spLocks noChangeArrowheads="1"/>
          </p:cNvSpPr>
          <p:nvPr/>
        </p:nvSpPr>
        <p:spPr bwMode="auto">
          <a:xfrm>
            <a:off x="6096000" y="4724400"/>
            <a:ext cx="304800" cy="415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Rectangle 30"/>
          <p:cNvSpPr>
            <a:spLocks noChangeArrowheads="1"/>
          </p:cNvSpPr>
          <p:nvPr/>
        </p:nvSpPr>
        <p:spPr bwMode="auto">
          <a:xfrm>
            <a:off x="7620000" y="4953000"/>
            <a:ext cx="304800" cy="187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Rectangle 50"/>
          <p:cNvSpPr>
            <a:spLocks noChangeArrowheads="1"/>
          </p:cNvSpPr>
          <p:nvPr/>
        </p:nvSpPr>
        <p:spPr bwMode="auto">
          <a:xfrm>
            <a:off x="1501775" y="1762125"/>
            <a:ext cx="304800" cy="873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Rectangle 51"/>
          <p:cNvSpPr>
            <a:spLocks noChangeArrowheads="1"/>
          </p:cNvSpPr>
          <p:nvPr/>
        </p:nvSpPr>
        <p:spPr bwMode="auto">
          <a:xfrm>
            <a:off x="3048000" y="1304925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52"/>
          <p:cNvSpPr>
            <a:spLocks noChangeArrowheads="1"/>
          </p:cNvSpPr>
          <p:nvPr/>
        </p:nvSpPr>
        <p:spPr bwMode="auto">
          <a:xfrm>
            <a:off x="4648200" y="1457325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Rectangle 53"/>
          <p:cNvSpPr>
            <a:spLocks noChangeArrowheads="1"/>
          </p:cNvSpPr>
          <p:nvPr/>
        </p:nvSpPr>
        <p:spPr bwMode="auto">
          <a:xfrm>
            <a:off x="6096000" y="695325"/>
            <a:ext cx="304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54"/>
          <p:cNvSpPr>
            <a:spLocks noChangeArrowheads="1"/>
          </p:cNvSpPr>
          <p:nvPr/>
        </p:nvSpPr>
        <p:spPr bwMode="auto">
          <a:xfrm>
            <a:off x="7620000" y="1381125"/>
            <a:ext cx="304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Text Box 74"/>
          <p:cNvSpPr txBox="1">
            <a:spLocks noChangeArrowheads="1"/>
          </p:cNvSpPr>
          <p:nvPr/>
        </p:nvSpPr>
        <p:spPr bwMode="auto">
          <a:xfrm>
            <a:off x="2193925" y="2301875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endParaRPr lang="en-US" sz="3200"/>
          </a:p>
        </p:txBody>
      </p:sp>
      <p:sp>
        <p:nvSpPr>
          <p:cNvPr id="10317" name="Text Box 77"/>
          <p:cNvSpPr txBox="1">
            <a:spLocks noChangeArrowheads="1"/>
          </p:cNvSpPr>
          <p:nvPr/>
        </p:nvSpPr>
        <p:spPr bwMode="auto">
          <a:xfrm>
            <a:off x="3810000" y="2482850"/>
            <a:ext cx="53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0.8</a:t>
            </a:r>
          </a:p>
        </p:txBody>
      </p:sp>
      <p:sp>
        <p:nvSpPr>
          <p:cNvPr id="10318" name="Text Box 78"/>
          <p:cNvSpPr txBox="1">
            <a:spLocks noChangeArrowheads="1"/>
          </p:cNvSpPr>
          <p:nvPr/>
        </p:nvSpPr>
        <p:spPr bwMode="auto">
          <a:xfrm>
            <a:off x="5334000" y="2482850"/>
            <a:ext cx="53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2.5</a:t>
            </a:r>
          </a:p>
        </p:txBody>
      </p:sp>
      <p:sp>
        <p:nvSpPr>
          <p:cNvPr id="10319" name="Text Box 79"/>
          <p:cNvSpPr txBox="1">
            <a:spLocks noChangeArrowheads="1"/>
          </p:cNvSpPr>
          <p:nvPr/>
        </p:nvSpPr>
        <p:spPr bwMode="auto">
          <a:xfrm>
            <a:off x="6934200" y="2482850"/>
            <a:ext cx="53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0.5</a:t>
            </a:r>
          </a:p>
        </p:txBody>
      </p:sp>
      <p:grpSp>
        <p:nvGrpSpPr>
          <p:cNvPr id="2" name="Group 147"/>
          <p:cNvGrpSpPr>
            <a:grpSpLocks/>
          </p:cNvGrpSpPr>
          <p:nvPr/>
        </p:nvGrpSpPr>
        <p:grpSpPr bwMode="auto">
          <a:xfrm>
            <a:off x="838200" y="2743200"/>
            <a:ext cx="2057400" cy="396875"/>
            <a:chOff x="528" y="1824"/>
            <a:chExt cx="1296" cy="250"/>
          </a:xfrm>
        </p:grpSpPr>
        <p:sp>
          <p:nvSpPr>
            <p:cNvPr id="26693" name="Text Box 75"/>
            <p:cNvSpPr txBox="1">
              <a:spLocks noChangeArrowheads="1"/>
            </p:cNvSpPr>
            <p:nvPr/>
          </p:nvSpPr>
          <p:spPr bwMode="auto">
            <a:xfrm>
              <a:off x="528" y="182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FF9999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9999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9999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9999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99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99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99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99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9999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FF00"/>
                  </a:solidFill>
                  <a:latin typeface="Symbol" pitchFamily="18" charset="2"/>
                </a:rPr>
                <a:t>D</a:t>
              </a:r>
              <a:r>
                <a:rPr lang="en-US">
                  <a:solidFill>
                    <a:srgbClr val="00FF00"/>
                  </a:solidFill>
                </a:rPr>
                <a:t>G</a:t>
              </a:r>
              <a:r>
                <a:rPr lang="en-US" baseline="30000">
                  <a:solidFill>
                    <a:srgbClr val="00FF00"/>
                  </a:solidFill>
                </a:rPr>
                <a:t>o</a:t>
              </a:r>
            </a:p>
          </p:txBody>
        </p:sp>
        <p:sp>
          <p:nvSpPr>
            <p:cNvPr id="26694" name="Text Box 80"/>
            <p:cNvSpPr txBox="1">
              <a:spLocks noChangeArrowheads="1"/>
            </p:cNvSpPr>
            <p:nvPr/>
          </p:nvSpPr>
          <p:spPr bwMode="auto">
            <a:xfrm>
              <a:off x="1344" y="1824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FF9999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9999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9999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9999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99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99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99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99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9999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FF00"/>
                  </a:solidFill>
                </a:rPr>
                <a:t>-0.98</a:t>
              </a:r>
            </a:p>
          </p:txBody>
        </p:sp>
      </p:grpSp>
      <p:sp>
        <p:nvSpPr>
          <p:cNvPr id="10321" name="Text Box 81"/>
          <p:cNvSpPr txBox="1">
            <a:spLocks noChangeArrowheads="1"/>
          </p:cNvSpPr>
          <p:nvPr/>
        </p:nvSpPr>
        <p:spPr bwMode="auto">
          <a:xfrm>
            <a:off x="3657600" y="2743200"/>
            <a:ext cx="677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FF00"/>
                </a:solidFill>
              </a:rPr>
              <a:t>0.13</a:t>
            </a:r>
          </a:p>
        </p:txBody>
      </p:sp>
      <p:sp>
        <p:nvSpPr>
          <p:cNvPr id="10322" name="Text Box 82"/>
          <p:cNvSpPr txBox="1">
            <a:spLocks noChangeArrowheads="1"/>
          </p:cNvSpPr>
          <p:nvPr/>
        </p:nvSpPr>
        <p:spPr bwMode="auto">
          <a:xfrm>
            <a:off x="5181600" y="2743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FF00"/>
                </a:solidFill>
              </a:rPr>
              <a:t>-0.56</a:t>
            </a:r>
          </a:p>
        </p:txBody>
      </p:sp>
      <p:sp>
        <p:nvSpPr>
          <p:cNvPr id="10323" name="Text Box 83"/>
          <p:cNvSpPr txBox="1">
            <a:spLocks noChangeArrowheads="1"/>
          </p:cNvSpPr>
          <p:nvPr/>
        </p:nvSpPr>
        <p:spPr bwMode="auto">
          <a:xfrm>
            <a:off x="6781800" y="2743200"/>
            <a:ext cx="677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FF00"/>
                </a:solidFill>
              </a:rPr>
              <a:t>0.42</a:t>
            </a:r>
          </a:p>
        </p:txBody>
      </p:sp>
      <p:sp>
        <p:nvSpPr>
          <p:cNvPr id="10326" name="Text Box 86"/>
          <p:cNvSpPr txBox="1">
            <a:spLocks noChangeArrowheads="1"/>
          </p:cNvSpPr>
          <p:nvPr/>
        </p:nvSpPr>
        <p:spPr bwMode="auto">
          <a:xfrm>
            <a:off x="3810000" y="5757863"/>
            <a:ext cx="53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0.1</a:t>
            </a:r>
          </a:p>
        </p:txBody>
      </p:sp>
      <p:sp>
        <p:nvSpPr>
          <p:cNvPr id="10327" name="Text Box 87"/>
          <p:cNvSpPr txBox="1">
            <a:spLocks noChangeArrowheads="1"/>
          </p:cNvSpPr>
          <p:nvPr/>
        </p:nvSpPr>
        <p:spPr bwMode="auto">
          <a:xfrm>
            <a:off x="5334000" y="5757863"/>
            <a:ext cx="684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~2.5</a:t>
            </a:r>
          </a:p>
        </p:txBody>
      </p:sp>
      <p:sp>
        <p:nvSpPr>
          <p:cNvPr id="10328" name="Text Box 88"/>
          <p:cNvSpPr txBox="1">
            <a:spLocks noChangeArrowheads="1"/>
          </p:cNvSpPr>
          <p:nvPr/>
        </p:nvSpPr>
        <p:spPr bwMode="auto">
          <a:xfrm>
            <a:off x="6934200" y="5757863"/>
            <a:ext cx="684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~0.5</a:t>
            </a:r>
          </a:p>
        </p:txBody>
      </p:sp>
      <p:grpSp>
        <p:nvGrpSpPr>
          <p:cNvPr id="3" name="Group 150"/>
          <p:cNvGrpSpPr>
            <a:grpSpLocks/>
          </p:cNvGrpSpPr>
          <p:nvPr/>
        </p:nvGrpSpPr>
        <p:grpSpPr bwMode="auto">
          <a:xfrm>
            <a:off x="762000" y="6019800"/>
            <a:ext cx="1844675" cy="396875"/>
            <a:chOff x="480" y="3792"/>
            <a:chExt cx="1162" cy="250"/>
          </a:xfrm>
        </p:grpSpPr>
        <p:sp>
          <p:nvSpPr>
            <p:cNvPr id="26691" name="Text Box 84"/>
            <p:cNvSpPr txBox="1">
              <a:spLocks noChangeArrowheads="1"/>
            </p:cNvSpPr>
            <p:nvPr/>
          </p:nvSpPr>
          <p:spPr bwMode="auto">
            <a:xfrm>
              <a:off x="480" y="3792"/>
              <a:ext cx="3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FF9999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9999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9999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9999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99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99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99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99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9999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FF00"/>
                  </a:solidFill>
                  <a:latin typeface="Symbol" pitchFamily="18" charset="2"/>
                </a:rPr>
                <a:t>D</a:t>
              </a:r>
              <a:r>
                <a:rPr lang="en-US">
                  <a:solidFill>
                    <a:srgbClr val="00FF00"/>
                  </a:solidFill>
                </a:rPr>
                <a:t>G</a:t>
              </a:r>
              <a:endParaRPr lang="en-US" baseline="30000">
                <a:solidFill>
                  <a:srgbClr val="00FF00"/>
                </a:solidFill>
              </a:endParaRPr>
            </a:p>
          </p:txBody>
        </p:sp>
        <p:sp>
          <p:nvSpPr>
            <p:cNvPr id="26692" name="Text Box 89"/>
            <p:cNvSpPr txBox="1">
              <a:spLocks noChangeArrowheads="1"/>
            </p:cNvSpPr>
            <p:nvPr/>
          </p:nvSpPr>
          <p:spPr bwMode="auto">
            <a:xfrm>
              <a:off x="1344" y="3792"/>
              <a:ext cx="2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FF9999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9999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9999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9999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99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99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99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99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9999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FF00"/>
                  </a:solidFill>
                </a:rPr>
                <a:t>~0</a:t>
              </a:r>
            </a:p>
          </p:txBody>
        </p:sp>
      </p:grpSp>
      <p:sp>
        <p:nvSpPr>
          <p:cNvPr id="10330" name="Text Box 90"/>
          <p:cNvSpPr txBox="1">
            <a:spLocks noChangeArrowheads="1"/>
          </p:cNvSpPr>
          <p:nvPr/>
        </p:nvSpPr>
        <p:spPr bwMode="auto">
          <a:xfrm>
            <a:off x="3733800" y="6019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FF00"/>
                </a:solidFill>
              </a:rPr>
              <a:t>-1.26</a:t>
            </a:r>
          </a:p>
        </p:txBody>
      </p:sp>
      <p:sp>
        <p:nvSpPr>
          <p:cNvPr id="10331" name="Text Box 91"/>
          <p:cNvSpPr txBox="1">
            <a:spLocks noChangeArrowheads="1"/>
          </p:cNvSpPr>
          <p:nvPr/>
        </p:nvSpPr>
        <p:spPr bwMode="auto">
          <a:xfrm>
            <a:off x="5334000" y="6019800"/>
            <a:ext cx="473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FF00"/>
                </a:solidFill>
              </a:rPr>
              <a:t>~0</a:t>
            </a:r>
          </a:p>
        </p:txBody>
      </p:sp>
      <p:sp>
        <p:nvSpPr>
          <p:cNvPr id="10332" name="Text Box 92"/>
          <p:cNvSpPr txBox="1">
            <a:spLocks noChangeArrowheads="1"/>
          </p:cNvSpPr>
          <p:nvPr/>
        </p:nvSpPr>
        <p:spPr bwMode="auto">
          <a:xfrm>
            <a:off x="6934200" y="6019800"/>
            <a:ext cx="473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FF00"/>
                </a:solidFill>
              </a:rPr>
              <a:t>~0</a:t>
            </a:r>
          </a:p>
        </p:txBody>
      </p:sp>
      <p:sp>
        <p:nvSpPr>
          <p:cNvPr id="26651" name="Text Box 108"/>
          <p:cNvSpPr txBox="1">
            <a:spLocks noChangeArrowheads="1"/>
          </p:cNvSpPr>
          <p:nvPr/>
        </p:nvSpPr>
        <p:spPr bwMode="auto">
          <a:xfrm>
            <a:off x="2971800" y="51054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FFFF99"/>
                </a:solidFill>
              </a:rPr>
              <a:t>B</a:t>
            </a:r>
          </a:p>
        </p:txBody>
      </p:sp>
      <p:sp>
        <p:nvSpPr>
          <p:cNvPr id="26652" name="Text Box 109"/>
          <p:cNvSpPr txBox="1">
            <a:spLocks noChangeArrowheads="1"/>
          </p:cNvSpPr>
          <p:nvPr/>
        </p:nvSpPr>
        <p:spPr bwMode="auto">
          <a:xfrm>
            <a:off x="4572000" y="5105400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FFFF99"/>
                </a:solidFill>
              </a:rPr>
              <a:t>C</a:t>
            </a:r>
          </a:p>
        </p:txBody>
      </p:sp>
      <p:sp>
        <p:nvSpPr>
          <p:cNvPr id="26653" name="Text Box 110"/>
          <p:cNvSpPr txBox="1">
            <a:spLocks noChangeArrowheads="1"/>
          </p:cNvSpPr>
          <p:nvPr/>
        </p:nvSpPr>
        <p:spPr bwMode="auto">
          <a:xfrm>
            <a:off x="6019800" y="5105400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FFFF99"/>
                </a:solidFill>
              </a:rPr>
              <a:t>D</a:t>
            </a:r>
          </a:p>
        </p:txBody>
      </p:sp>
      <p:sp>
        <p:nvSpPr>
          <p:cNvPr id="26654" name="Text Box 111"/>
          <p:cNvSpPr txBox="1">
            <a:spLocks noChangeArrowheads="1"/>
          </p:cNvSpPr>
          <p:nvPr/>
        </p:nvSpPr>
        <p:spPr bwMode="auto">
          <a:xfrm>
            <a:off x="7588250" y="51054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FFFF99"/>
                </a:solidFill>
              </a:rPr>
              <a:t>E</a:t>
            </a:r>
          </a:p>
        </p:txBody>
      </p:sp>
      <p:sp>
        <p:nvSpPr>
          <p:cNvPr id="26655" name="Text Box 112"/>
          <p:cNvSpPr txBox="1">
            <a:spLocks noChangeArrowheads="1"/>
          </p:cNvSpPr>
          <p:nvPr/>
        </p:nvSpPr>
        <p:spPr bwMode="auto">
          <a:xfrm>
            <a:off x="1447800" y="51054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FFFF99"/>
                </a:solidFill>
              </a:rPr>
              <a:t>A</a:t>
            </a:r>
          </a:p>
        </p:txBody>
      </p:sp>
      <p:sp>
        <p:nvSpPr>
          <p:cNvPr id="26656" name="Line 113"/>
          <p:cNvSpPr>
            <a:spLocks noChangeShapeType="1"/>
          </p:cNvSpPr>
          <p:nvPr/>
        </p:nvSpPr>
        <p:spPr bwMode="auto">
          <a:xfrm>
            <a:off x="2032000" y="5324475"/>
            <a:ext cx="838200" cy="0"/>
          </a:xfrm>
          <a:prstGeom prst="line">
            <a:avLst/>
          </a:prstGeom>
          <a:noFill/>
          <a:ln w="57150">
            <a:solidFill>
              <a:srgbClr val="FF99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7" name="Line 114"/>
          <p:cNvSpPr>
            <a:spLocks noChangeShapeType="1"/>
          </p:cNvSpPr>
          <p:nvPr/>
        </p:nvSpPr>
        <p:spPr bwMode="auto">
          <a:xfrm flipH="1" flipV="1">
            <a:off x="1955800" y="5476875"/>
            <a:ext cx="711200" cy="9525"/>
          </a:xfrm>
          <a:prstGeom prst="line">
            <a:avLst/>
          </a:prstGeom>
          <a:noFill/>
          <a:ln w="57150">
            <a:solidFill>
              <a:srgbClr val="FF99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8" name="Line 117"/>
          <p:cNvSpPr>
            <a:spLocks noChangeShapeType="1"/>
          </p:cNvSpPr>
          <p:nvPr/>
        </p:nvSpPr>
        <p:spPr bwMode="auto">
          <a:xfrm>
            <a:off x="5181600" y="5324475"/>
            <a:ext cx="838200" cy="0"/>
          </a:xfrm>
          <a:prstGeom prst="line">
            <a:avLst/>
          </a:prstGeom>
          <a:noFill/>
          <a:ln w="57150">
            <a:solidFill>
              <a:srgbClr val="FF99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9" name="Line 118"/>
          <p:cNvSpPr>
            <a:spLocks noChangeShapeType="1"/>
          </p:cNvSpPr>
          <p:nvPr/>
        </p:nvSpPr>
        <p:spPr bwMode="auto">
          <a:xfrm flipH="1" flipV="1">
            <a:off x="5105400" y="5476875"/>
            <a:ext cx="762000" cy="9525"/>
          </a:xfrm>
          <a:prstGeom prst="line">
            <a:avLst/>
          </a:prstGeom>
          <a:noFill/>
          <a:ln w="57150">
            <a:solidFill>
              <a:srgbClr val="FF99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0" name="Line 119"/>
          <p:cNvSpPr>
            <a:spLocks noChangeShapeType="1"/>
          </p:cNvSpPr>
          <p:nvPr/>
        </p:nvSpPr>
        <p:spPr bwMode="auto">
          <a:xfrm>
            <a:off x="6705600" y="5324475"/>
            <a:ext cx="838200" cy="0"/>
          </a:xfrm>
          <a:prstGeom prst="line">
            <a:avLst/>
          </a:prstGeom>
          <a:noFill/>
          <a:ln w="57150">
            <a:solidFill>
              <a:srgbClr val="FF99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1" name="Line 120"/>
          <p:cNvSpPr>
            <a:spLocks noChangeShapeType="1"/>
          </p:cNvSpPr>
          <p:nvPr/>
        </p:nvSpPr>
        <p:spPr bwMode="auto">
          <a:xfrm flipH="1" flipV="1">
            <a:off x="6629400" y="5476875"/>
            <a:ext cx="762000" cy="9525"/>
          </a:xfrm>
          <a:prstGeom prst="line">
            <a:avLst/>
          </a:prstGeom>
          <a:noFill/>
          <a:ln w="57150">
            <a:solidFill>
              <a:srgbClr val="FF99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2" name="Text Box 123"/>
          <p:cNvSpPr txBox="1">
            <a:spLocks noChangeArrowheads="1"/>
          </p:cNvSpPr>
          <p:nvPr/>
        </p:nvSpPr>
        <p:spPr bwMode="auto">
          <a:xfrm>
            <a:off x="2943225" y="1914525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FFFF99"/>
                </a:solidFill>
              </a:rPr>
              <a:t>B</a:t>
            </a:r>
          </a:p>
        </p:txBody>
      </p:sp>
      <p:sp>
        <p:nvSpPr>
          <p:cNvPr id="26663" name="Text Box 124"/>
          <p:cNvSpPr txBox="1">
            <a:spLocks noChangeArrowheads="1"/>
          </p:cNvSpPr>
          <p:nvPr/>
        </p:nvSpPr>
        <p:spPr bwMode="auto">
          <a:xfrm>
            <a:off x="4543425" y="1914525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FFFF99"/>
                </a:solidFill>
              </a:rPr>
              <a:t>C</a:t>
            </a:r>
          </a:p>
        </p:txBody>
      </p:sp>
      <p:sp>
        <p:nvSpPr>
          <p:cNvPr id="26664" name="Text Box 125"/>
          <p:cNvSpPr txBox="1">
            <a:spLocks noChangeArrowheads="1"/>
          </p:cNvSpPr>
          <p:nvPr/>
        </p:nvSpPr>
        <p:spPr bwMode="auto">
          <a:xfrm>
            <a:off x="5991225" y="1914525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FFFF99"/>
                </a:solidFill>
              </a:rPr>
              <a:t>D</a:t>
            </a:r>
          </a:p>
        </p:txBody>
      </p:sp>
      <p:sp>
        <p:nvSpPr>
          <p:cNvPr id="26665" name="Text Box 126"/>
          <p:cNvSpPr txBox="1">
            <a:spLocks noChangeArrowheads="1"/>
          </p:cNvSpPr>
          <p:nvPr/>
        </p:nvSpPr>
        <p:spPr bwMode="auto">
          <a:xfrm>
            <a:off x="7559675" y="1914525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FFFF99"/>
                </a:solidFill>
              </a:rPr>
              <a:t>E</a:t>
            </a:r>
          </a:p>
        </p:txBody>
      </p:sp>
      <p:sp>
        <p:nvSpPr>
          <p:cNvPr id="26666" name="Text Box 127"/>
          <p:cNvSpPr txBox="1">
            <a:spLocks noChangeArrowheads="1"/>
          </p:cNvSpPr>
          <p:nvPr/>
        </p:nvSpPr>
        <p:spPr bwMode="auto">
          <a:xfrm>
            <a:off x="1419225" y="1914525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FFFF99"/>
                </a:solidFill>
              </a:rPr>
              <a:t>A</a:t>
            </a:r>
          </a:p>
        </p:txBody>
      </p:sp>
      <p:grpSp>
        <p:nvGrpSpPr>
          <p:cNvPr id="4" name="Group 128"/>
          <p:cNvGrpSpPr>
            <a:grpSpLocks/>
          </p:cNvGrpSpPr>
          <p:nvPr/>
        </p:nvGrpSpPr>
        <p:grpSpPr bwMode="auto">
          <a:xfrm>
            <a:off x="1927225" y="2133600"/>
            <a:ext cx="914400" cy="152400"/>
            <a:chOff x="1152" y="2016"/>
            <a:chExt cx="576" cy="96"/>
          </a:xfrm>
        </p:grpSpPr>
        <p:sp>
          <p:nvSpPr>
            <p:cNvPr id="26689" name="Line 129"/>
            <p:cNvSpPr>
              <a:spLocks noChangeShapeType="1"/>
            </p:cNvSpPr>
            <p:nvPr/>
          </p:nvSpPr>
          <p:spPr bwMode="auto">
            <a:xfrm>
              <a:off x="1200" y="2016"/>
              <a:ext cx="528" cy="0"/>
            </a:xfrm>
            <a:prstGeom prst="line">
              <a:avLst/>
            </a:prstGeom>
            <a:noFill/>
            <a:ln w="57150">
              <a:solidFill>
                <a:srgbClr val="FF99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0" name="Line 130"/>
            <p:cNvSpPr>
              <a:spLocks noChangeShapeType="1"/>
            </p:cNvSpPr>
            <p:nvPr/>
          </p:nvSpPr>
          <p:spPr bwMode="auto">
            <a:xfrm flipH="1">
              <a:off x="1152" y="2112"/>
              <a:ext cx="528" cy="0"/>
            </a:xfrm>
            <a:prstGeom prst="line">
              <a:avLst/>
            </a:prstGeom>
            <a:noFill/>
            <a:ln w="57150">
              <a:solidFill>
                <a:srgbClr val="FF99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31"/>
          <p:cNvGrpSpPr>
            <a:grpSpLocks/>
          </p:cNvGrpSpPr>
          <p:nvPr/>
        </p:nvGrpSpPr>
        <p:grpSpPr bwMode="auto">
          <a:xfrm>
            <a:off x="3552825" y="2133600"/>
            <a:ext cx="914400" cy="152400"/>
            <a:chOff x="1152" y="2016"/>
            <a:chExt cx="576" cy="96"/>
          </a:xfrm>
        </p:grpSpPr>
        <p:sp>
          <p:nvSpPr>
            <p:cNvPr id="26687" name="Line 132"/>
            <p:cNvSpPr>
              <a:spLocks noChangeShapeType="1"/>
            </p:cNvSpPr>
            <p:nvPr/>
          </p:nvSpPr>
          <p:spPr bwMode="auto">
            <a:xfrm>
              <a:off x="1200" y="2016"/>
              <a:ext cx="528" cy="0"/>
            </a:xfrm>
            <a:prstGeom prst="line">
              <a:avLst/>
            </a:prstGeom>
            <a:noFill/>
            <a:ln w="57150">
              <a:solidFill>
                <a:srgbClr val="FF99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8" name="Line 133"/>
            <p:cNvSpPr>
              <a:spLocks noChangeShapeType="1"/>
            </p:cNvSpPr>
            <p:nvPr/>
          </p:nvSpPr>
          <p:spPr bwMode="auto">
            <a:xfrm flipH="1">
              <a:off x="1152" y="2112"/>
              <a:ext cx="528" cy="0"/>
            </a:xfrm>
            <a:prstGeom prst="line">
              <a:avLst/>
            </a:prstGeom>
            <a:noFill/>
            <a:ln w="57150">
              <a:solidFill>
                <a:srgbClr val="FF99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34"/>
          <p:cNvGrpSpPr>
            <a:grpSpLocks/>
          </p:cNvGrpSpPr>
          <p:nvPr/>
        </p:nvGrpSpPr>
        <p:grpSpPr bwMode="auto">
          <a:xfrm>
            <a:off x="5076825" y="2133600"/>
            <a:ext cx="914400" cy="152400"/>
            <a:chOff x="1152" y="2016"/>
            <a:chExt cx="576" cy="96"/>
          </a:xfrm>
        </p:grpSpPr>
        <p:sp>
          <p:nvSpPr>
            <p:cNvPr id="26685" name="Line 135"/>
            <p:cNvSpPr>
              <a:spLocks noChangeShapeType="1"/>
            </p:cNvSpPr>
            <p:nvPr/>
          </p:nvSpPr>
          <p:spPr bwMode="auto">
            <a:xfrm>
              <a:off x="1200" y="2016"/>
              <a:ext cx="528" cy="0"/>
            </a:xfrm>
            <a:prstGeom prst="line">
              <a:avLst/>
            </a:prstGeom>
            <a:noFill/>
            <a:ln w="57150">
              <a:solidFill>
                <a:srgbClr val="FF99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6" name="Line 136"/>
            <p:cNvSpPr>
              <a:spLocks noChangeShapeType="1"/>
            </p:cNvSpPr>
            <p:nvPr/>
          </p:nvSpPr>
          <p:spPr bwMode="auto">
            <a:xfrm flipH="1">
              <a:off x="1152" y="2112"/>
              <a:ext cx="528" cy="0"/>
            </a:xfrm>
            <a:prstGeom prst="line">
              <a:avLst/>
            </a:prstGeom>
            <a:noFill/>
            <a:ln w="57150">
              <a:solidFill>
                <a:srgbClr val="FF99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37"/>
          <p:cNvGrpSpPr>
            <a:grpSpLocks/>
          </p:cNvGrpSpPr>
          <p:nvPr/>
        </p:nvGrpSpPr>
        <p:grpSpPr bwMode="auto">
          <a:xfrm>
            <a:off x="6600825" y="2133600"/>
            <a:ext cx="914400" cy="152400"/>
            <a:chOff x="1152" y="2016"/>
            <a:chExt cx="576" cy="96"/>
          </a:xfrm>
        </p:grpSpPr>
        <p:sp>
          <p:nvSpPr>
            <p:cNvPr id="26683" name="Line 138"/>
            <p:cNvSpPr>
              <a:spLocks noChangeShapeType="1"/>
            </p:cNvSpPr>
            <p:nvPr/>
          </p:nvSpPr>
          <p:spPr bwMode="auto">
            <a:xfrm>
              <a:off x="1200" y="2016"/>
              <a:ext cx="528" cy="0"/>
            </a:xfrm>
            <a:prstGeom prst="line">
              <a:avLst/>
            </a:prstGeom>
            <a:noFill/>
            <a:ln w="57150">
              <a:solidFill>
                <a:srgbClr val="FF99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4" name="Line 139"/>
            <p:cNvSpPr>
              <a:spLocks noChangeShapeType="1"/>
            </p:cNvSpPr>
            <p:nvPr/>
          </p:nvSpPr>
          <p:spPr bwMode="auto">
            <a:xfrm flipH="1">
              <a:off x="1152" y="2112"/>
              <a:ext cx="528" cy="0"/>
            </a:xfrm>
            <a:prstGeom prst="line">
              <a:avLst/>
            </a:prstGeom>
            <a:noFill/>
            <a:ln w="57150">
              <a:solidFill>
                <a:srgbClr val="FF99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71" name="Line 141"/>
          <p:cNvSpPr>
            <a:spLocks noChangeShapeType="1"/>
          </p:cNvSpPr>
          <p:nvPr/>
        </p:nvSpPr>
        <p:spPr bwMode="auto">
          <a:xfrm>
            <a:off x="3886200" y="5334000"/>
            <a:ext cx="228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2" name="Line 142"/>
          <p:cNvSpPr>
            <a:spLocks noChangeShapeType="1"/>
          </p:cNvSpPr>
          <p:nvPr/>
        </p:nvSpPr>
        <p:spPr bwMode="auto">
          <a:xfrm flipH="1" flipV="1">
            <a:off x="3860800" y="5486400"/>
            <a:ext cx="33338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3" name="Line 143"/>
          <p:cNvSpPr>
            <a:spLocks noChangeShapeType="1"/>
          </p:cNvSpPr>
          <p:nvPr/>
        </p:nvSpPr>
        <p:spPr bwMode="auto">
          <a:xfrm flipV="1">
            <a:off x="8153400" y="5395913"/>
            <a:ext cx="152400" cy="14287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4" name="Line 144"/>
          <p:cNvSpPr>
            <a:spLocks noChangeShapeType="1"/>
          </p:cNvSpPr>
          <p:nvPr/>
        </p:nvSpPr>
        <p:spPr bwMode="auto">
          <a:xfrm flipV="1">
            <a:off x="1295400" y="5410200"/>
            <a:ext cx="152400" cy="14288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146"/>
          <p:cNvGrpSpPr>
            <a:grpSpLocks/>
          </p:cNvGrpSpPr>
          <p:nvPr/>
        </p:nvGrpSpPr>
        <p:grpSpPr bwMode="auto">
          <a:xfrm>
            <a:off x="838200" y="2482850"/>
            <a:ext cx="1757363" cy="396875"/>
            <a:chOff x="528" y="1660"/>
            <a:chExt cx="1107" cy="250"/>
          </a:xfrm>
        </p:grpSpPr>
        <p:sp>
          <p:nvSpPr>
            <p:cNvPr id="26681" name="Text Box 76"/>
            <p:cNvSpPr txBox="1">
              <a:spLocks noChangeArrowheads="1"/>
            </p:cNvSpPr>
            <p:nvPr/>
          </p:nvSpPr>
          <p:spPr bwMode="auto">
            <a:xfrm>
              <a:off x="1430" y="1660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FF9999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9999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9999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9999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99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99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99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99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9999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5</a:t>
              </a:r>
            </a:p>
          </p:txBody>
        </p:sp>
        <p:sp>
          <p:nvSpPr>
            <p:cNvPr id="26682" name="Text Box 145"/>
            <p:cNvSpPr txBox="1">
              <a:spLocks noChangeArrowheads="1"/>
            </p:cNvSpPr>
            <p:nvPr/>
          </p:nvSpPr>
          <p:spPr bwMode="auto">
            <a:xfrm>
              <a:off x="528" y="1660"/>
              <a:ext cx="4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FF9999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9999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9999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9999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99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99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99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99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9999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Keq</a:t>
              </a:r>
            </a:p>
          </p:txBody>
        </p:sp>
      </p:grpSp>
      <p:grpSp>
        <p:nvGrpSpPr>
          <p:cNvPr id="9" name="Group 149"/>
          <p:cNvGrpSpPr>
            <a:grpSpLocks/>
          </p:cNvGrpSpPr>
          <p:nvPr/>
        </p:nvGrpSpPr>
        <p:grpSpPr bwMode="auto">
          <a:xfrm>
            <a:off x="762000" y="5791200"/>
            <a:ext cx="1844675" cy="396875"/>
            <a:chOff x="480" y="3648"/>
            <a:chExt cx="1162" cy="250"/>
          </a:xfrm>
        </p:grpSpPr>
        <p:sp>
          <p:nvSpPr>
            <p:cNvPr id="26679" name="Text Box 85"/>
            <p:cNvSpPr txBox="1">
              <a:spLocks noChangeArrowheads="1"/>
            </p:cNvSpPr>
            <p:nvPr/>
          </p:nvSpPr>
          <p:spPr bwMode="auto">
            <a:xfrm>
              <a:off x="1344" y="3648"/>
              <a:ext cx="2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FF9999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9999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9999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9999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99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99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99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99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9999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~5</a:t>
              </a:r>
            </a:p>
          </p:txBody>
        </p:sp>
        <p:sp>
          <p:nvSpPr>
            <p:cNvPr id="26680" name="Text Box 148"/>
            <p:cNvSpPr txBox="1">
              <a:spLocks noChangeArrowheads="1"/>
            </p:cNvSpPr>
            <p:nvPr/>
          </p:nvSpPr>
          <p:spPr bwMode="auto">
            <a:xfrm>
              <a:off x="480" y="3648"/>
              <a:ext cx="5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FF9999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9999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9999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9999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99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99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99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99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9999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MAR</a:t>
              </a:r>
              <a:r>
                <a:rPr lang="en-US" baseline="-25000"/>
                <a:t>in</a:t>
              </a:r>
            </a:p>
          </p:txBody>
        </p:sp>
      </p:grpSp>
      <p:sp>
        <p:nvSpPr>
          <p:cNvPr id="10391" name="Text Box 151"/>
          <p:cNvSpPr txBox="1">
            <a:spLocks noChangeArrowheads="1"/>
          </p:cNvSpPr>
          <p:nvPr/>
        </p:nvSpPr>
        <p:spPr bwMode="auto">
          <a:xfrm>
            <a:off x="457200" y="5334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FF99"/>
                </a:solidFill>
                <a:latin typeface="Symbol" pitchFamily="18" charset="2"/>
              </a:rPr>
              <a:t>D</a:t>
            </a:r>
            <a:r>
              <a:rPr lang="en-US">
                <a:solidFill>
                  <a:srgbClr val="FFFF99"/>
                </a:solidFill>
              </a:rPr>
              <a:t>G</a:t>
            </a:r>
            <a:r>
              <a:rPr lang="en-US" baseline="30000">
                <a:solidFill>
                  <a:srgbClr val="FFFF99"/>
                </a:solidFill>
              </a:rPr>
              <a:t>o </a:t>
            </a:r>
            <a:r>
              <a:rPr lang="en-US">
                <a:solidFill>
                  <a:srgbClr val="FFFF99"/>
                </a:solidFill>
              </a:rPr>
              <a:t>= -2.3RT logK</a:t>
            </a:r>
            <a:r>
              <a:rPr lang="en-US" baseline="-25000">
                <a:solidFill>
                  <a:srgbClr val="FFFF99"/>
                </a:solidFill>
              </a:rPr>
              <a:t>eq</a:t>
            </a:r>
          </a:p>
        </p:txBody>
      </p:sp>
      <p:sp>
        <p:nvSpPr>
          <p:cNvPr id="10392" name="Text Box 152"/>
          <p:cNvSpPr txBox="1">
            <a:spLocks noChangeArrowheads="1"/>
          </p:cNvSpPr>
          <p:nvPr/>
        </p:nvSpPr>
        <p:spPr bwMode="auto">
          <a:xfrm>
            <a:off x="4191000" y="3962400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FF99"/>
                </a:solidFill>
                <a:latin typeface="Symbol" pitchFamily="18" charset="2"/>
              </a:rPr>
              <a:t>D</a:t>
            </a:r>
            <a:r>
              <a:rPr lang="en-US">
                <a:solidFill>
                  <a:srgbClr val="FFFF99"/>
                </a:solidFill>
              </a:rPr>
              <a:t>G = 2.3RT logMAR</a:t>
            </a:r>
            <a:r>
              <a:rPr lang="en-US" baseline="-25000">
                <a:solidFill>
                  <a:srgbClr val="FFFF99"/>
                </a:solidFill>
              </a:rPr>
              <a:t>in</a:t>
            </a:r>
            <a:r>
              <a:rPr lang="en-US">
                <a:solidFill>
                  <a:srgbClr val="FFFF99"/>
                </a:solidFill>
              </a:rPr>
              <a:t> -2.3RT logK</a:t>
            </a:r>
            <a:r>
              <a:rPr lang="en-US" baseline="-25000">
                <a:solidFill>
                  <a:srgbClr val="FFFF99"/>
                </a:solidFill>
              </a:rPr>
              <a:t>eq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7" grpId="0"/>
      <p:bldP spid="10318" grpId="0"/>
      <p:bldP spid="10319" grpId="0"/>
      <p:bldP spid="10321" grpId="0"/>
      <p:bldP spid="10322" grpId="0"/>
      <p:bldP spid="10323" grpId="0"/>
      <p:bldP spid="10326" grpId="0"/>
      <p:bldP spid="10327" grpId="0"/>
      <p:bldP spid="10328" grpId="0"/>
      <p:bldP spid="10330" grpId="0"/>
      <p:bldP spid="10331" grpId="0"/>
      <p:bldP spid="10332" grpId="0"/>
      <p:bldP spid="10391" grpId="0"/>
      <p:bldP spid="1039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438400" y="274638"/>
            <a:ext cx="4572000" cy="868362"/>
          </a:xfrm>
        </p:spPr>
        <p:txBody>
          <a:bodyPr/>
          <a:lstStyle/>
          <a:p>
            <a:r>
              <a:rPr lang="en-US" sz="3200">
                <a:solidFill>
                  <a:srgbClr val="FF7C80"/>
                </a:solidFill>
              </a:rPr>
              <a:t>Phosphofructokinase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3810000" y="2590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rgbClr val="00FF00"/>
                </a:solidFill>
              </a:rPr>
              <a:t>AMP</a:t>
            </a:r>
          </a:p>
        </p:txBody>
      </p:sp>
      <p:sp>
        <p:nvSpPr>
          <p:cNvPr id="88068" name="Line 4"/>
          <p:cNvSpPr>
            <a:spLocks noChangeShapeType="1"/>
          </p:cNvSpPr>
          <p:nvPr/>
        </p:nvSpPr>
        <p:spPr bwMode="auto">
          <a:xfrm>
            <a:off x="6477000" y="1447800"/>
            <a:ext cx="0" cy="2057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69" name="Line 5"/>
          <p:cNvSpPr>
            <a:spLocks noChangeShapeType="1"/>
          </p:cNvSpPr>
          <p:nvPr/>
        </p:nvSpPr>
        <p:spPr bwMode="auto">
          <a:xfrm rot="5400000">
            <a:off x="6438900" y="1257300"/>
            <a:ext cx="0" cy="2362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4267200" y="4114800"/>
            <a:ext cx="298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</a:rPr>
              <a:t>R ( ATP,  AMP)</a:t>
            </a:r>
          </a:p>
        </p:txBody>
      </p:sp>
      <p:sp>
        <p:nvSpPr>
          <p:cNvPr id="88071" name="Line 7"/>
          <p:cNvSpPr>
            <a:spLocks noChangeShapeType="1"/>
          </p:cNvSpPr>
          <p:nvPr/>
        </p:nvSpPr>
        <p:spPr bwMode="auto">
          <a:xfrm>
            <a:off x="4800600" y="4267200"/>
            <a:ext cx="0" cy="19367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2" name="Line 8"/>
          <p:cNvSpPr>
            <a:spLocks noChangeShapeType="1"/>
          </p:cNvSpPr>
          <p:nvPr/>
        </p:nvSpPr>
        <p:spPr bwMode="auto">
          <a:xfrm flipV="1">
            <a:off x="5638800" y="4225925"/>
            <a:ext cx="0" cy="19367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4572000" y="5257800"/>
            <a:ext cx="2760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</a:rPr>
              <a:t>T (  ATP,  AMP)</a:t>
            </a: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V="1">
            <a:off x="5105400" y="5410200"/>
            <a:ext cx="0" cy="19367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5" name="Line 11"/>
          <p:cNvSpPr>
            <a:spLocks noChangeShapeType="1"/>
          </p:cNvSpPr>
          <p:nvPr/>
        </p:nvSpPr>
        <p:spPr bwMode="auto">
          <a:xfrm>
            <a:off x="5943600" y="5410200"/>
            <a:ext cx="0" cy="1920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6" name="Text Box 12"/>
          <p:cNvSpPr txBox="1">
            <a:spLocks noChangeArrowheads="1"/>
          </p:cNvSpPr>
          <p:nvPr/>
        </p:nvSpPr>
        <p:spPr bwMode="auto">
          <a:xfrm>
            <a:off x="1676400" y="35814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rgbClr val="00FF00"/>
                </a:solidFill>
              </a:rPr>
              <a:t>R</a:t>
            </a:r>
          </a:p>
        </p:txBody>
      </p:sp>
      <p:sp>
        <p:nvSpPr>
          <p:cNvPr id="88077" name="Oval 13"/>
          <p:cNvSpPr>
            <a:spLocks noChangeArrowheads="1"/>
          </p:cNvSpPr>
          <p:nvPr/>
        </p:nvSpPr>
        <p:spPr bwMode="auto">
          <a:xfrm>
            <a:off x="990600" y="1524000"/>
            <a:ext cx="1143000" cy="990600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8" name="Oval 14"/>
          <p:cNvSpPr>
            <a:spLocks noChangeArrowheads="1"/>
          </p:cNvSpPr>
          <p:nvPr/>
        </p:nvSpPr>
        <p:spPr bwMode="auto">
          <a:xfrm>
            <a:off x="2133600" y="1524000"/>
            <a:ext cx="1143000" cy="990600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9" name="Oval 15"/>
          <p:cNvSpPr>
            <a:spLocks noChangeArrowheads="1"/>
          </p:cNvSpPr>
          <p:nvPr/>
        </p:nvSpPr>
        <p:spPr bwMode="auto">
          <a:xfrm>
            <a:off x="2133600" y="2514600"/>
            <a:ext cx="1143000" cy="990600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0" name="Oval 16"/>
          <p:cNvSpPr>
            <a:spLocks noChangeArrowheads="1"/>
          </p:cNvSpPr>
          <p:nvPr/>
        </p:nvSpPr>
        <p:spPr bwMode="auto">
          <a:xfrm>
            <a:off x="990600" y="2514600"/>
            <a:ext cx="1143000" cy="990600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1" name="Rectangle 17"/>
          <p:cNvSpPr>
            <a:spLocks noChangeArrowheads="1"/>
          </p:cNvSpPr>
          <p:nvPr/>
        </p:nvSpPr>
        <p:spPr bwMode="auto">
          <a:xfrm>
            <a:off x="5257800" y="1447800"/>
            <a:ext cx="2362200" cy="2057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2" name="Text Box 18"/>
          <p:cNvSpPr txBox="1">
            <a:spLocks noChangeArrowheads="1"/>
          </p:cNvSpPr>
          <p:nvPr/>
        </p:nvSpPr>
        <p:spPr bwMode="auto">
          <a:xfrm>
            <a:off x="3581400" y="18288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ATP</a:t>
            </a:r>
          </a:p>
        </p:txBody>
      </p:sp>
      <p:sp>
        <p:nvSpPr>
          <p:cNvPr id="88083" name="Text Box 19"/>
          <p:cNvSpPr txBox="1">
            <a:spLocks noChangeArrowheads="1"/>
          </p:cNvSpPr>
          <p:nvPr/>
        </p:nvSpPr>
        <p:spPr bwMode="auto">
          <a:xfrm>
            <a:off x="6172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88084" name="Line 20"/>
          <p:cNvSpPr>
            <a:spLocks noChangeShapeType="1"/>
          </p:cNvSpPr>
          <p:nvPr/>
        </p:nvSpPr>
        <p:spPr bwMode="auto">
          <a:xfrm>
            <a:off x="6477000" y="1447800"/>
            <a:ext cx="0" cy="2057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8085" name="Line 21"/>
          <p:cNvSpPr>
            <a:spLocks noChangeShapeType="1"/>
          </p:cNvSpPr>
          <p:nvPr/>
        </p:nvSpPr>
        <p:spPr bwMode="auto">
          <a:xfrm>
            <a:off x="5257800" y="2438400"/>
            <a:ext cx="2362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8086" name="Line 22"/>
          <p:cNvSpPr>
            <a:spLocks noChangeShapeType="1"/>
          </p:cNvSpPr>
          <p:nvPr/>
        </p:nvSpPr>
        <p:spPr bwMode="auto">
          <a:xfrm>
            <a:off x="3821113" y="3695700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87" name="Freeform 23"/>
          <p:cNvSpPr>
            <a:spLocks/>
          </p:cNvSpPr>
          <p:nvPr/>
        </p:nvSpPr>
        <p:spPr bwMode="auto">
          <a:xfrm>
            <a:off x="3821113" y="369570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88" name="Line 24"/>
          <p:cNvSpPr>
            <a:spLocks noChangeShapeType="1"/>
          </p:cNvSpPr>
          <p:nvPr/>
        </p:nvSpPr>
        <p:spPr bwMode="auto">
          <a:xfrm>
            <a:off x="8012113" y="3695700"/>
            <a:ext cx="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89" name="Freeform 25"/>
          <p:cNvSpPr>
            <a:spLocks/>
          </p:cNvSpPr>
          <p:nvPr/>
        </p:nvSpPr>
        <p:spPr bwMode="auto">
          <a:xfrm>
            <a:off x="8012113" y="369570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90" name="Line 26"/>
          <p:cNvSpPr>
            <a:spLocks noChangeShapeType="1"/>
          </p:cNvSpPr>
          <p:nvPr/>
        </p:nvSpPr>
        <p:spPr bwMode="auto">
          <a:xfrm>
            <a:off x="8131175" y="6788150"/>
            <a:ext cx="0" cy="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91" name="Freeform 27"/>
          <p:cNvSpPr>
            <a:spLocks/>
          </p:cNvSpPr>
          <p:nvPr/>
        </p:nvSpPr>
        <p:spPr bwMode="auto">
          <a:xfrm>
            <a:off x="8131175" y="678815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15875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92" name="Line 28"/>
          <p:cNvSpPr>
            <a:spLocks noChangeShapeType="1"/>
          </p:cNvSpPr>
          <p:nvPr/>
        </p:nvSpPr>
        <p:spPr bwMode="auto">
          <a:xfrm flipV="1">
            <a:off x="3592513" y="2425700"/>
            <a:ext cx="1174750" cy="3175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93" name="Line 29"/>
          <p:cNvSpPr>
            <a:spLocks noChangeShapeType="1"/>
          </p:cNvSpPr>
          <p:nvPr/>
        </p:nvSpPr>
        <p:spPr bwMode="auto">
          <a:xfrm flipV="1">
            <a:off x="3754438" y="2503488"/>
            <a:ext cx="1176337" cy="3175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94" name="Freeform 30"/>
          <p:cNvSpPr>
            <a:spLocks/>
          </p:cNvSpPr>
          <p:nvPr/>
        </p:nvSpPr>
        <p:spPr bwMode="auto">
          <a:xfrm>
            <a:off x="4767263" y="2378075"/>
            <a:ext cx="163512" cy="47625"/>
          </a:xfrm>
          <a:custGeom>
            <a:avLst/>
            <a:gdLst>
              <a:gd name="T0" fmla="*/ 0 w 103"/>
              <a:gd name="T1" fmla="*/ 30 h 30"/>
              <a:gd name="T2" fmla="*/ 31 w 103"/>
              <a:gd name="T3" fmla="*/ 30 h 30"/>
              <a:gd name="T4" fmla="*/ 0 w 103"/>
              <a:gd name="T5" fmla="*/ 0 h 30"/>
              <a:gd name="T6" fmla="*/ 103 w 103"/>
              <a:gd name="T7" fmla="*/ 30 h 30"/>
              <a:gd name="T8" fmla="*/ 31 w 103"/>
              <a:gd name="T9" fmla="*/ 30 h 30"/>
              <a:gd name="T10" fmla="*/ 0 w 103"/>
              <a:gd name="T11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" h="30">
                <a:moveTo>
                  <a:pt x="0" y="30"/>
                </a:moveTo>
                <a:lnTo>
                  <a:pt x="31" y="30"/>
                </a:lnTo>
                <a:lnTo>
                  <a:pt x="0" y="0"/>
                </a:lnTo>
                <a:lnTo>
                  <a:pt x="103" y="30"/>
                </a:lnTo>
                <a:lnTo>
                  <a:pt x="31" y="30"/>
                </a:lnTo>
                <a:lnTo>
                  <a:pt x="0" y="30"/>
                </a:lnTo>
                <a:close/>
              </a:path>
            </a:pathLst>
          </a:custGeom>
          <a:solidFill>
            <a:srgbClr val="FFFF00"/>
          </a:solidFill>
          <a:ln w="15875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95" name="Freeform 31"/>
          <p:cNvSpPr>
            <a:spLocks/>
          </p:cNvSpPr>
          <p:nvPr/>
        </p:nvSpPr>
        <p:spPr bwMode="auto">
          <a:xfrm>
            <a:off x="3592513" y="2506663"/>
            <a:ext cx="161925" cy="47625"/>
          </a:xfrm>
          <a:custGeom>
            <a:avLst/>
            <a:gdLst>
              <a:gd name="T0" fmla="*/ 102 w 102"/>
              <a:gd name="T1" fmla="*/ 0 h 30"/>
              <a:gd name="T2" fmla="*/ 72 w 102"/>
              <a:gd name="T3" fmla="*/ 0 h 30"/>
              <a:gd name="T4" fmla="*/ 102 w 102"/>
              <a:gd name="T5" fmla="*/ 30 h 30"/>
              <a:gd name="T6" fmla="*/ 0 w 102"/>
              <a:gd name="T7" fmla="*/ 0 h 30"/>
              <a:gd name="T8" fmla="*/ 72 w 102"/>
              <a:gd name="T9" fmla="*/ 0 h 30"/>
              <a:gd name="T10" fmla="*/ 102 w 102"/>
              <a:gd name="T11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" h="30">
                <a:moveTo>
                  <a:pt x="102" y="0"/>
                </a:moveTo>
                <a:lnTo>
                  <a:pt x="72" y="0"/>
                </a:lnTo>
                <a:lnTo>
                  <a:pt x="102" y="30"/>
                </a:lnTo>
                <a:lnTo>
                  <a:pt x="0" y="0"/>
                </a:lnTo>
                <a:lnTo>
                  <a:pt x="72" y="0"/>
                </a:lnTo>
                <a:lnTo>
                  <a:pt x="102" y="0"/>
                </a:lnTo>
                <a:close/>
              </a:path>
            </a:pathLst>
          </a:custGeom>
          <a:solidFill>
            <a:srgbClr val="FFFF00"/>
          </a:solidFill>
          <a:ln w="15875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438400" y="3962400"/>
            <a:ext cx="3733800" cy="2743200"/>
            <a:chOff x="1056" y="336"/>
            <a:chExt cx="4649" cy="3414"/>
          </a:xfrm>
        </p:grpSpPr>
        <p:sp>
          <p:nvSpPr>
            <p:cNvPr id="88097" name="Line 33"/>
            <p:cNvSpPr>
              <a:spLocks noChangeShapeType="1"/>
            </p:cNvSpPr>
            <p:nvPr/>
          </p:nvSpPr>
          <p:spPr bwMode="auto">
            <a:xfrm>
              <a:off x="1632" y="960"/>
              <a:ext cx="0" cy="201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8" name="Line 34"/>
            <p:cNvSpPr>
              <a:spLocks noChangeShapeType="1"/>
            </p:cNvSpPr>
            <p:nvPr/>
          </p:nvSpPr>
          <p:spPr bwMode="auto">
            <a:xfrm>
              <a:off x="1632" y="2976"/>
              <a:ext cx="3600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9" name="Arc 35"/>
            <p:cNvSpPr>
              <a:spLocks/>
            </p:cNvSpPr>
            <p:nvPr/>
          </p:nvSpPr>
          <p:spPr bwMode="auto">
            <a:xfrm rot="-4240306">
              <a:off x="2040" y="792"/>
              <a:ext cx="2688" cy="27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0388"/>
                <a:gd name="T1" fmla="*/ 0 h 21600"/>
                <a:gd name="T2" fmla="*/ 20388 w 20388"/>
                <a:gd name="T3" fmla="*/ 14467 h 21600"/>
                <a:gd name="T4" fmla="*/ 0 w 2038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388" h="21600" fill="none" extrusionOk="0">
                  <a:moveTo>
                    <a:pt x="-1" y="0"/>
                  </a:moveTo>
                  <a:cubicBezTo>
                    <a:pt x="9179" y="0"/>
                    <a:pt x="17356" y="5802"/>
                    <a:pt x="20388" y="14466"/>
                  </a:cubicBezTo>
                </a:path>
                <a:path w="20388" h="21600" stroke="0" extrusionOk="0">
                  <a:moveTo>
                    <a:pt x="-1" y="0"/>
                  </a:moveTo>
                  <a:cubicBezTo>
                    <a:pt x="9179" y="0"/>
                    <a:pt x="17356" y="5802"/>
                    <a:pt x="20388" y="1446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6"/>
            <p:cNvGrpSpPr>
              <a:grpSpLocks/>
            </p:cNvGrpSpPr>
            <p:nvPr/>
          </p:nvGrpSpPr>
          <p:grpSpPr bwMode="auto">
            <a:xfrm rot="-193354">
              <a:off x="1056" y="336"/>
              <a:ext cx="4649" cy="3414"/>
              <a:chOff x="1111" y="433"/>
              <a:chExt cx="4649" cy="3414"/>
            </a:xfrm>
          </p:grpSpPr>
          <p:sp>
            <p:nvSpPr>
              <p:cNvPr id="88101" name="Arc 37"/>
              <p:cNvSpPr>
                <a:spLocks/>
              </p:cNvSpPr>
              <p:nvPr/>
            </p:nvSpPr>
            <p:spPr bwMode="auto">
              <a:xfrm rot="6383656">
                <a:off x="966" y="578"/>
                <a:ext cx="2688" cy="2398"/>
              </a:xfrm>
              <a:custGeom>
                <a:avLst/>
                <a:gdLst>
                  <a:gd name="G0" fmla="+- 0 0 0"/>
                  <a:gd name="G1" fmla="+- 18928 0 0"/>
                  <a:gd name="G2" fmla="+- 21600 0 0"/>
                  <a:gd name="T0" fmla="*/ 10407 w 20388"/>
                  <a:gd name="T1" fmla="*/ 0 h 18928"/>
                  <a:gd name="T2" fmla="*/ 20388 w 20388"/>
                  <a:gd name="T3" fmla="*/ 11795 h 18928"/>
                  <a:gd name="T4" fmla="*/ 0 w 20388"/>
                  <a:gd name="T5" fmla="*/ 18928 h 18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388" h="18928" fill="none" extrusionOk="0">
                    <a:moveTo>
                      <a:pt x="10406" y="0"/>
                    </a:moveTo>
                    <a:cubicBezTo>
                      <a:pt x="15074" y="2566"/>
                      <a:pt x="18629" y="6767"/>
                      <a:pt x="20388" y="11794"/>
                    </a:cubicBezTo>
                  </a:path>
                  <a:path w="20388" h="18928" stroke="0" extrusionOk="0">
                    <a:moveTo>
                      <a:pt x="10406" y="0"/>
                    </a:moveTo>
                    <a:cubicBezTo>
                      <a:pt x="15074" y="2566"/>
                      <a:pt x="18629" y="6767"/>
                      <a:pt x="20388" y="11794"/>
                    </a:cubicBezTo>
                    <a:lnTo>
                      <a:pt x="0" y="18928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02" name="Arc 38"/>
              <p:cNvSpPr>
                <a:spLocks/>
              </p:cNvSpPr>
              <p:nvPr/>
            </p:nvSpPr>
            <p:spPr bwMode="auto">
              <a:xfrm rot="-4568889">
                <a:off x="3217" y="1304"/>
                <a:ext cx="2688" cy="2398"/>
              </a:xfrm>
              <a:custGeom>
                <a:avLst/>
                <a:gdLst>
                  <a:gd name="G0" fmla="+- 0 0 0"/>
                  <a:gd name="G1" fmla="+- 18928 0 0"/>
                  <a:gd name="G2" fmla="+- 21600 0 0"/>
                  <a:gd name="T0" fmla="*/ 10407 w 20388"/>
                  <a:gd name="T1" fmla="*/ 0 h 18928"/>
                  <a:gd name="T2" fmla="*/ 20388 w 20388"/>
                  <a:gd name="T3" fmla="*/ 11795 h 18928"/>
                  <a:gd name="T4" fmla="*/ 0 w 20388"/>
                  <a:gd name="T5" fmla="*/ 18928 h 18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388" h="18928" fill="none" extrusionOk="0">
                    <a:moveTo>
                      <a:pt x="10406" y="0"/>
                    </a:moveTo>
                    <a:cubicBezTo>
                      <a:pt x="15074" y="2566"/>
                      <a:pt x="18629" y="6767"/>
                      <a:pt x="20388" y="11794"/>
                    </a:cubicBezTo>
                  </a:path>
                  <a:path w="20388" h="18928" stroke="0" extrusionOk="0">
                    <a:moveTo>
                      <a:pt x="10406" y="0"/>
                    </a:moveTo>
                    <a:cubicBezTo>
                      <a:pt x="15074" y="2566"/>
                      <a:pt x="18629" y="6767"/>
                      <a:pt x="20388" y="11794"/>
                    </a:cubicBezTo>
                    <a:lnTo>
                      <a:pt x="0" y="18928"/>
                    </a:lnTo>
                    <a:close/>
                  </a:path>
                </a:pathLst>
              </a:cu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8103" name="Text Box 39"/>
          <p:cNvSpPr txBox="1">
            <a:spLocks noChangeArrowheads="1"/>
          </p:cNvSpPr>
          <p:nvPr/>
        </p:nvSpPr>
        <p:spPr bwMode="auto">
          <a:xfrm>
            <a:off x="1828800" y="4876800"/>
            <a:ext cx="908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PFK</a:t>
            </a:r>
          </a:p>
          <a:p>
            <a:r>
              <a:rPr lang="en-US">
                <a:solidFill>
                  <a:srgbClr val="FFFF99"/>
                </a:solidFill>
              </a:rPr>
              <a:t>Activity</a:t>
            </a:r>
          </a:p>
        </p:txBody>
      </p:sp>
      <p:sp>
        <p:nvSpPr>
          <p:cNvPr id="88104" name="Text Box 40"/>
          <p:cNvSpPr txBox="1">
            <a:spLocks noChangeArrowheads="1"/>
          </p:cNvSpPr>
          <p:nvPr/>
        </p:nvSpPr>
        <p:spPr bwMode="auto">
          <a:xfrm>
            <a:off x="3565525" y="6132513"/>
            <a:ext cx="150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Fructose-6-P</a:t>
            </a:r>
          </a:p>
        </p:txBody>
      </p:sp>
      <p:sp>
        <p:nvSpPr>
          <p:cNvPr id="88105" name="Text Box 41"/>
          <p:cNvSpPr txBox="1">
            <a:spLocks noChangeArrowheads="1"/>
          </p:cNvSpPr>
          <p:nvPr/>
        </p:nvSpPr>
        <p:spPr bwMode="auto">
          <a:xfrm>
            <a:off x="3657600" y="2895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rgbClr val="00FF00"/>
                </a:solidFill>
              </a:rPr>
              <a:t>F2,6BP</a:t>
            </a:r>
          </a:p>
        </p:txBody>
      </p:sp>
      <p:sp>
        <p:nvSpPr>
          <p:cNvPr id="88106" name="Text Box 42"/>
          <p:cNvSpPr txBox="1">
            <a:spLocks noChangeArrowheads="1"/>
          </p:cNvSpPr>
          <p:nvPr/>
        </p:nvSpPr>
        <p:spPr bwMode="auto">
          <a:xfrm>
            <a:off x="3810000" y="3276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rgbClr val="99FF33"/>
                </a:solidFill>
              </a:rPr>
              <a:t>F6P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905000" y="0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>
                <a:solidFill>
                  <a:srgbClr val="00FF00"/>
                </a:solidFill>
              </a:rPr>
              <a:t>Pancreas</a:t>
            </a:r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2895600" y="381000"/>
            <a:ext cx="0" cy="609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209800" y="9144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>
                <a:solidFill>
                  <a:srgbClr val="00FF00"/>
                </a:solidFill>
              </a:rPr>
              <a:t>Glucagon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flipH="1">
            <a:off x="1676400" y="1295400"/>
            <a:ext cx="762000" cy="609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533400" y="1828800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u="sng">
                <a:solidFill>
                  <a:srgbClr val="FFFF00"/>
                </a:solidFill>
              </a:rPr>
              <a:t>Liver</a:t>
            </a: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1600200" y="4876800"/>
            <a:ext cx="0" cy="457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0488" name="Picture 8" descr="$$$"/>
          <p:cNvPicPr>
            <a:picLocks noGrp="1" noChangeAspect="1" noChangeArrowheads="1"/>
          </p:cNvPicPr>
          <p:nvPr>
            <p:ph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133600" y="3505200"/>
            <a:ext cx="2209800" cy="457200"/>
          </a:xfrm>
          <a:noFill/>
        </p:spPr>
      </p:pic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533400" y="2286000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Glycogen</a:t>
            </a:r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1600200" y="2667000"/>
            <a:ext cx="0" cy="914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914400" y="35052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Glucose</a:t>
            </a:r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1600200" y="3886200"/>
            <a:ext cx="0" cy="609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1295400" y="44958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F6P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1066800" y="53340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F1,6BP</a:t>
            </a:r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1600200" y="5715000"/>
            <a:ext cx="0" cy="609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1066800" y="62484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Pyruvate</a:t>
            </a: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1066800" y="57912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PK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2362200" y="44958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F2,6BP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838200" y="4876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PFK</a:t>
            </a:r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4343400" y="3352800"/>
            <a:ext cx="1143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Glucose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(Blood)</a:t>
            </a:r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5562600" y="3733800"/>
            <a:ext cx="11430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 flipV="1">
            <a:off x="5029200" y="2438400"/>
            <a:ext cx="228600" cy="990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5029200" y="19812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u="sng">
                <a:solidFill>
                  <a:srgbClr val="FFFF00"/>
                </a:solidFill>
              </a:rPr>
              <a:t>Brain</a:t>
            </a:r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6172200" y="9906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6600"/>
                </a:solidFill>
              </a:rPr>
              <a:t>Epinephrine</a:t>
            </a:r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>
            <a:off x="6934200" y="381000"/>
            <a:ext cx="0" cy="685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5867400" y="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6600"/>
                </a:solidFill>
              </a:rPr>
              <a:t>Adrenal Medulla</a:t>
            </a:r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 flipH="1">
            <a:off x="2133600" y="1371600"/>
            <a:ext cx="4114800" cy="685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 flipH="1" flipV="1">
            <a:off x="3124200" y="685800"/>
            <a:ext cx="3048000" cy="4572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6781800" y="35052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Glucose</a:t>
            </a:r>
          </a:p>
        </p:txBody>
      </p:sp>
      <p:sp>
        <p:nvSpPr>
          <p:cNvPr id="20510" name="Line 30"/>
          <p:cNvSpPr>
            <a:spLocks noChangeShapeType="1"/>
          </p:cNvSpPr>
          <p:nvPr/>
        </p:nvSpPr>
        <p:spPr bwMode="auto">
          <a:xfrm>
            <a:off x="7391400" y="2438400"/>
            <a:ext cx="0" cy="10668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11" name="Text Box 31"/>
          <p:cNvSpPr txBox="1">
            <a:spLocks noChangeArrowheads="1"/>
          </p:cNvSpPr>
          <p:nvPr/>
        </p:nvSpPr>
        <p:spPr bwMode="auto">
          <a:xfrm>
            <a:off x="6553200" y="16002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u="sng">
                <a:solidFill>
                  <a:srgbClr val="FFFF00"/>
                </a:solidFill>
              </a:rPr>
              <a:t>Muscle</a:t>
            </a:r>
          </a:p>
        </p:txBody>
      </p:sp>
      <p:sp>
        <p:nvSpPr>
          <p:cNvPr id="20512" name="Text Box 32"/>
          <p:cNvSpPr txBox="1">
            <a:spLocks noChangeArrowheads="1"/>
          </p:cNvSpPr>
          <p:nvPr/>
        </p:nvSpPr>
        <p:spPr bwMode="auto">
          <a:xfrm>
            <a:off x="6400800" y="1981200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Glycogen</a:t>
            </a:r>
          </a:p>
        </p:txBody>
      </p:sp>
      <p:sp>
        <p:nvSpPr>
          <p:cNvPr id="20513" name="Line 33"/>
          <p:cNvSpPr>
            <a:spLocks noChangeShapeType="1"/>
          </p:cNvSpPr>
          <p:nvPr/>
        </p:nvSpPr>
        <p:spPr bwMode="auto">
          <a:xfrm>
            <a:off x="7391400" y="3886200"/>
            <a:ext cx="0" cy="609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14" name="Text Box 34"/>
          <p:cNvSpPr txBox="1">
            <a:spLocks noChangeArrowheads="1"/>
          </p:cNvSpPr>
          <p:nvPr/>
        </p:nvSpPr>
        <p:spPr bwMode="auto">
          <a:xfrm>
            <a:off x="7086600" y="44958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F6P</a:t>
            </a:r>
          </a:p>
        </p:txBody>
      </p:sp>
      <p:sp>
        <p:nvSpPr>
          <p:cNvPr id="20515" name="Text Box 35"/>
          <p:cNvSpPr txBox="1">
            <a:spLocks noChangeArrowheads="1"/>
          </p:cNvSpPr>
          <p:nvPr/>
        </p:nvSpPr>
        <p:spPr bwMode="auto">
          <a:xfrm>
            <a:off x="8077200" y="4495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F2,6BP</a:t>
            </a:r>
          </a:p>
        </p:txBody>
      </p:sp>
      <p:sp>
        <p:nvSpPr>
          <p:cNvPr id="20516" name="Line 36"/>
          <p:cNvSpPr>
            <a:spLocks noChangeShapeType="1"/>
          </p:cNvSpPr>
          <p:nvPr/>
        </p:nvSpPr>
        <p:spPr bwMode="auto">
          <a:xfrm>
            <a:off x="7391400" y="4876800"/>
            <a:ext cx="0" cy="609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17" name="Text Box 37"/>
          <p:cNvSpPr txBox="1">
            <a:spLocks noChangeArrowheads="1"/>
          </p:cNvSpPr>
          <p:nvPr/>
        </p:nvSpPr>
        <p:spPr bwMode="auto">
          <a:xfrm>
            <a:off x="6629400" y="4876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PFK</a:t>
            </a:r>
          </a:p>
        </p:txBody>
      </p:sp>
      <p:sp>
        <p:nvSpPr>
          <p:cNvPr id="20518" name="Text Box 38"/>
          <p:cNvSpPr txBox="1">
            <a:spLocks noChangeArrowheads="1"/>
          </p:cNvSpPr>
          <p:nvPr/>
        </p:nvSpPr>
        <p:spPr bwMode="auto">
          <a:xfrm>
            <a:off x="6934200" y="54864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F1,6BP</a:t>
            </a:r>
          </a:p>
        </p:txBody>
      </p:sp>
      <p:sp>
        <p:nvSpPr>
          <p:cNvPr id="20519" name="Line 39"/>
          <p:cNvSpPr>
            <a:spLocks noChangeShapeType="1"/>
          </p:cNvSpPr>
          <p:nvPr/>
        </p:nvSpPr>
        <p:spPr bwMode="auto">
          <a:xfrm>
            <a:off x="7391400" y="5867400"/>
            <a:ext cx="0" cy="457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20" name="Text Box 40"/>
          <p:cNvSpPr txBox="1">
            <a:spLocks noChangeArrowheads="1"/>
          </p:cNvSpPr>
          <p:nvPr/>
        </p:nvSpPr>
        <p:spPr bwMode="auto">
          <a:xfrm>
            <a:off x="6781800" y="6232525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Pyruvate</a:t>
            </a:r>
          </a:p>
        </p:txBody>
      </p:sp>
      <p:sp>
        <p:nvSpPr>
          <p:cNvPr id="20521" name="Text Box 41"/>
          <p:cNvSpPr txBox="1">
            <a:spLocks noChangeArrowheads="1"/>
          </p:cNvSpPr>
          <p:nvPr/>
        </p:nvSpPr>
        <p:spPr bwMode="auto">
          <a:xfrm>
            <a:off x="6781800" y="5867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PK</a:t>
            </a:r>
          </a:p>
        </p:txBody>
      </p:sp>
      <p:sp>
        <p:nvSpPr>
          <p:cNvPr id="20522" name="Line 42"/>
          <p:cNvSpPr>
            <a:spLocks noChangeShapeType="1"/>
          </p:cNvSpPr>
          <p:nvPr/>
        </p:nvSpPr>
        <p:spPr bwMode="auto">
          <a:xfrm>
            <a:off x="7086600" y="1371600"/>
            <a:ext cx="304800" cy="304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23" name="Arc 43"/>
          <p:cNvSpPr>
            <a:spLocks/>
          </p:cNvSpPr>
          <p:nvPr/>
        </p:nvSpPr>
        <p:spPr bwMode="auto">
          <a:xfrm rot="10800000">
            <a:off x="7543800" y="4114800"/>
            <a:ext cx="1019175" cy="833438"/>
          </a:xfrm>
          <a:custGeom>
            <a:avLst/>
            <a:gdLst>
              <a:gd name="T0" fmla="*/ 1019175 w 33813"/>
              <a:gd name="T1" fmla="*/ 518622 h 21600"/>
              <a:gd name="T2" fmla="*/ 0 w 33813"/>
              <a:gd name="T3" fmla="*/ 518777 h 21600"/>
              <a:gd name="T4" fmla="*/ 509542 w 33813"/>
              <a:gd name="T5" fmla="*/ 0 h 21600"/>
              <a:gd name="T6" fmla="*/ 0 60000 65536"/>
              <a:gd name="T7" fmla="*/ 0 60000 65536"/>
              <a:gd name="T8" fmla="*/ 0 60000 65536"/>
              <a:gd name="T9" fmla="*/ 0 w 33813"/>
              <a:gd name="T10" fmla="*/ 0 h 21600"/>
              <a:gd name="T11" fmla="*/ 33813 w 3381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813" h="21600" fill="none" extrusionOk="0">
                <a:moveTo>
                  <a:pt x="33813" y="13441"/>
                </a:moveTo>
                <a:cubicBezTo>
                  <a:pt x="29715" y="18596"/>
                  <a:pt x="23490" y="21599"/>
                  <a:pt x="16905" y="21600"/>
                </a:cubicBezTo>
                <a:cubicBezTo>
                  <a:pt x="10321" y="21600"/>
                  <a:pt x="4097" y="18597"/>
                  <a:pt x="-1" y="13445"/>
                </a:cubicBezTo>
              </a:path>
              <a:path w="33813" h="21600" stroke="0" extrusionOk="0">
                <a:moveTo>
                  <a:pt x="33813" y="13441"/>
                </a:moveTo>
                <a:cubicBezTo>
                  <a:pt x="29715" y="18596"/>
                  <a:pt x="23490" y="21599"/>
                  <a:pt x="16905" y="21600"/>
                </a:cubicBezTo>
                <a:cubicBezTo>
                  <a:pt x="10321" y="21600"/>
                  <a:pt x="4097" y="18597"/>
                  <a:pt x="-1" y="13445"/>
                </a:cubicBezTo>
                <a:lnTo>
                  <a:pt x="16905" y="0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4" name="Freeform 44"/>
          <p:cNvSpPr>
            <a:spLocks/>
          </p:cNvSpPr>
          <p:nvPr/>
        </p:nvSpPr>
        <p:spPr bwMode="auto">
          <a:xfrm rot="8494915">
            <a:off x="8553450" y="4394200"/>
            <a:ext cx="47625" cy="104775"/>
          </a:xfrm>
          <a:custGeom>
            <a:avLst/>
            <a:gdLst>
              <a:gd name="T0" fmla="*/ 0 w 50"/>
              <a:gd name="T1" fmla="*/ 110 h 112"/>
              <a:gd name="T2" fmla="*/ 34 w 50"/>
              <a:gd name="T3" fmla="*/ 0 h 112"/>
              <a:gd name="T4" fmla="*/ 50 w 50"/>
              <a:gd name="T5" fmla="*/ 112 h 112"/>
              <a:gd name="T6" fmla="*/ 28 w 50"/>
              <a:gd name="T7" fmla="*/ 78 h 112"/>
              <a:gd name="T8" fmla="*/ 0 w 50"/>
              <a:gd name="T9" fmla="*/ 110 h 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"/>
              <a:gd name="T16" fmla="*/ 0 h 112"/>
              <a:gd name="T17" fmla="*/ 50 w 50"/>
              <a:gd name="T18" fmla="*/ 112 h 1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" h="112">
                <a:moveTo>
                  <a:pt x="0" y="110"/>
                </a:moveTo>
                <a:lnTo>
                  <a:pt x="34" y="0"/>
                </a:lnTo>
                <a:lnTo>
                  <a:pt x="50" y="112"/>
                </a:lnTo>
                <a:lnTo>
                  <a:pt x="28" y="78"/>
                </a:lnTo>
                <a:lnTo>
                  <a:pt x="0" y="110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5" name="Arc 45"/>
          <p:cNvSpPr>
            <a:spLocks/>
          </p:cNvSpPr>
          <p:nvPr/>
        </p:nvSpPr>
        <p:spPr bwMode="auto">
          <a:xfrm rot="-354368">
            <a:off x="7593013" y="4391025"/>
            <a:ext cx="1019175" cy="833438"/>
          </a:xfrm>
          <a:custGeom>
            <a:avLst/>
            <a:gdLst>
              <a:gd name="T0" fmla="*/ 1019175 w 33813"/>
              <a:gd name="T1" fmla="*/ 518622 h 21600"/>
              <a:gd name="T2" fmla="*/ 0 w 33813"/>
              <a:gd name="T3" fmla="*/ 518777 h 21600"/>
              <a:gd name="T4" fmla="*/ 509542 w 33813"/>
              <a:gd name="T5" fmla="*/ 0 h 21600"/>
              <a:gd name="T6" fmla="*/ 0 60000 65536"/>
              <a:gd name="T7" fmla="*/ 0 60000 65536"/>
              <a:gd name="T8" fmla="*/ 0 60000 65536"/>
              <a:gd name="T9" fmla="*/ 0 w 33813"/>
              <a:gd name="T10" fmla="*/ 0 h 21600"/>
              <a:gd name="T11" fmla="*/ 33813 w 3381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813" h="21600" fill="none" extrusionOk="0">
                <a:moveTo>
                  <a:pt x="33813" y="13441"/>
                </a:moveTo>
                <a:cubicBezTo>
                  <a:pt x="29715" y="18596"/>
                  <a:pt x="23490" y="21599"/>
                  <a:pt x="16905" y="21600"/>
                </a:cubicBezTo>
                <a:cubicBezTo>
                  <a:pt x="10321" y="21600"/>
                  <a:pt x="4097" y="18597"/>
                  <a:pt x="-1" y="13445"/>
                </a:cubicBezTo>
              </a:path>
              <a:path w="33813" h="21600" stroke="0" extrusionOk="0">
                <a:moveTo>
                  <a:pt x="33813" y="13441"/>
                </a:moveTo>
                <a:cubicBezTo>
                  <a:pt x="29715" y="18596"/>
                  <a:pt x="23490" y="21599"/>
                  <a:pt x="16905" y="21600"/>
                </a:cubicBezTo>
                <a:cubicBezTo>
                  <a:pt x="10321" y="21600"/>
                  <a:pt x="4097" y="18597"/>
                  <a:pt x="-1" y="13445"/>
                </a:cubicBezTo>
                <a:lnTo>
                  <a:pt x="16905" y="0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6" name="Freeform 46"/>
          <p:cNvSpPr>
            <a:spLocks/>
          </p:cNvSpPr>
          <p:nvPr/>
        </p:nvSpPr>
        <p:spPr bwMode="auto">
          <a:xfrm rot="-2659453">
            <a:off x="7567613" y="4895850"/>
            <a:ext cx="47625" cy="104775"/>
          </a:xfrm>
          <a:custGeom>
            <a:avLst/>
            <a:gdLst>
              <a:gd name="T0" fmla="*/ 0 w 50"/>
              <a:gd name="T1" fmla="*/ 110 h 112"/>
              <a:gd name="T2" fmla="*/ 34 w 50"/>
              <a:gd name="T3" fmla="*/ 0 h 112"/>
              <a:gd name="T4" fmla="*/ 50 w 50"/>
              <a:gd name="T5" fmla="*/ 112 h 112"/>
              <a:gd name="T6" fmla="*/ 28 w 50"/>
              <a:gd name="T7" fmla="*/ 78 h 112"/>
              <a:gd name="T8" fmla="*/ 0 w 50"/>
              <a:gd name="T9" fmla="*/ 110 h 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"/>
              <a:gd name="T16" fmla="*/ 0 h 112"/>
              <a:gd name="T17" fmla="*/ 50 w 50"/>
              <a:gd name="T18" fmla="*/ 112 h 1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" h="112">
                <a:moveTo>
                  <a:pt x="0" y="110"/>
                </a:moveTo>
                <a:lnTo>
                  <a:pt x="34" y="0"/>
                </a:lnTo>
                <a:lnTo>
                  <a:pt x="50" y="112"/>
                </a:lnTo>
                <a:lnTo>
                  <a:pt x="28" y="78"/>
                </a:lnTo>
                <a:lnTo>
                  <a:pt x="0" y="110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7" name="Arc 47"/>
          <p:cNvSpPr>
            <a:spLocks/>
          </p:cNvSpPr>
          <p:nvPr/>
        </p:nvSpPr>
        <p:spPr bwMode="auto">
          <a:xfrm rot="10800000">
            <a:off x="1739900" y="4140200"/>
            <a:ext cx="1019175" cy="833438"/>
          </a:xfrm>
          <a:custGeom>
            <a:avLst/>
            <a:gdLst>
              <a:gd name="T0" fmla="*/ 1019175 w 33813"/>
              <a:gd name="T1" fmla="*/ 518622 h 21600"/>
              <a:gd name="T2" fmla="*/ 0 w 33813"/>
              <a:gd name="T3" fmla="*/ 518777 h 21600"/>
              <a:gd name="T4" fmla="*/ 509542 w 33813"/>
              <a:gd name="T5" fmla="*/ 0 h 21600"/>
              <a:gd name="T6" fmla="*/ 0 60000 65536"/>
              <a:gd name="T7" fmla="*/ 0 60000 65536"/>
              <a:gd name="T8" fmla="*/ 0 60000 65536"/>
              <a:gd name="T9" fmla="*/ 0 w 33813"/>
              <a:gd name="T10" fmla="*/ 0 h 21600"/>
              <a:gd name="T11" fmla="*/ 33813 w 3381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813" h="21600" fill="none" extrusionOk="0">
                <a:moveTo>
                  <a:pt x="33813" y="13441"/>
                </a:moveTo>
                <a:cubicBezTo>
                  <a:pt x="29715" y="18596"/>
                  <a:pt x="23490" y="21599"/>
                  <a:pt x="16905" y="21600"/>
                </a:cubicBezTo>
                <a:cubicBezTo>
                  <a:pt x="10321" y="21600"/>
                  <a:pt x="4097" y="18597"/>
                  <a:pt x="-1" y="13445"/>
                </a:cubicBezTo>
              </a:path>
              <a:path w="33813" h="21600" stroke="0" extrusionOk="0">
                <a:moveTo>
                  <a:pt x="33813" y="13441"/>
                </a:moveTo>
                <a:cubicBezTo>
                  <a:pt x="29715" y="18596"/>
                  <a:pt x="23490" y="21599"/>
                  <a:pt x="16905" y="21600"/>
                </a:cubicBezTo>
                <a:cubicBezTo>
                  <a:pt x="10321" y="21600"/>
                  <a:pt x="4097" y="18597"/>
                  <a:pt x="-1" y="13445"/>
                </a:cubicBezTo>
                <a:lnTo>
                  <a:pt x="16905" y="0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8" name="Freeform 48"/>
          <p:cNvSpPr>
            <a:spLocks/>
          </p:cNvSpPr>
          <p:nvPr/>
        </p:nvSpPr>
        <p:spPr bwMode="auto">
          <a:xfrm rot="8494915">
            <a:off x="2749550" y="4419600"/>
            <a:ext cx="47625" cy="104775"/>
          </a:xfrm>
          <a:custGeom>
            <a:avLst/>
            <a:gdLst>
              <a:gd name="T0" fmla="*/ 0 w 50"/>
              <a:gd name="T1" fmla="*/ 110 h 112"/>
              <a:gd name="T2" fmla="*/ 34 w 50"/>
              <a:gd name="T3" fmla="*/ 0 h 112"/>
              <a:gd name="T4" fmla="*/ 50 w 50"/>
              <a:gd name="T5" fmla="*/ 112 h 112"/>
              <a:gd name="T6" fmla="*/ 28 w 50"/>
              <a:gd name="T7" fmla="*/ 78 h 112"/>
              <a:gd name="T8" fmla="*/ 0 w 50"/>
              <a:gd name="T9" fmla="*/ 110 h 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"/>
              <a:gd name="T16" fmla="*/ 0 h 112"/>
              <a:gd name="T17" fmla="*/ 50 w 50"/>
              <a:gd name="T18" fmla="*/ 112 h 1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" h="112">
                <a:moveTo>
                  <a:pt x="0" y="110"/>
                </a:moveTo>
                <a:lnTo>
                  <a:pt x="34" y="0"/>
                </a:lnTo>
                <a:lnTo>
                  <a:pt x="50" y="112"/>
                </a:lnTo>
                <a:lnTo>
                  <a:pt x="28" y="78"/>
                </a:lnTo>
                <a:lnTo>
                  <a:pt x="0" y="110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9" name="Arc 49"/>
          <p:cNvSpPr>
            <a:spLocks/>
          </p:cNvSpPr>
          <p:nvPr/>
        </p:nvSpPr>
        <p:spPr bwMode="auto">
          <a:xfrm rot="-354368">
            <a:off x="1789113" y="4416425"/>
            <a:ext cx="1019175" cy="833438"/>
          </a:xfrm>
          <a:custGeom>
            <a:avLst/>
            <a:gdLst>
              <a:gd name="T0" fmla="*/ 1019175 w 33813"/>
              <a:gd name="T1" fmla="*/ 518622 h 21600"/>
              <a:gd name="T2" fmla="*/ 0 w 33813"/>
              <a:gd name="T3" fmla="*/ 518777 h 21600"/>
              <a:gd name="T4" fmla="*/ 509542 w 33813"/>
              <a:gd name="T5" fmla="*/ 0 h 21600"/>
              <a:gd name="T6" fmla="*/ 0 60000 65536"/>
              <a:gd name="T7" fmla="*/ 0 60000 65536"/>
              <a:gd name="T8" fmla="*/ 0 60000 65536"/>
              <a:gd name="T9" fmla="*/ 0 w 33813"/>
              <a:gd name="T10" fmla="*/ 0 h 21600"/>
              <a:gd name="T11" fmla="*/ 33813 w 3381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813" h="21600" fill="none" extrusionOk="0">
                <a:moveTo>
                  <a:pt x="33813" y="13441"/>
                </a:moveTo>
                <a:cubicBezTo>
                  <a:pt x="29715" y="18596"/>
                  <a:pt x="23490" y="21599"/>
                  <a:pt x="16905" y="21600"/>
                </a:cubicBezTo>
                <a:cubicBezTo>
                  <a:pt x="10321" y="21600"/>
                  <a:pt x="4097" y="18597"/>
                  <a:pt x="-1" y="13445"/>
                </a:cubicBezTo>
              </a:path>
              <a:path w="33813" h="21600" stroke="0" extrusionOk="0">
                <a:moveTo>
                  <a:pt x="33813" y="13441"/>
                </a:moveTo>
                <a:cubicBezTo>
                  <a:pt x="29715" y="18596"/>
                  <a:pt x="23490" y="21599"/>
                  <a:pt x="16905" y="21600"/>
                </a:cubicBezTo>
                <a:cubicBezTo>
                  <a:pt x="10321" y="21600"/>
                  <a:pt x="4097" y="18597"/>
                  <a:pt x="-1" y="13445"/>
                </a:cubicBezTo>
                <a:lnTo>
                  <a:pt x="16905" y="0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0" name="Freeform 50"/>
          <p:cNvSpPr>
            <a:spLocks/>
          </p:cNvSpPr>
          <p:nvPr/>
        </p:nvSpPr>
        <p:spPr bwMode="auto">
          <a:xfrm rot="-2659453">
            <a:off x="1763713" y="4921250"/>
            <a:ext cx="47625" cy="104775"/>
          </a:xfrm>
          <a:custGeom>
            <a:avLst/>
            <a:gdLst>
              <a:gd name="T0" fmla="*/ 0 w 50"/>
              <a:gd name="T1" fmla="*/ 110 h 112"/>
              <a:gd name="T2" fmla="*/ 34 w 50"/>
              <a:gd name="T3" fmla="*/ 0 h 112"/>
              <a:gd name="T4" fmla="*/ 50 w 50"/>
              <a:gd name="T5" fmla="*/ 112 h 112"/>
              <a:gd name="T6" fmla="*/ 28 w 50"/>
              <a:gd name="T7" fmla="*/ 78 h 112"/>
              <a:gd name="T8" fmla="*/ 0 w 50"/>
              <a:gd name="T9" fmla="*/ 110 h 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"/>
              <a:gd name="T16" fmla="*/ 0 h 112"/>
              <a:gd name="T17" fmla="*/ 50 w 50"/>
              <a:gd name="T18" fmla="*/ 112 h 1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" h="112">
                <a:moveTo>
                  <a:pt x="0" y="110"/>
                </a:moveTo>
                <a:lnTo>
                  <a:pt x="34" y="0"/>
                </a:lnTo>
                <a:lnTo>
                  <a:pt x="50" y="112"/>
                </a:lnTo>
                <a:lnTo>
                  <a:pt x="28" y="78"/>
                </a:lnTo>
                <a:lnTo>
                  <a:pt x="0" y="110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1" name="Text Box 51"/>
          <p:cNvSpPr txBox="1">
            <a:spLocks noChangeArrowheads="1"/>
          </p:cNvSpPr>
          <p:nvPr/>
        </p:nvSpPr>
        <p:spPr bwMode="auto">
          <a:xfrm>
            <a:off x="1905000" y="4724400"/>
            <a:ext cx="392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00FF00"/>
                </a:solidFill>
              </a:rPr>
              <a:t>+</a:t>
            </a:r>
          </a:p>
        </p:txBody>
      </p:sp>
      <p:sp>
        <p:nvSpPr>
          <p:cNvPr id="20532" name="Oval 52"/>
          <p:cNvSpPr>
            <a:spLocks noChangeArrowheads="1"/>
          </p:cNvSpPr>
          <p:nvPr/>
        </p:nvSpPr>
        <p:spPr bwMode="auto">
          <a:xfrm>
            <a:off x="1955800" y="4862513"/>
            <a:ext cx="304800" cy="304800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33" name="Line 53"/>
          <p:cNvSpPr>
            <a:spLocks noChangeShapeType="1"/>
          </p:cNvSpPr>
          <p:nvPr/>
        </p:nvSpPr>
        <p:spPr bwMode="auto">
          <a:xfrm>
            <a:off x="685800" y="5029200"/>
            <a:ext cx="1524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34" name="Oval 54"/>
          <p:cNvSpPr>
            <a:spLocks noChangeArrowheads="1"/>
          </p:cNvSpPr>
          <p:nvPr/>
        </p:nvSpPr>
        <p:spPr bwMode="auto">
          <a:xfrm>
            <a:off x="609600" y="4876800"/>
            <a:ext cx="304800" cy="304800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35" name="Text Box 55"/>
          <p:cNvSpPr txBox="1">
            <a:spLocks noChangeArrowheads="1"/>
          </p:cNvSpPr>
          <p:nvPr/>
        </p:nvSpPr>
        <p:spPr bwMode="auto">
          <a:xfrm>
            <a:off x="8229600" y="3733800"/>
            <a:ext cx="392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20536" name="Oval 56"/>
          <p:cNvSpPr>
            <a:spLocks noChangeArrowheads="1"/>
          </p:cNvSpPr>
          <p:nvPr/>
        </p:nvSpPr>
        <p:spPr bwMode="auto">
          <a:xfrm>
            <a:off x="8280400" y="3871913"/>
            <a:ext cx="304800" cy="304800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37" name="Text Box 57"/>
          <p:cNvSpPr txBox="1">
            <a:spLocks noChangeArrowheads="1"/>
          </p:cNvSpPr>
          <p:nvPr/>
        </p:nvSpPr>
        <p:spPr bwMode="auto">
          <a:xfrm>
            <a:off x="1600200" y="2668588"/>
            <a:ext cx="3921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00FF00"/>
                </a:solidFill>
              </a:rPr>
              <a:t>+</a:t>
            </a:r>
          </a:p>
        </p:txBody>
      </p:sp>
      <p:sp>
        <p:nvSpPr>
          <p:cNvPr id="20538" name="Oval 58"/>
          <p:cNvSpPr>
            <a:spLocks noChangeArrowheads="1"/>
          </p:cNvSpPr>
          <p:nvPr/>
        </p:nvSpPr>
        <p:spPr bwMode="auto">
          <a:xfrm>
            <a:off x="1651000" y="2806700"/>
            <a:ext cx="304800" cy="304800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39" name="Text Box 59"/>
          <p:cNvSpPr txBox="1">
            <a:spLocks noChangeArrowheads="1"/>
          </p:cNvSpPr>
          <p:nvPr/>
        </p:nvSpPr>
        <p:spPr bwMode="auto">
          <a:xfrm>
            <a:off x="1600200" y="3048000"/>
            <a:ext cx="392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20540" name="Oval 60"/>
          <p:cNvSpPr>
            <a:spLocks noChangeArrowheads="1"/>
          </p:cNvSpPr>
          <p:nvPr/>
        </p:nvSpPr>
        <p:spPr bwMode="auto">
          <a:xfrm>
            <a:off x="1651000" y="3186113"/>
            <a:ext cx="304800" cy="304800"/>
          </a:xfrm>
          <a:prstGeom prst="ellipse">
            <a:avLst/>
          </a:prstGeom>
          <a:noFill/>
          <a:ln w="2857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41" name="Text Box 61"/>
          <p:cNvSpPr txBox="1">
            <a:spLocks noChangeArrowheads="1"/>
          </p:cNvSpPr>
          <p:nvPr/>
        </p:nvSpPr>
        <p:spPr bwMode="auto">
          <a:xfrm>
            <a:off x="6934200" y="2819400"/>
            <a:ext cx="392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20542" name="Oval 62"/>
          <p:cNvSpPr>
            <a:spLocks noChangeArrowheads="1"/>
          </p:cNvSpPr>
          <p:nvPr/>
        </p:nvSpPr>
        <p:spPr bwMode="auto">
          <a:xfrm>
            <a:off x="6985000" y="2957513"/>
            <a:ext cx="304800" cy="304800"/>
          </a:xfrm>
          <a:prstGeom prst="ellipse">
            <a:avLst/>
          </a:prstGeom>
          <a:noFill/>
          <a:ln w="2857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43" name="Text Box 63"/>
          <p:cNvSpPr txBox="1">
            <a:spLocks noChangeArrowheads="1"/>
          </p:cNvSpPr>
          <p:nvPr/>
        </p:nvSpPr>
        <p:spPr bwMode="auto">
          <a:xfrm>
            <a:off x="6934200" y="2438400"/>
            <a:ext cx="392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20544" name="Oval 64"/>
          <p:cNvSpPr>
            <a:spLocks noChangeArrowheads="1"/>
          </p:cNvSpPr>
          <p:nvPr/>
        </p:nvSpPr>
        <p:spPr bwMode="auto">
          <a:xfrm>
            <a:off x="6985000" y="2576513"/>
            <a:ext cx="304800" cy="304800"/>
          </a:xfrm>
          <a:prstGeom prst="ellipse">
            <a:avLst/>
          </a:prstGeom>
          <a:noFill/>
          <a:ln w="2857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45" name="Line 65"/>
          <p:cNvSpPr>
            <a:spLocks noChangeShapeType="1"/>
          </p:cNvSpPr>
          <p:nvPr/>
        </p:nvSpPr>
        <p:spPr bwMode="auto">
          <a:xfrm>
            <a:off x="6172200" y="3505200"/>
            <a:ext cx="1524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46" name="Oval 66"/>
          <p:cNvSpPr>
            <a:spLocks noChangeArrowheads="1"/>
          </p:cNvSpPr>
          <p:nvPr/>
        </p:nvSpPr>
        <p:spPr bwMode="auto">
          <a:xfrm>
            <a:off x="6096000" y="3352800"/>
            <a:ext cx="304800" cy="304800"/>
          </a:xfrm>
          <a:prstGeom prst="ellipse">
            <a:avLst/>
          </a:prstGeom>
          <a:noFill/>
          <a:ln w="2857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47" name="Line 67"/>
          <p:cNvSpPr>
            <a:spLocks noChangeShapeType="1"/>
          </p:cNvSpPr>
          <p:nvPr/>
        </p:nvSpPr>
        <p:spPr bwMode="auto">
          <a:xfrm>
            <a:off x="838200" y="5943600"/>
            <a:ext cx="1524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48" name="Oval 68"/>
          <p:cNvSpPr>
            <a:spLocks noChangeArrowheads="1"/>
          </p:cNvSpPr>
          <p:nvPr/>
        </p:nvSpPr>
        <p:spPr bwMode="auto">
          <a:xfrm>
            <a:off x="762000" y="5791200"/>
            <a:ext cx="304800" cy="304800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49" name="Text Box 69"/>
          <p:cNvSpPr txBox="1">
            <a:spLocks noChangeArrowheads="1"/>
          </p:cNvSpPr>
          <p:nvPr/>
        </p:nvSpPr>
        <p:spPr bwMode="auto">
          <a:xfrm>
            <a:off x="6324600" y="4724400"/>
            <a:ext cx="392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6600"/>
                </a:solidFill>
              </a:rPr>
              <a:t>+</a:t>
            </a:r>
          </a:p>
        </p:txBody>
      </p:sp>
      <p:sp>
        <p:nvSpPr>
          <p:cNvPr id="20550" name="Oval 70"/>
          <p:cNvSpPr>
            <a:spLocks noChangeArrowheads="1"/>
          </p:cNvSpPr>
          <p:nvPr/>
        </p:nvSpPr>
        <p:spPr bwMode="auto">
          <a:xfrm>
            <a:off x="6375400" y="4862513"/>
            <a:ext cx="304800" cy="304800"/>
          </a:xfrm>
          <a:prstGeom prst="ellipse">
            <a:avLst/>
          </a:prstGeom>
          <a:noFill/>
          <a:ln w="2857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51" name="Text Box 71"/>
          <p:cNvSpPr txBox="1">
            <a:spLocks noChangeArrowheads="1"/>
          </p:cNvSpPr>
          <p:nvPr/>
        </p:nvSpPr>
        <p:spPr bwMode="auto">
          <a:xfrm>
            <a:off x="3581400" y="228600"/>
            <a:ext cx="392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20552" name="Oval 72"/>
          <p:cNvSpPr>
            <a:spLocks noChangeArrowheads="1"/>
          </p:cNvSpPr>
          <p:nvPr/>
        </p:nvSpPr>
        <p:spPr bwMode="auto">
          <a:xfrm>
            <a:off x="3629025" y="339725"/>
            <a:ext cx="304800" cy="304800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53" name="Line 73"/>
          <p:cNvSpPr>
            <a:spLocks noChangeShapeType="1"/>
          </p:cNvSpPr>
          <p:nvPr/>
        </p:nvSpPr>
        <p:spPr bwMode="auto">
          <a:xfrm>
            <a:off x="2895600" y="4343400"/>
            <a:ext cx="1524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54" name="Oval 74"/>
          <p:cNvSpPr>
            <a:spLocks noChangeArrowheads="1"/>
          </p:cNvSpPr>
          <p:nvPr/>
        </p:nvSpPr>
        <p:spPr bwMode="auto">
          <a:xfrm>
            <a:off x="2819400" y="4191000"/>
            <a:ext cx="304800" cy="304800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078288" y="1524000"/>
            <a:ext cx="1074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FF99"/>
                </a:solidFill>
              </a:rPr>
              <a:t>COO</a:t>
            </a:r>
            <a:r>
              <a:rPr lang="en-US" sz="2800" baseline="30000">
                <a:solidFill>
                  <a:srgbClr val="FFFF99"/>
                </a:solidFill>
              </a:rPr>
              <a:t>-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078288" y="2220913"/>
            <a:ext cx="8334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FF99"/>
                </a:solidFill>
              </a:rPr>
              <a:t>CH</a:t>
            </a:r>
            <a:r>
              <a:rPr lang="en-US" sz="2800" baseline="-25000">
                <a:solidFill>
                  <a:srgbClr val="FFFF99"/>
                </a:solidFill>
              </a:rPr>
              <a:t>2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810000" y="2938463"/>
            <a:ext cx="1944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FF99"/>
                </a:solidFill>
              </a:rPr>
              <a:t>HC</a:t>
            </a:r>
            <a:r>
              <a:rPr lang="en-US" sz="2800">
                <a:solidFill>
                  <a:srgbClr val="FFFF99"/>
                </a:solidFill>
                <a:cs typeface="Arial" charset="0"/>
              </a:rPr>
              <a:t>—</a:t>
            </a:r>
            <a:r>
              <a:rPr lang="en-US" sz="2800">
                <a:solidFill>
                  <a:srgbClr val="FF00FF"/>
                </a:solidFill>
                <a:cs typeface="Arial" charset="0"/>
              </a:rPr>
              <a:t>COO</a:t>
            </a:r>
            <a:r>
              <a:rPr lang="en-US" sz="2800" baseline="30000">
                <a:solidFill>
                  <a:srgbClr val="FF00FF"/>
                </a:solidFill>
                <a:cs typeface="Arial" charset="0"/>
              </a:rPr>
              <a:t>-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078288" y="3744913"/>
            <a:ext cx="92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FF99"/>
                </a:solidFill>
              </a:rPr>
              <a:t>C=O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078288" y="4506913"/>
            <a:ext cx="10747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00FF"/>
                </a:solidFill>
              </a:rPr>
              <a:t>COO</a:t>
            </a:r>
            <a:r>
              <a:rPr lang="en-US" sz="2800" baseline="30000">
                <a:solidFill>
                  <a:srgbClr val="FF00FF"/>
                </a:solidFill>
              </a:rPr>
              <a:t>-</a:t>
            </a:r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4289425" y="1981200"/>
            <a:ext cx="0" cy="30480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4289425" y="2655888"/>
            <a:ext cx="0" cy="30480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4279900" y="3440113"/>
            <a:ext cx="0" cy="30480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4289425" y="4235450"/>
            <a:ext cx="0" cy="30480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3886200" y="16002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FF00"/>
                </a:solidFill>
              </a:rPr>
              <a:t>1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3886200" y="22860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FF00"/>
                </a:solidFill>
              </a:rPr>
              <a:t>6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962400" y="3276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FF00"/>
                </a:solidFill>
              </a:rPr>
              <a:t>5</a:t>
            </a: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3886200" y="38100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FF00"/>
                </a:solidFill>
              </a:rPr>
              <a:t>2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3886200" y="45720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FF00"/>
                </a:solidFill>
              </a:rPr>
              <a:t>1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4648200" y="3276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FF00"/>
                </a:solidFill>
              </a:rPr>
              <a:t>1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3738563" y="5127625"/>
            <a:ext cx="1724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9999"/>
                </a:solidFill>
              </a:rPr>
              <a:t>oxalsuccinate</a:t>
            </a: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866775" y="1295400"/>
            <a:ext cx="925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FF99"/>
                </a:solidFill>
              </a:rPr>
              <a:t>C=O</a:t>
            </a:r>
            <a:endParaRPr lang="en-US" sz="2800" baseline="30000">
              <a:solidFill>
                <a:srgbClr val="FFFF99"/>
              </a:solidFill>
            </a:endParaRPr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866775" y="1992313"/>
            <a:ext cx="833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FF99"/>
                </a:solidFill>
              </a:rPr>
              <a:t>CH</a:t>
            </a:r>
            <a:r>
              <a:rPr lang="en-US" sz="2800" baseline="-25000">
                <a:solidFill>
                  <a:srgbClr val="FFFF99"/>
                </a:solidFill>
              </a:rPr>
              <a:t>3</a:t>
            </a:r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>
            <a:off x="1077913" y="1752600"/>
            <a:ext cx="0" cy="30480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>
            <a:off x="1095375" y="1017588"/>
            <a:ext cx="0" cy="30480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38" name="Text Box 22"/>
          <p:cNvSpPr txBox="1">
            <a:spLocks noChangeArrowheads="1"/>
          </p:cNvSpPr>
          <p:nvPr/>
        </p:nvSpPr>
        <p:spPr bwMode="auto">
          <a:xfrm>
            <a:off x="914400" y="533400"/>
            <a:ext cx="876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FF99"/>
                </a:solidFill>
              </a:rPr>
              <a:t>CoA</a:t>
            </a:r>
            <a:endParaRPr lang="en-US" sz="2800" baseline="30000">
              <a:solidFill>
                <a:srgbClr val="FFFF99"/>
              </a:solidFill>
            </a:endParaRPr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488950" y="3440113"/>
            <a:ext cx="2079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FF99"/>
                </a:solidFill>
              </a:rPr>
              <a:t>H</a:t>
            </a:r>
            <a:r>
              <a:rPr lang="en-US" sz="2800" baseline="-25000">
                <a:solidFill>
                  <a:srgbClr val="FFFF99"/>
                </a:solidFill>
              </a:rPr>
              <a:t>2</a:t>
            </a:r>
            <a:r>
              <a:rPr lang="en-US" sz="2800">
                <a:solidFill>
                  <a:srgbClr val="FFFF99"/>
                </a:solidFill>
              </a:rPr>
              <a:t>C</a:t>
            </a:r>
            <a:r>
              <a:rPr lang="en-US" sz="2800">
                <a:solidFill>
                  <a:srgbClr val="FFFF99"/>
                </a:solidFill>
                <a:cs typeface="Arial" charset="0"/>
              </a:rPr>
              <a:t>—COO</a:t>
            </a:r>
            <a:r>
              <a:rPr lang="en-US" sz="2800" baseline="30000">
                <a:solidFill>
                  <a:srgbClr val="FFFF99"/>
                </a:solidFill>
                <a:cs typeface="Arial" charset="0"/>
              </a:rPr>
              <a:t>-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877888" y="4235450"/>
            <a:ext cx="9255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FF99"/>
                </a:solidFill>
              </a:rPr>
              <a:t>C=O</a:t>
            </a:r>
          </a:p>
        </p:txBody>
      </p:sp>
      <p:sp>
        <p:nvSpPr>
          <p:cNvPr id="9241" name="Text Box 25"/>
          <p:cNvSpPr txBox="1">
            <a:spLocks noChangeArrowheads="1"/>
          </p:cNvSpPr>
          <p:nvPr/>
        </p:nvSpPr>
        <p:spPr bwMode="auto">
          <a:xfrm>
            <a:off x="877888" y="4997450"/>
            <a:ext cx="1074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FF99"/>
                </a:solidFill>
              </a:rPr>
              <a:t>COO</a:t>
            </a:r>
            <a:r>
              <a:rPr lang="en-US" sz="2800" baseline="30000">
                <a:solidFill>
                  <a:srgbClr val="FFFF99"/>
                </a:solidFill>
              </a:rPr>
              <a:t>-</a:t>
            </a:r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>
            <a:off x="1079500" y="3930650"/>
            <a:ext cx="0" cy="30480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43" name="Line 27"/>
          <p:cNvSpPr>
            <a:spLocks noChangeShapeType="1"/>
          </p:cNvSpPr>
          <p:nvPr/>
        </p:nvSpPr>
        <p:spPr bwMode="auto">
          <a:xfrm>
            <a:off x="1085850" y="4719638"/>
            <a:ext cx="0" cy="30480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6648450" y="3505200"/>
            <a:ext cx="2079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FF99"/>
                </a:solidFill>
              </a:rPr>
              <a:t>H</a:t>
            </a:r>
            <a:r>
              <a:rPr lang="en-US" sz="2800" baseline="-25000">
                <a:solidFill>
                  <a:srgbClr val="FFFF99"/>
                </a:solidFill>
              </a:rPr>
              <a:t>2</a:t>
            </a:r>
            <a:r>
              <a:rPr lang="en-US" sz="2800">
                <a:solidFill>
                  <a:srgbClr val="FFFF99"/>
                </a:solidFill>
              </a:rPr>
              <a:t>C</a:t>
            </a:r>
            <a:r>
              <a:rPr lang="en-US" sz="2800">
                <a:solidFill>
                  <a:srgbClr val="FFFF99"/>
                </a:solidFill>
                <a:cs typeface="Arial" charset="0"/>
              </a:rPr>
              <a:t>—COO</a:t>
            </a:r>
            <a:r>
              <a:rPr lang="en-US" sz="2800" baseline="30000">
                <a:solidFill>
                  <a:srgbClr val="FFFF99"/>
                </a:solidFill>
                <a:cs typeface="Arial" charset="0"/>
              </a:rPr>
              <a:t>-</a:t>
            </a:r>
          </a:p>
        </p:txBody>
      </p:sp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7050088" y="4311650"/>
            <a:ext cx="9255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FF99"/>
                </a:solidFill>
              </a:rPr>
              <a:t>C=O</a:t>
            </a:r>
          </a:p>
        </p:txBody>
      </p: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7050088" y="5073650"/>
            <a:ext cx="1074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FF99"/>
                </a:solidFill>
              </a:rPr>
              <a:t>COO</a:t>
            </a:r>
            <a:r>
              <a:rPr lang="en-US" sz="2800" baseline="30000">
                <a:solidFill>
                  <a:srgbClr val="FFFF99"/>
                </a:solidFill>
              </a:rPr>
              <a:t>-</a:t>
            </a:r>
          </a:p>
        </p:txBody>
      </p:sp>
      <p:sp>
        <p:nvSpPr>
          <p:cNvPr id="9247" name="Line 31"/>
          <p:cNvSpPr>
            <a:spLocks noChangeShapeType="1"/>
          </p:cNvSpPr>
          <p:nvPr/>
        </p:nvSpPr>
        <p:spPr bwMode="auto">
          <a:xfrm>
            <a:off x="7251700" y="4006850"/>
            <a:ext cx="0" cy="30480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48" name="Line 32"/>
          <p:cNvSpPr>
            <a:spLocks noChangeShapeType="1"/>
          </p:cNvSpPr>
          <p:nvPr/>
        </p:nvSpPr>
        <p:spPr bwMode="auto">
          <a:xfrm>
            <a:off x="7258050" y="4795838"/>
            <a:ext cx="0" cy="30480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49" name="Text Box 33"/>
          <p:cNvSpPr txBox="1">
            <a:spLocks noChangeArrowheads="1"/>
          </p:cNvSpPr>
          <p:nvPr/>
        </p:nvSpPr>
        <p:spPr bwMode="auto">
          <a:xfrm>
            <a:off x="7086600" y="1828800"/>
            <a:ext cx="852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00FF"/>
                </a:solidFill>
              </a:rPr>
              <a:t>CO</a:t>
            </a:r>
            <a:r>
              <a:rPr lang="en-US" sz="2800" baseline="-25000">
                <a:solidFill>
                  <a:srgbClr val="FF00FF"/>
                </a:solidFill>
              </a:rPr>
              <a:t>2</a:t>
            </a:r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7086600" y="1143000"/>
            <a:ext cx="852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00FF"/>
                </a:solidFill>
              </a:rPr>
              <a:t>CO</a:t>
            </a:r>
            <a:r>
              <a:rPr lang="en-US" sz="2800" baseline="-25000">
                <a:solidFill>
                  <a:srgbClr val="FF00FF"/>
                </a:solidFill>
              </a:rPr>
              <a:t>2</a:t>
            </a:r>
          </a:p>
        </p:txBody>
      </p:sp>
      <p:sp>
        <p:nvSpPr>
          <p:cNvPr id="9251" name="AutoShape 35"/>
          <p:cNvSpPr>
            <a:spLocks noChangeArrowheads="1"/>
          </p:cNvSpPr>
          <p:nvPr/>
        </p:nvSpPr>
        <p:spPr bwMode="auto">
          <a:xfrm>
            <a:off x="2819400" y="3048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FF99"/>
          </a:solidFill>
          <a:ln w="9525" algn="ctr">
            <a:solidFill>
              <a:srgbClr val="FFFF99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52" name="AutoShape 36"/>
          <p:cNvSpPr>
            <a:spLocks noChangeArrowheads="1"/>
          </p:cNvSpPr>
          <p:nvPr/>
        </p:nvSpPr>
        <p:spPr bwMode="auto">
          <a:xfrm>
            <a:off x="6477000" y="3048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FF99"/>
          </a:solidFill>
          <a:ln w="9525" algn="ctr">
            <a:solidFill>
              <a:srgbClr val="FFFF99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9253" name="AutoShape 37"/>
          <p:cNvCxnSpPr>
            <a:cxnSpLocks noChangeShapeType="1"/>
          </p:cNvCxnSpPr>
          <p:nvPr/>
        </p:nvCxnSpPr>
        <p:spPr bwMode="auto">
          <a:xfrm rot="16200000" flipV="1">
            <a:off x="4495800" y="2895600"/>
            <a:ext cx="76200" cy="6172200"/>
          </a:xfrm>
          <a:prstGeom prst="curvedConnector3">
            <a:avLst>
              <a:gd name="adj1" fmla="val -883333"/>
            </a:avLst>
          </a:prstGeom>
          <a:noFill/>
          <a:ln w="28575">
            <a:solidFill>
              <a:srgbClr val="FFFF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54" name="Text Box 38"/>
          <p:cNvSpPr txBox="1">
            <a:spLocks noChangeArrowheads="1"/>
          </p:cNvSpPr>
          <p:nvPr/>
        </p:nvSpPr>
        <p:spPr bwMode="auto">
          <a:xfrm>
            <a:off x="615950" y="5562600"/>
            <a:ext cx="162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9999"/>
                </a:solidFill>
              </a:rPr>
              <a:t>oxaloacetate</a:t>
            </a:r>
          </a:p>
        </p:txBody>
      </p:sp>
      <p:sp>
        <p:nvSpPr>
          <p:cNvPr id="9255" name="Text Box 39"/>
          <p:cNvSpPr txBox="1">
            <a:spLocks noChangeArrowheads="1"/>
          </p:cNvSpPr>
          <p:nvPr/>
        </p:nvSpPr>
        <p:spPr bwMode="auto">
          <a:xfrm>
            <a:off x="6788150" y="5562600"/>
            <a:ext cx="162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9999"/>
                </a:solidFill>
              </a:rPr>
              <a:t>oxaloacetate</a:t>
            </a:r>
          </a:p>
        </p:txBody>
      </p:sp>
      <p:sp>
        <p:nvSpPr>
          <p:cNvPr id="9256" name="Text Box 40"/>
          <p:cNvSpPr txBox="1">
            <a:spLocks noChangeArrowheads="1"/>
          </p:cNvSpPr>
          <p:nvPr/>
        </p:nvSpPr>
        <p:spPr bwMode="auto">
          <a:xfrm>
            <a:off x="3352800" y="304800"/>
            <a:ext cx="3151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9999"/>
                </a:solidFill>
              </a:rPr>
              <a:t>Logic of TCA cycle</a:t>
            </a:r>
          </a:p>
        </p:txBody>
      </p:sp>
      <p:sp>
        <p:nvSpPr>
          <p:cNvPr id="9257" name="Text Box 42"/>
          <p:cNvSpPr txBox="1">
            <a:spLocks noChangeArrowheads="1"/>
          </p:cNvSpPr>
          <p:nvPr/>
        </p:nvSpPr>
        <p:spPr bwMode="auto">
          <a:xfrm>
            <a:off x="635000" y="2590800"/>
            <a:ext cx="1427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9999"/>
                </a:solidFill>
              </a:rPr>
              <a:t>acetyl-CoA</a:t>
            </a:r>
          </a:p>
        </p:txBody>
      </p:sp>
      <p:sp>
        <p:nvSpPr>
          <p:cNvPr id="9258" name="Text Box 43"/>
          <p:cNvSpPr txBox="1">
            <a:spLocks noChangeArrowheads="1"/>
          </p:cNvSpPr>
          <p:nvPr/>
        </p:nvSpPr>
        <p:spPr bwMode="auto">
          <a:xfrm>
            <a:off x="1162050" y="2935288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>
                <a:solidFill>
                  <a:srgbClr val="FFFF99"/>
                </a:solidFill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711200"/>
            <a:ext cx="9186863" cy="545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Gluconeogenesis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7848600" cy="515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1295400" y="457200"/>
            <a:ext cx="6750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FF99"/>
                </a:solidFill>
              </a:rPr>
              <a:t>High NADH favors Gluconeogenesis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6815138" y="2438400"/>
            <a:ext cx="957262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Redox potentials tab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33400"/>
            <a:ext cx="6532563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44625" y="1371600"/>
            <a:ext cx="6288088" cy="4295775"/>
            <a:chOff x="910" y="864"/>
            <a:chExt cx="3961" cy="2706"/>
          </a:xfrm>
        </p:grpSpPr>
        <p:sp>
          <p:nvSpPr>
            <p:cNvPr id="23556" name="Rectangle 4"/>
            <p:cNvSpPr>
              <a:spLocks noChangeArrowheads="1"/>
            </p:cNvSpPr>
            <p:nvPr/>
          </p:nvSpPr>
          <p:spPr bwMode="auto">
            <a:xfrm>
              <a:off x="912" y="864"/>
              <a:ext cx="3959" cy="140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7" name="Rectangle 5"/>
            <p:cNvSpPr>
              <a:spLocks noChangeArrowheads="1"/>
            </p:cNvSpPr>
            <p:nvPr/>
          </p:nvSpPr>
          <p:spPr bwMode="auto">
            <a:xfrm>
              <a:off x="910" y="3430"/>
              <a:ext cx="3959" cy="140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1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88900"/>
            <a:ext cx="8229600" cy="676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200">
                <a:solidFill>
                  <a:srgbClr val="FF7C80"/>
                </a:solidFill>
              </a:rPr>
              <a:t>O</a:t>
            </a:r>
            <a:r>
              <a:rPr lang="en-US" sz="3200" baseline="-25000">
                <a:solidFill>
                  <a:srgbClr val="FF7C80"/>
                </a:solidFill>
              </a:rPr>
              <a:t>2 </a:t>
            </a:r>
            <a:r>
              <a:rPr lang="en-US" sz="3200">
                <a:solidFill>
                  <a:srgbClr val="FF7C80"/>
                </a:solidFill>
              </a:rPr>
              <a:t>Consumption as a function of ADP P’n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381000" y="5867400"/>
            <a:ext cx="8763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66"/>
                </a:solidFill>
              </a:rPr>
              <a:t>Conditions: Isolated mitochondria in buffer containing excess PO</a:t>
            </a:r>
            <a:r>
              <a:rPr lang="en-US" sz="2400" baseline="-25000">
                <a:solidFill>
                  <a:srgbClr val="FFFF66"/>
                </a:solidFill>
              </a:rPr>
              <a:t>4</a:t>
            </a:r>
            <a:r>
              <a:rPr lang="en-US" sz="2400">
                <a:solidFill>
                  <a:srgbClr val="FFFF66"/>
                </a:solidFill>
              </a:rPr>
              <a:t>.  Reaction is initiated by addition of ADP and e- donor.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2895600" y="144780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(90 micromoles)</a:t>
            </a:r>
          </a:p>
        </p:txBody>
      </p:sp>
      <p:pic>
        <p:nvPicPr>
          <p:cNvPr id="66565" name="Picture 5" descr="101b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905000" y="1066800"/>
            <a:ext cx="5638800" cy="44450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6566" name="Line 6"/>
          <p:cNvSpPr>
            <a:spLocks noChangeShapeType="1"/>
          </p:cNvSpPr>
          <p:nvPr/>
        </p:nvSpPr>
        <p:spPr bwMode="auto">
          <a:xfrm flipV="1">
            <a:off x="2960688" y="2187575"/>
            <a:ext cx="53340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2254250" y="2568575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18 umoles</a:t>
            </a:r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 flipV="1">
            <a:off x="3919538" y="2873375"/>
            <a:ext cx="68580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3005138" y="3254375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30 umoles</a:t>
            </a:r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 flipV="1">
            <a:off x="5464175" y="3994150"/>
            <a:ext cx="587375" cy="403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4681538" y="4356100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45 umoles</a:t>
            </a:r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3962400" y="1981200"/>
            <a:ext cx="762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5070475" y="2705100"/>
            <a:ext cx="762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Rectangle 14"/>
          <p:cNvSpPr>
            <a:spLocks noChangeArrowheads="1"/>
          </p:cNvSpPr>
          <p:nvPr/>
        </p:nvSpPr>
        <p:spPr bwMode="auto">
          <a:xfrm>
            <a:off x="6515100" y="3860800"/>
            <a:ext cx="762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5662613" y="1185863"/>
            <a:ext cx="1841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ADP=90 umoles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 descr="OxPhos Complex III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458200" cy="484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3352800" y="304800"/>
            <a:ext cx="223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7C80"/>
                </a:solidFill>
              </a:rPr>
              <a:t>Complex III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6553200" y="6172200"/>
            <a:ext cx="2457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66"/>
                </a:solidFill>
              </a:rPr>
              <a:t>Lehninger Fig 19-12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>
                <a:solidFill>
                  <a:srgbClr val="FF9999"/>
                </a:solidFill>
              </a:rPr>
              <a:t>Inhibitors of Oxidative Phosphorylation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8458200" cy="1905000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z="2000" smtClean="0">
                <a:solidFill>
                  <a:srgbClr val="FFFF99"/>
                </a:solidFill>
              </a:rPr>
              <a:t>Inhibitors of Complexes I, III, &amp; IV.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000" smtClean="0">
                <a:solidFill>
                  <a:srgbClr val="FFFF99"/>
                </a:solidFill>
              </a:rPr>
              <a:t>Oligomycin – antibiotic which binds to ATP synthase and blocks H</a:t>
            </a:r>
            <a:r>
              <a:rPr lang="en-US" sz="2000" baseline="30000" smtClean="0">
                <a:solidFill>
                  <a:srgbClr val="FFFF99"/>
                </a:solidFill>
              </a:rPr>
              <a:t>+ </a:t>
            </a:r>
            <a:r>
              <a:rPr lang="en-US" sz="2000" smtClean="0">
                <a:solidFill>
                  <a:srgbClr val="FFFF99"/>
                </a:solidFill>
              </a:rPr>
              <a:t>translocation.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000" smtClean="0">
                <a:solidFill>
                  <a:srgbClr val="FFFF00"/>
                </a:solidFill>
              </a:rPr>
              <a:t>Uncouplers:</a:t>
            </a:r>
          </a:p>
          <a:p>
            <a:pPr marL="609600" indent="-609600" eaLnBrk="1" hangingPunct="1">
              <a:buFontTx/>
              <a:buNone/>
            </a:pPr>
            <a:r>
              <a:rPr lang="en-US" sz="2000" smtClean="0">
                <a:solidFill>
                  <a:srgbClr val="FFFF00"/>
                </a:solidFill>
              </a:rPr>
              <a:t>		a) Dinitrophenol (DNP).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5470525" y="5754688"/>
            <a:ext cx="1082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2400">
              <a:solidFill>
                <a:srgbClr val="FFFF00"/>
              </a:solidFill>
            </a:endParaRPr>
          </a:p>
        </p:txBody>
      </p:sp>
      <p:sp>
        <p:nvSpPr>
          <p:cNvPr id="56325" name="Line 5"/>
          <p:cNvSpPr>
            <a:spLocks noChangeShapeType="1"/>
          </p:cNvSpPr>
          <p:nvPr/>
        </p:nvSpPr>
        <p:spPr bwMode="auto">
          <a:xfrm>
            <a:off x="7315200" y="3657600"/>
            <a:ext cx="1524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3200400" y="6172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IMS</a:t>
            </a:r>
          </a:p>
        </p:txBody>
      </p:sp>
      <p:sp>
        <p:nvSpPr>
          <p:cNvPr id="56327" name="Freeform 7"/>
          <p:cNvSpPr>
            <a:spLocks/>
          </p:cNvSpPr>
          <p:nvPr/>
        </p:nvSpPr>
        <p:spPr bwMode="auto">
          <a:xfrm>
            <a:off x="4330700" y="3603625"/>
            <a:ext cx="490538" cy="2971800"/>
          </a:xfrm>
          <a:custGeom>
            <a:avLst/>
            <a:gdLst>
              <a:gd name="T0" fmla="*/ 67 w 309"/>
              <a:gd name="T1" fmla="*/ 0 h 1872"/>
              <a:gd name="T2" fmla="*/ 0 w 309"/>
              <a:gd name="T3" fmla="*/ 51 h 1872"/>
              <a:gd name="T4" fmla="*/ 8 w 309"/>
              <a:gd name="T5" fmla="*/ 170 h 1872"/>
              <a:gd name="T6" fmla="*/ 50 w 309"/>
              <a:gd name="T7" fmla="*/ 212 h 1872"/>
              <a:gd name="T8" fmla="*/ 127 w 309"/>
              <a:gd name="T9" fmla="*/ 314 h 1872"/>
              <a:gd name="T10" fmla="*/ 33 w 309"/>
              <a:gd name="T11" fmla="*/ 483 h 1872"/>
              <a:gd name="T12" fmla="*/ 16 w 309"/>
              <a:gd name="T13" fmla="*/ 534 h 1872"/>
              <a:gd name="T14" fmla="*/ 25 w 309"/>
              <a:gd name="T15" fmla="*/ 576 h 1872"/>
              <a:gd name="T16" fmla="*/ 84 w 309"/>
              <a:gd name="T17" fmla="*/ 669 h 1872"/>
              <a:gd name="T18" fmla="*/ 144 w 309"/>
              <a:gd name="T19" fmla="*/ 746 h 1872"/>
              <a:gd name="T20" fmla="*/ 186 w 309"/>
              <a:gd name="T21" fmla="*/ 822 h 1872"/>
              <a:gd name="T22" fmla="*/ 135 w 309"/>
              <a:gd name="T23" fmla="*/ 915 h 1872"/>
              <a:gd name="T24" fmla="*/ 50 w 309"/>
              <a:gd name="T25" fmla="*/ 1059 h 1872"/>
              <a:gd name="T26" fmla="*/ 93 w 309"/>
              <a:gd name="T27" fmla="*/ 1211 h 1872"/>
              <a:gd name="T28" fmla="*/ 169 w 309"/>
              <a:gd name="T29" fmla="*/ 1262 h 1872"/>
              <a:gd name="T30" fmla="*/ 194 w 309"/>
              <a:gd name="T31" fmla="*/ 1279 h 1872"/>
              <a:gd name="T32" fmla="*/ 228 w 309"/>
              <a:gd name="T33" fmla="*/ 1423 h 1872"/>
              <a:gd name="T34" fmla="*/ 169 w 309"/>
              <a:gd name="T35" fmla="*/ 1482 h 1872"/>
              <a:gd name="T36" fmla="*/ 135 w 309"/>
              <a:gd name="T37" fmla="*/ 1533 h 1872"/>
              <a:gd name="T38" fmla="*/ 127 w 309"/>
              <a:gd name="T39" fmla="*/ 1567 h 1872"/>
              <a:gd name="T40" fmla="*/ 237 w 309"/>
              <a:gd name="T41" fmla="*/ 1703 h 1872"/>
              <a:gd name="T42" fmla="*/ 211 w 309"/>
              <a:gd name="T43" fmla="*/ 1872 h 187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309"/>
              <a:gd name="T67" fmla="*/ 0 h 1872"/>
              <a:gd name="T68" fmla="*/ 309 w 309"/>
              <a:gd name="T69" fmla="*/ 1872 h 1872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309" h="1872">
                <a:moveTo>
                  <a:pt x="67" y="0"/>
                </a:moveTo>
                <a:cubicBezTo>
                  <a:pt x="34" y="12"/>
                  <a:pt x="19" y="21"/>
                  <a:pt x="0" y="51"/>
                </a:cubicBezTo>
                <a:cubicBezTo>
                  <a:pt x="3" y="91"/>
                  <a:pt x="1" y="131"/>
                  <a:pt x="8" y="170"/>
                </a:cubicBezTo>
                <a:cubicBezTo>
                  <a:pt x="12" y="194"/>
                  <a:pt x="35" y="199"/>
                  <a:pt x="50" y="212"/>
                </a:cubicBezTo>
                <a:cubicBezTo>
                  <a:pt x="88" y="246"/>
                  <a:pt x="111" y="268"/>
                  <a:pt x="127" y="314"/>
                </a:cubicBezTo>
                <a:cubicBezTo>
                  <a:pt x="117" y="396"/>
                  <a:pt x="103" y="437"/>
                  <a:pt x="33" y="483"/>
                </a:cubicBezTo>
                <a:cubicBezTo>
                  <a:pt x="27" y="500"/>
                  <a:pt x="22" y="517"/>
                  <a:pt x="16" y="534"/>
                </a:cubicBezTo>
                <a:cubicBezTo>
                  <a:pt x="11" y="548"/>
                  <a:pt x="22" y="562"/>
                  <a:pt x="25" y="576"/>
                </a:cubicBezTo>
                <a:cubicBezTo>
                  <a:pt x="35" y="618"/>
                  <a:pt x="48" y="645"/>
                  <a:pt x="84" y="669"/>
                </a:cubicBezTo>
                <a:cubicBezTo>
                  <a:pt x="102" y="697"/>
                  <a:pt x="126" y="718"/>
                  <a:pt x="144" y="746"/>
                </a:cubicBezTo>
                <a:cubicBezTo>
                  <a:pt x="153" y="774"/>
                  <a:pt x="186" y="822"/>
                  <a:pt x="186" y="822"/>
                </a:cubicBezTo>
                <a:cubicBezTo>
                  <a:pt x="177" y="873"/>
                  <a:pt x="176" y="887"/>
                  <a:pt x="135" y="915"/>
                </a:cubicBezTo>
                <a:cubicBezTo>
                  <a:pt x="101" y="965"/>
                  <a:pt x="66" y="998"/>
                  <a:pt x="50" y="1059"/>
                </a:cubicBezTo>
                <a:cubicBezTo>
                  <a:pt x="61" y="1181"/>
                  <a:pt x="40" y="1133"/>
                  <a:pt x="93" y="1211"/>
                </a:cubicBezTo>
                <a:cubicBezTo>
                  <a:pt x="110" y="1236"/>
                  <a:pt x="144" y="1245"/>
                  <a:pt x="169" y="1262"/>
                </a:cubicBezTo>
                <a:cubicBezTo>
                  <a:pt x="177" y="1268"/>
                  <a:pt x="194" y="1279"/>
                  <a:pt x="194" y="1279"/>
                </a:cubicBezTo>
                <a:cubicBezTo>
                  <a:pt x="228" y="1331"/>
                  <a:pt x="222" y="1351"/>
                  <a:pt x="228" y="1423"/>
                </a:cubicBezTo>
                <a:cubicBezTo>
                  <a:pt x="214" y="1469"/>
                  <a:pt x="199" y="1443"/>
                  <a:pt x="169" y="1482"/>
                </a:cubicBezTo>
                <a:cubicBezTo>
                  <a:pt x="156" y="1498"/>
                  <a:pt x="135" y="1533"/>
                  <a:pt x="135" y="1533"/>
                </a:cubicBezTo>
                <a:cubicBezTo>
                  <a:pt x="132" y="1544"/>
                  <a:pt x="127" y="1555"/>
                  <a:pt x="127" y="1567"/>
                </a:cubicBezTo>
                <a:cubicBezTo>
                  <a:pt x="127" y="1676"/>
                  <a:pt x="145" y="1679"/>
                  <a:pt x="237" y="1703"/>
                </a:cubicBezTo>
                <a:cubicBezTo>
                  <a:pt x="307" y="1750"/>
                  <a:pt x="309" y="1872"/>
                  <a:pt x="211" y="1872"/>
                </a:cubicBezTo>
              </a:path>
            </a:pathLst>
          </a:custGeom>
          <a:noFill/>
          <a:ln w="9525" cap="flat" cmpd="sng">
            <a:solidFill>
              <a:srgbClr val="FF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28" name="Freeform 8"/>
          <p:cNvSpPr>
            <a:spLocks/>
          </p:cNvSpPr>
          <p:nvPr/>
        </p:nvSpPr>
        <p:spPr bwMode="auto">
          <a:xfrm>
            <a:off x="5029200" y="3657600"/>
            <a:ext cx="490538" cy="2971800"/>
          </a:xfrm>
          <a:custGeom>
            <a:avLst/>
            <a:gdLst>
              <a:gd name="T0" fmla="*/ 67 w 309"/>
              <a:gd name="T1" fmla="*/ 0 h 1872"/>
              <a:gd name="T2" fmla="*/ 0 w 309"/>
              <a:gd name="T3" fmla="*/ 51 h 1872"/>
              <a:gd name="T4" fmla="*/ 8 w 309"/>
              <a:gd name="T5" fmla="*/ 170 h 1872"/>
              <a:gd name="T6" fmla="*/ 50 w 309"/>
              <a:gd name="T7" fmla="*/ 212 h 1872"/>
              <a:gd name="T8" fmla="*/ 127 w 309"/>
              <a:gd name="T9" fmla="*/ 314 h 1872"/>
              <a:gd name="T10" fmla="*/ 33 w 309"/>
              <a:gd name="T11" fmla="*/ 483 h 1872"/>
              <a:gd name="T12" fmla="*/ 16 w 309"/>
              <a:gd name="T13" fmla="*/ 534 h 1872"/>
              <a:gd name="T14" fmla="*/ 25 w 309"/>
              <a:gd name="T15" fmla="*/ 576 h 1872"/>
              <a:gd name="T16" fmla="*/ 84 w 309"/>
              <a:gd name="T17" fmla="*/ 669 h 1872"/>
              <a:gd name="T18" fmla="*/ 144 w 309"/>
              <a:gd name="T19" fmla="*/ 746 h 1872"/>
              <a:gd name="T20" fmla="*/ 186 w 309"/>
              <a:gd name="T21" fmla="*/ 822 h 1872"/>
              <a:gd name="T22" fmla="*/ 135 w 309"/>
              <a:gd name="T23" fmla="*/ 915 h 1872"/>
              <a:gd name="T24" fmla="*/ 50 w 309"/>
              <a:gd name="T25" fmla="*/ 1059 h 1872"/>
              <a:gd name="T26" fmla="*/ 93 w 309"/>
              <a:gd name="T27" fmla="*/ 1211 h 1872"/>
              <a:gd name="T28" fmla="*/ 169 w 309"/>
              <a:gd name="T29" fmla="*/ 1262 h 1872"/>
              <a:gd name="T30" fmla="*/ 194 w 309"/>
              <a:gd name="T31" fmla="*/ 1279 h 1872"/>
              <a:gd name="T32" fmla="*/ 228 w 309"/>
              <a:gd name="T33" fmla="*/ 1423 h 1872"/>
              <a:gd name="T34" fmla="*/ 169 w 309"/>
              <a:gd name="T35" fmla="*/ 1482 h 1872"/>
              <a:gd name="T36" fmla="*/ 135 w 309"/>
              <a:gd name="T37" fmla="*/ 1533 h 1872"/>
              <a:gd name="T38" fmla="*/ 127 w 309"/>
              <a:gd name="T39" fmla="*/ 1567 h 1872"/>
              <a:gd name="T40" fmla="*/ 237 w 309"/>
              <a:gd name="T41" fmla="*/ 1703 h 1872"/>
              <a:gd name="T42" fmla="*/ 211 w 309"/>
              <a:gd name="T43" fmla="*/ 1872 h 187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309"/>
              <a:gd name="T67" fmla="*/ 0 h 1872"/>
              <a:gd name="T68" fmla="*/ 309 w 309"/>
              <a:gd name="T69" fmla="*/ 1872 h 1872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309" h="1872">
                <a:moveTo>
                  <a:pt x="67" y="0"/>
                </a:moveTo>
                <a:cubicBezTo>
                  <a:pt x="34" y="12"/>
                  <a:pt x="19" y="21"/>
                  <a:pt x="0" y="51"/>
                </a:cubicBezTo>
                <a:cubicBezTo>
                  <a:pt x="3" y="91"/>
                  <a:pt x="1" y="131"/>
                  <a:pt x="8" y="170"/>
                </a:cubicBezTo>
                <a:cubicBezTo>
                  <a:pt x="12" y="194"/>
                  <a:pt x="35" y="199"/>
                  <a:pt x="50" y="212"/>
                </a:cubicBezTo>
                <a:cubicBezTo>
                  <a:pt x="88" y="246"/>
                  <a:pt x="111" y="268"/>
                  <a:pt x="127" y="314"/>
                </a:cubicBezTo>
                <a:cubicBezTo>
                  <a:pt x="117" y="396"/>
                  <a:pt x="103" y="437"/>
                  <a:pt x="33" y="483"/>
                </a:cubicBezTo>
                <a:cubicBezTo>
                  <a:pt x="27" y="500"/>
                  <a:pt x="22" y="517"/>
                  <a:pt x="16" y="534"/>
                </a:cubicBezTo>
                <a:cubicBezTo>
                  <a:pt x="11" y="548"/>
                  <a:pt x="22" y="562"/>
                  <a:pt x="25" y="576"/>
                </a:cubicBezTo>
                <a:cubicBezTo>
                  <a:pt x="35" y="618"/>
                  <a:pt x="48" y="645"/>
                  <a:pt x="84" y="669"/>
                </a:cubicBezTo>
                <a:cubicBezTo>
                  <a:pt x="102" y="697"/>
                  <a:pt x="126" y="718"/>
                  <a:pt x="144" y="746"/>
                </a:cubicBezTo>
                <a:cubicBezTo>
                  <a:pt x="153" y="774"/>
                  <a:pt x="186" y="822"/>
                  <a:pt x="186" y="822"/>
                </a:cubicBezTo>
                <a:cubicBezTo>
                  <a:pt x="177" y="873"/>
                  <a:pt x="176" y="887"/>
                  <a:pt x="135" y="915"/>
                </a:cubicBezTo>
                <a:cubicBezTo>
                  <a:pt x="101" y="965"/>
                  <a:pt x="66" y="998"/>
                  <a:pt x="50" y="1059"/>
                </a:cubicBezTo>
                <a:cubicBezTo>
                  <a:pt x="61" y="1181"/>
                  <a:pt x="40" y="1133"/>
                  <a:pt x="93" y="1211"/>
                </a:cubicBezTo>
                <a:cubicBezTo>
                  <a:pt x="110" y="1236"/>
                  <a:pt x="144" y="1245"/>
                  <a:pt x="169" y="1262"/>
                </a:cubicBezTo>
                <a:cubicBezTo>
                  <a:pt x="177" y="1268"/>
                  <a:pt x="194" y="1279"/>
                  <a:pt x="194" y="1279"/>
                </a:cubicBezTo>
                <a:cubicBezTo>
                  <a:pt x="228" y="1331"/>
                  <a:pt x="222" y="1351"/>
                  <a:pt x="228" y="1423"/>
                </a:cubicBezTo>
                <a:cubicBezTo>
                  <a:pt x="214" y="1469"/>
                  <a:pt x="199" y="1443"/>
                  <a:pt x="169" y="1482"/>
                </a:cubicBezTo>
                <a:cubicBezTo>
                  <a:pt x="156" y="1498"/>
                  <a:pt x="135" y="1533"/>
                  <a:pt x="135" y="1533"/>
                </a:cubicBezTo>
                <a:cubicBezTo>
                  <a:pt x="132" y="1544"/>
                  <a:pt x="127" y="1555"/>
                  <a:pt x="127" y="1567"/>
                </a:cubicBezTo>
                <a:cubicBezTo>
                  <a:pt x="127" y="1676"/>
                  <a:pt x="145" y="1679"/>
                  <a:pt x="237" y="1703"/>
                </a:cubicBezTo>
                <a:cubicBezTo>
                  <a:pt x="307" y="1750"/>
                  <a:pt x="309" y="1872"/>
                  <a:pt x="211" y="1872"/>
                </a:cubicBezTo>
              </a:path>
            </a:pathLst>
          </a:custGeom>
          <a:noFill/>
          <a:ln w="9525" cap="flat" cmpd="sng">
            <a:solidFill>
              <a:srgbClr val="FF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5562600" y="61722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MATRIX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7924800" y="3429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H</a:t>
            </a:r>
            <a:r>
              <a:rPr lang="en-US" sz="2400" baseline="30000">
                <a:solidFill>
                  <a:srgbClr val="FFFF99"/>
                </a:solidFill>
              </a:rPr>
              <a:t>+</a:t>
            </a:r>
            <a:endParaRPr lang="en-US" sz="2400">
              <a:solidFill>
                <a:srgbClr val="FFFF99"/>
              </a:solidFill>
            </a:endParaRPr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3810000" y="4953000"/>
            <a:ext cx="20574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4495800" y="3810000"/>
            <a:ext cx="457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>
            <a:off x="4495800" y="3962400"/>
            <a:ext cx="457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4648200" y="4114800"/>
            <a:ext cx="457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>
            <a:off x="4648200" y="4267200"/>
            <a:ext cx="457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36" name="Line 16"/>
          <p:cNvSpPr>
            <a:spLocks noChangeShapeType="1"/>
          </p:cNvSpPr>
          <p:nvPr/>
        </p:nvSpPr>
        <p:spPr bwMode="auto">
          <a:xfrm>
            <a:off x="4495800" y="4419600"/>
            <a:ext cx="457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>
            <a:off x="4495800" y="4572000"/>
            <a:ext cx="457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>
            <a:off x="4572000" y="3657600"/>
            <a:ext cx="457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>
            <a:off x="4648200" y="4724400"/>
            <a:ext cx="457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40" name="Line 20"/>
          <p:cNvSpPr>
            <a:spLocks noChangeShapeType="1"/>
          </p:cNvSpPr>
          <p:nvPr/>
        </p:nvSpPr>
        <p:spPr bwMode="auto">
          <a:xfrm>
            <a:off x="4724400" y="4800600"/>
            <a:ext cx="457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41" name="Line 21"/>
          <p:cNvSpPr>
            <a:spLocks noChangeShapeType="1"/>
          </p:cNvSpPr>
          <p:nvPr/>
        </p:nvSpPr>
        <p:spPr bwMode="auto">
          <a:xfrm>
            <a:off x="4724400" y="5105400"/>
            <a:ext cx="457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42" name="Line 22"/>
          <p:cNvSpPr>
            <a:spLocks noChangeShapeType="1"/>
          </p:cNvSpPr>
          <p:nvPr/>
        </p:nvSpPr>
        <p:spPr bwMode="auto">
          <a:xfrm>
            <a:off x="4572000" y="5257800"/>
            <a:ext cx="457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43" name="Line 23"/>
          <p:cNvSpPr>
            <a:spLocks noChangeShapeType="1"/>
          </p:cNvSpPr>
          <p:nvPr/>
        </p:nvSpPr>
        <p:spPr bwMode="auto">
          <a:xfrm>
            <a:off x="4572000" y="5410200"/>
            <a:ext cx="457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44" name="Line 24"/>
          <p:cNvSpPr>
            <a:spLocks noChangeShapeType="1"/>
          </p:cNvSpPr>
          <p:nvPr/>
        </p:nvSpPr>
        <p:spPr bwMode="auto">
          <a:xfrm>
            <a:off x="4648200" y="5562600"/>
            <a:ext cx="457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45" name="Line 25"/>
          <p:cNvSpPr>
            <a:spLocks noChangeShapeType="1"/>
          </p:cNvSpPr>
          <p:nvPr/>
        </p:nvSpPr>
        <p:spPr bwMode="auto">
          <a:xfrm>
            <a:off x="4724400" y="5715000"/>
            <a:ext cx="457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46" name="Line 26"/>
          <p:cNvSpPr>
            <a:spLocks noChangeShapeType="1"/>
          </p:cNvSpPr>
          <p:nvPr/>
        </p:nvSpPr>
        <p:spPr bwMode="auto">
          <a:xfrm>
            <a:off x="4800600" y="5867400"/>
            <a:ext cx="457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47" name="Line 27"/>
          <p:cNvSpPr>
            <a:spLocks noChangeShapeType="1"/>
          </p:cNvSpPr>
          <p:nvPr/>
        </p:nvSpPr>
        <p:spPr bwMode="auto">
          <a:xfrm>
            <a:off x="4724400" y="6019800"/>
            <a:ext cx="457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48" name="Line 28"/>
          <p:cNvSpPr>
            <a:spLocks noChangeShapeType="1"/>
          </p:cNvSpPr>
          <p:nvPr/>
        </p:nvSpPr>
        <p:spPr bwMode="auto">
          <a:xfrm>
            <a:off x="4724400" y="6172200"/>
            <a:ext cx="457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49" name="Line 29"/>
          <p:cNvSpPr>
            <a:spLocks noChangeShapeType="1"/>
          </p:cNvSpPr>
          <p:nvPr/>
        </p:nvSpPr>
        <p:spPr bwMode="auto">
          <a:xfrm>
            <a:off x="4800600" y="6400800"/>
            <a:ext cx="457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50" name="Line 30"/>
          <p:cNvSpPr>
            <a:spLocks noChangeShapeType="1"/>
          </p:cNvSpPr>
          <p:nvPr/>
        </p:nvSpPr>
        <p:spPr bwMode="auto">
          <a:xfrm>
            <a:off x="2279650" y="5108575"/>
            <a:ext cx="384175" cy="387350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1" name="Line 31"/>
          <p:cNvSpPr>
            <a:spLocks noChangeShapeType="1"/>
          </p:cNvSpPr>
          <p:nvPr/>
        </p:nvSpPr>
        <p:spPr bwMode="auto">
          <a:xfrm>
            <a:off x="2392363" y="5083175"/>
            <a:ext cx="296862" cy="300038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2" name="Line 32"/>
          <p:cNvSpPr>
            <a:spLocks noChangeShapeType="1"/>
          </p:cNvSpPr>
          <p:nvPr/>
        </p:nvSpPr>
        <p:spPr bwMode="auto">
          <a:xfrm flipV="1">
            <a:off x="2663825" y="5354638"/>
            <a:ext cx="527050" cy="141287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3" name="Line 33"/>
          <p:cNvSpPr>
            <a:spLocks noChangeShapeType="1"/>
          </p:cNvSpPr>
          <p:nvPr/>
        </p:nvSpPr>
        <p:spPr bwMode="auto">
          <a:xfrm flipV="1">
            <a:off x="3190875" y="4826000"/>
            <a:ext cx="141288" cy="528638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4" name="Line 34"/>
          <p:cNvSpPr>
            <a:spLocks noChangeShapeType="1"/>
          </p:cNvSpPr>
          <p:nvPr/>
        </p:nvSpPr>
        <p:spPr bwMode="auto">
          <a:xfrm flipV="1">
            <a:off x="3114675" y="4860925"/>
            <a:ext cx="107950" cy="407988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5" name="Line 35"/>
          <p:cNvSpPr>
            <a:spLocks noChangeShapeType="1"/>
          </p:cNvSpPr>
          <p:nvPr/>
        </p:nvSpPr>
        <p:spPr bwMode="auto">
          <a:xfrm flipH="1" flipV="1">
            <a:off x="2943225" y="4437063"/>
            <a:ext cx="388938" cy="388937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6" name="Line 36"/>
          <p:cNvSpPr>
            <a:spLocks noChangeShapeType="1"/>
          </p:cNvSpPr>
          <p:nvPr/>
        </p:nvSpPr>
        <p:spPr bwMode="auto">
          <a:xfrm flipH="1">
            <a:off x="2417763" y="4437063"/>
            <a:ext cx="525462" cy="144462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7" name="Line 37"/>
          <p:cNvSpPr>
            <a:spLocks noChangeShapeType="1"/>
          </p:cNvSpPr>
          <p:nvPr/>
        </p:nvSpPr>
        <p:spPr bwMode="auto">
          <a:xfrm flipH="1">
            <a:off x="2503488" y="4548188"/>
            <a:ext cx="403225" cy="111125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8" name="Line 38"/>
          <p:cNvSpPr>
            <a:spLocks noChangeShapeType="1"/>
          </p:cNvSpPr>
          <p:nvPr/>
        </p:nvSpPr>
        <p:spPr bwMode="auto">
          <a:xfrm flipH="1">
            <a:off x="2279650" y="4581525"/>
            <a:ext cx="138113" cy="527050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9" name="Rectangle 39"/>
          <p:cNvSpPr>
            <a:spLocks noChangeArrowheads="1"/>
          </p:cNvSpPr>
          <p:nvPr/>
        </p:nvSpPr>
        <p:spPr bwMode="auto">
          <a:xfrm>
            <a:off x="2882900" y="3741738"/>
            <a:ext cx="257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56360" name="Rectangle 40"/>
          <p:cNvSpPr>
            <a:spLocks noChangeArrowheads="1"/>
          </p:cNvSpPr>
          <p:nvPr/>
        </p:nvSpPr>
        <p:spPr bwMode="auto">
          <a:xfrm>
            <a:off x="3140075" y="3741738"/>
            <a:ext cx="23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99"/>
                </a:solidFill>
              </a:rPr>
              <a:t>H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56361" name="Line 41"/>
          <p:cNvSpPr>
            <a:spLocks noChangeShapeType="1"/>
          </p:cNvSpPr>
          <p:nvPr/>
        </p:nvSpPr>
        <p:spPr bwMode="auto">
          <a:xfrm flipV="1">
            <a:off x="2943225" y="4071938"/>
            <a:ext cx="93663" cy="365125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2" name="Line 42"/>
          <p:cNvSpPr>
            <a:spLocks noChangeShapeType="1"/>
          </p:cNvSpPr>
          <p:nvPr/>
        </p:nvSpPr>
        <p:spPr bwMode="auto">
          <a:xfrm flipH="1" flipV="1">
            <a:off x="2238375" y="4273550"/>
            <a:ext cx="179388" cy="307975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3" name="Rectangle 43"/>
          <p:cNvSpPr>
            <a:spLocks noChangeArrowheads="1"/>
          </p:cNvSpPr>
          <p:nvPr/>
        </p:nvSpPr>
        <p:spPr bwMode="auto">
          <a:xfrm>
            <a:off x="1570038" y="3941763"/>
            <a:ext cx="257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56364" name="Rectangle 44"/>
          <p:cNvSpPr>
            <a:spLocks noChangeArrowheads="1"/>
          </p:cNvSpPr>
          <p:nvPr/>
        </p:nvSpPr>
        <p:spPr bwMode="auto">
          <a:xfrm>
            <a:off x="1847850" y="4149725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FF99"/>
                </a:solidFill>
              </a:rPr>
              <a:t>2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56365" name="Rectangle 45"/>
          <p:cNvSpPr>
            <a:spLocks noChangeArrowheads="1"/>
          </p:cNvSpPr>
          <p:nvPr/>
        </p:nvSpPr>
        <p:spPr bwMode="auto">
          <a:xfrm>
            <a:off x="1949450" y="3941763"/>
            <a:ext cx="23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99"/>
                </a:solidFill>
              </a:rPr>
              <a:t>N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56366" name="Line 46"/>
          <p:cNvSpPr>
            <a:spLocks noChangeShapeType="1"/>
          </p:cNvSpPr>
          <p:nvPr/>
        </p:nvSpPr>
        <p:spPr bwMode="auto">
          <a:xfrm flipH="1">
            <a:off x="2481263" y="5495925"/>
            <a:ext cx="182562" cy="307975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7" name="Rectangle 47"/>
          <p:cNvSpPr>
            <a:spLocks noChangeArrowheads="1"/>
          </p:cNvSpPr>
          <p:nvPr/>
        </p:nvSpPr>
        <p:spPr bwMode="auto">
          <a:xfrm>
            <a:off x="1816100" y="5807075"/>
            <a:ext cx="257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56368" name="Rectangle 48"/>
          <p:cNvSpPr>
            <a:spLocks noChangeArrowheads="1"/>
          </p:cNvSpPr>
          <p:nvPr/>
        </p:nvSpPr>
        <p:spPr bwMode="auto">
          <a:xfrm>
            <a:off x="2093913" y="6013450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FF99"/>
                </a:solidFill>
              </a:rPr>
              <a:t>2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56369" name="Rectangle 49"/>
          <p:cNvSpPr>
            <a:spLocks noChangeArrowheads="1"/>
          </p:cNvSpPr>
          <p:nvPr/>
        </p:nvSpPr>
        <p:spPr bwMode="auto">
          <a:xfrm>
            <a:off x="2195513" y="5807075"/>
            <a:ext cx="23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99"/>
                </a:solidFill>
              </a:rPr>
              <a:t>N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56370" name="Line 50"/>
          <p:cNvSpPr>
            <a:spLocks noChangeShapeType="1"/>
          </p:cNvSpPr>
          <p:nvPr/>
        </p:nvSpPr>
        <p:spPr bwMode="auto">
          <a:xfrm>
            <a:off x="6348413" y="4889500"/>
            <a:ext cx="381000" cy="384175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1" name="Line 51"/>
          <p:cNvSpPr>
            <a:spLocks noChangeShapeType="1"/>
          </p:cNvSpPr>
          <p:nvPr/>
        </p:nvSpPr>
        <p:spPr bwMode="auto">
          <a:xfrm>
            <a:off x="6461125" y="4864100"/>
            <a:ext cx="292100" cy="296863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2" name="Line 52"/>
          <p:cNvSpPr>
            <a:spLocks noChangeShapeType="1"/>
          </p:cNvSpPr>
          <p:nvPr/>
        </p:nvSpPr>
        <p:spPr bwMode="auto">
          <a:xfrm flipV="1">
            <a:off x="6729413" y="5133975"/>
            <a:ext cx="522287" cy="139700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3" name="Line 53"/>
          <p:cNvSpPr>
            <a:spLocks noChangeShapeType="1"/>
          </p:cNvSpPr>
          <p:nvPr/>
        </p:nvSpPr>
        <p:spPr bwMode="auto">
          <a:xfrm flipV="1">
            <a:off x="7251700" y="4608513"/>
            <a:ext cx="139700" cy="525462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4" name="Line 54"/>
          <p:cNvSpPr>
            <a:spLocks noChangeShapeType="1"/>
          </p:cNvSpPr>
          <p:nvPr/>
        </p:nvSpPr>
        <p:spPr bwMode="auto">
          <a:xfrm flipV="1">
            <a:off x="7175500" y="4645025"/>
            <a:ext cx="106363" cy="403225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5" name="Line 55"/>
          <p:cNvSpPr>
            <a:spLocks noChangeShapeType="1"/>
          </p:cNvSpPr>
          <p:nvPr/>
        </p:nvSpPr>
        <p:spPr bwMode="auto">
          <a:xfrm flipH="1" flipV="1">
            <a:off x="7005638" y="4224338"/>
            <a:ext cx="385762" cy="384175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6" name="Line 56"/>
          <p:cNvSpPr>
            <a:spLocks noChangeShapeType="1"/>
          </p:cNvSpPr>
          <p:nvPr/>
        </p:nvSpPr>
        <p:spPr bwMode="auto">
          <a:xfrm flipH="1">
            <a:off x="6484938" y="4224338"/>
            <a:ext cx="520700" cy="142875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7" name="Line 57"/>
          <p:cNvSpPr>
            <a:spLocks noChangeShapeType="1"/>
          </p:cNvSpPr>
          <p:nvPr/>
        </p:nvSpPr>
        <p:spPr bwMode="auto">
          <a:xfrm flipH="1">
            <a:off x="6570663" y="4333875"/>
            <a:ext cx="400050" cy="111125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8" name="Line 58"/>
          <p:cNvSpPr>
            <a:spLocks noChangeShapeType="1"/>
          </p:cNvSpPr>
          <p:nvPr/>
        </p:nvSpPr>
        <p:spPr bwMode="auto">
          <a:xfrm flipH="1">
            <a:off x="6348413" y="4367213"/>
            <a:ext cx="136525" cy="522287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9" name="Rectangle 59"/>
          <p:cNvSpPr>
            <a:spLocks noChangeArrowheads="1"/>
          </p:cNvSpPr>
          <p:nvPr/>
        </p:nvSpPr>
        <p:spPr bwMode="auto">
          <a:xfrm>
            <a:off x="7073900" y="3589338"/>
            <a:ext cx="257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56380" name="Line 60"/>
          <p:cNvSpPr>
            <a:spLocks noChangeShapeType="1"/>
          </p:cNvSpPr>
          <p:nvPr/>
        </p:nvSpPr>
        <p:spPr bwMode="auto">
          <a:xfrm flipV="1">
            <a:off x="7005638" y="3919538"/>
            <a:ext cx="169862" cy="304800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1" name="Line 61"/>
          <p:cNvSpPr>
            <a:spLocks noChangeShapeType="1"/>
          </p:cNvSpPr>
          <p:nvPr/>
        </p:nvSpPr>
        <p:spPr bwMode="auto">
          <a:xfrm flipH="1" flipV="1">
            <a:off x="6253163" y="4133850"/>
            <a:ext cx="231775" cy="233363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2" name="Line 62"/>
          <p:cNvSpPr>
            <a:spLocks noChangeShapeType="1"/>
          </p:cNvSpPr>
          <p:nvPr/>
        </p:nvSpPr>
        <p:spPr bwMode="auto">
          <a:xfrm flipH="1">
            <a:off x="6548438" y="5273675"/>
            <a:ext cx="180975" cy="306388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3" name="Rectangle 63"/>
          <p:cNvSpPr>
            <a:spLocks noChangeArrowheads="1"/>
          </p:cNvSpPr>
          <p:nvPr/>
        </p:nvSpPr>
        <p:spPr bwMode="auto">
          <a:xfrm>
            <a:off x="5532438" y="3816350"/>
            <a:ext cx="257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56384" name="Rectangle 64"/>
          <p:cNvSpPr>
            <a:spLocks noChangeArrowheads="1"/>
          </p:cNvSpPr>
          <p:nvPr/>
        </p:nvSpPr>
        <p:spPr bwMode="auto">
          <a:xfrm>
            <a:off x="5808663" y="402431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FF99"/>
                </a:solidFill>
              </a:rPr>
              <a:t>2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56385" name="Rectangle 65"/>
          <p:cNvSpPr>
            <a:spLocks noChangeArrowheads="1"/>
          </p:cNvSpPr>
          <p:nvPr/>
        </p:nvSpPr>
        <p:spPr bwMode="auto">
          <a:xfrm>
            <a:off x="5907088" y="3816350"/>
            <a:ext cx="23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99"/>
                </a:solidFill>
              </a:rPr>
              <a:t>N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56386" name="Rectangle 66"/>
          <p:cNvSpPr>
            <a:spLocks noChangeArrowheads="1"/>
          </p:cNvSpPr>
          <p:nvPr/>
        </p:nvSpPr>
        <p:spPr bwMode="auto">
          <a:xfrm>
            <a:off x="5888038" y="5581650"/>
            <a:ext cx="257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56387" name="Rectangle 67"/>
          <p:cNvSpPr>
            <a:spLocks noChangeArrowheads="1"/>
          </p:cNvSpPr>
          <p:nvPr/>
        </p:nvSpPr>
        <p:spPr bwMode="auto">
          <a:xfrm>
            <a:off x="6164263" y="5788025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FF99"/>
                </a:solidFill>
              </a:rPr>
              <a:t>2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56388" name="Rectangle 68"/>
          <p:cNvSpPr>
            <a:spLocks noChangeArrowheads="1"/>
          </p:cNvSpPr>
          <p:nvPr/>
        </p:nvSpPr>
        <p:spPr bwMode="auto">
          <a:xfrm>
            <a:off x="6262688" y="5581650"/>
            <a:ext cx="23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99"/>
                </a:solidFill>
              </a:rPr>
              <a:t>N</a:t>
            </a:r>
            <a:endParaRPr lang="en-US">
              <a:solidFill>
                <a:srgbClr val="FFFF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2362200" y="1752600"/>
            <a:ext cx="0" cy="327660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2362200" y="5029200"/>
            <a:ext cx="4724400" cy="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0" name="Line 5"/>
          <p:cNvSpPr>
            <a:spLocks noChangeShapeType="1"/>
          </p:cNvSpPr>
          <p:nvPr/>
        </p:nvSpPr>
        <p:spPr bwMode="auto">
          <a:xfrm>
            <a:off x="2362200" y="2209800"/>
            <a:ext cx="4648200" cy="0"/>
          </a:xfrm>
          <a:prstGeom prst="line">
            <a:avLst/>
          </a:prstGeom>
          <a:noFill/>
          <a:ln w="9525">
            <a:solidFill>
              <a:srgbClr val="FFFF99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1295400" y="1905000"/>
            <a:ext cx="958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V</a:t>
            </a:r>
            <a:r>
              <a:rPr lang="en-US" sz="3200" baseline="-25000"/>
              <a:t>max</a:t>
            </a:r>
          </a:p>
        </p:txBody>
      </p:sp>
      <p:sp>
        <p:nvSpPr>
          <p:cNvPr id="14342" name="Text Box 10"/>
          <p:cNvSpPr txBox="1">
            <a:spLocks noChangeArrowheads="1"/>
          </p:cNvSpPr>
          <p:nvPr/>
        </p:nvSpPr>
        <p:spPr bwMode="auto">
          <a:xfrm>
            <a:off x="2971800" y="5867400"/>
            <a:ext cx="3702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[blood glucose] mM</a:t>
            </a:r>
          </a:p>
        </p:txBody>
      </p:sp>
      <p:sp>
        <p:nvSpPr>
          <p:cNvPr id="14343" name="Text Box 11"/>
          <p:cNvSpPr txBox="1">
            <a:spLocks noChangeArrowheads="1"/>
          </p:cNvSpPr>
          <p:nvPr/>
        </p:nvSpPr>
        <p:spPr bwMode="auto">
          <a:xfrm>
            <a:off x="533400" y="3181350"/>
            <a:ext cx="409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i="1">
                <a:latin typeface="Times New Roman" pitchFamily="18" charset="0"/>
              </a:rPr>
              <a:t>v</a:t>
            </a:r>
          </a:p>
        </p:txBody>
      </p:sp>
      <p:sp>
        <p:nvSpPr>
          <p:cNvPr id="14344" name="Text Box 13"/>
          <p:cNvSpPr txBox="1">
            <a:spLocks noChangeArrowheads="1"/>
          </p:cNvSpPr>
          <p:nvPr/>
        </p:nvSpPr>
        <p:spPr bwMode="auto">
          <a:xfrm>
            <a:off x="2332038" y="5181600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1          10           20          30</a:t>
            </a:r>
          </a:p>
        </p:txBody>
      </p:sp>
      <p:sp>
        <p:nvSpPr>
          <p:cNvPr id="78862" name="Line 14"/>
          <p:cNvSpPr>
            <a:spLocks noChangeShapeType="1"/>
          </p:cNvSpPr>
          <p:nvPr/>
        </p:nvSpPr>
        <p:spPr bwMode="auto">
          <a:xfrm>
            <a:off x="2514600" y="3581400"/>
            <a:ext cx="2743200" cy="0"/>
          </a:xfrm>
          <a:prstGeom prst="line">
            <a:avLst/>
          </a:prstGeom>
          <a:noFill/>
          <a:ln w="9525">
            <a:solidFill>
              <a:srgbClr val="FFFF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63" name="Line 15"/>
          <p:cNvSpPr>
            <a:spLocks noChangeShapeType="1"/>
          </p:cNvSpPr>
          <p:nvPr/>
        </p:nvSpPr>
        <p:spPr bwMode="auto">
          <a:xfrm>
            <a:off x="5295900" y="3581400"/>
            <a:ext cx="0" cy="1524000"/>
          </a:xfrm>
          <a:prstGeom prst="line">
            <a:avLst/>
          </a:prstGeom>
          <a:noFill/>
          <a:ln w="9525">
            <a:solidFill>
              <a:srgbClr val="FFFF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Freeform 22"/>
          <p:cNvSpPr>
            <a:spLocks/>
          </p:cNvSpPr>
          <p:nvPr/>
        </p:nvSpPr>
        <p:spPr bwMode="auto">
          <a:xfrm rot="691361">
            <a:off x="2362200" y="1905000"/>
            <a:ext cx="2768600" cy="3352800"/>
          </a:xfrm>
          <a:custGeom>
            <a:avLst/>
            <a:gdLst>
              <a:gd name="T0" fmla="*/ 524192500 w 1744"/>
              <a:gd name="T1" fmla="*/ 2147483647 h 2112"/>
              <a:gd name="T2" fmla="*/ 645160000 w 1744"/>
              <a:gd name="T3" fmla="*/ 1451610000 h 2112"/>
              <a:gd name="T4" fmla="*/ 2147483647 w 1744"/>
              <a:gd name="T5" fmla="*/ 0 h 2112"/>
              <a:gd name="T6" fmla="*/ 0 60000 65536"/>
              <a:gd name="T7" fmla="*/ 0 60000 65536"/>
              <a:gd name="T8" fmla="*/ 0 60000 65536"/>
              <a:gd name="T9" fmla="*/ 0 w 1744"/>
              <a:gd name="T10" fmla="*/ 0 h 2112"/>
              <a:gd name="T11" fmla="*/ 1744 w 1744"/>
              <a:gd name="T12" fmla="*/ 2112 h 2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4" h="2112">
                <a:moveTo>
                  <a:pt x="208" y="2112"/>
                </a:moveTo>
                <a:cubicBezTo>
                  <a:pt x="104" y="1520"/>
                  <a:pt x="0" y="928"/>
                  <a:pt x="256" y="576"/>
                </a:cubicBezTo>
                <a:cubicBezTo>
                  <a:pt x="512" y="224"/>
                  <a:pt x="1128" y="112"/>
                  <a:pt x="1744" y="0"/>
                </a:cubicBezTo>
              </a:path>
            </a:pathLst>
          </a:custGeom>
          <a:noFill/>
          <a:ln w="28575">
            <a:solidFill>
              <a:srgbClr val="99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Arc 25"/>
          <p:cNvSpPr>
            <a:spLocks/>
          </p:cNvSpPr>
          <p:nvPr/>
        </p:nvSpPr>
        <p:spPr bwMode="auto">
          <a:xfrm rot="14155782" flipV="1">
            <a:off x="3103563" y="3005138"/>
            <a:ext cx="4770437" cy="5684837"/>
          </a:xfrm>
          <a:custGeom>
            <a:avLst/>
            <a:gdLst>
              <a:gd name="T0" fmla="*/ 2147483647 w 21531"/>
              <a:gd name="T1" fmla="*/ 0 h 12920"/>
              <a:gd name="T2" fmla="*/ 2147483647 w 21531"/>
              <a:gd name="T3" fmla="*/ 2147483647 h 12920"/>
              <a:gd name="T4" fmla="*/ 0 w 21531"/>
              <a:gd name="T5" fmla="*/ 2147483647 h 12920"/>
              <a:gd name="T6" fmla="*/ 0 60000 65536"/>
              <a:gd name="T7" fmla="*/ 0 60000 65536"/>
              <a:gd name="T8" fmla="*/ 0 60000 65536"/>
              <a:gd name="T9" fmla="*/ 0 w 21531"/>
              <a:gd name="T10" fmla="*/ 0 h 12920"/>
              <a:gd name="T11" fmla="*/ 21531 w 21531"/>
              <a:gd name="T12" fmla="*/ 12920 h 129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31" h="12920" fill="none" extrusionOk="0">
                <a:moveTo>
                  <a:pt x="17309" y="0"/>
                </a:moveTo>
                <a:cubicBezTo>
                  <a:pt x="19743" y="3259"/>
                  <a:pt x="21206" y="7140"/>
                  <a:pt x="21531" y="11194"/>
                </a:cubicBezTo>
              </a:path>
              <a:path w="21531" h="12920" stroke="0" extrusionOk="0">
                <a:moveTo>
                  <a:pt x="17309" y="0"/>
                </a:moveTo>
                <a:cubicBezTo>
                  <a:pt x="19743" y="3259"/>
                  <a:pt x="21206" y="7140"/>
                  <a:pt x="21531" y="11194"/>
                </a:cubicBezTo>
                <a:lnTo>
                  <a:pt x="0" y="12920"/>
                </a:lnTo>
                <a:lnTo>
                  <a:pt x="17309" y="0"/>
                </a:lnTo>
                <a:close/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Text Box 26"/>
          <p:cNvSpPr txBox="1">
            <a:spLocks noChangeArrowheads="1"/>
          </p:cNvSpPr>
          <p:nvPr/>
        </p:nvSpPr>
        <p:spPr bwMode="auto">
          <a:xfrm>
            <a:off x="5105400" y="1295400"/>
            <a:ext cx="27797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99FFCC"/>
                </a:solidFill>
              </a:rPr>
              <a:t>GLUT 1,3</a:t>
            </a:r>
          </a:p>
          <a:p>
            <a:pPr eaLnBrk="1" hangingPunct="1"/>
            <a:r>
              <a:rPr lang="en-US" sz="2400">
                <a:solidFill>
                  <a:srgbClr val="99FFCC"/>
                </a:solidFill>
              </a:rPr>
              <a:t>(peripheral tissues)</a:t>
            </a:r>
          </a:p>
        </p:txBody>
      </p:sp>
      <p:sp>
        <p:nvSpPr>
          <p:cNvPr id="14350" name="Text Box 27"/>
          <p:cNvSpPr txBox="1">
            <a:spLocks noChangeArrowheads="1"/>
          </p:cNvSpPr>
          <p:nvPr/>
        </p:nvSpPr>
        <p:spPr bwMode="auto">
          <a:xfrm>
            <a:off x="6248400" y="3200400"/>
            <a:ext cx="12509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FF3300"/>
                </a:solidFill>
              </a:rPr>
              <a:t>GLUT 2</a:t>
            </a:r>
          </a:p>
          <a:p>
            <a:pPr eaLnBrk="1" hangingPunct="1"/>
            <a:r>
              <a:rPr lang="en-US" sz="2400">
                <a:solidFill>
                  <a:srgbClr val="FF3300"/>
                </a:solidFill>
              </a:rPr>
              <a:t>(liver)</a:t>
            </a:r>
          </a:p>
        </p:txBody>
      </p:sp>
      <p:sp>
        <p:nvSpPr>
          <p:cNvPr id="14351" name="Text Box 28"/>
          <p:cNvSpPr txBox="1">
            <a:spLocks noChangeArrowheads="1"/>
          </p:cNvSpPr>
          <p:nvPr/>
        </p:nvSpPr>
        <p:spPr bwMode="auto">
          <a:xfrm>
            <a:off x="2514600" y="381000"/>
            <a:ext cx="4854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FF99"/>
                </a:solidFill>
              </a:rPr>
              <a:t>Kinetics of Glucose Transport</a:t>
            </a:r>
          </a:p>
        </p:txBody>
      </p:sp>
      <p:sp>
        <p:nvSpPr>
          <p:cNvPr id="78877" name="Line 29"/>
          <p:cNvSpPr>
            <a:spLocks noChangeShapeType="1"/>
          </p:cNvSpPr>
          <p:nvPr/>
        </p:nvSpPr>
        <p:spPr bwMode="auto">
          <a:xfrm>
            <a:off x="3048000" y="5181600"/>
            <a:ext cx="9144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447800" y="3124200"/>
            <a:ext cx="1066800" cy="1938338"/>
            <a:chOff x="912" y="1968"/>
            <a:chExt cx="672" cy="1221"/>
          </a:xfrm>
        </p:grpSpPr>
        <p:sp>
          <p:nvSpPr>
            <p:cNvPr id="14354" name="Line 8"/>
            <p:cNvSpPr>
              <a:spLocks noChangeShapeType="1"/>
            </p:cNvSpPr>
            <p:nvPr/>
          </p:nvSpPr>
          <p:spPr bwMode="auto">
            <a:xfrm rot="-5400000">
              <a:off x="1081" y="2709"/>
              <a:ext cx="960" cy="0"/>
            </a:xfrm>
            <a:prstGeom prst="line">
              <a:avLst/>
            </a:prstGeom>
            <a:noFill/>
            <a:ln w="9525">
              <a:solidFill>
                <a:srgbClr val="FFFF99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4355" name="Object 9"/>
            <p:cNvGraphicFramePr>
              <a:graphicFrameLocks noChangeAspect="1"/>
            </p:cNvGraphicFramePr>
            <p:nvPr/>
          </p:nvGraphicFramePr>
          <p:xfrm>
            <a:off x="912" y="1968"/>
            <a:ext cx="572" cy="507"/>
          </p:xfrm>
          <a:graphic>
            <a:graphicData uri="http://schemas.openxmlformats.org/presentationml/2006/ole">
              <p:oleObj spid="_x0000_s1026" name="Equation" r:id="rId4" imgW="558360" imgH="482760" progId="Equation.3">
                <p:embed/>
              </p:oleObj>
            </a:graphicData>
          </a:graphic>
        </p:graphicFrame>
        <p:sp>
          <p:nvSpPr>
            <p:cNvPr id="14356" name="Line 30"/>
            <p:cNvSpPr>
              <a:spLocks noChangeShapeType="1"/>
            </p:cNvSpPr>
            <p:nvPr/>
          </p:nvSpPr>
          <p:spPr bwMode="auto">
            <a:xfrm>
              <a:off x="1488" y="2256"/>
              <a:ext cx="96" cy="0"/>
            </a:xfrm>
            <a:prstGeom prst="line">
              <a:avLst/>
            </a:prstGeom>
            <a:noFill/>
            <a:ln w="9525">
              <a:solidFill>
                <a:srgbClr val="FFFF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2" grpId="0" animBg="1"/>
      <p:bldP spid="78863" grpId="0" animBg="1"/>
      <p:bldP spid="7887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2590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olidFill>
                  <a:srgbClr val="FFFF00"/>
                </a:solidFill>
              </a:rPr>
              <a:t>b</a:t>
            </a:r>
            <a:r>
              <a:rPr lang="en-US" sz="2400" smtClean="0">
                <a:solidFill>
                  <a:srgbClr val="FFFF00"/>
                </a:solidFill>
              </a:rPr>
              <a:t>) Ionophores</a:t>
            </a:r>
          </a:p>
          <a:p>
            <a:pPr eaLnBrk="1" hangingPunct="1">
              <a:buFontTx/>
              <a:buNone/>
            </a:pPr>
            <a:r>
              <a:rPr lang="en-US" sz="2400" smtClean="0">
                <a:solidFill>
                  <a:srgbClr val="FFFF00"/>
                </a:solidFill>
              </a:rPr>
              <a:t>		</a:t>
            </a:r>
            <a:r>
              <a:rPr lang="en-US" sz="2400" smtClean="0">
                <a:solidFill>
                  <a:srgbClr val="FFFF99"/>
                </a:solidFill>
              </a:rPr>
              <a:t>i) </a:t>
            </a:r>
            <a:r>
              <a:rPr lang="en-US" sz="2400" smtClean="0">
                <a:solidFill>
                  <a:srgbClr val="99FFCC"/>
                </a:solidFill>
              </a:rPr>
              <a:t>Valinomycin</a:t>
            </a:r>
            <a:r>
              <a:rPr lang="en-US" sz="2400" smtClean="0">
                <a:solidFill>
                  <a:srgbClr val="FFFF99"/>
                </a:solidFill>
              </a:rPr>
              <a:t> – carries charge but not H</a:t>
            </a:r>
            <a:r>
              <a:rPr lang="en-US" sz="2400" baseline="30000" smtClean="0">
                <a:solidFill>
                  <a:srgbClr val="FFFF99"/>
                </a:solidFill>
              </a:rPr>
              <a:t>+</a:t>
            </a:r>
            <a:r>
              <a:rPr lang="en-US" sz="2400" smtClean="0">
                <a:solidFill>
                  <a:srgbClr val="FFFF99"/>
                </a:solidFill>
              </a:rPr>
              <a:t>’s. 		- Dissipates </a:t>
            </a:r>
            <a:r>
              <a:rPr lang="en-US" sz="2400" smtClean="0">
                <a:solidFill>
                  <a:srgbClr val="FF7C80"/>
                </a:solidFill>
              </a:rPr>
              <a:t>electrical</a:t>
            </a:r>
            <a:r>
              <a:rPr lang="en-US" sz="2400" smtClean="0">
                <a:solidFill>
                  <a:srgbClr val="FFFF99"/>
                </a:solidFill>
              </a:rPr>
              <a:t> gradient.</a:t>
            </a:r>
            <a:r>
              <a:rPr lang="en-US" smtClean="0">
                <a:solidFill>
                  <a:srgbClr val="FFFF99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FF99"/>
                </a:solidFill>
              </a:rPr>
              <a:t>		</a:t>
            </a:r>
            <a:r>
              <a:rPr lang="en-US" sz="2400" smtClean="0">
                <a:solidFill>
                  <a:srgbClr val="FFFF99"/>
                </a:solidFill>
              </a:rPr>
              <a:t>ii) </a:t>
            </a:r>
            <a:r>
              <a:rPr lang="en-US" sz="2400" smtClean="0">
                <a:solidFill>
                  <a:srgbClr val="99FFCC"/>
                </a:solidFill>
              </a:rPr>
              <a:t>Nigericin</a:t>
            </a:r>
            <a:r>
              <a:rPr lang="en-US" sz="2400" smtClean="0">
                <a:solidFill>
                  <a:srgbClr val="FFFF99"/>
                </a:solidFill>
              </a:rPr>
              <a:t> – carries protons but not charge.</a:t>
            </a:r>
          </a:p>
          <a:p>
            <a:pPr eaLnBrk="1" hangingPunct="1">
              <a:buFontTx/>
              <a:buNone/>
            </a:pPr>
            <a:r>
              <a:rPr lang="en-US" sz="2400" smtClean="0">
                <a:solidFill>
                  <a:srgbClr val="FFFF99"/>
                </a:solidFill>
              </a:rPr>
              <a:t>		- Dissipates </a:t>
            </a:r>
            <a:r>
              <a:rPr lang="en-US" sz="2400" smtClean="0">
                <a:solidFill>
                  <a:srgbClr val="FF7C80"/>
                </a:solidFill>
              </a:rPr>
              <a:t>chemical</a:t>
            </a:r>
            <a:r>
              <a:rPr lang="en-US" sz="2400" smtClean="0">
                <a:solidFill>
                  <a:srgbClr val="FFFF99"/>
                </a:solidFill>
              </a:rPr>
              <a:t> gradient. (due to H</a:t>
            </a:r>
            <a:r>
              <a:rPr lang="en-US" sz="2400" baseline="30000" smtClean="0">
                <a:solidFill>
                  <a:srgbClr val="FFFF99"/>
                </a:solidFill>
              </a:rPr>
              <a:t>+</a:t>
            </a:r>
            <a:r>
              <a:rPr lang="en-US" sz="2400" smtClean="0">
                <a:solidFill>
                  <a:srgbClr val="FFFF99"/>
                </a:solidFill>
              </a:rPr>
              <a:t>)</a:t>
            </a:r>
            <a:endParaRPr lang="en-US" smtClean="0">
              <a:solidFill>
                <a:srgbClr val="FFFF99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76400" y="3733800"/>
            <a:ext cx="2514600" cy="1981200"/>
            <a:chOff x="192" y="2976"/>
            <a:chExt cx="1584" cy="1248"/>
          </a:xfrm>
        </p:grpSpPr>
        <p:sp>
          <p:nvSpPr>
            <p:cNvPr id="58380" name="Freeform 4"/>
            <p:cNvSpPr>
              <a:spLocks/>
            </p:cNvSpPr>
            <p:nvPr/>
          </p:nvSpPr>
          <p:spPr bwMode="auto">
            <a:xfrm>
              <a:off x="640" y="2990"/>
              <a:ext cx="165" cy="905"/>
            </a:xfrm>
            <a:custGeom>
              <a:avLst/>
              <a:gdLst>
                <a:gd name="T0" fmla="*/ 46 w 165"/>
                <a:gd name="T1" fmla="*/ 0 h 905"/>
                <a:gd name="T2" fmla="*/ 18 w 165"/>
                <a:gd name="T3" fmla="*/ 18 h 905"/>
                <a:gd name="T4" fmla="*/ 0 w 165"/>
                <a:gd name="T5" fmla="*/ 73 h 905"/>
                <a:gd name="T6" fmla="*/ 82 w 165"/>
                <a:gd name="T7" fmla="*/ 192 h 905"/>
                <a:gd name="T8" fmla="*/ 128 w 165"/>
                <a:gd name="T9" fmla="*/ 237 h 905"/>
                <a:gd name="T10" fmla="*/ 155 w 165"/>
                <a:gd name="T11" fmla="*/ 292 h 905"/>
                <a:gd name="T12" fmla="*/ 18 w 165"/>
                <a:gd name="T13" fmla="*/ 530 h 905"/>
                <a:gd name="T14" fmla="*/ 27 w 165"/>
                <a:gd name="T15" fmla="*/ 658 h 905"/>
                <a:gd name="T16" fmla="*/ 37 w 165"/>
                <a:gd name="T17" fmla="*/ 740 h 905"/>
                <a:gd name="T18" fmla="*/ 64 w 165"/>
                <a:gd name="T19" fmla="*/ 749 h 905"/>
                <a:gd name="T20" fmla="*/ 82 w 165"/>
                <a:gd name="T21" fmla="*/ 804 h 905"/>
                <a:gd name="T22" fmla="*/ 27 w 165"/>
                <a:gd name="T23" fmla="*/ 905 h 9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5"/>
                <a:gd name="T37" fmla="*/ 0 h 905"/>
                <a:gd name="T38" fmla="*/ 165 w 165"/>
                <a:gd name="T39" fmla="*/ 905 h 9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5" h="905">
                  <a:moveTo>
                    <a:pt x="46" y="0"/>
                  </a:moveTo>
                  <a:cubicBezTo>
                    <a:pt x="37" y="6"/>
                    <a:pt x="24" y="9"/>
                    <a:pt x="18" y="18"/>
                  </a:cubicBezTo>
                  <a:cubicBezTo>
                    <a:pt x="8" y="34"/>
                    <a:pt x="0" y="73"/>
                    <a:pt x="0" y="73"/>
                  </a:cubicBezTo>
                  <a:cubicBezTo>
                    <a:pt x="12" y="148"/>
                    <a:pt x="17" y="148"/>
                    <a:pt x="82" y="192"/>
                  </a:cubicBezTo>
                  <a:cubicBezTo>
                    <a:pt x="100" y="204"/>
                    <a:pt x="128" y="237"/>
                    <a:pt x="128" y="237"/>
                  </a:cubicBezTo>
                  <a:cubicBezTo>
                    <a:pt x="134" y="256"/>
                    <a:pt x="153" y="272"/>
                    <a:pt x="155" y="292"/>
                  </a:cubicBezTo>
                  <a:cubicBezTo>
                    <a:pt x="165" y="418"/>
                    <a:pt x="79" y="443"/>
                    <a:pt x="18" y="530"/>
                  </a:cubicBezTo>
                  <a:cubicBezTo>
                    <a:pt x="3" y="574"/>
                    <a:pt x="13" y="615"/>
                    <a:pt x="27" y="658"/>
                  </a:cubicBezTo>
                  <a:cubicBezTo>
                    <a:pt x="30" y="685"/>
                    <a:pt x="27" y="714"/>
                    <a:pt x="37" y="740"/>
                  </a:cubicBezTo>
                  <a:cubicBezTo>
                    <a:pt x="41" y="749"/>
                    <a:pt x="59" y="741"/>
                    <a:pt x="64" y="749"/>
                  </a:cubicBezTo>
                  <a:cubicBezTo>
                    <a:pt x="75" y="765"/>
                    <a:pt x="82" y="804"/>
                    <a:pt x="82" y="804"/>
                  </a:cubicBezTo>
                  <a:cubicBezTo>
                    <a:pt x="59" y="840"/>
                    <a:pt x="27" y="860"/>
                    <a:pt x="27" y="905"/>
                  </a:cubicBezTo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8381" name="Freeform 5"/>
            <p:cNvSpPr>
              <a:spLocks/>
            </p:cNvSpPr>
            <p:nvPr/>
          </p:nvSpPr>
          <p:spPr bwMode="auto">
            <a:xfrm>
              <a:off x="912" y="2976"/>
              <a:ext cx="165" cy="905"/>
            </a:xfrm>
            <a:custGeom>
              <a:avLst/>
              <a:gdLst>
                <a:gd name="T0" fmla="*/ 46 w 165"/>
                <a:gd name="T1" fmla="*/ 0 h 905"/>
                <a:gd name="T2" fmla="*/ 18 w 165"/>
                <a:gd name="T3" fmla="*/ 18 h 905"/>
                <a:gd name="T4" fmla="*/ 0 w 165"/>
                <a:gd name="T5" fmla="*/ 73 h 905"/>
                <a:gd name="T6" fmla="*/ 82 w 165"/>
                <a:gd name="T7" fmla="*/ 192 h 905"/>
                <a:gd name="T8" fmla="*/ 128 w 165"/>
                <a:gd name="T9" fmla="*/ 237 h 905"/>
                <a:gd name="T10" fmla="*/ 155 w 165"/>
                <a:gd name="T11" fmla="*/ 292 h 905"/>
                <a:gd name="T12" fmla="*/ 18 w 165"/>
                <a:gd name="T13" fmla="*/ 530 h 905"/>
                <a:gd name="T14" fmla="*/ 27 w 165"/>
                <a:gd name="T15" fmla="*/ 658 h 905"/>
                <a:gd name="T16" fmla="*/ 37 w 165"/>
                <a:gd name="T17" fmla="*/ 740 h 905"/>
                <a:gd name="T18" fmla="*/ 64 w 165"/>
                <a:gd name="T19" fmla="*/ 749 h 905"/>
                <a:gd name="T20" fmla="*/ 82 w 165"/>
                <a:gd name="T21" fmla="*/ 804 h 905"/>
                <a:gd name="T22" fmla="*/ 27 w 165"/>
                <a:gd name="T23" fmla="*/ 905 h 9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5"/>
                <a:gd name="T37" fmla="*/ 0 h 905"/>
                <a:gd name="T38" fmla="*/ 165 w 165"/>
                <a:gd name="T39" fmla="*/ 905 h 9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5" h="905">
                  <a:moveTo>
                    <a:pt x="46" y="0"/>
                  </a:moveTo>
                  <a:cubicBezTo>
                    <a:pt x="37" y="6"/>
                    <a:pt x="24" y="9"/>
                    <a:pt x="18" y="18"/>
                  </a:cubicBezTo>
                  <a:cubicBezTo>
                    <a:pt x="8" y="34"/>
                    <a:pt x="0" y="73"/>
                    <a:pt x="0" y="73"/>
                  </a:cubicBezTo>
                  <a:cubicBezTo>
                    <a:pt x="12" y="148"/>
                    <a:pt x="17" y="148"/>
                    <a:pt x="82" y="192"/>
                  </a:cubicBezTo>
                  <a:cubicBezTo>
                    <a:pt x="100" y="204"/>
                    <a:pt x="128" y="237"/>
                    <a:pt x="128" y="237"/>
                  </a:cubicBezTo>
                  <a:cubicBezTo>
                    <a:pt x="134" y="256"/>
                    <a:pt x="153" y="272"/>
                    <a:pt x="155" y="292"/>
                  </a:cubicBezTo>
                  <a:cubicBezTo>
                    <a:pt x="165" y="418"/>
                    <a:pt x="79" y="443"/>
                    <a:pt x="18" y="530"/>
                  </a:cubicBezTo>
                  <a:cubicBezTo>
                    <a:pt x="3" y="574"/>
                    <a:pt x="13" y="615"/>
                    <a:pt x="27" y="658"/>
                  </a:cubicBezTo>
                  <a:cubicBezTo>
                    <a:pt x="30" y="685"/>
                    <a:pt x="27" y="714"/>
                    <a:pt x="37" y="740"/>
                  </a:cubicBezTo>
                  <a:cubicBezTo>
                    <a:pt x="41" y="749"/>
                    <a:pt x="59" y="741"/>
                    <a:pt x="64" y="749"/>
                  </a:cubicBezTo>
                  <a:cubicBezTo>
                    <a:pt x="75" y="765"/>
                    <a:pt x="82" y="804"/>
                    <a:pt x="82" y="804"/>
                  </a:cubicBezTo>
                  <a:cubicBezTo>
                    <a:pt x="59" y="840"/>
                    <a:pt x="27" y="860"/>
                    <a:pt x="27" y="905"/>
                  </a:cubicBezTo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8382" name="AutoShape 6"/>
            <p:cNvSpPr>
              <a:spLocks noChangeArrowheads="1"/>
            </p:cNvSpPr>
            <p:nvPr/>
          </p:nvSpPr>
          <p:spPr bwMode="auto">
            <a:xfrm rot="-5400000">
              <a:off x="816" y="3072"/>
              <a:ext cx="144" cy="528"/>
            </a:xfrm>
            <a:prstGeom prst="can">
              <a:avLst>
                <a:gd name="adj" fmla="val 91667"/>
              </a:avLst>
            </a:prstGeom>
            <a:solidFill>
              <a:srgbClr val="FFFF00"/>
            </a:solidFill>
            <a:ln w="38100">
              <a:solidFill>
                <a:srgbClr val="99336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8383" name="Line 7"/>
            <p:cNvSpPr>
              <a:spLocks noChangeShapeType="1"/>
            </p:cNvSpPr>
            <p:nvPr/>
          </p:nvSpPr>
          <p:spPr bwMode="auto">
            <a:xfrm>
              <a:off x="384" y="3360"/>
              <a:ext cx="96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8384" name="Text Box 8"/>
            <p:cNvSpPr txBox="1">
              <a:spLocks noChangeArrowheads="1"/>
            </p:cNvSpPr>
            <p:nvPr/>
          </p:nvSpPr>
          <p:spPr bwMode="auto">
            <a:xfrm>
              <a:off x="1344" y="321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solidFill>
                    <a:srgbClr val="FFFF00"/>
                  </a:solidFill>
                </a:rPr>
                <a:t>M</a:t>
              </a:r>
              <a:r>
                <a:rPr lang="en-US" sz="2400" baseline="30000">
                  <a:solidFill>
                    <a:srgbClr val="FFFF00"/>
                  </a:solidFill>
                </a:rPr>
                <a:t>+</a:t>
              </a:r>
              <a:endParaRPr lang="en-US" sz="2400">
                <a:solidFill>
                  <a:srgbClr val="FFFF00"/>
                </a:solidFill>
              </a:endParaRPr>
            </a:p>
          </p:txBody>
        </p:sp>
        <p:sp>
          <p:nvSpPr>
            <p:cNvPr id="58385" name="Text Box 9"/>
            <p:cNvSpPr txBox="1">
              <a:spLocks noChangeArrowheads="1"/>
            </p:cNvSpPr>
            <p:nvPr/>
          </p:nvSpPr>
          <p:spPr bwMode="auto">
            <a:xfrm>
              <a:off x="192" y="3936"/>
              <a:ext cx="1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solidFill>
                    <a:srgbClr val="FFFF00"/>
                  </a:solidFill>
                </a:rPr>
                <a:t>M</a:t>
              </a:r>
              <a:r>
                <a:rPr lang="en-US" sz="2400" baseline="30000">
                  <a:solidFill>
                    <a:srgbClr val="FFFF00"/>
                  </a:solidFill>
                </a:rPr>
                <a:t>+ </a:t>
              </a:r>
              <a:r>
                <a:rPr lang="en-US" sz="2400">
                  <a:solidFill>
                    <a:srgbClr val="FFFF00"/>
                  </a:solidFill>
                </a:rPr>
                <a:t>= K</a:t>
              </a:r>
              <a:r>
                <a:rPr lang="en-US" sz="2400" baseline="30000">
                  <a:solidFill>
                    <a:srgbClr val="FFFF00"/>
                  </a:solidFill>
                </a:rPr>
                <a:t>+ </a:t>
              </a:r>
              <a:r>
                <a:rPr lang="en-US" sz="2400">
                  <a:solidFill>
                    <a:srgbClr val="FFFF00"/>
                  </a:solidFill>
                </a:rPr>
                <a:t>&gt;&gt; Na</a:t>
              </a:r>
              <a:r>
                <a:rPr lang="en-US" sz="2400" baseline="30000">
                  <a:solidFill>
                    <a:srgbClr val="FFFF00"/>
                  </a:solidFill>
                </a:rPr>
                <a:t>+</a:t>
              </a:r>
              <a:endParaRPr lang="en-US" sz="2400">
                <a:solidFill>
                  <a:srgbClr val="FFFF00"/>
                </a:solidFill>
              </a:endParaRPr>
            </a:p>
          </p:txBody>
        </p:sp>
      </p:grpSp>
      <p:sp>
        <p:nvSpPr>
          <p:cNvPr id="58372" name="Freeform 10"/>
          <p:cNvSpPr>
            <a:spLocks/>
          </p:cNvSpPr>
          <p:nvPr/>
        </p:nvSpPr>
        <p:spPr bwMode="auto">
          <a:xfrm>
            <a:off x="5943600" y="3733800"/>
            <a:ext cx="261938" cy="1436688"/>
          </a:xfrm>
          <a:custGeom>
            <a:avLst/>
            <a:gdLst>
              <a:gd name="T0" fmla="*/ 46 w 165"/>
              <a:gd name="T1" fmla="*/ 0 h 905"/>
              <a:gd name="T2" fmla="*/ 18 w 165"/>
              <a:gd name="T3" fmla="*/ 18 h 905"/>
              <a:gd name="T4" fmla="*/ 0 w 165"/>
              <a:gd name="T5" fmla="*/ 73 h 905"/>
              <a:gd name="T6" fmla="*/ 82 w 165"/>
              <a:gd name="T7" fmla="*/ 192 h 905"/>
              <a:gd name="T8" fmla="*/ 128 w 165"/>
              <a:gd name="T9" fmla="*/ 237 h 905"/>
              <a:gd name="T10" fmla="*/ 155 w 165"/>
              <a:gd name="T11" fmla="*/ 292 h 905"/>
              <a:gd name="T12" fmla="*/ 18 w 165"/>
              <a:gd name="T13" fmla="*/ 530 h 905"/>
              <a:gd name="T14" fmla="*/ 27 w 165"/>
              <a:gd name="T15" fmla="*/ 658 h 905"/>
              <a:gd name="T16" fmla="*/ 37 w 165"/>
              <a:gd name="T17" fmla="*/ 740 h 905"/>
              <a:gd name="T18" fmla="*/ 64 w 165"/>
              <a:gd name="T19" fmla="*/ 749 h 905"/>
              <a:gd name="T20" fmla="*/ 82 w 165"/>
              <a:gd name="T21" fmla="*/ 804 h 905"/>
              <a:gd name="T22" fmla="*/ 27 w 165"/>
              <a:gd name="T23" fmla="*/ 905 h 90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65"/>
              <a:gd name="T37" fmla="*/ 0 h 905"/>
              <a:gd name="T38" fmla="*/ 165 w 165"/>
              <a:gd name="T39" fmla="*/ 905 h 90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65" h="905">
                <a:moveTo>
                  <a:pt x="46" y="0"/>
                </a:moveTo>
                <a:cubicBezTo>
                  <a:pt x="37" y="6"/>
                  <a:pt x="24" y="9"/>
                  <a:pt x="18" y="18"/>
                </a:cubicBezTo>
                <a:cubicBezTo>
                  <a:pt x="8" y="34"/>
                  <a:pt x="0" y="73"/>
                  <a:pt x="0" y="73"/>
                </a:cubicBezTo>
                <a:cubicBezTo>
                  <a:pt x="12" y="148"/>
                  <a:pt x="17" y="148"/>
                  <a:pt x="82" y="192"/>
                </a:cubicBezTo>
                <a:cubicBezTo>
                  <a:pt x="100" y="204"/>
                  <a:pt x="128" y="237"/>
                  <a:pt x="128" y="237"/>
                </a:cubicBezTo>
                <a:cubicBezTo>
                  <a:pt x="134" y="256"/>
                  <a:pt x="153" y="272"/>
                  <a:pt x="155" y="292"/>
                </a:cubicBezTo>
                <a:cubicBezTo>
                  <a:pt x="165" y="418"/>
                  <a:pt x="79" y="443"/>
                  <a:pt x="18" y="530"/>
                </a:cubicBezTo>
                <a:cubicBezTo>
                  <a:pt x="3" y="574"/>
                  <a:pt x="13" y="615"/>
                  <a:pt x="27" y="658"/>
                </a:cubicBezTo>
                <a:cubicBezTo>
                  <a:pt x="30" y="685"/>
                  <a:pt x="27" y="714"/>
                  <a:pt x="37" y="740"/>
                </a:cubicBezTo>
                <a:cubicBezTo>
                  <a:pt x="41" y="749"/>
                  <a:pt x="59" y="741"/>
                  <a:pt x="64" y="749"/>
                </a:cubicBezTo>
                <a:cubicBezTo>
                  <a:pt x="75" y="765"/>
                  <a:pt x="82" y="804"/>
                  <a:pt x="82" y="804"/>
                </a:cubicBezTo>
                <a:cubicBezTo>
                  <a:pt x="59" y="840"/>
                  <a:pt x="27" y="860"/>
                  <a:pt x="27" y="905"/>
                </a:cubicBezTo>
              </a:path>
            </a:pathLst>
          </a:custGeom>
          <a:noFill/>
          <a:ln w="9525" cap="flat" cmpd="sng">
            <a:solidFill>
              <a:srgbClr val="FF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373" name="Freeform 11"/>
          <p:cNvSpPr>
            <a:spLocks/>
          </p:cNvSpPr>
          <p:nvPr/>
        </p:nvSpPr>
        <p:spPr bwMode="auto">
          <a:xfrm>
            <a:off x="7010400" y="3733800"/>
            <a:ext cx="261938" cy="1436688"/>
          </a:xfrm>
          <a:custGeom>
            <a:avLst/>
            <a:gdLst>
              <a:gd name="T0" fmla="*/ 46 w 165"/>
              <a:gd name="T1" fmla="*/ 0 h 905"/>
              <a:gd name="T2" fmla="*/ 18 w 165"/>
              <a:gd name="T3" fmla="*/ 18 h 905"/>
              <a:gd name="T4" fmla="*/ 0 w 165"/>
              <a:gd name="T5" fmla="*/ 73 h 905"/>
              <a:gd name="T6" fmla="*/ 82 w 165"/>
              <a:gd name="T7" fmla="*/ 192 h 905"/>
              <a:gd name="T8" fmla="*/ 128 w 165"/>
              <a:gd name="T9" fmla="*/ 237 h 905"/>
              <a:gd name="T10" fmla="*/ 155 w 165"/>
              <a:gd name="T11" fmla="*/ 292 h 905"/>
              <a:gd name="T12" fmla="*/ 18 w 165"/>
              <a:gd name="T13" fmla="*/ 530 h 905"/>
              <a:gd name="T14" fmla="*/ 27 w 165"/>
              <a:gd name="T15" fmla="*/ 658 h 905"/>
              <a:gd name="T16" fmla="*/ 37 w 165"/>
              <a:gd name="T17" fmla="*/ 740 h 905"/>
              <a:gd name="T18" fmla="*/ 64 w 165"/>
              <a:gd name="T19" fmla="*/ 749 h 905"/>
              <a:gd name="T20" fmla="*/ 82 w 165"/>
              <a:gd name="T21" fmla="*/ 804 h 905"/>
              <a:gd name="T22" fmla="*/ 27 w 165"/>
              <a:gd name="T23" fmla="*/ 905 h 90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65"/>
              <a:gd name="T37" fmla="*/ 0 h 905"/>
              <a:gd name="T38" fmla="*/ 165 w 165"/>
              <a:gd name="T39" fmla="*/ 905 h 90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65" h="905">
                <a:moveTo>
                  <a:pt x="46" y="0"/>
                </a:moveTo>
                <a:cubicBezTo>
                  <a:pt x="37" y="6"/>
                  <a:pt x="24" y="9"/>
                  <a:pt x="18" y="18"/>
                </a:cubicBezTo>
                <a:cubicBezTo>
                  <a:pt x="8" y="34"/>
                  <a:pt x="0" y="73"/>
                  <a:pt x="0" y="73"/>
                </a:cubicBezTo>
                <a:cubicBezTo>
                  <a:pt x="12" y="148"/>
                  <a:pt x="17" y="148"/>
                  <a:pt x="82" y="192"/>
                </a:cubicBezTo>
                <a:cubicBezTo>
                  <a:pt x="100" y="204"/>
                  <a:pt x="128" y="237"/>
                  <a:pt x="128" y="237"/>
                </a:cubicBezTo>
                <a:cubicBezTo>
                  <a:pt x="134" y="256"/>
                  <a:pt x="153" y="272"/>
                  <a:pt x="155" y="292"/>
                </a:cubicBezTo>
                <a:cubicBezTo>
                  <a:pt x="165" y="418"/>
                  <a:pt x="79" y="443"/>
                  <a:pt x="18" y="530"/>
                </a:cubicBezTo>
                <a:cubicBezTo>
                  <a:pt x="3" y="574"/>
                  <a:pt x="13" y="615"/>
                  <a:pt x="27" y="658"/>
                </a:cubicBezTo>
                <a:cubicBezTo>
                  <a:pt x="30" y="685"/>
                  <a:pt x="27" y="714"/>
                  <a:pt x="37" y="740"/>
                </a:cubicBezTo>
                <a:cubicBezTo>
                  <a:pt x="41" y="749"/>
                  <a:pt x="59" y="741"/>
                  <a:pt x="64" y="749"/>
                </a:cubicBezTo>
                <a:cubicBezTo>
                  <a:pt x="75" y="765"/>
                  <a:pt x="82" y="804"/>
                  <a:pt x="82" y="804"/>
                </a:cubicBezTo>
                <a:cubicBezTo>
                  <a:pt x="59" y="840"/>
                  <a:pt x="27" y="860"/>
                  <a:pt x="27" y="905"/>
                </a:cubicBezTo>
              </a:path>
            </a:pathLst>
          </a:custGeom>
          <a:noFill/>
          <a:ln w="9525" cap="flat" cmpd="sng">
            <a:solidFill>
              <a:srgbClr val="FF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374" name="AutoShape 12"/>
          <p:cNvSpPr>
            <a:spLocks noChangeArrowheads="1"/>
          </p:cNvSpPr>
          <p:nvPr/>
        </p:nvSpPr>
        <p:spPr bwMode="auto">
          <a:xfrm>
            <a:off x="6248400" y="4343400"/>
            <a:ext cx="685800" cy="3048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57150" algn="ctr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75" name="Line 13"/>
          <p:cNvSpPr>
            <a:spLocks noChangeShapeType="1"/>
          </p:cNvSpPr>
          <p:nvPr/>
        </p:nvSpPr>
        <p:spPr bwMode="auto">
          <a:xfrm>
            <a:off x="5715000" y="4267200"/>
            <a:ext cx="17526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376" name="Line 14"/>
          <p:cNvSpPr>
            <a:spLocks noChangeShapeType="1"/>
          </p:cNvSpPr>
          <p:nvPr/>
        </p:nvSpPr>
        <p:spPr bwMode="auto">
          <a:xfrm flipH="1">
            <a:off x="5715000" y="4724400"/>
            <a:ext cx="17526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377" name="Text Box 15"/>
          <p:cNvSpPr txBox="1">
            <a:spLocks noChangeArrowheads="1"/>
          </p:cNvSpPr>
          <p:nvPr/>
        </p:nvSpPr>
        <p:spPr bwMode="auto">
          <a:xfrm>
            <a:off x="5181600" y="4495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</a:rPr>
              <a:t>M</a:t>
            </a:r>
            <a:r>
              <a:rPr lang="en-US" sz="2400" baseline="30000">
                <a:solidFill>
                  <a:srgbClr val="FFFF00"/>
                </a:solidFill>
              </a:rPr>
              <a:t>+</a:t>
            </a:r>
            <a:endParaRPr lang="en-US" sz="2400">
              <a:solidFill>
                <a:srgbClr val="FFFF00"/>
              </a:solidFill>
            </a:endParaRPr>
          </a:p>
        </p:txBody>
      </p:sp>
      <p:sp>
        <p:nvSpPr>
          <p:cNvPr id="58378" name="Text Box 16"/>
          <p:cNvSpPr txBox="1">
            <a:spLocks noChangeArrowheads="1"/>
          </p:cNvSpPr>
          <p:nvPr/>
        </p:nvSpPr>
        <p:spPr bwMode="auto">
          <a:xfrm>
            <a:off x="7543800" y="4038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</a:rPr>
              <a:t>H</a:t>
            </a:r>
            <a:r>
              <a:rPr lang="en-US" sz="2400" baseline="30000">
                <a:solidFill>
                  <a:srgbClr val="FFFF00"/>
                </a:solidFill>
              </a:rPr>
              <a:t>+</a:t>
            </a:r>
            <a:endParaRPr lang="en-US" sz="2400">
              <a:solidFill>
                <a:srgbClr val="FFFF00"/>
              </a:solidFill>
            </a:endParaRPr>
          </a:p>
        </p:txBody>
      </p:sp>
      <p:sp>
        <p:nvSpPr>
          <p:cNvPr id="58379" name="Text Box 17"/>
          <p:cNvSpPr txBox="1">
            <a:spLocks noChangeArrowheads="1"/>
          </p:cNvSpPr>
          <p:nvPr/>
        </p:nvSpPr>
        <p:spPr bwMode="auto">
          <a:xfrm>
            <a:off x="5410200" y="52578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</a:rPr>
              <a:t>M</a:t>
            </a:r>
            <a:r>
              <a:rPr lang="en-US" sz="2400" baseline="30000">
                <a:solidFill>
                  <a:srgbClr val="FFFF00"/>
                </a:solidFill>
              </a:rPr>
              <a:t>+ </a:t>
            </a:r>
            <a:r>
              <a:rPr lang="en-US" sz="2400">
                <a:solidFill>
                  <a:srgbClr val="FFFF00"/>
                </a:solidFill>
              </a:rPr>
              <a:t>= K</a:t>
            </a:r>
            <a:r>
              <a:rPr lang="en-US" sz="2400" baseline="30000">
                <a:solidFill>
                  <a:srgbClr val="FFFF00"/>
                </a:solidFill>
              </a:rPr>
              <a:t>+ </a:t>
            </a:r>
            <a:r>
              <a:rPr lang="en-US" sz="2400">
                <a:solidFill>
                  <a:srgbClr val="FFFF00"/>
                </a:solidFill>
              </a:rPr>
              <a:t>&gt;&gt; Na</a:t>
            </a:r>
            <a:r>
              <a:rPr lang="en-US" sz="2400" baseline="30000">
                <a:solidFill>
                  <a:srgbClr val="FFFF00"/>
                </a:solidFill>
              </a:rPr>
              <a:t>+</a:t>
            </a:r>
            <a:endParaRPr lang="en-US" sz="24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665413" y="2100263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Pyruvate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743200" y="6096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Glucose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096000" y="1371600"/>
            <a:ext cx="160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Palmitate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989013" y="4157663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Oxaloacetate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038600" y="4157663"/>
            <a:ext cx="2055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2</a:t>
            </a:r>
            <a:r>
              <a:rPr lang="en-US" sz="2400">
                <a:solidFill>
                  <a:srgbClr val="FFFF99"/>
                </a:solidFill>
              </a:rPr>
              <a:t> Acetyl-CoA</a:t>
            </a:r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 flipH="1">
            <a:off x="4189413" y="1643063"/>
            <a:ext cx="609600" cy="53340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3884613" y="3471863"/>
            <a:ext cx="685800" cy="60960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 flipH="1">
            <a:off x="2589213" y="3471863"/>
            <a:ext cx="762000" cy="68580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2665413" y="2862263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Pyruvate</a:t>
            </a:r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3581400" y="2590800"/>
            <a:ext cx="0" cy="38100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Arc 12"/>
          <p:cNvSpPr>
            <a:spLocks/>
          </p:cNvSpPr>
          <p:nvPr/>
        </p:nvSpPr>
        <p:spPr bwMode="auto">
          <a:xfrm rot="-225312">
            <a:off x="525463" y="2486025"/>
            <a:ext cx="7186612" cy="1752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180"/>
              <a:gd name="T1" fmla="*/ 0 h 21600"/>
              <a:gd name="T2" fmla="*/ 21180 w 21180"/>
              <a:gd name="T3" fmla="*/ 17360 h 21600"/>
              <a:gd name="T4" fmla="*/ 0 w 21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180" h="21600" fill="none" extrusionOk="0">
                <a:moveTo>
                  <a:pt x="-1" y="0"/>
                </a:moveTo>
                <a:cubicBezTo>
                  <a:pt x="10294" y="0"/>
                  <a:pt x="19158" y="7265"/>
                  <a:pt x="21179" y="17360"/>
                </a:cubicBezTo>
              </a:path>
              <a:path w="21180" h="21600" stroke="0" extrusionOk="0">
                <a:moveTo>
                  <a:pt x="-1" y="0"/>
                </a:moveTo>
                <a:cubicBezTo>
                  <a:pt x="10294" y="0"/>
                  <a:pt x="19158" y="7265"/>
                  <a:pt x="21179" y="1736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FF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FFFF99"/>
              </a:solidFill>
            </a:endParaRPr>
          </a:p>
        </p:txBody>
      </p:sp>
      <p:cxnSp>
        <p:nvCxnSpPr>
          <p:cNvPr id="7181" name="AutoShape 13"/>
          <p:cNvCxnSpPr>
            <a:cxnSpLocks noChangeShapeType="1"/>
            <a:endCxn id="7171" idx="1"/>
          </p:cNvCxnSpPr>
          <p:nvPr/>
        </p:nvCxnSpPr>
        <p:spPr bwMode="auto">
          <a:xfrm rot="16200000">
            <a:off x="685800" y="2057400"/>
            <a:ext cx="3276600" cy="838200"/>
          </a:xfrm>
          <a:prstGeom prst="bentConnector2">
            <a:avLst/>
          </a:prstGeom>
          <a:noFill/>
          <a:ln w="9525">
            <a:solidFill>
              <a:srgbClr val="FFFF99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4570413" y="1185863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66FF33"/>
                </a:solidFill>
              </a:rPr>
              <a:t>Alanine</a:t>
            </a:r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H="1">
            <a:off x="5561013" y="1871663"/>
            <a:ext cx="1033462" cy="220980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7542213" y="2100263"/>
            <a:ext cx="1371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Ketone bodies</a:t>
            </a:r>
          </a:p>
        </p:txBody>
      </p:sp>
      <p:cxnSp>
        <p:nvCxnSpPr>
          <p:cNvPr id="7185" name="AutoShape 17"/>
          <p:cNvCxnSpPr>
            <a:cxnSpLocks noChangeShapeType="1"/>
            <a:stCxn id="7174" idx="3"/>
            <a:endCxn id="7184" idx="1"/>
          </p:cNvCxnSpPr>
          <p:nvPr/>
        </p:nvCxnSpPr>
        <p:spPr bwMode="auto">
          <a:xfrm flipV="1">
            <a:off x="6094413" y="2511425"/>
            <a:ext cx="1447800" cy="1874838"/>
          </a:xfrm>
          <a:prstGeom prst="bentConnector3">
            <a:avLst>
              <a:gd name="adj1" fmla="val 49889"/>
            </a:avLst>
          </a:prstGeom>
          <a:noFill/>
          <a:ln w="9525">
            <a:solidFill>
              <a:srgbClr val="FFFF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6781800" y="5591175"/>
            <a:ext cx="1233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In liver</a:t>
            </a:r>
          </a:p>
        </p:txBody>
      </p:sp>
      <p:sp>
        <p:nvSpPr>
          <p:cNvPr id="7187" name="Arc 19"/>
          <p:cNvSpPr>
            <a:spLocks/>
          </p:cNvSpPr>
          <p:nvPr/>
        </p:nvSpPr>
        <p:spPr bwMode="auto">
          <a:xfrm>
            <a:off x="1754188" y="4421188"/>
            <a:ext cx="2120900" cy="2008187"/>
          </a:xfrm>
          <a:custGeom>
            <a:avLst/>
            <a:gdLst>
              <a:gd name="G0" fmla="+- 21600 0 0"/>
              <a:gd name="G1" fmla="+- 20756 0 0"/>
              <a:gd name="G2" fmla="+- 21600 0 0"/>
              <a:gd name="T0" fmla="*/ 27580 w 43200"/>
              <a:gd name="T1" fmla="*/ 0 h 42356"/>
              <a:gd name="T2" fmla="*/ 4181 w 43200"/>
              <a:gd name="T3" fmla="*/ 7983 h 42356"/>
              <a:gd name="T4" fmla="*/ 21600 w 43200"/>
              <a:gd name="T5" fmla="*/ 20756 h 42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356" fill="none" extrusionOk="0">
                <a:moveTo>
                  <a:pt x="27579" y="0"/>
                </a:moveTo>
                <a:cubicBezTo>
                  <a:pt x="36829" y="2665"/>
                  <a:pt x="43200" y="11129"/>
                  <a:pt x="43200" y="20756"/>
                </a:cubicBezTo>
                <a:cubicBezTo>
                  <a:pt x="43200" y="32685"/>
                  <a:pt x="33529" y="42356"/>
                  <a:pt x="21600" y="42356"/>
                </a:cubicBezTo>
                <a:cubicBezTo>
                  <a:pt x="9670" y="42356"/>
                  <a:pt x="0" y="32685"/>
                  <a:pt x="0" y="20756"/>
                </a:cubicBezTo>
                <a:cubicBezTo>
                  <a:pt x="-1" y="16162"/>
                  <a:pt x="1464" y="11687"/>
                  <a:pt x="4181" y="7983"/>
                </a:cubicBezTo>
              </a:path>
              <a:path w="43200" h="42356" stroke="0" extrusionOk="0">
                <a:moveTo>
                  <a:pt x="27579" y="0"/>
                </a:moveTo>
                <a:cubicBezTo>
                  <a:pt x="36829" y="2665"/>
                  <a:pt x="43200" y="11129"/>
                  <a:pt x="43200" y="20756"/>
                </a:cubicBezTo>
                <a:cubicBezTo>
                  <a:pt x="43200" y="32685"/>
                  <a:pt x="33529" y="42356"/>
                  <a:pt x="21600" y="42356"/>
                </a:cubicBezTo>
                <a:cubicBezTo>
                  <a:pt x="9670" y="42356"/>
                  <a:pt x="0" y="32685"/>
                  <a:pt x="0" y="20756"/>
                </a:cubicBezTo>
                <a:cubicBezTo>
                  <a:pt x="-1" y="16162"/>
                  <a:pt x="1464" y="11687"/>
                  <a:pt x="4181" y="7983"/>
                </a:cubicBezTo>
                <a:lnTo>
                  <a:pt x="21600" y="20756"/>
                </a:lnTo>
                <a:close/>
              </a:path>
            </a:pathLst>
          </a:custGeom>
          <a:noFill/>
          <a:ln w="38100">
            <a:solidFill>
              <a:srgbClr val="FF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Arc 20"/>
          <p:cNvSpPr>
            <a:spLocks/>
          </p:cNvSpPr>
          <p:nvPr/>
        </p:nvSpPr>
        <p:spPr bwMode="auto">
          <a:xfrm rot="4190802">
            <a:off x="3771900" y="4845050"/>
            <a:ext cx="1060450" cy="863600"/>
          </a:xfrm>
          <a:custGeom>
            <a:avLst/>
            <a:gdLst>
              <a:gd name="G0" fmla="+- 21594 0 0"/>
              <a:gd name="G1" fmla="+- 0 0 0"/>
              <a:gd name="G2" fmla="+- 21600 0 0"/>
              <a:gd name="T0" fmla="*/ 9988 w 21594"/>
              <a:gd name="T1" fmla="*/ 18217 h 18217"/>
              <a:gd name="T2" fmla="*/ 0 w 21594"/>
              <a:gd name="T3" fmla="*/ 504 h 18217"/>
              <a:gd name="T4" fmla="*/ 21594 w 21594"/>
              <a:gd name="T5" fmla="*/ 0 h 18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4" h="18217" fill="none" extrusionOk="0">
                <a:moveTo>
                  <a:pt x="9987" y="18217"/>
                </a:moveTo>
                <a:cubicBezTo>
                  <a:pt x="3913" y="14347"/>
                  <a:pt x="167" y="7704"/>
                  <a:pt x="-1" y="504"/>
                </a:cubicBezTo>
              </a:path>
              <a:path w="21594" h="18217" stroke="0" extrusionOk="0">
                <a:moveTo>
                  <a:pt x="9987" y="18217"/>
                </a:moveTo>
                <a:cubicBezTo>
                  <a:pt x="3913" y="14347"/>
                  <a:pt x="167" y="7704"/>
                  <a:pt x="-1" y="504"/>
                </a:cubicBezTo>
                <a:lnTo>
                  <a:pt x="21594" y="0"/>
                </a:lnTo>
                <a:close/>
              </a:path>
            </a:pathLst>
          </a:custGeom>
          <a:noFill/>
          <a:ln w="38100">
            <a:solidFill>
              <a:srgbClr val="FF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 flipV="1">
            <a:off x="1917700" y="4648200"/>
            <a:ext cx="107950" cy="228600"/>
          </a:xfrm>
          <a:prstGeom prst="line">
            <a:avLst/>
          </a:prstGeom>
          <a:noFill/>
          <a:ln w="38100">
            <a:solidFill>
              <a:srgbClr val="FFFF99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Arc 22"/>
          <p:cNvSpPr>
            <a:spLocks/>
          </p:cNvSpPr>
          <p:nvPr/>
        </p:nvSpPr>
        <p:spPr bwMode="auto">
          <a:xfrm rot="18184025" flipV="1">
            <a:off x="1558132" y="5728493"/>
            <a:ext cx="228600" cy="265113"/>
          </a:xfrm>
          <a:custGeom>
            <a:avLst/>
            <a:gdLst>
              <a:gd name="G0" fmla="+- 0 0 0"/>
              <a:gd name="G1" fmla="+- 5788 0 0"/>
              <a:gd name="G2" fmla="+- 21600 0 0"/>
              <a:gd name="T0" fmla="*/ 20810 w 21600"/>
              <a:gd name="T1" fmla="*/ 0 h 24396"/>
              <a:gd name="T2" fmla="*/ 10968 w 21600"/>
              <a:gd name="T3" fmla="*/ 24396 h 24396"/>
              <a:gd name="T4" fmla="*/ 0 w 21600"/>
              <a:gd name="T5" fmla="*/ 5788 h 24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4396" fill="none" extrusionOk="0">
                <a:moveTo>
                  <a:pt x="20810" y="-1"/>
                </a:moveTo>
                <a:cubicBezTo>
                  <a:pt x="21334" y="1884"/>
                  <a:pt x="21600" y="3831"/>
                  <a:pt x="21600" y="5788"/>
                </a:cubicBezTo>
                <a:cubicBezTo>
                  <a:pt x="21600" y="13435"/>
                  <a:pt x="17556" y="20512"/>
                  <a:pt x="10968" y="24396"/>
                </a:cubicBezTo>
              </a:path>
              <a:path w="21600" h="24396" stroke="0" extrusionOk="0">
                <a:moveTo>
                  <a:pt x="20810" y="-1"/>
                </a:moveTo>
                <a:cubicBezTo>
                  <a:pt x="21334" y="1884"/>
                  <a:pt x="21600" y="3831"/>
                  <a:pt x="21600" y="5788"/>
                </a:cubicBezTo>
                <a:cubicBezTo>
                  <a:pt x="21600" y="13435"/>
                  <a:pt x="17556" y="20512"/>
                  <a:pt x="10968" y="24396"/>
                </a:cubicBezTo>
                <a:lnTo>
                  <a:pt x="0" y="5788"/>
                </a:lnTo>
                <a:close/>
              </a:path>
            </a:pathLst>
          </a:custGeom>
          <a:noFill/>
          <a:ln w="38100">
            <a:solidFill>
              <a:srgbClr val="FF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Line 23"/>
          <p:cNvSpPr>
            <a:spLocks noChangeShapeType="1"/>
          </p:cNvSpPr>
          <p:nvPr/>
        </p:nvSpPr>
        <p:spPr bwMode="auto">
          <a:xfrm flipH="1">
            <a:off x="1403350" y="5784850"/>
            <a:ext cx="165100" cy="44450"/>
          </a:xfrm>
          <a:prstGeom prst="line">
            <a:avLst/>
          </a:prstGeom>
          <a:noFill/>
          <a:ln w="38100">
            <a:solidFill>
              <a:srgbClr val="FFFF99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457200" y="56388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2</a:t>
            </a:r>
            <a:r>
              <a:rPr lang="en-US" sz="2400">
                <a:solidFill>
                  <a:srgbClr val="FFFF99"/>
                </a:solidFill>
              </a:rPr>
              <a:t> CO</a:t>
            </a:r>
            <a:r>
              <a:rPr lang="en-US" sz="2400" baseline="-25000">
                <a:solidFill>
                  <a:srgbClr val="FFFF99"/>
                </a:solidFill>
              </a:rPr>
              <a:t>2</a:t>
            </a: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7315200" y="6096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Glucose</a:t>
            </a:r>
          </a:p>
        </p:txBody>
      </p:sp>
      <p:cxnSp>
        <p:nvCxnSpPr>
          <p:cNvPr id="7194" name="AutoShape 26"/>
          <p:cNvCxnSpPr>
            <a:cxnSpLocks noChangeShapeType="1"/>
            <a:stCxn id="7171" idx="3"/>
            <a:endCxn id="7193" idx="1"/>
          </p:cNvCxnSpPr>
          <p:nvPr/>
        </p:nvCxnSpPr>
        <p:spPr bwMode="auto">
          <a:xfrm>
            <a:off x="4419600" y="838200"/>
            <a:ext cx="2895600" cy="0"/>
          </a:xfrm>
          <a:prstGeom prst="straightConnector1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95" name="AutoShape 27"/>
          <p:cNvCxnSpPr>
            <a:cxnSpLocks noChangeShapeType="1"/>
            <a:stCxn id="7171" idx="2"/>
            <a:endCxn id="7170" idx="0"/>
          </p:cNvCxnSpPr>
          <p:nvPr/>
        </p:nvCxnSpPr>
        <p:spPr bwMode="auto">
          <a:xfrm flipH="1">
            <a:off x="3579813" y="1066800"/>
            <a:ext cx="1587" cy="1033463"/>
          </a:xfrm>
          <a:prstGeom prst="straightConnector1">
            <a:avLst/>
          </a:prstGeom>
          <a:noFill/>
          <a:ln w="12700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429000" y="1524000"/>
            <a:ext cx="228600" cy="119063"/>
            <a:chOff x="384" y="2112"/>
            <a:chExt cx="144" cy="75"/>
          </a:xfrm>
        </p:grpSpPr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 flipV="1">
              <a:off x="384" y="2112"/>
              <a:ext cx="144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8" name="Line 30"/>
            <p:cNvSpPr>
              <a:spLocks noChangeShapeType="1"/>
            </p:cNvSpPr>
            <p:nvPr/>
          </p:nvSpPr>
          <p:spPr bwMode="auto">
            <a:xfrm flipV="1">
              <a:off x="384" y="2139"/>
              <a:ext cx="144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4070350" y="3690938"/>
            <a:ext cx="228600" cy="119062"/>
            <a:chOff x="384" y="2112"/>
            <a:chExt cx="144" cy="75"/>
          </a:xfrm>
        </p:grpSpPr>
        <p:sp>
          <p:nvSpPr>
            <p:cNvPr id="7200" name="Line 32"/>
            <p:cNvSpPr>
              <a:spLocks noChangeShapeType="1"/>
            </p:cNvSpPr>
            <p:nvPr/>
          </p:nvSpPr>
          <p:spPr bwMode="auto">
            <a:xfrm flipV="1">
              <a:off x="384" y="2112"/>
              <a:ext cx="144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1" name="Line 33"/>
            <p:cNvSpPr>
              <a:spLocks noChangeShapeType="1"/>
            </p:cNvSpPr>
            <p:nvPr/>
          </p:nvSpPr>
          <p:spPr bwMode="auto">
            <a:xfrm flipV="1">
              <a:off x="384" y="2139"/>
              <a:ext cx="144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665413" y="2100263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Pyruvate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743200" y="6096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Glucose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096000" y="1371600"/>
            <a:ext cx="160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Palmitate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989013" y="4157663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Oxaloacetate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038600" y="4157663"/>
            <a:ext cx="2055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 Acetyl-CoA</a:t>
            </a:r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 flipH="1">
            <a:off x="4189413" y="1643063"/>
            <a:ext cx="609600" cy="53340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3884613" y="3471863"/>
            <a:ext cx="685800" cy="60960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 flipH="1">
            <a:off x="2589213" y="3471863"/>
            <a:ext cx="762000" cy="68580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2665413" y="2862263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Pyruvate</a:t>
            </a:r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3581400" y="2590800"/>
            <a:ext cx="0" cy="38100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8" name="Arc 12"/>
          <p:cNvSpPr>
            <a:spLocks/>
          </p:cNvSpPr>
          <p:nvPr/>
        </p:nvSpPr>
        <p:spPr bwMode="auto">
          <a:xfrm rot="-225312">
            <a:off x="525463" y="2486025"/>
            <a:ext cx="7186612" cy="1752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180"/>
              <a:gd name="T1" fmla="*/ 0 h 21600"/>
              <a:gd name="T2" fmla="*/ 21180 w 21180"/>
              <a:gd name="T3" fmla="*/ 17360 h 21600"/>
              <a:gd name="T4" fmla="*/ 0 w 21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180" h="21600" fill="none" extrusionOk="0">
                <a:moveTo>
                  <a:pt x="-1" y="0"/>
                </a:moveTo>
                <a:cubicBezTo>
                  <a:pt x="10294" y="0"/>
                  <a:pt x="19158" y="7265"/>
                  <a:pt x="21179" y="17360"/>
                </a:cubicBezTo>
              </a:path>
              <a:path w="21180" h="21600" stroke="0" extrusionOk="0">
                <a:moveTo>
                  <a:pt x="-1" y="0"/>
                </a:moveTo>
                <a:cubicBezTo>
                  <a:pt x="10294" y="0"/>
                  <a:pt x="19158" y="7265"/>
                  <a:pt x="21179" y="1736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FF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FFFF99"/>
              </a:solidFill>
            </a:endParaRPr>
          </a:p>
        </p:txBody>
      </p:sp>
      <p:cxnSp>
        <p:nvCxnSpPr>
          <p:cNvPr id="9229" name="AutoShape 13"/>
          <p:cNvCxnSpPr>
            <a:cxnSpLocks noChangeShapeType="1"/>
            <a:endCxn id="9219" idx="1"/>
          </p:cNvCxnSpPr>
          <p:nvPr/>
        </p:nvCxnSpPr>
        <p:spPr bwMode="auto">
          <a:xfrm rot="16200000">
            <a:off x="685800" y="2057400"/>
            <a:ext cx="3276600" cy="838200"/>
          </a:xfrm>
          <a:prstGeom prst="bentConnector2">
            <a:avLst/>
          </a:prstGeom>
          <a:noFill/>
          <a:ln w="9525">
            <a:solidFill>
              <a:srgbClr val="FFFF99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4570413" y="1185863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Alanine</a:t>
            </a:r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 flipH="1">
            <a:off x="5561013" y="1871663"/>
            <a:ext cx="1033462" cy="220980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7542213" y="2100263"/>
            <a:ext cx="1371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Ketone bodies</a:t>
            </a:r>
          </a:p>
        </p:txBody>
      </p:sp>
      <p:cxnSp>
        <p:nvCxnSpPr>
          <p:cNvPr id="9233" name="AutoShape 17"/>
          <p:cNvCxnSpPr>
            <a:cxnSpLocks noChangeShapeType="1"/>
            <a:stCxn id="9232" idx="1"/>
            <a:endCxn id="9222" idx="3"/>
          </p:cNvCxnSpPr>
          <p:nvPr/>
        </p:nvCxnSpPr>
        <p:spPr bwMode="auto">
          <a:xfrm rot="10800000" flipV="1">
            <a:off x="6094413" y="2511425"/>
            <a:ext cx="1447800" cy="18748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FF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6781800" y="5591175"/>
            <a:ext cx="1411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In Brain</a:t>
            </a:r>
          </a:p>
        </p:txBody>
      </p:sp>
      <p:sp>
        <p:nvSpPr>
          <p:cNvPr id="9235" name="Arc 19"/>
          <p:cNvSpPr>
            <a:spLocks/>
          </p:cNvSpPr>
          <p:nvPr/>
        </p:nvSpPr>
        <p:spPr bwMode="auto">
          <a:xfrm>
            <a:off x="1754188" y="4421188"/>
            <a:ext cx="2120900" cy="2008187"/>
          </a:xfrm>
          <a:custGeom>
            <a:avLst/>
            <a:gdLst>
              <a:gd name="G0" fmla="+- 21600 0 0"/>
              <a:gd name="G1" fmla="+- 20756 0 0"/>
              <a:gd name="G2" fmla="+- 21600 0 0"/>
              <a:gd name="T0" fmla="*/ 27580 w 43200"/>
              <a:gd name="T1" fmla="*/ 0 h 42356"/>
              <a:gd name="T2" fmla="*/ 4181 w 43200"/>
              <a:gd name="T3" fmla="*/ 7983 h 42356"/>
              <a:gd name="T4" fmla="*/ 21600 w 43200"/>
              <a:gd name="T5" fmla="*/ 20756 h 42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356" fill="none" extrusionOk="0">
                <a:moveTo>
                  <a:pt x="27579" y="0"/>
                </a:moveTo>
                <a:cubicBezTo>
                  <a:pt x="36829" y="2665"/>
                  <a:pt x="43200" y="11129"/>
                  <a:pt x="43200" y="20756"/>
                </a:cubicBezTo>
                <a:cubicBezTo>
                  <a:pt x="43200" y="32685"/>
                  <a:pt x="33529" y="42356"/>
                  <a:pt x="21600" y="42356"/>
                </a:cubicBezTo>
                <a:cubicBezTo>
                  <a:pt x="9670" y="42356"/>
                  <a:pt x="0" y="32685"/>
                  <a:pt x="0" y="20756"/>
                </a:cubicBezTo>
                <a:cubicBezTo>
                  <a:pt x="-1" y="16162"/>
                  <a:pt x="1464" y="11687"/>
                  <a:pt x="4181" y="7983"/>
                </a:cubicBezTo>
              </a:path>
              <a:path w="43200" h="42356" stroke="0" extrusionOk="0">
                <a:moveTo>
                  <a:pt x="27579" y="0"/>
                </a:moveTo>
                <a:cubicBezTo>
                  <a:pt x="36829" y="2665"/>
                  <a:pt x="43200" y="11129"/>
                  <a:pt x="43200" y="20756"/>
                </a:cubicBezTo>
                <a:cubicBezTo>
                  <a:pt x="43200" y="32685"/>
                  <a:pt x="33529" y="42356"/>
                  <a:pt x="21600" y="42356"/>
                </a:cubicBezTo>
                <a:cubicBezTo>
                  <a:pt x="9670" y="42356"/>
                  <a:pt x="0" y="32685"/>
                  <a:pt x="0" y="20756"/>
                </a:cubicBezTo>
                <a:cubicBezTo>
                  <a:pt x="-1" y="16162"/>
                  <a:pt x="1464" y="11687"/>
                  <a:pt x="4181" y="7983"/>
                </a:cubicBezTo>
                <a:lnTo>
                  <a:pt x="21600" y="20756"/>
                </a:lnTo>
                <a:close/>
              </a:path>
            </a:pathLst>
          </a:custGeom>
          <a:noFill/>
          <a:ln w="38100">
            <a:solidFill>
              <a:srgbClr val="FF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Arc 20"/>
          <p:cNvSpPr>
            <a:spLocks/>
          </p:cNvSpPr>
          <p:nvPr/>
        </p:nvSpPr>
        <p:spPr bwMode="auto">
          <a:xfrm rot="4190802">
            <a:off x="3771900" y="4845050"/>
            <a:ext cx="1060450" cy="863600"/>
          </a:xfrm>
          <a:custGeom>
            <a:avLst/>
            <a:gdLst>
              <a:gd name="G0" fmla="+- 21594 0 0"/>
              <a:gd name="G1" fmla="+- 0 0 0"/>
              <a:gd name="G2" fmla="+- 21600 0 0"/>
              <a:gd name="T0" fmla="*/ 9988 w 21594"/>
              <a:gd name="T1" fmla="*/ 18217 h 18217"/>
              <a:gd name="T2" fmla="*/ 0 w 21594"/>
              <a:gd name="T3" fmla="*/ 504 h 18217"/>
              <a:gd name="T4" fmla="*/ 21594 w 21594"/>
              <a:gd name="T5" fmla="*/ 0 h 18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4" h="18217" fill="none" extrusionOk="0">
                <a:moveTo>
                  <a:pt x="9987" y="18217"/>
                </a:moveTo>
                <a:cubicBezTo>
                  <a:pt x="3913" y="14347"/>
                  <a:pt x="167" y="7704"/>
                  <a:pt x="-1" y="504"/>
                </a:cubicBezTo>
              </a:path>
              <a:path w="21594" h="18217" stroke="0" extrusionOk="0">
                <a:moveTo>
                  <a:pt x="9987" y="18217"/>
                </a:moveTo>
                <a:cubicBezTo>
                  <a:pt x="3913" y="14347"/>
                  <a:pt x="167" y="7704"/>
                  <a:pt x="-1" y="504"/>
                </a:cubicBezTo>
                <a:lnTo>
                  <a:pt x="21594" y="0"/>
                </a:lnTo>
                <a:close/>
              </a:path>
            </a:pathLst>
          </a:custGeom>
          <a:noFill/>
          <a:ln w="38100">
            <a:solidFill>
              <a:srgbClr val="FF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 flipV="1">
            <a:off x="1917700" y="4648200"/>
            <a:ext cx="107950" cy="228600"/>
          </a:xfrm>
          <a:prstGeom prst="line">
            <a:avLst/>
          </a:prstGeom>
          <a:noFill/>
          <a:ln w="38100">
            <a:solidFill>
              <a:srgbClr val="FFFF99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8" name="Arc 22"/>
          <p:cNvSpPr>
            <a:spLocks/>
          </p:cNvSpPr>
          <p:nvPr/>
        </p:nvSpPr>
        <p:spPr bwMode="auto">
          <a:xfrm rot="18184025" flipV="1">
            <a:off x="1558132" y="5728493"/>
            <a:ext cx="228600" cy="265113"/>
          </a:xfrm>
          <a:custGeom>
            <a:avLst/>
            <a:gdLst>
              <a:gd name="G0" fmla="+- 0 0 0"/>
              <a:gd name="G1" fmla="+- 5788 0 0"/>
              <a:gd name="G2" fmla="+- 21600 0 0"/>
              <a:gd name="T0" fmla="*/ 20810 w 21600"/>
              <a:gd name="T1" fmla="*/ 0 h 24396"/>
              <a:gd name="T2" fmla="*/ 10968 w 21600"/>
              <a:gd name="T3" fmla="*/ 24396 h 24396"/>
              <a:gd name="T4" fmla="*/ 0 w 21600"/>
              <a:gd name="T5" fmla="*/ 5788 h 24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4396" fill="none" extrusionOk="0">
                <a:moveTo>
                  <a:pt x="20810" y="-1"/>
                </a:moveTo>
                <a:cubicBezTo>
                  <a:pt x="21334" y="1884"/>
                  <a:pt x="21600" y="3831"/>
                  <a:pt x="21600" y="5788"/>
                </a:cubicBezTo>
                <a:cubicBezTo>
                  <a:pt x="21600" y="13435"/>
                  <a:pt x="17556" y="20512"/>
                  <a:pt x="10968" y="24396"/>
                </a:cubicBezTo>
              </a:path>
              <a:path w="21600" h="24396" stroke="0" extrusionOk="0">
                <a:moveTo>
                  <a:pt x="20810" y="-1"/>
                </a:moveTo>
                <a:cubicBezTo>
                  <a:pt x="21334" y="1884"/>
                  <a:pt x="21600" y="3831"/>
                  <a:pt x="21600" y="5788"/>
                </a:cubicBezTo>
                <a:cubicBezTo>
                  <a:pt x="21600" y="13435"/>
                  <a:pt x="17556" y="20512"/>
                  <a:pt x="10968" y="24396"/>
                </a:cubicBezTo>
                <a:lnTo>
                  <a:pt x="0" y="5788"/>
                </a:lnTo>
                <a:close/>
              </a:path>
            </a:pathLst>
          </a:custGeom>
          <a:noFill/>
          <a:ln w="38100">
            <a:solidFill>
              <a:srgbClr val="FF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 flipH="1">
            <a:off x="1403350" y="5784850"/>
            <a:ext cx="165100" cy="44450"/>
          </a:xfrm>
          <a:prstGeom prst="line">
            <a:avLst/>
          </a:prstGeom>
          <a:noFill/>
          <a:ln w="38100">
            <a:solidFill>
              <a:srgbClr val="FFFF99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457200" y="56388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 CO</a:t>
            </a:r>
            <a:r>
              <a:rPr lang="en-US" sz="2400" baseline="-25000">
                <a:solidFill>
                  <a:srgbClr val="FFFF99"/>
                </a:solidFill>
              </a:rPr>
              <a:t>2</a:t>
            </a:r>
          </a:p>
        </p:txBody>
      </p:sp>
      <p:sp>
        <p:nvSpPr>
          <p:cNvPr id="9241" name="Text Box 25"/>
          <p:cNvSpPr txBox="1">
            <a:spLocks noChangeArrowheads="1"/>
          </p:cNvSpPr>
          <p:nvPr/>
        </p:nvSpPr>
        <p:spPr bwMode="auto">
          <a:xfrm>
            <a:off x="7315200" y="6096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Glucose</a:t>
            </a:r>
          </a:p>
        </p:txBody>
      </p:sp>
      <p:cxnSp>
        <p:nvCxnSpPr>
          <p:cNvPr id="9242" name="AutoShape 26"/>
          <p:cNvCxnSpPr>
            <a:cxnSpLocks noChangeShapeType="1"/>
            <a:stCxn id="9241" idx="1"/>
            <a:endCxn id="9219" idx="3"/>
          </p:cNvCxnSpPr>
          <p:nvPr/>
        </p:nvCxnSpPr>
        <p:spPr bwMode="auto">
          <a:xfrm flipH="1">
            <a:off x="4419600" y="838200"/>
            <a:ext cx="2895600" cy="0"/>
          </a:xfrm>
          <a:prstGeom prst="straightConnector1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3" name="AutoShape 27"/>
          <p:cNvCxnSpPr>
            <a:cxnSpLocks noChangeShapeType="1"/>
            <a:stCxn id="9219" idx="2"/>
            <a:endCxn id="9218" idx="0"/>
          </p:cNvCxnSpPr>
          <p:nvPr/>
        </p:nvCxnSpPr>
        <p:spPr bwMode="auto">
          <a:xfrm flipH="1">
            <a:off x="3579813" y="1066800"/>
            <a:ext cx="1587" cy="1033463"/>
          </a:xfrm>
          <a:prstGeom prst="straightConnector1">
            <a:avLst/>
          </a:prstGeom>
          <a:noFill/>
          <a:ln w="12700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" name="Group 28"/>
          <p:cNvGrpSpPr>
            <a:grpSpLocks/>
          </p:cNvGrpSpPr>
          <p:nvPr/>
        </p:nvGrpSpPr>
        <p:grpSpPr bwMode="auto">
          <a:xfrm rot="14784738">
            <a:off x="4364832" y="1883568"/>
            <a:ext cx="228600" cy="119063"/>
            <a:chOff x="384" y="2112"/>
            <a:chExt cx="144" cy="75"/>
          </a:xfrm>
        </p:grpSpPr>
        <p:sp>
          <p:nvSpPr>
            <p:cNvPr id="9245" name="Line 29"/>
            <p:cNvSpPr>
              <a:spLocks noChangeShapeType="1"/>
            </p:cNvSpPr>
            <p:nvPr/>
          </p:nvSpPr>
          <p:spPr bwMode="auto">
            <a:xfrm flipV="1">
              <a:off x="384" y="2112"/>
              <a:ext cx="144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Line 30"/>
            <p:cNvSpPr>
              <a:spLocks noChangeShapeType="1"/>
            </p:cNvSpPr>
            <p:nvPr/>
          </p:nvSpPr>
          <p:spPr bwMode="auto">
            <a:xfrm flipV="1">
              <a:off x="384" y="2139"/>
              <a:ext cx="144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 rot="14784738">
            <a:off x="6031707" y="2690018"/>
            <a:ext cx="228600" cy="119063"/>
            <a:chOff x="384" y="2112"/>
            <a:chExt cx="144" cy="75"/>
          </a:xfrm>
        </p:grpSpPr>
        <p:sp>
          <p:nvSpPr>
            <p:cNvPr id="9248" name="Line 32"/>
            <p:cNvSpPr>
              <a:spLocks noChangeShapeType="1"/>
            </p:cNvSpPr>
            <p:nvPr/>
          </p:nvSpPr>
          <p:spPr bwMode="auto">
            <a:xfrm flipV="1">
              <a:off x="384" y="2112"/>
              <a:ext cx="144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9" name="Line 33"/>
            <p:cNvSpPr>
              <a:spLocks noChangeShapeType="1"/>
            </p:cNvSpPr>
            <p:nvPr/>
          </p:nvSpPr>
          <p:spPr bwMode="auto">
            <a:xfrm flipV="1">
              <a:off x="384" y="2139"/>
              <a:ext cx="144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 rot="12610721">
            <a:off x="1774825" y="2339975"/>
            <a:ext cx="228600" cy="119063"/>
            <a:chOff x="384" y="2112"/>
            <a:chExt cx="144" cy="75"/>
          </a:xfrm>
        </p:grpSpPr>
        <p:sp>
          <p:nvSpPr>
            <p:cNvPr id="9251" name="Line 35"/>
            <p:cNvSpPr>
              <a:spLocks noChangeShapeType="1"/>
            </p:cNvSpPr>
            <p:nvPr/>
          </p:nvSpPr>
          <p:spPr bwMode="auto">
            <a:xfrm flipV="1">
              <a:off x="384" y="2112"/>
              <a:ext cx="144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2" name="Line 36"/>
            <p:cNvSpPr>
              <a:spLocks noChangeShapeType="1"/>
            </p:cNvSpPr>
            <p:nvPr/>
          </p:nvSpPr>
          <p:spPr bwMode="auto">
            <a:xfrm flipV="1">
              <a:off x="384" y="2139"/>
              <a:ext cx="144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4070350" y="3690938"/>
            <a:ext cx="228600" cy="119062"/>
            <a:chOff x="384" y="2112"/>
            <a:chExt cx="144" cy="75"/>
          </a:xfrm>
        </p:grpSpPr>
        <p:sp>
          <p:nvSpPr>
            <p:cNvPr id="9254" name="Line 38"/>
            <p:cNvSpPr>
              <a:spLocks noChangeShapeType="1"/>
            </p:cNvSpPr>
            <p:nvPr/>
          </p:nvSpPr>
          <p:spPr bwMode="auto">
            <a:xfrm flipV="1">
              <a:off x="384" y="2112"/>
              <a:ext cx="144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5" name="Line 39"/>
            <p:cNvSpPr>
              <a:spLocks noChangeShapeType="1"/>
            </p:cNvSpPr>
            <p:nvPr/>
          </p:nvSpPr>
          <p:spPr bwMode="auto">
            <a:xfrm flipV="1">
              <a:off x="384" y="2139"/>
              <a:ext cx="144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665413" y="2100263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Pyruvate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743200" y="6096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Glucose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096000" y="1371600"/>
            <a:ext cx="160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Palmitate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989013" y="4157663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Oxaloacetate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038600" y="4157663"/>
            <a:ext cx="2055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 Acetyl-CoA</a:t>
            </a:r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 flipH="1">
            <a:off x="4189413" y="1643063"/>
            <a:ext cx="609600" cy="53340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3884613" y="3471863"/>
            <a:ext cx="685800" cy="60960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 flipH="1">
            <a:off x="2589213" y="3471863"/>
            <a:ext cx="762000" cy="68580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2665413" y="2862263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Pyruvate</a:t>
            </a:r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3581400" y="2590800"/>
            <a:ext cx="0" cy="38100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Arc 12"/>
          <p:cNvSpPr>
            <a:spLocks/>
          </p:cNvSpPr>
          <p:nvPr/>
        </p:nvSpPr>
        <p:spPr bwMode="auto">
          <a:xfrm rot="-225312">
            <a:off x="525463" y="2486025"/>
            <a:ext cx="7186612" cy="1752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180"/>
              <a:gd name="T1" fmla="*/ 0 h 21600"/>
              <a:gd name="T2" fmla="*/ 21180 w 21180"/>
              <a:gd name="T3" fmla="*/ 17360 h 21600"/>
              <a:gd name="T4" fmla="*/ 0 w 21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180" h="21600" fill="none" extrusionOk="0">
                <a:moveTo>
                  <a:pt x="-1" y="0"/>
                </a:moveTo>
                <a:cubicBezTo>
                  <a:pt x="10294" y="0"/>
                  <a:pt x="19158" y="7265"/>
                  <a:pt x="21179" y="17360"/>
                </a:cubicBezTo>
              </a:path>
              <a:path w="21180" h="21600" stroke="0" extrusionOk="0">
                <a:moveTo>
                  <a:pt x="-1" y="0"/>
                </a:moveTo>
                <a:cubicBezTo>
                  <a:pt x="10294" y="0"/>
                  <a:pt x="19158" y="7265"/>
                  <a:pt x="21179" y="1736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FF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FFFF99"/>
              </a:solidFill>
            </a:endParaRPr>
          </a:p>
        </p:txBody>
      </p:sp>
      <p:cxnSp>
        <p:nvCxnSpPr>
          <p:cNvPr id="11277" name="AutoShape 13"/>
          <p:cNvCxnSpPr>
            <a:cxnSpLocks noChangeShapeType="1"/>
            <a:endCxn id="11267" idx="1"/>
          </p:cNvCxnSpPr>
          <p:nvPr/>
        </p:nvCxnSpPr>
        <p:spPr bwMode="auto">
          <a:xfrm rot="16200000">
            <a:off x="685800" y="2057400"/>
            <a:ext cx="3276600" cy="838200"/>
          </a:xfrm>
          <a:prstGeom prst="bentConnector2">
            <a:avLst/>
          </a:prstGeom>
          <a:noFill/>
          <a:ln w="9525">
            <a:solidFill>
              <a:srgbClr val="FFFF99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4570413" y="1185863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66FF33"/>
                </a:solidFill>
              </a:rPr>
              <a:t>Alanine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 flipH="1">
            <a:off x="5561013" y="1871663"/>
            <a:ext cx="1033462" cy="2209800"/>
          </a:xfrm>
          <a:prstGeom prst="line">
            <a:avLst/>
          </a:prstGeom>
          <a:noFill/>
          <a:ln w="9525">
            <a:solidFill>
              <a:srgbClr val="FFFF99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7542213" y="2100263"/>
            <a:ext cx="1371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Ketone bodies</a:t>
            </a:r>
          </a:p>
        </p:txBody>
      </p:sp>
      <p:cxnSp>
        <p:nvCxnSpPr>
          <p:cNvPr id="11281" name="AutoShape 17"/>
          <p:cNvCxnSpPr>
            <a:cxnSpLocks noChangeShapeType="1"/>
            <a:stCxn id="11280" idx="1"/>
            <a:endCxn id="11270" idx="3"/>
          </p:cNvCxnSpPr>
          <p:nvPr/>
        </p:nvCxnSpPr>
        <p:spPr bwMode="auto">
          <a:xfrm rot="10800000" flipV="1">
            <a:off x="6094413" y="2511425"/>
            <a:ext cx="1447800" cy="18748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FF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5715000" y="5562600"/>
            <a:ext cx="307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In Skeletal Muscle</a:t>
            </a:r>
          </a:p>
        </p:txBody>
      </p:sp>
      <p:sp>
        <p:nvSpPr>
          <p:cNvPr id="11283" name="Arc 19"/>
          <p:cNvSpPr>
            <a:spLocks/>
          </p:cNvSpPr>
          <p:nvPr/>
        </p:nvSpPr>
        <p:spPr bwMode="auto">
          <a:xfrm>
            <a:off x="1754188" y="4421188"/>
            <a:ext cx="2120900" cy="2008187"/>
          </a:xfrm>
          <a:custGeom>
            <a:avLst/>
            <a:gdLst>
              <a:gd name="G0" fmla="+- 21600 0 0"/>
              <a:gd name="G1" fmla="+- 20756 0 0"/>
              <a:gd name="G2" fmla="+- 21600 0 0"/>
              <a:gd name="T0" fmla="*/ 27580 w 43200"/>
              <a:gd name="T1" fmla="*/ 0 h 42356"/>
              <a:gd name="T2" fmla="*/ 4181 w 43200"/>
              <a:gd name="T3" fmla="*/ 7983 h 42356"/>
              <a:gd name="T4" fmla="*/ 21600 w 43200"/>
              <a:gd name="T5" fmla="*/ 20756 h 42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356" fill="none" extrusionOk="0">
                <a:moveTo>
                  <a:pt x="27579" y="0"/>
                </a:moveTo>
                <a:cubicBezTo>
                  <a:pt x="36829" y="2665"/>
                  <a:pt x="43200" y="11129"/>
                  <a:pt x="43200" y="20756"/>
                </a:cubicBezTo>
                <a:cubicBezTo>
                  <a:pt x="43200" y="32685"/>
                  <a:pt x="33529" y="42356"/>
                  <a:pt x="21600" y="42356"/>
                </a:cubicBezTo>
                <a:cubicBezTo>
                  <a:pt x="9670" y="42356"/>
                  <a:pt x="0" y="32685"/>
                  <a:pt x="0" y="20756"/>
                </a:cubicBezTo>
                <a:cubicBezTo>
                  <a:pt x="-1" y="16162"/>
                  <a:pt x="1464" y="11687"/>
                  <a:pt x="4181" y="7983"/>
                </a:cubicBezTo>
              </a:path>
              <a:path w="43200" h="42356" stroke="0" extrusionOk="0">
                <a:moveTo>
                  <a:pt x="27579" y="0"/>
                </a:moveTo>
                <a:cubicBezTo>
                  <a:pt x="36829" y="2665"/>
                  <a:pt x="43200" y="11129"/>
                  <a:pt x="43200" y="20756"/>
                </a:cubicBezTo>
                <a:cubicBezTo>
                  <a:pt x="43200" y="32685"/>
                  <a:pt x="33529" y="42356"/>
                  <a:pt x="21600" y="42356"/>
                </a:cubicBezTo>
                <a:cubicBezTo>
                  <a:pt x="9670" y="42356"/>
                  <a:pt x="0" y="32685"/>
                  <a:pt x="0" y="20756"/>
                </a:cubicBezTo>
                <a:cubicBezTo>
                  <a:pt x="-1" y="16162"/>
                  <a:pt x="1464" y="11687"/>
                  <a:pt x="4181" y="7983"/>
                </a:cubicBezTo>
                <a:lnTo>
                  <a:pt x="21600" y="20756"/>
                </a:lnTo>
                <a:close/>
              </a:path>
            </a:pathLst>
          </a:custGeom>
          <a:noFill/>
          <a:ln w="38100">
            <a:solidFill>
              <a:srgbClr val="FF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Arc 20"/>
          <p:cNvSpPr>
            <a:spLocks/>
          </p:cNvSpPr>
          <p:nvPr/>
        </p:nvSpPr>
        <p:spPr bwMode="auto">
          <a:xfrm rot="4190802">
            <a:off x="3771900" y="4845050"/>
            <a:ext cx="1060450" cy="863600"/>
          </a:xfrm>
          <a:custGeom>
            <a:avLst/>
            <a:gdLst>
              <a:gd name="G0" fmla="+- 21594 0 0"/>
              <a:gd name="G1" fmla="+- 0 0 0"/>
              <a:gd name="G2" fmla="+- 21600 0 0"/>
              <a:gd name="T0" fmla="*/ 9988 w 21594"/>
              <a:gd name="T1" fmla="*/ 18217 h 18217"/>
              <a:gd name="T2" fmla="*/ 0 w 21594"/>
              <a:gd name="T3" fmla="*/ 504 h 18217"/>
              <a:gd name="T4" fmla="*/ 21594 w 21594"/>
              <a:gd name="T5" fmla="*/ 0 h 18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4" h="18217" fill="none" extrusionOk="0">
                <a:moveTo>
                  <a:pt x="9987" y="18217"/>
                </a:moveTo>
                <a:cubicBezTo>
                  <a:pt x="3913" y="14347"/>
                  <a:pt x="167" y="7704"/>
                  <a:pt x="-1" y="504"/>
                </a:cubicBezTo>
              </a:path>
              <a:path w="21594" h="18217" stroke="0" extrusionOk="0">
                <a:moveTo>
                  <a:pt x="9987" y="18217"/>
                </a:moveTo>
                <a:cubicBezTo>
                  <a:pt x="3913" y="14347"/>
                  <a:pt x="167" y="7704"/>
                  <a:pt x="-1" y="504"/>
                </a:cubicBezTo>
                <a:lnTo>
                  <a:pt x="21594" y="0"/>
                </a:lnTo>
                <a:close/>
              </a:path>
            </a:pathLst>
          </a:custGeom>
          <a:noFill/>
          <a:ln w="38100">
            <a:solidFill>
              <a:srgbClr val="FF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flipV="1">
            <a:off x="1917700" y="4648200"/>
            <a:ext cx="107950" cy="228600"/>
          </a:xfrm>
          <a:prstGeom prst="line">
            <a:avLst/>
          </a:prstGeom>
          <a:noFill/>
          <a:ln w="38100">
            <a:solidFill>
              <a:srgbClr val="FFFF99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6" name="Arc 22"/>
          <p:cNvSpPr>
            <a:spLocks/>
          </p:cNvSpPr>
          <p:nvPr/>
        </p:nvSpPr>
        <p:spPr bwMode="auto">
          <a:xfrm rot="18184025" flipV="1">
            <a:off x="1558132" y="5728493"/>
            <a:ext cx="228600" cy="265113"/>
          </a:xfrm>
          <a:custGeom>
            <a:avLst/>
            <a:gdLst>
              <a:gd name="G0" fmla="+- 0 0 0"/>
              <a:gd name="G1" fmla="+- 5788 0 0"/>
              <a:gd name="G2" fmla="+- 21600 0 0"/>
              <a:gd name="T0" fmla="*/ 20810 w 21600"/>
              <a:gd name="T1" fmla="*/ 0 h 24396"/>
              <a:gd name="T2" fmla="*/ 10968 w 21600"/>
              <a:gd name="T3" fmla="*/ 24396 h 24396"/>
              <a:gd name="T4" fmla="*/ 0 w 21600"/>
              <a:gd name="T5" fmla="*/ 5788 h 24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4396" fill="none" extrusionOk="0">
                <a:moveTo>
                  <a:pt x="20810" y="-1"/>
                </a:moveTo>
                <a:cubicBezTo>
                  <a:pt x="21334" y="1884"/>
                  <a:pt x="21600" y="3831"/>
                  <a:pt x="21600" y="5788"/>
                </a:cubicBezTo>
                <a:cubicBezTo>
                  <a:pt x="21600" y="13435"/>
                  <a:pt x="17556" y="20512"/>
                  <a:pt x="10968" y="24396"/>
                </a:cubicBezTo>
              </a:path>
              <a:path w="21600" h="24396" stroke="0" extrusionOk="0">
                <a:moveTo>
                  <a:pt x="20810" y="-1"/>
                </a:moveTo>
                <a:cubicBezTo>
                  <a:pt x="21334" y="1884"/>
                  <a:pt x="21600" y="3831"/>
                  <a:pt x="21600" y="5788"/>
                </a:cubicBezTo>
                <a:cubicBezTo>
                  <a:pt x="21600" y="13435"/>
                  <a:pt x="17556" y="20512"/>
                  <a:pt x="10968" y="24396"/>
                </a:cubicBezTo>
                <a:lnTo>
                  <a:pt x="0" y="5788"/>
                </a:lnTo>
                <a:close/>
              </a:path>
            </a:pathLst>
          </a:custGeom>
          <a:noFill/>
          <a:ln w="38100">
            <a:solidFill>
              <a:srgbClr val="FF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 flipH="1">
            <a:off x="1403350" y="5784850"/>
            <a:ext cx="165100" cy="44450"/>
          </a:xfrm>
          <a:prstGeom prst="line">
            <a:avLst/>
          </a:prstGeom>
          <a:noFill/>
          <a:ln w="38100">
            <a:solidFill>
              <a:srgbClr val="FFFF99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457200" y="56388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 2CO</a:t>
            </a:r>
            <a:r>
              <a:rPr lang="en-US" sz="2400" baseline="-25000">
                <a:solidFill>
                  <a:srgbClr val="FFFF99"/>
                </a:solidFill>
              </a:rPr>
              <a:t>2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7315200" y="6096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Glucose</a:t>
            </a:r>
          </a:p>
        </p:txBody>
      </p:sp>
      <p:cxnSp>
        <p:nvCxnSpPr>
          <p:cNvPr id="11290" name="AutoShape 26"/>
          <p:cNvCxnSpPr>
            <a:cxnSpLocks noChangeShapeType="1"/>
            <a:stCxn id="11289" idx="1"/>
            <a:endCxn id="11267" idx="3"/>
          </p:cNvCxnSpPr>
          <p:nvPr/>
        </p:nvCxnSpPr>
        <p:spPr bwMode="auto">
          <a:xfrm flipH="1">
            <a:off x="4419600" y="838200"/>
            <a:ext cx="2895600" cy="0"/>
          </a:xfrm>
          <a:prstGeom prst="straightConnector1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91" name="AutoShape 27"/>
          <p:cNvCxnSpPr>
            <a:cxnSpLocks noChangeShapeType="1"/>
            <a:stCxn id="11267" idx="2"/>
            <a:endCxn id="11266" idx="0"/>
          </p:cNvCxnSpPr>
          <p:nvPr/>
        </p:nvCxnSpPr>
        <p:spPr bwMode="auto">
          <a:xfrm flipH="1">
            <a:off x="3579813" y="1066800"/>
            <a:ext cx="1587" cy="1033463"/>
          </a:xfrm>
          <a:prstGeom prst="straightConnector1">
            <a:avLst/>
          </a:prstGeom>
          <a:noFill/>
          <a:ln w="12700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" name="Group 28"/>
          <p:cNvGrpSpPr>
            <a:grpSpLocks/>
          </p:cNvGrpSpPr>
          <p:nvPr/>
        </p:nvGrpSpPr>
        <p:grpSpPr bwMode="auto">
          <a:xfrm rot="12610721">
            <a:off x="1774825" y="2339975"/>
            <a:ext cx="228600" cy="119063"/>
            <a:chOff x="384" y="2112"/>
            <a:chExt cx="144" cy="75"/>
          </a:xfrm>
        </p:grpSpPr>
        <p:sp>
          <p:nvSpPr>
            <p:cNvPr id="11293" name="Line 29"/>
            <p:cNvSpPr>
              <a:spLocks noChangeShapeType="1"/>
            </p:cNvSpPr>
            <p:nvPr/>
          </p:nvSpPr>
          <p:spPr bwMode="auto">
            <a:xfrm flipV="1">
              <a:off x="384" y="2112"/>
              <a:ext cx="144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4" name="Line 30"/>
            <p:cNvSpPr>
              <a:spLocks noChangeShapeType="1"/>
            </p:cNvSpPr>
            <p:nvPr/>
          </p:nvSpPr>
          <p:spPr bwMode="auto">
            <a:xfrm flipV="1">
              <a:off x="384" y="2139"/>
              <a:ext cx="144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 rot="14784738">
            <a:off x="5584032" y="751681"/>
            <a:ext cx="228600" cy="119063"/>
            <a:chOff x="384" y="2112"/>
            <a:chExt cx="144" cy="75"/>
          </a:xfrm>
        </p:grpSpPr>
        <p:sp>
          <p:nvSpPr>
            <p:cNvPr id="11296" name="Line 32"/>
            <p:cNvSpPr>
              <a:spLocks noChangeShapeType="1"/>
            </p:cNvSpPr>
            <p:nvPr/>
          </p:nvSpPr>
          <p:spPr bwMode="auto">
            <a:xfrm flipV="1">
              <a:off x="384" y="2112"/>
              <a:ext cx="144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7" name="Line 33"/>
            <p:cNvSpPr>
              <a:spLocks noChangeShapeType="1"/>
            </p:cNvSpPr>
            <p:nvPr/>
          </p:nvSpPr>
          <p:spPr bwMode="auto">
            <a:xfrm flipV="1">
              <a:off x="384" y="2139"/>
              <a:ext cx="144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4070350" y="3690938"/>
            <a:ext cx="228600" cy="119062"/>
            <a:chOff x="384" y="2112"/>
            <a:chExt cx="144" cy="75"/>
          </a:xfrm>
        </p:grpSpPr>
        <p:sp>
          <p:nvSpPr>
            <p:cNvPr id="11299" name="Line 35"/>
            <p:cNvSpPr>
              <a:spLocks noChangeShapeType="1"/>
            </p:cNvSpPr>
            <p:nvPr/>
          </p:nvSpPr>
          <p:spPr bwMode="auto">
            <a:xfrm flipV="1">
              <a:off x="384" y="2112"/>
              <a:ext cx="144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0" name="Line 36"/>
            <p:cNvSpPr>
              <a:spLocks noChangeShapeType="1"/>
            </p:cNvSpPr>
            <p:nvPr/>
          </p:nvSpPr>
          <p:spPr bwMode="auto">
            <a:xfrm flipV="1">
              <a:off x="384" y="2139"/>
              <a:ext cx="144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parabiosi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34400" cy="308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G6P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650" y="1960563"/>
            <a:ext cx="8991600" cy="293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dirty="0" smtClean="0">
                <a:solidFill>
                  <a:srgbClr val="FF9999"/>
                </a:solidFill>
              </a:rPr>
              <a:t>Glucose-6-phosphatase activity relies on multiple components.</a:t>
            </a:r>
            <a:endParaRPr lang="en-US" sz="3200" dirty="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72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Oval 2"/>
          <p:cNvSpPr>
            <a:spLocks noChangeArrowheads="1"/>
          </p:cNvSpPr>
          <p:nvPr/>
        </p:nvSpPr>
        <p:spPr bwMode="auto">
          <a:xfrm>
            <a:off x="4114800" y="2895600"/>
            <a:ext cx="990600" cy="9906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Oval 3"/>
          <p:cNvSpPr>
            <a:spLocks noChangeArrowheads="1"/>
          </p:cNvSpPr>
          <p:nvPr/>
        </p:nvSpPr>
        <p:spPr bwMode="auto">
          <a:xfrm>
            <a:off x="3352800" y="2133600"/>
            <a:ext cx="2514600" cy="2514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Oval 4"/>
          <p:cNvSpPr>
            <a:spLocks noChangeArrowheads="1"/>
          </p:cNvSpPr>
          <p:nvPr/>
        </p:nvSpPr>
        <p:spPr bwMode="auto">
          <a:xfrm>
            <a:off x="2514600" y="1295400"/>
            <a:ext cx="4267200" cy="419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4114800" y="3200400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>
                <a:solidFill>
                  <a:schemeClr val="tx1"/>
                </a:solidFill>
              </a:rPr>
              <a:t>WHY?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4114800" y="48006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>
                <a:solidFill>
                  <a:srgbClr val="FFFF66"/>
                </a:solidFill>
              </a:rPr>
              <a:t>WHAT?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4143375" y="4038600"/>
            <a:ext cx="111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>
                <a:solidFill>
                  <a:srgbClr val="FFFF66"/>
                </a:solidFill>
              </a:rPr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xmlns="" val="331771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/>
      <p:bldP spid="45062" grpId="0"/>
      <p:bldP spid="450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 descr="p48"/>
          <p:cNvPicPr>
            <a:picLocks noGrp="1" noChangeAspect="1" noChangeArrowheads="1"/>
          </p:cNvPicPr>
          <p:nvPr>
            <p:ph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1066800"/>
            <a:ext cx="9144000" cy="55165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3636963" y="1295400"/>
            <a:ext cx="11636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CH</a:t>
            </a:r>
            <a:r>
              <a:rPr lang="en-US" baseline="-25000"/>
              <a:t>2</a:t>
            </a:r>
            <a:r>
              <a:rPr lang="en-US">
                <a:cs typeface="Arial" charset="0"/>
              </a:rPr>
              <a:t>•</a:t>
            </a:r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4495800" y="12954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• CH</a:t>
            </a:r>
            <a:r>
              <a:rPr lang="en-US" baseline="-25000"/>
              <a:t>2</a:t>
            </a:r>
          </a:p>
        </p:txBody>
      </p:sp>
      <p:sp>
        <p:nvSpPr>
          <p:cNvPr id="24580" name="Text Box 15"/>
          <p:cNvSpPr txBox="1">
            <a:spLocks noChangeArrowheads="1"/>
          </p:cNvSpPr>
          <p:nvPr/>
        </p:nvSpPr>
        <p:spPr bwMode="auto">
          <a:xfrm>
            <a:off x="1905000" y="2514600"/>
            <a:ext cx="303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FF99"/>
                </a:solidFill>
              </a:rPr>
              <a:t>-</a:t>
            </a:r>
          </a:p>
        </p:txBody>
      </p:sp>
      <p:sp>
        <p:nvSpPr>
          <p:cNvPr id="24581" name="Text Box 13"/>
          <p:cNvSpPr txBox="1">
            <a:spLocks noChangeArrowheads="1"/>
          </p:cNvSpPr>
          <p:nvPr/>
        </p:nvSpPr>
        <p:spPr bwMode="auto">
          <a:xfrm>
            <a:off x="1981200" y="3062288"/>
            <a:ext cx="307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•</a:t>
            </a:r>
          </a:p>
        </p:txBody>
      </p:sp>
      <p:sp>
        <p:nvSpPr>
          <p:cNvPr id="24582" name="Text Box 14"/>
          <p:cNvSpPr txBox="1">
            <a:spLocks noChangeArrowheads="1"/>
          </p:cNvSpPr>
          <p:nvPr/>
        </p:nvSpPr>
        <p:spPr bwMode="auto">
          <a:xfrm>
            <a:off x="1828800" y="3062288"/>
            <a:ext cx="307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•</a:t>
            </a:r>
          </a:p>
        </p:txBody>
      </p:sp>
      <p:sp>
        <p:nvSpPr>
          <p:cNvPr id="24583" name="Text Box 12"/>
          <p:cNvSpPr txBox="1">
            <a:spLocks noChangeArrowheads="1"/>
          </p:cNvSpPr>
          <p:nvPr/>
        </p:nvSpPr>
        <p:spPr bwMode="auto">
          <a:xfrm>
            <a:off x="1828800" y="2819400"/>
            <a:ext cx="833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CH</a:t>
            </a:r>
            <a:r>
              <a:rPr lang="en-US" baseline="-25000"/>
              <a:t>2</a:t>
            </a:r>
            <a:endParaRPr lang="en-US" baseline="-25000">
              <a:cs typeface="Arial" charset="0"/>
            </a:endParaRPr>
          </a:p>
        </p:txBody>
      </p:sp>
      <p:sp>
        <p:nvSpPr>
          <p:cNvPr id="24584" name="Line 29"/>
          <p:cNvSpPr>
            <a:spLocks noChangeShapeType="1"/>
          </p:cNvSpPr>
          <p:nvPr/>
        </p:nvSpPr>
        <p:spPr bwMode="auto">
          <a:xfrm>
            <a:off x="1555750" y="3068638"/>
            <a:ext cx="304800" cy="0"/>
          </a:xfrm>
          <a:prstGeom prst="line">
            <a:avLst/>
          </a:prstGeom>
          <a:noFill/>
          <a:ln w="9525">
            <a:solidFill>
              <a:srgbClr val="FF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762000" y="2155825"/>
            <a:ext cx="1311275" cy="1665288"/>
            <a:chOff x="480" y="1598"/>
            <a:chExt cx="826" cy="1049"/>
          </a:xfrm>
        </p:grpSpPr>
        <p:sp>
          <p:nvSpPr>
            <p:cNvPr id="24629" name="Text Box 21"/>
            <p:cNvSpPr txBox="1">
              <a:spLocks noChangeArrowheads="1"/>
            </p:cNvSpPr>
            <p:nvPr/>
          </p:nvSpPr>
          <p:spPr bwMode="auto">
            <a:xfrm>
              <a:off x="713" y="2023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C</a:t>
              </a:r>
            </a:p>
          </p:txBody>
        </p:sp>
        <p:sp>
          <p:nvSpPr>
            <p:cNvPr id="24630" name="Line 24"/>
            <p:cNvSpPr>
              <a:spLocks noChangeShapeType="1"/>
            </p:cNvSpPr>
            <p:nvPr/>
          </p:nvSpPr>
          <p:spPr bwMode="auto">
            <a:xfrm>
              <a:off x="817" y="1893"/>
              <a:ext cx="0" cy="192"/>
            </a:xfrm>
            <a:prstGeom prst="lin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1" name="Line 25"/>
            <p:cNvSpPr>
              <a:spLocks noChangeShapeType="1"/>
            </p:cNvSpPr>
            <p:nvPr/>
          </p:nvSpPr>
          <p:spPr bwMode="auto">
            <a:xfrm>
              <a:off x="871" y="1893"/>
              <a:ext cx="0" cy="192"/>
            </a:xfrm>
            <a:prstGeom prst="lin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2" name="Text Box 26"/>
            <p:cNvSpPr txBox="1">
              <a:spLocks noChangeArrowheads="1"/>
            </p:cNvSpPr>
            <p:nvPr/>
          </p:nvSpPr>
          <p:spPr bwMode="auto">
            <a:xfrm>
              <a:off x="703" y="1598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O</a:t>
              </a:r>
            </a:p>
          </p:txBody>
        </p:sp>
        <p:sp>
          <p:nvSpPr>
            <p:cNvPr id="24633" name="Line 30"/>
            <p:cNvSpPr>
              <a:spLocks noChangeShapeType="1"/>
            </p:cNvSpPr>
            <p:nvPr/>
          </p:nvSpPr>
          <p:spPr bwMode="auto">
            <a:xfrm>
              <a:off x="548" y="2179"/>
              <a:ext cx="192" cy="0"/>
            </a:xfrm>
            <a:prstGeom prst="lin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41"/>
            <p:cNvGrpSpPr>
              <a:grpSpLocks/>
            </p:cNvGrpSpPr>
            <p:nvPr/>
          </p:nvGrpSpPr>
          <p:grpSpPr bwMode="auto">
            <a:xfrm rot="5756017" flipV="1">
              <a:off x="937" y="2279"/>
              <a:ext cx="343" cy="394"/>
              <a:chOff x="2211" y="2294"/>
              <a:chExt cx="343" cy="394"/>
            </a:xfrm>
          </p:grpSpPr>
          <p:sp>
            <p:nvSpPr>
              <p:cNvPr id="24638" name="Arc 42"/>
              <p:cNvSpPr>
                <a:spLocks/>
              </p:cNvSpPr>
              <p:nvPr/>
            </p:nvSpPr>
            <p:spPr bwMode="auto">
              <a:xfrm>
                <a:off x="2352" y="2352"/>
                <a:ext cx="202" cy="336"/>
              </a:xfrm>
              <a:custGeom>
                <a:avLst/>
                <a:gdLst>
                  <a:gd name="T0" fmla="*/ 0 w 22290"/>
                  <a:gd name="T1" fmla="*/ 0 h 43200"/>
                  <a:gd name="T2" fmla="*/ 0 w 22290"/>
                  <a:gd name="T3" fmla="*/ 0 h 43200"/>
                  <a:gd name="T4" fmla="*/ 0 w 2229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290"/>
                  <a:gd name="T10" fmla="*/ 0 h 43200"/>
                  <a:gd name="T11" fmla="*/ 22290 w 2229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290" h="43200" fill="none" extrusionOk="0">
                    <a:moveTo>
                      <a:pt x="689" y="0"/>
                    </a:moveTo>
                    <a:cubicBezTo>
                      <a:pt x="12619" y="0"/>
                      <a:pt x="22290" y="9670"/>
                      <a:pt x="22290" y="21600"/>
                    </a:cubicBezTo>
                    <a:cubicBezTo>
                      <a:pt x="22290" y="33529"/>
                      <a:pt x="12619" y="43200"/>
                      <a:pt x="690" y="43200"/>
                    </a:cubicBezTo>
                    <a:cubicBezTo>
                      <a:pt x="459" y="43200"/>
                      <a:pt x="229" y="43196"/>
                      <a:pt x="0" y="43188"/>
                    </a:cubicBezTo>
                  </a:path>
                  <a:path w="22290" h="43200" stroke="0" extrusionOk="0">
                    <a:moveTo>
                      <a:pt x="689" y="0"/>
                    </a:moveTo>
                    <a:cubicBezTo>
                      <a:pt x="12619" y="0"/>
                      <a:pt x="22290" y="9670"/>
                      <a:pt x="22290" y="21600"/>
                    </a:cubicBezTo>
                    <a:cubicBezTo>
                      <a:pt x="22290" y="33529"/>
                      <a:pt x="12619" y="43200"/>
                      <a:pt x="690" y="43200"/>
                    </a:cubicBezTo>
                    <a:cubicBezTo>
                      <a:pt x="459" y="43200"/>
                      <a:pt x="229" y="43196"/>
                      <a:pt x="0" y="43188"/>
                    </a:cubicBezTo>
                    <a:lnTo>
                      <a:pt x="690" y="21600"/>
                    </a:lnTo>
                    <a:lnTo>
                      <a:pt x="689" y="0"/>
                    </a:lnTo>
                    <a:close/>
                  </a:path>
                </a:pathLst>
              </a:custGeom>
              <a:noFill/>
              <a:ln w="9525">
                <a:solidFill>
                  <a:srgbClr val="FF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4639" name="AutoShape 43"/>
              <p:cNvSpPr>
                <a:spLocks noChangeArrowheads="1"/>
              </p:cNvSpPr>
              <p:nvPr/>
            </p:nvSpPr>
            <p:spPr bwMode="auto">
              <a:xfrm rot="-5400000">
                <a:off x="2235" y="2270"/>
                <a:ext cx="96" cy="144"/>
              </a:xfrm>
              <a:prstGeom prst="triangle">
                <a:avLst>
                  <a:gd name="adj" fmla="val 50000"/>
                </a:avLst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44"/>
            <p:cNvGrpSpPr>
              <a:grpSpLocks/>
            </p:cNvGrpSpPr>
            <p:nvPr/>
          </p:nvGrpSpPr>
          <p:grpSpPr bwMode="auto">
            <a:xfrm rot="20296429" flipH="1">
              <a:off x="480" y="1632"/>
              <a:ext cx="343" cy="394"/>
              <a:chOff x="2211" y="2294"/>
              <a:chExt cx="343" cy="394"/>
            </a:xfrm>
          </p:grpSpPr>
          <p:sp>
            <p:nvSpPr>
              <p:cNvPr id="24636" name="Arc 45"/>
              <p:cNvSpPr>
                <a:spLocks/>
              </p:cNvSpPr>
              <p:nvPr/>
            </p:nvSpPr>
            <p:spPr bwMode="auto">
              <a:xfrm>
                <a:off x="2352" y="2352"/>
                <a:ext cx="202" cy="336"/>
              </a:xfrm>
              <a:custGeom>
                <a:avLst/>
                <a:gdLst>
                  <a:gd name="T0" fmla="*/ 0 w 22290"/>
                  <a:gd name="T1" fmla="*/ 0 h 43200"/>
                  <a:gd name="T2" fmla="*/ 0 w 22290"/>
                  <a:gd name="T3" fmla="*/ 0 h 43200"/>
                  <a:gd name="T4" fmla="*/ 0 w 2229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290"/>
                  <a:gd name="T10" fmla="*/ 0 h 43200"/>
                  <a:gd name="T11" fmla="*/ 22290 w 2229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290" h="43200" fill="none" extrusionOk="0">
                    <a:moveTo>
                      <a:pt x="689" y="0"/>
                    </a:moveTo>
                    <a:cubicBezTo>
                      <a:pt x="12619" y="0"/>
                      <a:pt x="22290" y="9670"/>
                      <a:pt x="22290" y="21600"/>
                    </a:cubicBezTo>
                    <a:cubicBezTo>
                      <a:pt x="22290" y="33529"/>
                      <a:pt x="12619" y="43200"/>
                      <a:pt x="690" y="43200"/>
                    </a:cubicBezTo>
                    <a:cubicBezTo>
                      <a:pt x="459" y="43200"/>
                      <a:pt x="229" y="43196"/>
                      <a:pt x="0" y="43188"/>
                    </a:cubicBezTo>
                  </a:path>
                  <a:path w="22290" h="43200" stroke="0" extrusionOk="0">
                    <a:moveTo>
                      <a:pt x="689" y="0"/>
                    </a:moveTo>
                    <a:cubicBezTo>
                      <a:pt x="12619" y="0"/>
                      <a:pt x="22290" y="9670"/>
                      <a:pt x="22290" y="21600"/>
                    </a:cubicBezTo>
                    <a:cubicBezTo>
                      <a:pt x="22290" y="33529"/>
                      <a:pt x="12619" y="43200"/>
                      <a:pt x="690" y="43200"/>
                    </a:cubicBezTo>
                    <a:cubicBezTo>
                      <a:pt x="459" y="43200"/>
                      <a:pt x="229" y="43196"/>
                      <a:pt x="0" y="43188"/>
                    </a:cubicBezTo>
                    <a:lnTo>
                      <a:pt x="690" y="21600"/>
                    </a:lnTo>
                    <a:lnTo>
                      <a:pt x="689" y="0"/>
                    </a:lnTo>
                    <a:close/>
                  </a:path>
                </a:pathLst>
              </a:custGeom>
              <a:noFill/>
              <a:ln w="9525">
                <a:solidFill>
                  <a:srgbClr val="FF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7" name="AutoShape 46"/>
              <p:cNvSpPr>
                <a:spLocks noChangeArrowheads="1"/>
              </p:cNvSpPr>
              <p:nvPr/>
            </p:nvSpPr>
            <p:spPr bwMode="auto">
              <a:xfrm rot="-5400000">
                <a:off x="2235" y="2270"/>
                <a:ext cx="96" cy="144"/>
              </a:xfrm>
              <a:prstGeom prst="triangle">
                <a:avLst>
                  <a:gd name="adj" fmla="val 50000"/>
                </a:avLst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24586" name="Text Box 16"/>
          <p:cNvSpPr txBox="1">
            <a:spLocks noChangeArrowheads="1"/>
          </p:cNvSpPr>
          <p:nvPr/>
        </p:nvSpPr>
        <p:spPr bwMode="auto">
          <a:xfrm>
            <a:off x="3200400" y="2819400"/>
            <a:ext cx="698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CH</a:t>
            </a:r>
            <a:endParaRPr lang="en-US" baseline="-25000"/>
          </a:p>
        </p:txBody>
      </p:sp>
      <p:sp>
        <p:nvSpPr>
          <p:cNvPr id="24587" name="Text Box 17"/>
          <p:cNvSpPr txBox="1">
            <a:spLocks noChangeArrowheads="1"/>
          </p:cNvSpPr>
          <p:nvPr/>
        </p:nvSpPr>
        <p:spPr bwMode="auto">
          <a:xfrm>
            <a:off x="3200400" y="2514600"/>
            <a:ext cx="392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FF99"/>
                </a:solidFill>
              </a:rPr>
              <a:t>+</a:t>
            </a:r>
          </a:p>
        </p:txBody>
      </p: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3173413" y="3260725"/>
            <a:ext cx="881062" cy="893763"/>
            <a:chOff x="1999" y="2294"/>
            <a:chExt cx="555" cy="563"/>
          </a:xfrm>
        </p:grpSpPr>
        <p:sp>
          <p:nvSpPr>
            <p:cNvPr id="24623" name="Line 28"/>
            <p:cNvSpPr>
              <a:spLocks noChangeShapeType="1"/>
            </p:cNvSpPr>
            <p:nvPr/>
          </p:nvSpPr>
          <p:spPr bwMode="auto">
            <a:xfrm>
              <a:off x="2153" y="2311"/>
              <a:ext cx="0" cy="192"/>
            </a:xfrm>
            <a:prstGeom prst="lin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4" name="Text Box 31"/>
            <p:cNvSpPr txBox="1">
              <a:spLocks noChangeArrowheads="1"/>
            </p:cNvSpPr>
            <p:nvPr/>
          </p:nvSpPr>
          <p:spPr bwMode="auto">
            <a:xfrm>
              <a:off x="1999" y="2475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O</a:t>
              </a:r>
            </a:p>
          </p:txBody>
        </p:sp>
        <p:sp>
          <p:nvSpPr>
            <p:cNvPr id="24625" name="Text Box 32"/>
            <p:cNvSpPr txBox="1">
              <a:spLocks noChangeArrowheads="1"/>
            </p:cNvSpPr>
            <p:nvPr/>
          </p:nvSpPr>
          <p:spPr bwMode="auto">
            <a:xfrm>
              <a:off x="2163" y="2530"/>
              <a:ext cx="1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-</a:t>
              </a:r>
            </a:p>
          </p:txBody>
        </p:sp>
        <p:grpSp>
          <p:nvGrpSpPr>
            <p:cNvPr id="6" name="Group 40"/>
            <p:cNvGrpSpPr>
              <a:grpSpLocks/>
            </p:cNvGrpSpPr>
            <p:nvPr/>
          </p:nvGrpSpPr>
          <p:grpSpPr bwMode="auto">
            <a:xfrm>
              <a:off x="2211" y="2294"/>
              <a:ext cx="343" cy="394"/>
              <a:chOff x="2211" y="2294"/>
              <a:chExt cx="343" cy="394"/>
            </a:xfrm>
          </p:grpSpPr>
          <p:sp>
            <p:nvSpPr>
              <p:cNvPr id="24627" name="Arc 34"/>
              <p:cNvSpPr>
                <a:spLocks/>
              </p:cNvSpPr>
              <p:nvPr/>
            </p:nvSpPr>
            <p:spPr bwMode="auto">
              <a:xfrm>
                <a:off x="2352" y="2352"/>
                <a:ext cx="202" cy="336"/>
              </a:xfrm>
              <a:custGeom>
                <a:avLst/>
                <a:gdLst>
                  <a:gd name="T0" fmla="*/ 0 w 22290"/>
                  <a:gd name="T1" fmla="*/ 0 h 43200"/>
                  <a:gd name="T2" fmla="*/ 0 w 22290"/>
                  <a:gd name="T3" fmla="*/ 0 h 43200"/>
                  <a:gd name="T4" fmla="*/ 0 w 2229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290"/>
                  <a:gd name="T10" fmla="*/ 0 h 43200"/>
                  <a:gd name="T11" fmla="*/ 22290 w 2229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290" h="43200" fill="none" extrusionOk="0">
                    <a:moveTo>
                      <a:pt x="689" y="0"/>
                    </a:moveTo>
                    <a:cubicBezTo>
                      <a:pt x="12619" y="0"/>
                      <a:pt x="22290" y="9670"/>
                      <a:pt x="22290" y="21600"/>
                    </a:cubicBezTo>
                    <a:cubicBezTo>
                      <a:pt x="22290" y="33529"/>
                      <a:pt x="12619" y="43200"/>
                      <a:pt x="690" y="43200"/>
                    </a:cubicBezTo>
                    <a:cubicBezTo>
                      <a:pt x="459" y="43200"/>
                      <a:pt x="229" y="43196"/>
                      <a:pt x="0" y="43188"/>
                    </a:cubicBezTo>
                  </a:path>
                  <a:path w="22290" h="43200" stroke="0" extrusionOk="0">
                    <a:moveTo>
                      <a:pt x="689" y="0"/>
                    </a:moveTo>
                    <a:cubicBezTo>
                      <a:pt x="12619" y="0"/>
                      <a:pt x="22290" y="9670"/>
                      <a:pt x="22290" y="21600"/>
                    </a:cubicBezTo>
                    <a:cubicBezTo>
                      <a:pt x="22290" y="33529"/>
                      <a:pt x="12619" y="43200"/>
                      <a:pt x="690" y="43200"/>
                    </a:cubicBezTo>
                    <a:cubicBezTo>
                      <a:pt x="459" y="43200"/>
                      <a:pt x="229" y="43196"/>
                      <a:pt x="0" y="43188"/>
                    </a:cubicBezTo>
                    <a:lnTo>
                      <a:pt x="690" y="21600"/>
                    </a:lnTo>
                    <a:lnTo>
                      <a:pt x="689" y="0"/>
                    </a:lnTo>
                    <a:close/>
                  </a:path>
                </a:pathLst>
              </a:custGeom>
              <a:noFill/>
              <a:ln w="9525">
                <a:solidFill>
                  <a:srgbClr val="FF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8" name="AutoShape 39"/>
              <p:cNvSpPr>
                <a:spLocks noChangeArrowheads="1"/>
              </p:cNvSpPr>
              <p:nvPr/>
            </p:nvSpPr>
            <p:spPr bwMode="auto">
              <a:xfrm rot="-5400000">
                <a:off x="2235" y="2270"/>
                <a:ext cx="96" cy="144"/>
              </a:xfrm>
              <a:prstGeom prst="triangle">
                <a:avLst>
                  <a:gd name="adj" fmla="val 50000"/>
                </a:avLst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24589" name="Line 47"/>
          <p:cNvSpPr>
            <a:spLocks noChangeShapeType="1"/>
          </p:cNvSpPr>
          <p:nvPr/>
        </p:nvSpPr>
        <p:spPr bwMode="auto">
          <a:xfrm>
            <a:off x="3886200" y="3067050"/>
            <a:ext cx="304800" cy="0"/>
          </a:xfrm>
          <a:prstGeom prst="line">
            <a:avLst/>
          </a:prstGeom>
          <a:noFill/>
          <a:ln w="9525">
            <a:solidFill>
              <a:srgbClr val="FF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Line 48"/>
          <p:cNvSpPr>
            <a:spLocks noChangeShapeType="1"/>
          </p:cNvSpPr>
          <p:nvPr/>
        </p:nvSpPr>
        <p:spPr bwMode="auto">
          <a:xfrm>
            <a:off x="3200400" y="1543050"/>
            <a:ext cx="430213" cy="1588"/>
          </a:xfrm>
          <a:prstGeom prst="line">
            <a:avLst/>
          </a:prstGeom>
          <a:noFill/>
          <a:ln w="9525">
            <a:solidFill>
              <a:srgbClr val="FF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49"/>
          <p:cNvSpPr>
            <a:spLocks noChangeShapeType="1"/>
          </p:cNvSpPr>
          <p:nvPr/>
        </p:nvSpPr>
        <p:spPr bwMode="auto">
          <a:xfrm>
            <a:off x="5486400" y="1563688"/>
            <a:ext cx="304800" cy="0"/>
          </a:xfrm>
          <a:prstGeom prst="line">
            <a:avLst/>
          </a:prstGeom>
          <a:noFill/>
          <a:ln w="9525">
            <a:solidFill>
              <a:srgbClr val="FF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52"/>
          <p:cNvSpPr>
            <a:spLocks noChangeShapeType="1"/>
          </p:cNvSpPr>
          <p:nvPr/>
        </p:nvSpPr>
        <p:spPr bwMode="auto">
          <a:xfrm flipH="1">
            <a:off x="3200400" y="1981200"/>
            <a:ext cx="685800" cy="38100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Text Box 19"/>
          <p:cNvSpPr txBox="1">
            <a:spLocks noChangeArrowheads="1"/>
          </p:cNvSpPr>
          <p:nvPr/>
        </p:nvSpPr>
        <p:spPr bwMode="auto">
          <a:xfrm>
            <a:off x="5334000" y="2819400"/>
            <a:ext cx="957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CH</a:t>
            </a:r>
            <a:r>
              <a:rPr lang="en-US" baseline="-25000"/>
              <a:t>2</a:t>
            </a:r>
            <a:r>
              <a:rPr lang="en-US">
                <a:cs typeface="Arial" charset="0"/>
              </a:rPr>
              <a:t>•</a:t>
            </a:r>
          </a:p>
        </p:txBody>
      </p:sp>
      <p:sp>
        <p:nvSpPr>
          <p:cNvPr id="24594" name="Text Box 20"/>
          <p:cNvSpPr txBox="1">
            <a:spLocks noChangeArrowheads="1"/>
          </p:cNvSpPr>
          <p:nvPr/>
        </p:nvSpPr>
        <p:spPr bwMode="auto">
          <a:xfrm>
            <a:off x="6640513" y="2819400"/>
            <a:ext cx="1055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• CH</a:t>
            </a:r>
            <a:r>
              <a:rPr lang="en-US" baseline="-25000"/>
              <a:t>2</a:t>
            </a:r>
          </a:p>
        </p:txBody>
      </p:sp>
      <p:sp>
        <p:nvSpPr>
          <p:cNvPr id="24595" name="Line 50"/>
          <p:cNvSpPr>
            <a:spLocks noChangeShapeType="1"/>
          </p:cNvSpPr>
          <p:nvPr/>
        </p:nvSpPr>
        <p:spPr bwMode="auto">
          <a:xfrm>
            <a:off x="5105400" y="3067050"/>
            <a:ext cx="304800" cy="0"/>
          </a:xfrm>
          <a:prstGeom prst="line">
            <a:avLst/>
          </a:prstGeom>
          <a:noFill/>
          <a:ln w="9525">
            <a:solidFill>
              <a:srgbClr val="FF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6" name="Line 51"/>
          <p:cNvSpPr>
            <a:spLocks noChangeShapeType="1"/>
          </p:cNvSpPr>
          <p:nvPr/>
        </p:nvSpPr>
        <p:spPr bwMode="auto">
          <a:xfrm>
            <a:off x="7620000" y="3078163"/>
            <a:ext cx="304800" cy="0"/>
          </a:xfrm>
          <a:prstGeom prst="line">
            <a:avLst/>
          </a:prstGeom>
          <a:noFill/>
          <a:ln w="9525">
            <a:solidFill>
              <a:srgbClr val="FF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7" name="Line 53"/>
          <p:cNvSpPr>
            <a:spLocks noChangeShapeType="1"/>
          </p:cNvSpPr>
          <p:nvPr/>
        </p:nvSpPr>
        <p:spPr bwMode="auto">
          <a:xfrm>
            <a:off x="4953000" y="1981200"/>
            <a:ext cx="762000" cy="38100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8" name="Text Box 56"/>
          <p:cNvSpPr txBox="1">
            <a:spLocks noChangeArrowheads="1"/>
          </p:cNvSpPr>
          <p:nvPr/>
        </p:nvSpPr>
        <p:spPr bwMode="auto">
          <a:xfrm>
            <a:off x="1752600" y="533400"/>
            <a:ext cx="5807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9999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rgbClr val="FF9999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rgbClr val="FF99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99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FF99"/>
                </a:solidFill>
              </a:rPr>
              <a:t>Chemical strategy for C-C cleavage</a:t>
            </a:r>
          </a:p>
        </p:txBody>
      </p:sp>
      <p:grpSp>
        <p:nvGrpSpPr>
          <p:cNvPr id="7" name="Group 71"/>
          <p:cNvGrpSpPr>
            <a:grpSpLocks/>
          </p:cNvGrpSpPr>
          <p:nvPr/>
        </p:nvGrpSpPr>
        <p:grpSpPr bwMode="auto">
          <a:xfrm>
            <a:off x="3200400" y="4114800"/>
            <a:ext cx="1017588" cy="1204913"/>
            <a:chOff x="2016" y="2832"/>
            <a:chExt cx="641" cy="759"/>
          </a:xfrm>
        </p:grpSpPr>
        <p:sp>
          <p:nvSpPr>
            <p:cNvPr id="24618" name="Text Box 16"/>
            <p:cNvSpPr txBox="1">
              <a:spLocks noChangeArrowheads="1"/>
            </p:cNvSpPr>
            <p:nvPr/>
          </p:nvSpPr>
          <p:spPr bwMode="auto">
            <a:xfrm>
              <a:off x="2033" y="2832"/>
              <a:ext cx="4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CH</a:t>
              </a:r>
              <a:endParaRPr lang="en-US" baseline="-25000"/>
            </a:p>
          </p:txBody>
        </p:sp>
        <p:sp>
          <p:nvSpPr>
            <p:cNvPr id="24619" name="Line 28"/>
            <p:cNvSpPr>
              <a:spLocks noChangeShapeType="1"/>
            </p:cNvSpPr>
            <p:nvPr/>
          </p:nvSpPr>
          <p:spPr bwMode="auto">
            <a:xfrm>
              <a:off x="2160" y="3120"/>
              <a:ext cx="0" cy="192"/>
            </a:xfrm>
            <a:prstGeom prst="lin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0" name="Text Box 31"/>
            <p:cNvSpPr txBox="1">
              <a:spLocks noChangeArrowheads="1"/>
            </p:cNvSpPr>
            <p:nvPr/>
          </p:nvSpPr>
          <p:spPr bwMode="auto">
            <a:xfrm>
              <a:off x="2016" y="3264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O</a:t>
              </a:r>
            </a:p>
          </p:txBody>
        </p:sp>
        <p:sp>
          <p:nvSpPr>
            <p:cNvPr id="24621" name="Line 47"/>
            <p:cNvSpPr>
              <a:spLocks noChangeShapeType="1"/>
            </p:cNvSpPr>
            <p:nvPr/>
          </p:nvSpPr>
          <p:spPr bwMode="auto">
            <a:xfrm>
              <a:off x="2465" y="2988"/>
              <a:ext cx="192" cy="0"/>
            </a:xfrm>
            <a:prstGeom prst="lin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Line 28"/>
            <p:cNvSpPr>
              <a:spLocks noChangeShapeType="1"/>
            </p:cNvSpPr>
            <p:nvPr/>
          </p:nvSpPr>
          <p:spPr bwMode="auto">
            <a:xfrm>
              <a:off x="2208" y="3120"/>
              <a:ext cx="0" cy="192"/>
            </a:xfrm>
            <a:prstGeom prst="lin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9"/>
          <p:cNvGrpSpPr>
            <a:grpSpLocks/>
          </p:cNvGrpSpPr>
          <p:nvPr/>
        </p:nvGrpSpPr>
        <p:grpSpPr bwMode="auto">
          <a:xfrm>
            <a:off x="869950" y="3838575"/>
            <a:ext cx="1792288" cy="1416050"/>
            <a:chOff x="548" y="2418"/>
            <a:chExt cx="1129" cy="892"/>
          </a:xfrm>
        </p:grpSpPr>
        <p:sp>
          <p:nvSpPr>
            <p:cNvPr id="24610" name="Text Box 12"/>
            <p:cNvSpPr txBox="1">
              <a:spLocks noChangeArrowheads="1"/>
            </p:cNvSpPr>
            <p:nvPr/>
          </p:nvSpPr>
          <p:spPr bwMode="auto">
            <a:xfrm>
              <a:off x="1152" y="2976"/>
              <a:ext cx="52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CH</a:t>
              </a:r>
              <a:r>
                <a:rPr lang="en-US" baseline="-25000"/>
                <a:t>2</a:t>
              </a:r>
              <a:endParaRPr lang="en-US" baseline="-25000">
                <a:cs typeface="Arial" charset="0"/>
              </a:endParaRPr>
            </a:p>
          </p:txBody>
        </p:sp>
        <p:sp>
          <p:nvSpPr>
            <p:cNvPr id="24611" name="Line 29"/>
            <p:cNvSpPr>
              <a:spLocks noChangeShapeType="1"/>
            </p:cNvSpPr>
            <p:nvPr/>
          </p:nvSpPr>
          <p:spPr bwMode="auto">
            <a:xfrm>
              <a:off x="980" y="3133"/>
              <a:ext cx="192" cy="0"/>
            </a:xfrm>
            <a:prstGeom prst="lin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2" name="Text Box 21"/>
            <p:cNvSpPr txBox="1">
              <a:spLocks noChangeArrowheads="1"/>
            </p:cNvSpPr>
            <p:nvPr/>
          </p:nvSpPr>
          <p:spPr bwMode="auto">
            <a:xfrm>
              <a:off x="713" y="2983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C</a:t>
              </a:r>
            </a:p>
          </p:txBody>
        </p:sp>
        <p:sp>
          <p:nvSpPr>
            <p:cNvPr id="24613" name="Line 25"/>
            <p:cNvSpPr>
              <a:spLocks noChangeShapeType="1"/>
            </p:cNvSpPr>
            <p:nvPr/>
          </p:nvSpPr>
          <p:spPr bwMode="auto">
            <a:xfrm>
              <a:off x="839" y="2861"/>
              <a:ext cx="0" cy="192"/>
            </a:xfrm>
            <a:prstGeom prst="lin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4" name="Text Box 26"/>
            <p:cNvSpPr txBox="1">
              <a:spLocks noChangeArrowheads="1"/>
            </p:cNvSpPr>
            <p:nvPr/>
          </p:nvSpPr>
          <p:spPr bwMode="auto">
            <a:xfrm>
              <a:off x="703" y="2558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O</a:t>
              </a:r>
            </a:p>
          </p:txBody>
        </p:sp>
        <p:sp>
          <p:nvSpPr>
            <p:cNvPr id="24615" name="Line 30"/>
            <p:cNvSpPr>
              <a:spLocks noChangeShapeType="1"/>
            </p:cNvSpPr>
            <p:nvPr/>
          </p:nvSpPr>
          <p:spPr bwMode="auto">
            <a:xfrm>
              <a:off x="548" y="3139"/>
              <a:ext cx="192" cy="0"/>
            </a:xfrm>
            <a:prstGeom prst="lin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6" name="Line 29"/>
            <p:cNvSpPr>
              <a:spLocks noChangeShapeType="1"/>
            </p:cNvSpPr>
            <p:nvPr/>
          </p:nvSpPr>
          <p:spPr bwMode="auto">
            <a:xfrm>
              <a:off x="974" y="3174"/>
              <a:ext cx="192" cy="0"/>
            </a:xfrm>
            <a:prstGeom prst="lin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7" name="Text Box 15"/>
            <p:cNvSpPr txBox="1">
              <a:spLocks noChangeArrowheads="1"/>
            </p:cNvSpPr>
            <p:nvPr/>
          </p:nvSpPr>
          <p:spPr bwMode="auto">
            <a:xfrm>
              <a:off x="838" y="2418"/>
              <a:ext cx="1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FFFF99"/>
                  </a:solidFill>
                </a:rPr>
                <a:t>-</a:t>
              </a:r>
            </a:p>
          </p:txBody>
        </p:sp>
      </p:grp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838200" y="5384800"/>
            <a:ext cx="1792288" cy="1193800"/>
            <a:chOff x="528" y="3392"/>
            <a:chExt cx="1129" cy="752"/>
          </a:xfrm>
        </p:grpSpPr>
        <p:sp>
          <p:nvSpPr>
            <p:cNvPr id="24602" name="Text Box 12"/>
            <p:cNvSpPr txBox="1">
              <a:spLocks noChangeArrowheads="1"/>
            </p:cNvSpPr>
            <p:nvPr/>
          </p:nvSpPr>
          <p:spPr bwMode="auto">
            <a:xfrm>
              <a:off x="1132" y="3810"/>
              <a:ext cx="52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CH</a:t>
              </a:r>
              <a:r>
                <a:rPr lang="en-US" baseline="-25000"/>
                <a:t>2</a:t>
              </a:r>
              <a:endParaRPr lang="en-US" baseline="-25000">
                <a:cs typeface="Arial" charset="0"/>
              </a:endParaRPr>
            </a:p>
          </p:txBody>
        </p:sp>
        <p:sp>
          <p:nvSpPr>
            <p:cNvPr id="24603" name="Line 29"/>
            <p:cNvSpPr>
              <a:spLocks noChangeShapeType="1"/>
            </p:cNvSpPr>
            <p:nvPr/>
          </p:nvSpPr>
          <p:spPr bwMode="auto">
            <a:xfrm>
              <a:off x="960" y="3967"/>
              <a:ext cx="192" cy="0"/>
            </a:xfrm>
            <a:prstGeom prst="lin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4" name="Text Box 21"/>
            <p:cNvSpPr txBox="1">
              <a:spLocks noChangeArrowheads="1"/>
            </p:cNvSpPr>
            <p:nvPr/>
          </p:nvSpPr>
          <p:spPr bwMode="auto">
            <a:xfrm>
              <a:off x="693" y="3817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C</a:t>
              </a:r>
            </a:p>
          </p:txBody>
        </p:sp>
        <p:sp>
          <p:nvSpPr>
            <p:cNvPr id="24605" name="Line 25"/>
            <p:cNvSpPr>
              <a:spLocks noChangeShapeType="1"/>
            </p:cNvSpPr>
            <p:nvPr/>
          </p:nvSpPr>
          <p:spPr bwMode="auto">
            <a:xfrm>
              <a:off x="819" y="3695"/>
              <a:ext cx="0" cy="192"/>
            </a:xfrm>
            <a:prstGeom prst="lin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6" name="Text Box 26"/>
            <p:cNvSpPr txBox="1">
              <a:spLocks noChangeArrowheads="1"/>
            </p:cNvSpPr>
            <p:nvPr/>
          </p:nvSpPr>
          <p:spPr bwMode="auto">
            <a:xfrm>
              <a:off x="683" y="3392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O</a:t>
              </a:r>
            </a:p>
          </p:txBody>
        </p:sp>
        <p:sp>
          <p:nvSpPr>
            <p:cNvPr id="24607" name="Line 30"/>
            <p:cNvSpPr>
              <a:spLocks noChangeShapeType="1"/>
            </p:cNvSpPr>
            <p:nvPr/>
          </p:nvSpPr>
          <p:spPr bwMode="auto">
            <a:xfrm>
              <a:off x="528" y="3973"/>
              <a:ext cx="192" cy="0"/>
            </a:xfrm>
            <a:prstGeom prst="lin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8" name="Line 25"/>
            <p:cNvSpPr>
              <a:spLocks noChangeShapeType="1"/>
            </p:cNvSpPr>
            <p:nvPr/>
          </p:nvSpPr>
          <p:spPr bwMode="auto">
            <a:xfrm>
              <a:off x="864" y="3696"/>
              <a:ext cx="0" cy="192"/>
            </a:xfrm>
            <a:prstGeom prst="lin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9" name="Text Box 15"/>
            <p:cNvSpPr txBox="1">
              <a:spLocks noChangeArrowheads="1"/>
            </p:cNvSpPr>
            <p:nvPr/>
          </p:nvSpPr>
          <p:spPr bwMode="auto">
            <a:xfrm>
              <a:off x="1170" y="3622"/>
              <a:ext cx="1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rgbClr val="FF99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9999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FFFF99"/>
                  </a:solidFill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92774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1965325" y="15240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99"/>
                </a:solidFill>
              </a:rPr>
              <a:t>O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966913" y="21336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99"/>
                </a:solidFill>
              </a:rPr>
              <a:t>C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 rot="-5400000">
            <a:off x="2019300" y="2019300"/>
            <a:ext cx="304800" cy="76200"/>
            <a:chOff x="1344" y="2832"/>
            <a:chExt cx="192" cy="48"/>
          </a:xfrm>
        </p:grpSpPr>
        <p:sp>
          <p:nvSpPr>
            <p:cNvPr id="59397" name="Line 5"/>
            <p:cNvSpPr>
              <a:spLocks noChangeShapeType="1"/>
            </p:cNvSpPr>
            <p:nvPr/>
          </p:nvSpPr>
          <p:spPr bwMode="auto">
            <a:xfrm>
              <a:off x="1344" y="2832"/>
              <a:ext cx="192" cy="0"/>
            </a:xfrm>
            <a:prstGeom prst="line">
              <a:avLst/>
            </a:prstGeom>
            <a:noFill/>
            <a:ln w="9525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398" name="Line 6"/>
            <p:cNvSpPr>
              <a:spLocks noChangeShapeType="1"/>
            </p:cNvSpPr>
            <p:nvPr/>
          </p:nvSpPr>
          <p:spPr bwMode="auto">
            <a:xfrm>
              <a:off x="1344" y="2880"/>
              <a:ext cx="192" cy="0"/>
            </a:xfrm>
            <a:prstGeom prst="line">
              <a:avLst/>
            </a:prstGeom>
            <a:noFill/>
            <a:ln w="9525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399" name="Line 7"/>
          <p:cNvSpPr>
            <a:spLocks noChangeShapeType="1"/>
          </p:cNvSpPr>
          <p:nvPr/>
        </p:nvSpPr>
        <p:spPr bwMode="auto">
          <a:xfrm>
            <a:off x="1676400" y="2362200"/>
            <a:ext cx="304800" cy="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>
            <a:off x="3276600" y="2362200"/>
            <a:ext cx="304800" cy="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2362200" y="2362200"/>
            <a:ext cx="304800" cy="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3589338" y="2133600"/>
            <a:ext cx="754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9999"/>
                </a:solidFill>
              </a:rPr>
              <a:t>CO</a:t>
            </a:r>
            <a:r>
              <a:rPr lang="en-US" sz="2400" baseline="-25000">
                <a:solidFill>
                  <a:srgbClr val="FF9999"/>
                </a:solidFill>
              </a:rPr>
              <a:t>2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2614613" y="2133600"/>
            <a:ext cx="738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99"/>
                </a:solidFill>
              </a:rPr>
              <a:t>CH</a:t>
            </a:r>
            <a:r>
              <a:rPr lang="en-US" sz="2400" baseline="-25000">
                <a:solidFill>
                  <a:srgbClr val="FFFF99"/>
                </a:solidFill>
              </a:rPr>
              <a:t>2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5699125" y="15240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99"/>
                </a:solidFill>
              </a:rPr>
              <a:t>O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5700713" y="21336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99"/>
                </a:solidFill>
              </a:rPr>
              <a:t>C</a:t>
            </a: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 rot="-5400000">
            <a:off x="5715000" y="2057400"/>
            <a:ext cx="304800" cy="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7" name="Line 15"/>
          <p:cNvSpPr>
            <a:spLocks noChangeShapeType="1"/>
          </p:cNvSpPr>
          <p:nvPr/>
        </p:nvSpPr>
        <p:spPr bwMode="auto">
          <a:xfrm rot="-5400000">
            <a:off x="5791200" y="2057400"/>
            <a:ext cx="304800" cy="0"/>
          </a:xfrm>
          <a:prstGeom prst="line">
            <a:avLst/>
          </a:prstGeom>
          <a:noFill/>
          <a:ln w="9525">
            <a:solidFill>
              <a:srgbClr val="FFFF99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8" name="Line 16"/>
          <p:cNvSpPr>
            <a:spLocks noChangeShapeType="1"/>
          </p:cNvSpPr>
          <p:nvPr/>
        </p:nvSpPr>
        <p:spPr bwMode="auto">
          <a:xfrm>
            <a:off x="5410200" y="2362200"/>
            <a:ext cx="304800" cy="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9" name="Line 17"/>
          <p:cNvSpPr>
            <a:spLocks noChangeShapeType="1"/>
          </p:cNvSpPr>
          <p:nvPr/>
        </p:nvSpPr>
        <p:spPr bwMode="auto">
          <a:xfrm>
            <a:off x="6096000" y="2362200"/>
            <a:ext cx="304800" cy="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6348413" y="2133600"/>
            <a:ext cx="738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99"/>
                </a:solidFill>
              </a:rPr>
              <a:t>CH</a:t>
            </a:r>
            <a:r>
              <a:rPr lang="en-US" sz="2400" baseline="-25000">
                <a:solidFill>
                  <a:srgbClr val="FFFF99"/>
                </a:solidFill>
              </a:rPr>
              <a:t>2</a:t>
            </a:r>
          </a:p>
        </p:txBody>
      </p:sp>
      <p:sp>
        <p:nvSpPr>
          <p:cNvPr id="59411" name="Line 19"/>
          <p:cNvSpPr>
            <a:spLocks noChangeShapeType="1"/>
          </p:cNvSpPr>
          <p:nvPr/>
        </p:nvSpPr>
        <p:spPr bwMode="auto">
          <a:xfrm rot="-10800000">
            <a:off x="6096000" y="2286000"/>
            <a:ext cx="304800" cy="0"/>
          </a:xfrm>
          <a:prstGeom prst="line">
            <a:avLst/>
          </a:prstGeom>
          <a:noFill/>
          <a:ln w="9525">
            <a:solidFill>
              <a:srgbClr val="FFFF99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12" name="Line 20"/>
          <p:cNvSpPr>
            <a:spLocks noChangeShapeType="1"/>
          </p:cNvSpPr>
          <p:nvPr/>
        </p:nvSpPr>
        <p:spPr bwMode="auto">
          <a:xfrm>
            <a:off x="6248400" y="1981200"/>
            <a:ext cx="1524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413" name="Oval 21"/>
          <p:cNvSpPr>
            <a:spLocks noChangeArrowheads="1"/>
          </p:cNvSpPr>
          <p:nvPr/>
        </p:nvSpPr>
        <p:spPr bwMode="auto">
          <a:xfrm>
            <a:off x="6172200" y="1828800"/>
            <a:ext cx="304800" cy="304800"/>
          </a:xfrm>
          <a:prstGeom prst="ellipse">
            <a:avLst/>
          </a:prstGeom>
          <a:noFill/>
          <a:ln w="28575" algn="ctr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414" name="Text Box 22"/>
          <p:cNvSpPr txBox="1">
            <a:spLocks noChangeArrowheads="1"/>
          </p:cNvSpPr>
          <p:nvPr/>
        </p:nvSpPr>
        <p:spPr bwMode="auto">
          <a:xfrm>
            <a:off x="7856538" y="2133600"/>
            <a:ext cx="754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9999"/>
                </a:solidFill>
              </a:rPr>
              <a:t>CO</a:t>
            </a:r>
            <a:r>
              <a:rPr lang="en-US" sz="2400" baseline="-25000">
                <a:solidFill>
                  <a:srgbClr val="FF9999"/>
                </a:solidFill>
              </a:rPr>
              <a:t>2</a:t>
            </a:r>
          </a:p>
        </p:txBody>
      </p:sp>
      <p:sp>
        <p:nvSpPr>
          <p:cNvPr id="59415" name="Text Box 23"/>
          <p:cNvSpPr txBox="1">
            <a:spLocks noChangeArrowheads="1"/>
          </p:cNvSpPr>
          <p:nvPr/>
        </p:nvSpPr>
        <p:spPr bwMode="auto">
          <a:xfrm>
            <a:off x="7304088" y="2133600"/>
            <a:ext cx="3921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FF99"/>
                </a:solidFill>
              </a:rPr>
              <a:t>+</a:t>
            </a:r>
          </a:p>
        </p:txBody>
      </p:sp>
      <p:sp>
        <p:nvSpPr>
          <p:cNvPr id="59416" name="Line 24"/>
          <p:cNvSpPr>
            <a:spLocks noChangeShapeType="1"/>
          </p:cNvSpPr>
          <p:nvPr/>
        </p:nvSpPr>
        <p:spPr bwMode="auto">
          <a:xfrm>
            <a:off x="4648200" y="2362200"/>
            <a:ext cx="533400" cy="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17" name="Text Box 25"/>
          <p:cNvSpPr txBox="1">
            <a:spLocks noChangeArrowheads="1"/>
          </p:cNvSpPr>
          <p:nvPr/>
        </p:nvSpPr>
        <p:spPr bwMode="auto">
          <a:xfrm>
            <a:off x="1965325" y="32766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99"/>
                </a:solidFill>
              </a:rPr>
              <a:t>O</a:t>
            </a:r>
          </a:p>
        </p:txBody>
      </p:sp>
      <p:sp>
        <p:nvSpPr>
          <p:cNvPr id="59418" name="Text Box 26"/>
          <p:cNvSpPr txBox="1">
            <a:spLocks noChangeArrowheads="1"/>
          </p:cNvSpPr>
          <p:nvPr/>
        </p:nvSpPr>
        <p:spPr bwMode="auto">
          <a:xfrm>
            <a:off x="1966913" y="38862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99"/>
                </a:solidFill>
              </a:rPr>
              <a:t>C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 rot="-5400000">
            <a:off x="2019300" y="3771900"/>
            <a:ext cx="304800" cy="76200"/>
            <a:chOff x="1344" y="2832"/>
            <a:chExt cx="192" cy="48"/>
          </a:xfrm>
        </p:grpSpPr>
        <p:sp>
          <p:nvSpPr>
            <p:cNvPr id="59420" name="Line 28"/>
            <p:cNvSpPr>
              <a:spLocks noChangeShapeType="1"/>
            </p:cNvSpPr>
            <p:nvPr/>
          </p:nvSpPr>
          <p:spPr bwMode="auto">
            <a:xfrm>
              <a:off x="1344" y="2832"/>
              <a:ext cx="192" cy="0"/>
            </a:xfrm>
            <a:prstGeom prst="line">
              <a:avLst/>
            </a:prstGeom>
            <a:noFill/>
            <a:ln w="9525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421" name="Line 29"/>
            <p:cNvSpPr>
              <a:spLocks noChangeShapeType="1"/>
            </p:cNvSpPr>
            <p:nvPr/>
          </p:nvSpPr>
          <p:spPr bwMode="auto">
            <a:xfrm>
              <a:off x="1344" y="2880"/>
              <a:ext cx="192" cy="0"/>
            </a:xfrm>
            <a:prstGeom prst="line">
              <a:avLst/>
            </a:prstGeom>
            <a:noFill/>
            <a:ln w="9525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422" name="Line 30"/>
          <p:cNvSpPr>
            <a:spLocks noChangeShapeType="1"/>
          </p:cNvSpPr>
          <p:nvPr/>
        </p:nvSpPr>
        <p:spPr bwMode="auto">
          <a:xfrm>
            <a:off x="1676400" y="4114800"/>
            <a:ext cx="304800" cy="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23" name="Line 31"/>
          <p:cNvSpPr>
            <a:spLocks noChangeShapeType="1"/>
          </p:cNvSpPr>
          <p:nvPr/>
        </p:nvSpPr>
        <p:spPr bwMode="auto">
          <a:xfrm>
            <a:off x="2362200" y="4114800"/>
            <a:ext cx="304800" cy="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24" name="Text Box 32"/>
          <p:cNvSpPr txBox="1">
            <a:spLocks noChangeArrowheads="1"/>
          </p:cNvSpPr>
          <p:nvPr/>
        </p:nvSpPr>
        <p:spPr bwMode="auto">
          <a:xfrm>
            <a:off x="2674938" y="3886200"/>
            <a:ext cx="754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9999"/>
                </a:solidFill>
              </a:rPr>
              <a:t>CO</a:t>
            </a:r>
            <a:r>
              <a:rPr lang="en-US" sz="2400" baseline="-25000">
                <a:solidFill>
                  <a:srgbClr val="FF9999"/>
                </a:solidFill>
              </a:rPr>
              <a:t>2</a:t>
            </a:r>
          </a:p>
        </p:txBody>
      </p:sp>
      <p:sp>
        <p:nvSpPr>
          <p:cNvPr id="59425" name="Text Box 33"/>
          <p:cNvSpPr txBox="1">
            <a:spLocks noChangeArrowheads="1"/>
          </p:cNvSpPr>
          <p:nvPr/>
        </p:nvSpPr>
        <p:spPr bwMode="auto">
          <a:xfrm>
            <a:off x="1066800" y="3886200"/>
            <a:ext cx="73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99"/>
                </a:solidFill>
              </a:rPr>
              <a:t>CH</a:t>
            </a:r>
            <a:r>
              <a:rPr lang="en-US" sz="2400" baseline="-25000">
                <a:solidFill>
                  <a:srgbClr val="FFFF99"/>
                </a:solidFill>
              </a:rPr>
              <a:t>3</a:t>
            </a:r>
          </a:p>
        </p:txBody>
      </p:sp>
      <p:sp>
        <p:nvSpPr>
          <p:cNvPr id="59426" name="Text Box 34"/>
          <p:cNvSpPr txBox="1">
            <a:spLocks noChangeArrowheads="1"/>
          </p:cNvSpPr>
          <p:nvPr/>
        </p:nvSpPr>
        <p:spPr bwMode="auto">
          <a:xfrm>
            <a:off x="5699125" y="32766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99"/>
                </a:solidFill>
              </a:rPr>
              <a:t>O</a:t>
            </a:r>
          </a:p>
        </p:txBody>
      </p:sp>
      <p:sp>
        <p:nvSpPr>
          <p:cNvPr id="59427" name="Text Box 35"/>
          <p:cNvSpPr txBox="1">
            <a:spLocks noChangeArrowheads="1"/>
          </p:cNvSpPr>
          <p:nvPr/>
        </p:nvSpPr>
        <p:spPr bwMode="auto">
          <a:xfrm>
            <a:off x="5700713" y="38862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99"/>
                </a:solidFill>
              </a:rPr>
              <a:t>C</a:t>
            </a: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 rot="-5400000">
            <a:off x="5753100" y="3771900"/>
            <a:ext cx="304800" cy="76200"/>
            <a:chOff x="1344" y="2832"/>
            <a:chExt cx="192" cy="48"/>
          </a:xfrm>
        </p:grpSpPr>
        <p:sp>
          <p:nvSpPr>
            <p:cNvPr id="59429" name="Line 37"/>
            <p:cNvSpPr>
              <a:spLocks noChangeShapeType="1"/>
            </p:cNvSpPr>
            <p:nvPr/>
          </p:nvSpPr>
          <p:spPr bwMode="auto">
            <a:xfrm>
              <a:off x="1344" y="2832"/>
              <a:ext cx="192" cy="0"/>
            </a:xfrm>
            <a:prstGeom prst="line">
              <a:avLst/>
            </a:prstGeom>
            <a:noFill/>
            <a:ln w="9525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430" name="Line 38"/>
            <p:cNvSpPr>
              <a:spLocks noChangeShapeType="1"/>
            </p:cNvSpPr>
            <p:nvPr/>
          </p:nvSpPr>
          <p:spPr bwMode="auto">
            <a:xfrm>
              <a:off x="1344" y="2880"/>
              <a:ext cx="192" cy="0"/>
            </a:xfrm>
            <a:prstGeom prst="line">
              <a:avLst/>
            </a:prstGeom>
            <a:noFill/>
            <a:ln w="9525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431" name="Line 39"/>
          <p:cNvSpPr>
            <a:spLocks noChangeShapeType="1"/>
          </p:cNvSpPr>
          <p:nvPr/>
        </p:nvSpPr>
        <p:spPr bwMode="auto">
          <a:xfrm>
            <a:off x="5410200" y="4114800"/>
            <a:ext cx="304800" cy="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32" name="Text Box 40"/>
          <p:cNvSpPr txBox="1">
            <a:spLocks noChangeArrowheads="1"/>
          </p:cNvSpPr>
          <p:nvPr/>
        </p:nvSpPr>
        <p:spPr bwMode="auto">
          <a:xfrm>
            <a:off x="7856538" y="3886200"/>
            <a:ext cx="754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9999"/>
                </a:solidFill>
              </a:rPr>
              <a:t>CO</a:t>
            </a:r>
            <a:r>
              <a:rPr lang="en-US" sz="2400" baseline="-25000">
                <a:solidFill>
                  <a:srgbClr val="FF9999"/>
                </a:solidFill>
              </a:rPr>
              <a:t>2</a:t>
            </a:r>
          </a:p>
        </p:txBody>
      </p:sp>
      <p:sp>
        <p:nvSpPr>
          <p:cNvPr id="59433" name="Text Box 41"/>
          <p:cNvSpPr txBox="1">
            <a:spLocks noChangeArrowheads="1"/>
          </p:cNvSpPr>
          <p:nvPr/>
        </p:nvSpPr>
        <p:spPr bwMode="auto">
          <a:xfrm>
            <a:off x="4800600" y="3886200"/>
            <a:ext cx="73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99"/>
                </a:solidFill>
              </a:rPr>
              <a:t>CH</a:t>
            </a:r>
            <a:r>
              <a:rPr lang="en-US" sz="2400" baseline="-25000">
                <a:solidFill>
                  <a:srgbClr val="FFFF99"/>
                </a:solidFill>
              </a:rPr>
              <a:t>3</a:t>
            </a:r>
          </a:p>
        </p:txBody>
      </p:sp>
      <p:sp>
        <p:nvSpPr>
          <p:cNvPr id="59434" name="Text Box 42"/>
          <p:cNvSpPr txBox="1">
            <a:spLocks noChangeArrowheads="1"/>
          </p:cNvSpPr>
          <p:nvPr/>
        </p:nvSpPr>
        <p:spPr bwMode="auto">
          <a:xfrm>
            <a:off x="7315200" y="3824288"/>
            <a:ext cx="3921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FF99"/>
                </a:solidFill>
              </a:rPr>
              <a:t>+</a:t>
            </a:r>
          </a:p>
        </p:txBody>
      </p: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6096000" y="3962400"/>
            <a:ext cx="304800" cy="304800"/>
            <a:chOff x="3792" y="2496"/>
            <a:chExt cx="192" cy="192"/>
          </a:xfrm>
        </p:grpSpPr>
        <p:sp>
          <p:nvSpPr>
            <p:cNvPr id="59435" name="Line 43"/>
            <p:cNvSpPr>
              <a:spLocks noChangeShapeType="1"/>
            </p:cNvSpPr>
            <p:nvPr/>
          </p:nvSpPr>
          <p:spPr bwMode="auto">
            <a:xfrm>
              <a:off x="3840" y="2592"/>
              <a:ext cx="96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9436" name="Oval 44"/>
            <p:cNvSpPr>
              <a:spLocks noChangeArrowheads="1"/>
            </p:cNvSpPr>
            <p:nvPr/>
          </p:nvSpPr>
          <p:spPr bwMode="auto">
            <a:xfrm>
              <a:off x="3792" y="2496"/>
              <a:ext cx="192" cy="192"/>
            </a:xfrm>
            <a:prstGeom prst="ellipse">
              <a:avLst/>
            </a:prstGeom>
            <a:noFill/>
            <a:ln w="28575" algn="ctr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9437" name="Line 45"/>
          <p:cNvSpPr>
            <a:spLocks noChangeShapeType="1"/>
          </p:cNvSpPr>
          <p:nvPr/>
        </p:nvSpPr>
        <p:spPr bwMode="auto">
          <a:xfrm>
            <a:off x="3886200" y="4114800"/>
            <a:ext cx="533400" cy="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38" name="Text Box 46"/>
          <p:cNvSpPr txBox="1">
            <a:spLocks noChangeArrowheads="1"/>
          </p:cNvSpPr>
          <p:nvPr/>
        </p:nvSpPr>
        <p:spPr bwMode="auto">
          <a:xfrm>
            <a:off x="2598738" y="547688"/>
            <a:ext cx="41068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7C80"/>
                </a:solidFill>
              </a:rPr>
              <a:t>General Decarboxylation</a:t>
            </a:r>
          </a:p>
        </p:txBody>
      </p:sp>
      <p:sp>
        <p:nvSpPr>
          <p:cNvPr id="59439" name="Text Box 47"/>
          <p:cNvSpPr txBox="1">
            <a:spLocks noChangeArrowheads="1"/>
          </p:cNvSpPr>
          <p:nvPr/>
        </p:nvSpPr>
        <p:spPr bwMode="auto">
          <a:xfrm>
            <a:off x="304800" y="2057400"/>
            <a:ext cx="379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7C80"/>
                </a:solidFill>
                <a:latin typeface="Symbol" pitchFamily="18" charset="2"/>
              </a:rPr>
              <a:t>b</a:t>
            </a:r>
          </a:p>
        </p:txBody>
      </p:sp>
      <p:sp>
        <p:nvSpPr>
          <p:cNvPr id="59440" name="Text Box 48"/>
          <p:cNvSpPr txBox="1">
            <a:spLocks noChangeArrowheads="1"/>
          </p:cNvSpPr>
          <p:nvPr/>
        </p:nvSpPr>
        <p:spPr bwMode="auto">
          <a:xfrm>
            <a:off x="304800" y="3824288"/>
            <a:ext cx="4079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7C80"/>
                </a:solidFill>
                <a:latin typeface="Symbol" pitchFamily="18" charset="2"/>
              </a:rPr>
              <a:t>a</a:t>
            </a:r>
          </a:p>
        </p:txBody>
      </p: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5907088" y="3886200"/>
            <a:ext cx="265112" cy="490538"/>
            <a:chOff x="1142" y="3431"/>
            <a:chExt cx="167" cy="309"/>
          </a:xfrm>
        </p:grpSpPr>
        <p:sp>
          <p:nvSpPr>
            <p:cNvPr id="59442" name="Text Box 50"/>
            <p:cNvSpPr txBox="1">
              <a:spLocks noChangeArrowheads="1"/>
            </p:cNvSpPr>
            <p:nvPr/>
          </p:nvSpPr>
          <p:spPr bwMode="auto">
            <a:xfrm>
              <a:off x="1142" y="3431"/>
              <a:ext cx="16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FF99"/>
                  </a:solidFill>
                  <a:cs typeface="Arial" charset="0"/>
                </a:rPr>
                <a:t>•</a:t>
              </a:r>
            </a:p>
          </p:txBody>
        </p:sp>
        <p:sp>
          <p:nvSpPr>
            <p:cNvPr id="59443" name="Text Box 51"/>
            <p:cNvSpPr txBox="1">
              <a:spLocks noChangeArrowheads="1"/>
            </p:cNvSpPr>
            <p:nvPr/>
          </p:nvSpPr>
          <p:spPr bwMode="auto">
            <a:xfrm>
              <a:off x="1143" y="3509"/>
              <a:ext cx="16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FF99"/>
                  </a:solidFill>
                  <a:cs typeface="Arial" charset="0"/>
                </a:rPr>
                <a:t>•</a:t>
              </a:r>
            </a:p>
          </p:txBody>
        </p:sp>
      </p:grpSp>
      <p:sp>
        <p:nvSpPr>
          <p:cNvPr id="59446" name="Text Box 54"/>
          <p:cNvSpPr txBox="1">
            <a:spLocks noChangeArrowheads="1"/>
          </p:cNvSpPr>
          <p:nvPr/>
        </p:nvSpPr>
        <p:spPr bwMode="auto">
          <a:xfrm>
            <a:off x="1524000" y="4535488"/>
            <a:ext cx="1354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9999"/>
                </a:solidFill>
              </a:rPr>
              <a:t>pyruvate</a:t>
            </a:r>
          </a:p>
        </p:txBody>
      </p:sp>
      <p:sp>
        <p:nvSpPr>
          <p:cNvPr id="59447" name="Text Box 55"/>
          <p:cNvSpPr txBox="1">
            <a:spLocks noChangeArrowheads="1"/>
          </p:cNvSpPr>
          <p:nvPr/>
        </p:nvSpPr>
        <p:spPr bwMode="auto">
          <a:xfrm>
            <a:off x="4032250" y="2057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cs typeface="Arial" charset="0"/>
              </a:rPr>
              <a:t>–</a:t>
            </a:r>
          </a:p>
        </p:txBody>
      </p:sp>
      <p:sp>
        <p:nvSpPr>
          <p:cNvPr id="59448" name="Text Box 56"/>
          <p:cNvSpPr txBox="1">
            <a:spLocks noChangeArrowheads="1"/>
          </p:cNvSpPr>
          <p:nvPr/>
        </p:nvSpPr>
        <p:spPr bwMode="auto">
          <a:xfrm>
            <a:off x="3117850" y="3810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cs typeface="Arial" charset="0"/>
              </a:rPr>
              <a:t>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TP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981200"/>
            <a:ext cx="8763000" cy="3152775"/>
          </a:xfrm>
          <a:prstGeom prst="rect">
            <a:avLst/>
          </a:prstGeom>
          <a:noFill/>
        </p:spPr>
      </p:pic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7696200" y="6400800"/>
            <a:ext cx="122872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000">
                <a:solidFill>
                  <a:schemeClr val="bg2"/>
                </a:solidFill>
              </a:rPr>
              <a:t>Voet &amp; voet 3</a:t>
            </a:r>
            <a:r>
              <a:rPr lang="en-US" sz="1000" baseline="30000">
                <a:solidFill>
                  <a:schemeClr val="bg2"/>
                </a:solidFill>
              </a:rPr>
              <a:t>rd</a:t>
            </a:r>
            <a:r>
              <a:rPr lang="en-US" sz="1000">
                <a:solidFill>
                  <a:schemeClr val="bg2"/>
                </a:solidFill>
              </a:rPr>
              <a:t> ed.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2209800" y="762000"/>
            <a:ext cx="4694238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>
                <a:solidFill>
                  <a:srgbClr val="FFFF99"/>
                </a:solidFill>
              </a:rPr>
              <a:t>Thiamine Pyrophosphate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90600"/>
            <a:ext cx="8686800" cy="29718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>
                <a:solidFill>
                  <a:srgbClr val="FF9999"/>
                </a:solidFill>
              </a:rPr>
              <a:t>2. Combination with O</a:t>
            </a:r>
          </a:p>
          <a:p>
            <a:pPr>
              <a:buFontTx/>
              <a:buNone/>
            </a:pPr>
            <a:r>
              <a:rPr lang="en-US" sz="2800">
                <a:solidFill>
                  <a:srgbClr val="FFFF00"/>
                </a:solidFill>
              </a:rPr>
              <a:t>	- Removal of e</a:t>
            </a:r>
            <a:r>
              <a:rPr lang="en-US" sz="2800" baseline="30000">
                <a:solidFill>
                  <a:srgbClr val="FFFF00"/>
                </a:solidFill>
              </a:rPr>
              <a:t>-</a:t>
            </a:r>
            <a:r>
              <a:rPr lang="en-US" sz="2800">
                <a:solidFill>
                  <a:srgbClr val="FFFF00"/>
                </a:solidFill>
              </a:rPr>
              <a:t>’s by O which “pulls” e-’s away from the C or H nucleus. C or H becomes oxidized ; O becomes reduced.</a:t>
            </a:r>
          </a:p>
          <a:p>
            <a:pPr>
              <a:buFontTx/>
              <a:buNone/>
            </a:pPr>
            <a:endParaRPr lang="en-US" sz="2800">
              <a:solidFill>
                <a:srgbClr val="FFFF00"/>
              </a:solidFill>
            </a:endParaRPr>
          </a:p>
          <a:p>
            <a:pPr>
              <a:buFontTx/>
              <a:buNone/>
            </a:pPr>
            <a:r>
              <a:rPr lang="en-US" sz="2800">
                <a:solidFill>
                  <a:srgbClr val="FFFF00"/>
                </a:solidFill>
              </a:rPr>
              <a:t>	</a:t>
            </a:r>
            <a:r>
              <a:rPr lang="en-US" sz="2800">
                <a:solidFill>
                  <a:srgbClr val="FF9999"/>
                </a:solidFill>
              </a:rPr>
              <a:t>- These reactions are catalyzed by </a:t>
            </a:r>
            <a:r>
              <a:rPr lang="en-US" sz="2800" u="sng">
                <a:solidFill>
                  <a:srgbClr val="FF9999"/>
                </a:solidFill>
              </a:rPr>
              <a:t>oxidases</a:t>
            </a:r>
          </a:p>
        </p:txBody>
      </p:sp>
      <p:sp>
        <p:nvSpPr>
          <p:cNvPr id="34819" name="AutoShape 3"/>
          <p:cNvSpPr>
            <a:spLocks noChangeAspect="1" noChangeArrowheads="1" noTextEdit="1"/>
          </p:cNvSpPr>
          <p:nvPr/>
        </p:nvSpPr>
        <p:spPr bwMode="auto">
          <a:xfrm>
            <a:off x="152400" y="4343400"/>
            <a:ext cx="8686800" cy="117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8438" y="5005388"/>
            <a:ext cx="666750" cy="514350"/>
            <a:chOff x="125" y="3105"/>
            <a:chExt cx="420" cy="324"/>
          </a:xfrm>
        </p:grpSpPr>
        <p:sp>
          <p:nvSpPr>
            <p:cNvPr id="34821" name="Rectangle 5"/>
            <p:cNvSpPr>
              <a:spLocks noChangeArrowheads="1"/>
            </p:cNvSpPr>
            <p:nvPr/>
          </p:nvSpPr>
          <p:spPr bwMode="auto">
            <a:xfrm>
              <a:off x="125" y="3105"/>
              <a:ext cx="168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900">
                  <a:solidFill>
                    <a:srgbClr val="FFFF99"/>
                  </a:solidFill>
                </a:rPr>
                <a:t>C</a:t>
              </a:r>
              <a:endParaRPr lang="en-US" sz="2800">
                <a:solidFill>
                  <a:srgbClr val="FFFF99"/>
                </a:solidFill>
              </a:endParaRPr>
            </a:p>
          </p:txBody>
        </p:sp>
        <p:sp>
          <p:nvSpPr>
            <p:cNvPr id="34822" name="Rectangle 6"/>
            <p:cNvSpPr>
              <a:spLocks noChangeArrowheads="1"/>
            </p:cNvSpPr>
            <p:nvPr/>
          </p:nvSpPr>
          <p:spPr bwMode="auto">
            <a:xfrm>
              <a:off x="292" y="3105"/>
              <a:ext cx="168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900">
                  <a:solidFill>
                    <a:srgbClr val="FFFF99"/>
                  </a:solidFill>
                </a:rPr>
                <a:t>H</a:t>
              </a:r>
              <a:endParaRPr lang="en-US" sz="2800">
                <a:solidFill>
                  <a:srgbClr val="FFFF99"/>
                </a:solidFill>
              </a:endParaRPr>
            </a:p>
          </p:txBody>
        </p:sp>
        <p:sp>
          <p:nvSpPr>
            <p:cNvPr id="34823" name="Rectangle 7"/>
            <p:cNvSpPr>
              <a:spLocks noChangeArrowheads="1"/>
            </p:cNvSpPr>
            <p:nvPr/>
          </p:nvSpPr>
          <p:spPr bwMode="auto">
            <a:xfrm>
              <a:off x="460" y="3247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900">
                  <a:solidFill>
                    <a:srgbClr val="FFFF99"/>
                  </a:solidFill>
                </a:rPr>
                <a:t>4</a:t>
              </a:r>
              <a:endParaRPr lang="en-US" sz="2800">
                <a:solidFill>
                  <a:srgbClr val="FFFF99"/>
                </a:solidFill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574800" y="4403725"/>
            <a:ext cx="676275" cy="1116013"/>
            <a:chOff x="992" y="2740"/>
            <a:chExt cx="426" cy="703"/>
          </a:xfrm>
        </p:grpSpPr>
        <p:sp>
          <p:nvSpPr>
            <p:cNvPr id="34825" name="Rectangle 9"/>
            <p:cNvSpPr>
              <a:spLocks noChangeArrowheads="1"/>
            </p:cNvSpPr>
            <p:nvPr/>
          </p:nvSpPr>
          <p:spPr bwMode="auto">
            <a:xfrm>
              <a:off x="998" y="3118"/>
              <a:ext cx="168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900">
                  <a:solidFill>
                    <a:srgbClr val="FFFF99"/>
                  </a:solidFill>
                </a:rPr>
                <a:t>C</a:t>
              </a:r>
              <a:endParaRPr lang="en-US" sz="2800">
                <a:solidFill>
                  <a:srgbClr val="FFFF99"/>
                </a:solidFill>
              </a:endParaRPr>
            </a:p>
          </p:txBody>
        </p:sp>
        <p:sp>
          <p:nvSpPr>
            <p:cNvPr id="34826" name="Rectangle 10"/>
            <p:cNvSpPr>
              <a:spLocks noChangeArrowheads="1"/>
            </p:cNvSpPr>
            <p:nvPr/>
          </p:nvSpPr>
          <p:spPr bwMode="auto">
            <a:xfrm>
              <a:off x="1166" y="3118"/>
              <a:ext cx="168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900">
                  <a:solidFill>
                    <a:srgbClr val="FFFF99"/>
                  </a:solidFill>
                </a:rPr>
                <a:t>H</a:t>
              </a:r>
              <a:endParaRPr lang="en-US" sz="2800">
                <a:solidFill>
                  <a:srgbClr val="FFFF99"/>
                </a:solidFill>
              </a:endParaRPr>
            </a:p>
          </p:txBody>
        </p:sp>
        <p:sp>
          <p:nvSpPr>
            <p:cNvPr id="34827" name="Rectangle 11"/>
            <p:cNvSpPr>
              <a:spLocks noChangeArrowheads="1"/>
            </p:cNvSpPr>
            <p:nvPr/>
          </p:nvSpPr>
          <p:spPr bwMode="auto">
            <a:xfrm>
              <a:off x="1333" y="3261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900">
                  <a:solidFill>
                    <a:srgbClr val="FFFF99"/>
                  </a:solidFill>
                </a:rPr>
                <a:t>3</a:t>
              </a:r>
              <a:endParaRPr lang="en-US" sz="2800">
                <a:solidFill>
                  <a:srgbClr val="FFFF99"/>
                </a:solidFill>
              </a:endParaRPr>
            </a:p>
          </p:txBody>
        </p:sp>
        <p:sp>
          <p:nvSpPr>
            <p:cNvPr id="34828" name="Rectangle 12"/>
            <p:cNvSpPr>
              <a:spLocks noChangeArrowheads="1"/>
            </p:cNvSpPr>
            <p:nvPr/>
          </p:nvSpPr>
          <p:spPr bwMode="auto">
            <a:xfrm>
              <a:off x="992" y="2740"/>
              <a:ext cx="180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900">
                  <a:solidFill>
                    <a:srgbClr val="FFFF99"/>
                  </a:solidFill>
                </a:rPr>
                <a:t>O</a:t>
              </a:r>
              <a:endParaRPr lang="en-US" sz="2800">
                <a:solidFill>
                  <a:srgbClr val="FFFF99"/>
                </a:solidFill>
              </a:endParaRPr>
            </a:p>
          </p:txBody>
        </p:sp>
        <p:sp>
          <p:nvSpPr>
            <p:cNvPr id="34829" name="Rectangle 13"/>
            <p:cNvSpPr>
              <a:spLocks noChangeArrowheads="1"/>
            </p:cNvSpPr>
            <p:nvPr/>
          </p:nvSpPr>
          <p:spPr bwMode="auto">
            <a:xfrm>
              <a:off x="1173" y="2740"/>
              <a:ext cx="168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900">
                  <a:solidFill>
                    <a:srgbClr val="FFFF99"/>
                  </a:solidFill>
                </a:rPr>
                <a:t>H</a:t>
              </a:r>
              <a:endParaRPr lang="en-US" sz="2800">
                <a:solidFill>
                  <a:srgbClr val="FFFF99"/>
                </a:solidFill>
              </a:endParaRPr>
            </a:p>
          </p:txBody>
        </p:sp>
        <p:sp>
          <p:nvSpPr>
            <p:cNvPr id="34830" name="Line 14"/>
            <p:cNvSpPr>
              <a:spLocks noChangeShapeType="1"/>
            </p:cNvSpPr>
            <p:nvPr/>
          </p:nvSpPr>
          <p:spPr bwMode="auto">
            <a:xfrm flipV="1">
              <a:off x="1082" y="2971"/>
              <a:ext cx="0" cy="147"/>
            </a:xfrm>
            <a:prstGeom prst="line">
              <a:avLst/>
            </a:prstGeom>
            <a:noFill/>
            <a:ln w="222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986088" y="4478338"/>
            <a:ext cx="1144587" cy="1041400"/>
            <a:chOff x="1881" y="2771"/>
            <a:chExt cx="721" cy="656"/>
          </a:xfrm>
        </p:grpSpPr>
        <p:sp>
          <p:nvSpPr>
            <p:cNvPr id="34832" name="Rectangle 16"/>
            <p:cNvSpPr>
              <a:spLocks noChangeArrowheads="1"/>
            </p:cNvSpPr>
            <p:nvPr/>
          </p:nvSpPr>
          <p:spPr bwMode="auto">
            <a:xfrm>
              <a:off x="2267" y="3149"/>
              <a:ext cx="168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900">
                  <a:solidFill>
                    <a:srgbClr val="FFFF99"/>
                  </a:solidFill>
                </a:rPr>
                <a:t>C</a:t>
              </a:r>
              <a:endParaRPr lang="en-US" sz="2800">
                <a:solidFill>
                  <a:srgbClr val="FFFF99"/>
                </a:solidFill>
              </a:endParaRPr>
            </a:p>
          </p:txBody>
        </p:sp>
        <p:sp>
          <p:nvSpPr>
            <p:cNvPr id="34833" name="Rectangle 17"/>
            <p:cNvSpPr>
              <a:spLocks noChangeArrowheads="1"/>
            </p:cNvSpPr>
            <p:nvPr/>
          </p:nvSpPr>
          <p:spPr bwMode="auto">
            <a:xfrm>
              <a:off x="2434" y="3149"/>
              <a:ext cx="168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900">
                  <a:solidFill>
                    <a:srgbClr val="FFFF99"/>
                  </a:solidFill>
                </a:rPr>
                <a:t>H</a:t>
              </a:r>
              <a:endParaRPr lang="en-US" sz="2800">
                <a:solidFill>
                  <a:srgbClr val="FFFF99"/>
                </a:solidFill>
              </a:endParaRPr>
            </a:p>
          </p:txBody>
        </p:sp>
        <p:sp>
          <p:nvSpPr>
            <p:cNvPr id="34834" name="Rectangle 18"/>
            <p:cNvSpPr>
              <a:spLocks noChangeArrowheads="1"/>
            </p:cNvSpPr>
            <p:nvPr/>
          </p:nvSpPr>
          <p:spPr bwMode="auto">
            <a:xfrm>
              <a:off x="2261" y="2771"/>
              <a:ext cx="180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900">
                  <a:solidFill>
                    <a:srgbClr val="FFFF99"/>
                  </a:solidFill>
                </a:rPr>
                <a:t>O</a:t>
              </a:r>
              <a:endParaRPr lang="en-US" sz="2800">
                <a:solidFill>
                  <a:srgbClr val="FFFF99"/>
                </a:solidFill>
              </a:endParaRPr>
            </a:p>
          </p:txBody>
        </p:sp>
        <p:sp>
          <p:nvSpPr>
            <p:cNvPr id="34835" name="Line 19"/>
            <p:cNvSpPr>
              <a:spLocks noChangeShapeType="1"/>
            </p:cNvSpPr>
            <p:nvPr/>
          </p:nvSpPr>
          <p:spPr bwMode="auto">
            <a:xfrm flipV="1">
              <a:off x="2384" y="3001"/>
              <a:ext cx="0" cy="148"/>
            </a:xfrm>
            <a:prstGeom prst="line">
              <a:avLst/>
            </a:prstGeom>
            <a:noFill/>
            <a:ln w="222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6" name="Line 20"/>
            <p:cNvSpPr>
              <a:spLocks noChangeShapeType="1"/>
            </p:cNvSpPr>
            <p:nvPr/>
          </p:nvSpPr>
          <p:spPr bwMode="auto">
            <a:xfrm flipV="1">
              <a:off x="2316" y="3001"/>
              <a:ext cx="0" cy="148"/>
            </a:xfrm>
            <a:prstGeom prst="line">
              <a:avLst/>
            </a:prstGeom>
            <a:noFill/>
            <a:ln w="222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7" name="Rectangle 21"/>
            <p:cNvSpPr>
              <a:spLocks noChangeArrowheads="1"/>
            </p:cNvSpPr>
            <p:nvPr/>
          </p:nvSpPr>
          <p:spPr bwMode="auto">
            <a:xfrm>
              <a:off x="1881" y="3149"/>
              <a:ext cx="168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900">
                  <a:solidFill>
                    <a:srgbClr val="FFFF99"/>
                  </a:solidFill>
                </a:rPr>
                <a:t>H</a:t>
              </a:r>
              <a:endParaRPr lang="en-US" sz="2800">
                <a:solidFill>
                  <a:srgbClr val="FFFF99"/>
                </a:solidFill>
              </a:endParaRPr>
            </a:p>
          </p:txBody>
        </p:sp>
        <p:sp>
          <p:nvSpPr>
            <p:cNvPr id="34838" name="Line 22"/>
            <p:cNvSpPr>
              <a:spLocks noChangeShapeType="1"/>
            </p:cNvSpPr>
            <p:nvPr/>
          </p:nvSpPr>
          <p:spPr bwMode="auto">
            <a:xfrm flipH="1">
              <a:off x="2072" y="3263"/>
              <a:ext cx="168" cy="0"/>
            </a:xfrm>
            <a:prstGeom prst="line">
              <a:avLst/>
            </a:prstGeom>
            <a:noFill/>
            <a:ln w="222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4632325" y="4478338"/>
            <a:ext cx="1768475" cy="1041400"/>
            <a:chOff x="2918" y="2775"/>
            <a:chExt cx="1114" cy="656"/>
          </a:xfrm>
        </p:grpSpPr>
        <p:sp>
          <p:nvSpPr>
            <p:cNvPr id="34840" name="Rectangle 24"/>
            <p:cNvSpPr>
              <a:spLocks noChangeArrowheads="1"/>
            </p:cNvSpPr>
            <p:nvPr/>
          </p:nvSpPr>
          <p:spPr bwMode="auto">
            <a:xfrm>
              <a:off x="3297" y="2775"/>
              <a:ext cx="180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900">
                  <a:solidFill>
                    <a:srgbClr val="FFFF99"/>
                  </a:solidFill>
                </a:rPr>
                <a:t>O</a:t>
              </a:r>
              <a:endParaRPr lang="en-US" sz="2800">
                <a:solidFill>
                  <a:srgbClr val="FFFF99"/>
                </a:solidFill>
              </a:endParaRPr>
            </a:p>
          </p:txBody>
        </p:sp>
        <p:sp>
          <p:nvSpPr>
            <p:cNvPr id="34841" name="Line 25"/>
            <p:cNvSpPr>
              <a:spLocks noChangeShapeType="1"/>
            </p:cNvSpPr>
            <p:nvPr/>
          </p:nvSpPr>
          <p:spPr bwMode="auto">
            <a:xfrm flipV="1">
              <a:off x="3420" y="3005"/>
              <a:ext cx="0" cy="250"/>
            </a:xfrm>
            <a:prstGeom prst="line">
              <a:avLst/>
            </a:prstGeom>
            <a:noFill/>
            <a:ln w="222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2" name="Line 26"/>
            <p:cNvSpPr>
              <a:spLocks noChangeShapeType="1"/>
            </p:cNvSpPr>
            <p:nvPr/>
          </p:nvSpPr>
          <p:spPr bwMode="auto">
            <a:xfrm flipV="1">
              <a:off x="3352" y="3005"/>
              <a:ext cx="0" cy="250"/>
            </a:xfrm>
            <a:prstGeom prst="line">
              <a:avLst/>
            </a:prstGeom>
            <a:noFill/>
            <a:ln w="222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3" name="Rectangle 27"/>
            <p:cNvSpPr>
              <a:spLocks noChangeArrowheads="1"/>
            </p:cNvSpPr>
            <p:nvPr/>
          </p:nvSpPr>
          <p:spPr bwMode="auto">
            <a:xfrm>
              <a:off x="3683" y="3153"/>
              <a:ext cx="180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900">
                  <a:solidFill>
                    <a:srgbClr val="FFFF99"/>
                  </a:solidFill>
                </a:rPr>
                <a:t>O</a:t>
              </a:r>
              <a:endParaRPr lang="en-US" sz="2800">
                <a:solidFill>
                  <a:srgbClr val="FFFF99"/>
                </a:solidFill>
              </a:endParaRPr>
            </a:p>
          </p:txBody>
        </p:sp>
        <p:sp>
          <p:nvSpPr>
            <p:cNvPr id="34844" name="Rectangle 28"/>
            <p:cNvSpPr>
              <a:spLocks noChangeArrowheads="1"/>
            </p:cNvSpPr>
            <p:nvPr/>
          </p:nvSpPr>
          <p:spPr bwMode="auto">
            <a:xfrm>
              <a:off x="3864" y="3153"/>
              <a:ext cx="168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900">
                  <a:solidFill>
                    <a:srgbClr val="FFFF99"/>
                  </a:solidFill>
                </a:rPr>
                <a:t>H</a:t>
              </a:r>
              <a:endParaRPr lang="en-US" sz="2800">
                <a:solidFill>
                  <a:srgbClr val="FFFF99"/>
                </a:solidFill>
              </a:endParaRPr>
            </a:p>
          </p:txBody>
        </p:sp>
        <p:sp>
          <p:nvSpPr>
            <p:cNvPr id="34845" name="Line 29"/>
            <p:cNvSpPr>
              <a:spLocks noChangeShapeType="1"/>
            </p:cNvSpPr>
            <p:nvPr/>
          </p:nvSpPr>
          <p:spPr bwMode="auto">
            <a:xfrm>
              <a:off x="3387" y="3267"/>
              <a:ext cx="269" cy="0"/>
            </a:xfrm>
            <a:prstGeom prst="line">
              <a:avLst/>
            </a:prstGeom>
            <a:noFill/>
            <a:ln w="222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6" name="Rectangle 30"/>
            <p:cNvSpPr>
              <a:spLocks noChangeArrowheads="1"/>
            </p:cNvSpPr>
            <p:nvPr/>
          </p:nvSpPr>
          <p:spPr bwMode="auto">
            <a:xfrm>
              <a:off x="2918" y="3153"/>
              <a:ext cx="168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900">
                  <a:solidFill>
                    <a:srgbClr val="FFFF99"/>
                  </a:solidFill>
                </a:rPr>
                <a:t>H</a:t>
              </a:r>
              <a:endParaRPr lang="en-US" sz="2800">
                <a:solidFill>
                  <a:srgbClr val="FFFF99"/>
                </a:solidFill>
              </a:endParaRPr>
            </a:p>
          </p:txBody>
        </p:sp>
        <p:sp>
          <p:nvSpPr>
            <p:cNvPr id="34847" name="Line 31"/>
            <p:cNvSpPr>
              <a:spLocks noChangeShapeType="1"/>
            </p:cNvSpPr>
            <p:nvPr/>
          </p:nvSpPr>
          <p:spPr bwMode="auto">
            <a:xfrm flipH="1">
              <a:off x="3109" y="3267"/>
              <a:ext cx="278" cy="0"/>
            </a:xfrm>
            <a:prstGeom prst="line">
              <a:avLst/>
            </a:prstGeom>
            <a:noFill/>
            <a:ln w="222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6840538" y="5078413"/>
            <a:ext cx="1925637" cy="441325"/>
            <a:chOff x="4309" y="3105"/>
            <a:chExt cx="1213" cy="278"/>
          </a:xfrm>
        </p:grpSpPr>
        <p:sp>
          <p:nvSpPr>
            <p:cNvPr id="34849" name="Rectangle 33"/>
            <p:cNvSpPr>
              <a:spLocks noChangeArrowheads="1"/>
            </p:cNvSpPr>
            <p:nvPr/>
          </p:nvSpPr>
          <p:spPr bwMode="auto">
            <a:xfrm>
              <a:off x="4309" y="3105"/>
              <a:ext cx="180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900">
                  <a:solidFill>
                    <a:srgbClr val="FFFF99"/>
                  </a:solidFill>
                </a:rPr>
                <a:t>O</a:t>
              </a:r>
              <a:endParaRPr lang="en-US" sz="2800">
                <a:solidFill>
                  <a:srgbClr val="FFFF99"/>
                </a:solidFill>
              </a:endParaRPr>
            </a:p>
          </p:txBody>
        </p:sp>
        <p:grpSp>
          <p:nvGrpSpPr>
            <p:cNvPr id="7" name="Group 34"/>
            <p:cNvGrpSpPr>
              <a:grpSpLocks/>
            </p:cNvGrpSpPr>
            <p:nvPr/>
          </p:nvGrpSpPr>
          <p:grpSpPr bwMode="auto">
            <a:xfrm>
              <a:off x="4518" y="3210"/>
              <a:ext cx="266" cy="67"/>
              <a:chOff x="4518" y="3158"/>
              <a:chExt cx="266" cy="67"/>
            </a:xfrm>
          </p:grpSpPr>
          <p:sp>
            <p:nvSpPr>
              <p:cNvPr id="34851" name="Line 35"/>
              <p:cNvSpPr>
                <a:spLocks noChangeShapeType="1"/>
              </p:cNvSpPr>
              <p:nvPr/>
            </p:nvSpPr>
            <p:spPr bwMode="auto">
              <a:xfrm flipH="1">
                <a:off x="4518" y="3158"/>
                <a:ext cx="266" cy="0"/>
              </a:xfrm>
              <a:prstGeom prst="line">
                <a:avLst/>
              </a:prstGeom>
              <a:noFill/>
              <a:ln w="22225">
                <a:solidFill>
                  <a:srgbClr val="FFFF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2" name="Line 36"/>
              <p:cNvSpPr>
                <a:spLocks noChangeShapeType="1"/>
              </p:cNvSpPr>
              <p:nvPr/>
            </p:nvSpPr>
            <p:spPr bwMode="auto">
              <a:xfrm flipH="1">
                <a:off x="4518" y="3225"/>
                <a:ext cx="266" cy="0"/>
              </a:xfrm>
              <a:prstGeom prst="line">
                <a:avLst/>
              </a:prstGeom>
              <a:noFill/>
              <a:ln w="22225">
                <a:solidFill>
                  <a:srgbClr val="FFFF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853" name="Rectangle 37"/>
            <p:cNvSpPr>
              <a:spLocks noChangeArrowheads="1"/>
            </p:cNvSpPr>
            <p:nvPr/>
          </p:nvSpPr>
          <p:spPr bwMode="auto">
            <a:xfrm>
              <a:off x="5342" y="3105"/>
              <a:ext cx="180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900">
                  <a:solidFill>
                    <a:srgbClr val="FFFF99"/>
                  </a:solidFill>
                </a:rPr>
                <a:t>O</a:t>
              </a:r>
              <a:endParaRPr lang="en-US" sz="2800">
                <a:solidFill>
                  <a:srgbClr val="FFFF99"/>
                </a:solidFill>
              </a:endParaRPr>
            </a:p>
          </p:txBody>
        </p:sp>
        <p:grpSp>
          <p:nvGrpSpPr>
            <p:cNvPr id="8" name="Group 38"/>
            <p:cNvGrpSpPr>
              <a:grpSpLocks/>
            </p:cNvGrpSpPr>
            <p:nvPr/>
          </p:nvGrpSpPr>
          <p:grpSpPr bwMode="auto">
            <a:xfrm>
              <a:off x="5047" y="3211"/>
              <a:ext cx="268" cy="67"/>
              <a:chOff x="5047" y="3213"/>
              <a:chExt cx="268" cy="67"/>
            </a:xfrm>
          </p:grpSpPr>
          <p:sp>
            <p:nvSpPr>
              <p:cNvPr id="34855" name="Line 39"/>
              <p:cNvSpPr>
                <a:spLocks noChangeShapeType="1"/>
              </p:cNvSpPr>
              <p:nvPr/>
            </p:nvSpPr>
            <p:spPr bwMode="auto">
              <a:xfrm>
                <a:off x="5047" y="3280"/>
                <a:ext cx="268" cy="0"/>
              </a:xfrm>
              <a:prstGeom prst="line">
                <a:avLst/>
              </a:prstGeom>
              <a:noFill/>
              <a:ln w="22225">
                <a:solidFill>
                  <a:srgbClr val="FFFF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6" name="Line 40"/>
              <p:cNvSpPr>
                <a:spLocks noChangeShapeType="1"/>
              </p:cNvSpPr>
              <p:nvPr/>
            </p:nvSpPr>
            <p:spPr bwMode="auto">
              <a:xfrm>
                <a:off x="5047" y="3213"/>
                <a:ext cx="268" cy="0"/>
              </a:xfrm>
              <a:prstGeom prst="line">
                <a:avLst/>
              </a:prstGeom>
              <a:noFill/>
              <a:ln w="22225">
                <a:solidFill>
                  <a:srgbClr val="FFFF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857" name="Rectangle 41"/>
            <p:cNvSpPr>
              <a:spLocks noChangeArrowheads="1"/>
            </p:cNvSpPr>
            <p:nvPr/>
          </p:nvSpPr>
          <p:spPr bwMode="auto">
            <a:xfrm>
              <a:off x="4865" y="3105"/>
              <a:ext cx="168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900">
                  <a:solidFill>
                    <a:srgbClr val="FFFF99"/>
                  </a:solidFill>
                </a:rPr>
                <a:t>C</a:t>
              </a:r>
              <a:endParaRPr lang="en-US" sz="2800">
                <a:solidFill>
                  <a:srgbClr val="FFFF99"/>
                </a:solidFill>
              </a:endParaRPr>
            </a:p>
          </p:txBody>
        </p:sp>
      </p:grpSp>
      <p:sp>
        <p:nvSpPr>
          <p:cNvPr id="34858" name="Text Box 42"/>
          <p:cNvSpPr txBox="1">
            <a:spLocks noChangeArrowheads="1"/>
          </p:cNvSpPr>
          <p:nvPr/>
        </p:nvSpPr>
        <p:spPr bwMode="auto">
          <a:xfrm>
            <a:off x="138113" y="5562600"/>
            <a:ext cx="38258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rgbClr val="00FF00"/>
                </a:solidFill>
              </a:rPr>
              <a:t>8</a:t>
            </a:r>
          </a:p>
        </p:txBody>
      </p:sp>
      <p:sp>
        <p:nvSpPr>
          <p:cNvPr id="34859" name="Text Box 43"/>
          <p:cNvSpPr txBox="1">
            <a:spLocks noChangeArrowheads="1"/>
          </p:cNvSpPr>
          <p:nvPr/>
        </p:nvSpPr>
        <p:spPr bwMode="auto">
          <a:xfrm>
            <a:off x="1524000" y="5562600"/>
            <a:ext cx="3825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rgbClr val="00FF00"/>
                </a:solidFill>
              </a:rPr>
              <a:t>6</a:t>
            </a:r>
          </a:p>
        </p:txBody>
      </p:sp>
      <p:sp>
        <p:nvSpPr>
          <p:cNvPr id="34860" name="Text Box 44"/>
          <p:cNvSpPr txBox="1">
            <a:spLocks noChangeArrowheads="1"/>
          </p:cNvSpPr>
          <p:nvPr/>
        </p:nvSpPr>
        <p:spPr bwMode="auto">
          <a:xfrm>
            <a:off x="3543300" y="5562600"/>
            <a:ext cx="3825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rgbClr val="00FF00"/>
                </a:solidFill>
              </a:rPr>
              <a:t>4</a:t>
            </a:r>
          </a:p>
        </p:txBody>
      </p:sp>
      <p:sp>
        <p:nvSpPr>
          <p:cNvPr id="34861" name="Text Box 45"/>
          <p:cNvSpPr txBox="1">
            <a:spLocks noChangeArrowheads="1"/>
          </p:cNvSpPr>
          <p:nvPr/>
        </p:nvSpPr>
        <p:spPr bwMode="auto">
          <a:xfrm>
            <a:off x="5181600" y="5562600"/>
            <a:ext cx="3825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rgbClr val="00FF00"/>
                </a:solidFill>
              </a:rPr>
              <a:t>2</a:t>
            </a:r>
          </a:p>
        </p:txBody>
      </p:sp>
      <p:sp>
        <p:nvSpPr>
          <p:cNvPr id="34862" name="Text Box 46"/>
          <p:cNvSpPr txBox="1">
            <a:spLocks noChangeArrowheads="1"/>
          </p:cNvSpPr>
          <p:nvPr/>
        </p:nvSpPr>
        <p:spPr bwMode="auto">
          <a:xfrm>
            <a:off x="7696200" y="5562600"/>
            <a:ext cx="3825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rgbClr val="00FF00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58" grpId="0"/>
      <p:bldP spid="34860" grpId="0"/>
      <p:bldP spid="34861" grpId="0"/>
      <p:bldP spid="348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9"/>
          <p:cNvSpPr>
            <a:spLocks noChangeArrowheads="1"/>
          </p:cNvSpPr>
          <p:nvPr/>
        </p:nvSpPr>
        <p:spPr bwMode="auto">
          <a:xfrm>
            <a:off x="1524000" y="1752600"/>
            <a:ext cx="1619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 b="1">
                <a:solidFill>
                  <a:srgbClr val="99FFCC"/>
                </a:solidFill>
              </a:rPr>
              <a:t>..</a:t>
            </a:r>
            <a:endParaRPr lang="en-US" sz="2800">
              <a:solidFill>
                <a:srgbClr val="99FFCC"/>
              </a:solidFill>
            </a:endParaRPr>
          </a:p>
        </p:txBody>
      </p:sp>
      <p:sp>
        <p:nvSpPr>
          <p:cNvPr id="15363" name="Rectangle 61"/>
          <p:cNvSpPr>
            <a:spLocks noChangeArrowheads="1"/>
          </p:cNvSpPr>
          <p:nvPr/>
        </p:nvSpPr>
        <p:spPr bwMode="auto">
          <a:xfrm>
            <a:off x="1524000" y="2209800"/>
            <a:ext cx="1619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 b="1">
                <a:solidFill>
                  <a:srgbClr val="99FFCC"/>
                </a:solidFill>
              </a:rPr>
              <a:t>..</a:t>
            </a:r>
            <a:endParaRPr lang="en-US" sz="2800">
              <a:solidFill>
                <a:srgbClr val="99FFCC"/>
              </a:solidFill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1125538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9999"/>
                </a:solidFill>
              </a:rPr>
              <a:t>Mechanism</a:t>
            </a:r>
          </a:p>
        </p:txBody>
      </p:sp>
      <p:sp>
        <p:nvSpPr>
          <p:cNvPr id="15365" name="Rectangle 9"/>
          <p:cNvSpPr>
            <a:spLocks noChangeArrowheads="1"/>
          </p:cNvSpPr>
          <p:nvPr/>
        </p:nvSpPr>
        <p:spPr bwMode="auto">
          <a:xfrm>
            <a:off x="498475" y="2060575"/>
            <a:ext cx="2111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99FFCC"/>
                </a:solidFill>
              </a:rPr>
              <a:t>H</a:t>
            </a:r>
            <a:endParaRPr lang="en-US" sz="2800">
              <a:solidFill>
                <a:srgbClr val="99FFCC"/>
              </a:solidFill>
            </a:endParaRPr>
          </a:p>
        </p:txBody>
      </p:sp>
      <p:sp>
        <p:nvSpPr>
          <p:cNvPr id="15366" name="Rectangle 11"/>
          <p:cNvSpPr>
            <a:spLocks noChangeArrowheads="1"/>
          </p:cNvSpPr>
          <p:nvPr/>
        </p:nvSpPr>
        <p:spPr bwMode="auto">
          <a:xfrm>
            <a:off x="1465263" y="2060575"/>
            <a:ext cx="22701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99FFCC"/>
                </a:solidFill>
              </a:rPr>
              <a:t>O</a:t>
            </a:r>
            <a:endParaRPr lang="en-US" sz="2800">
              <a:solidFill>
                <a:srgbClr val="99FFCC"/>
              </a:solidFill>
            </a:endParaRPr>
          </a:p>
        </p:txBody>
      </p:sp>
      <p:sp>
        <p:nvSpPr>
          <p:cNvPr id="15367" name="Line 12"/>
          <p:cNvSpPr>
            <a:spLocks noChangeShapeType="1"/>
          </p:cNvSpPr>
          <p:nvPr/>
        </p:nvSpPr>
        <p:spPr bwMode="auto">
          <a:xfrm>
            <a:off x="1228725" y="2243138"/>
            <a:ext cx="228600" cy="0"/>
          </a:xfrm>
          <a:prstGeom prst="line">
            <a:avLst/>
          </a:prstGeom>
          <a:noFill/>
          <a:ln w="17463">
            <a:solidFill>
              <a:srgbClr val="99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Line 13"/>
          <p:cNvSpPr>
            <a:spLocks noChangeShapeType="1"/>
          </p:cNvSpPr>
          <p:nvPr/>
        </p:nvSpPr>
        <p:spPr bwMode="auto">
          <a:xfrm flipV="1">
            <a:off x="1109663" y="1797050"/>
            <a:ext cx="1587" cy="265113"/>
          </a:xfrm>
          <a:prstGeom prst="line">
            <a:avLst/>
          </a:prstGeom>
          <a:noFill/>
          <a:ln w="17463">
            <a:solidFill>
              <a:srgbClr val="99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Line 14"/>
          <p:cNvSpPr>
            <a:spLocks noChangeShapeType="1"/>
          </p:cNvSpPr>
          <p:nvPr/>
        </p:nvSpPr>
        <p:spPr bwMode="auto">
          <a:xfrm>
            <a:off x="1104900" y="2390775"/>
            <a:ext cx="1588" cy="225425"/>
          </a:xfrm>
          <a:prstGeom prst="line">
            <a:avLst/>
          </a:prstGeom>
          <a:noFill/>
          <a:ln w="17463">
            <a:solidFill>
              <a:srgbClr val="99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Rectangle 15"/>
          <p:cNvSpPr>
            <a:spLocks noChangeArrowheads="1"/>
          </p:cNvSpPr>
          <p:nvPr/>
        </p:nvSpPr>
        <p:spPr bwMode="auto">
          <a:xfrm>
            <a:off x="2271713" y="1581150"/>
            <a:ext cx="21113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99FFCC"/>
                </a:solidFill>
              </a:rPr>
              <a:t>H</a:t>
            </a:r>
            <a:endParaRPr lang="en-US" sz="2800">
              <a:solidFill>
                <a:srgbClr val="99FFCC"/>
              </a:solidFill>
            </a:endParaRPr>
          </a:p>
        </p:txBody>
      </p:sp>
      <p:sp>
        <p:nvSpPr>
          <p:cNvPr id="15371" name="Line 16"/>
          <p:cNvSpPr>
            <a:spLocks noChangeShapeType="1"/>
          </p:cNvSpPr>
          <p:nvPr/>
        </p:nvSpPr>
        <p:spPr bwMode="auto">
          <a:xfrm flipV="1">
            <a:off x="1752600" y="1905000"/>
            <a:ext cx="381000" cy="228600"/>
          </a:xfrm>
          <a:prstGeom prst="line">
            <a:avLst/>
          </a:prstGeom>
          <a:noFill/>
          <a:ln w="17463">
            <a:solidFill>
              <a:srgbClr val="99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1219200" y="1600200"/>
            <a:ext cx="730250" cy="517525"/>
            <a:chOff x="782" y="1008"/>
            <a:chExt cx="460" cy="331"/>
          </a:xfrm>
        </p:grpSpPr>
        <p:sp>
          <p:nvSpPr>
            <p:cNvPr id="15452" name="Arc 19"/>
            <p:cNvSpPr>
              <a:spLocks/>
            </p:cNvSpPr>
            <p:nvPr/>
          </p:nvSpPr>
          <p:spPr bwMode="auto">
            <a:xfrm>
              <a:off x="816" y="1008"/>
              <a:ext cx="426" cy="244"/>
            </a:xfrm>
            <a:custGeom>
              <a:avLst/>
              <a:gdLst>
                <a:gd name="T0" fmla="*/ 0 w 42791"/>
                <a:gd name="T1" fmla="*/ 0 h 24592"/>
                <a:gd name="T2" fmla="*/ 0 w 42791"/>
                <a:gd name="T3" fmla="*/ 0 h 24592"/>
                <a:gd name="T4" fmla="*/ 0 w 42791"/>
                <a:gd name="T5" fmla="*/ 0 h 24592"/>
                <a:gd name="T6" fmla="*/ 0 60000 65536"/>
                <a:gd name="T7" fmla="*/ 0 60000 65536"/>
                <a:gd name="T8" fmla="*/ 0 60000 65536"/>
                <a:gd name="T9" fmla="*/ 0 w 42791"/>
                <a:gd name="T10" fmla="*/ 0 h 24592"/>
                <a:gd name="T11" fmla="*/ 42791 w 42791"/>
                <a:gd name="T12" fmla="*/ 24592 h 245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791" h="24592" fill="none" extrusionOk="0">
                  <a:moveTo>
                    <a:pt x="208" y="24591"/>
                  </a:moveTo>
                  <a:cubicBezTo>
                    <a:pt x="69" y="23600"/>
                    <a:pt x="0" y="226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915" y="-1"/>
                    <a:pt x="40792" y="7294"/>
                    <a:pt x="42790" y="17415"/>
                  </a:cubicBezTo>
                </a:path>
                <a:path w="42791" h="24592" stroke="0" extrusionOk="0">
                  <a:moveTo>
                    <a:pt x="208" y="24591"/>
                  </a:moveTo>
                  <a:cubicBezTo>
                    <a:pt x="69" y="23600"/>
                    <a:pt x="0" y="226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915" y="-1"/>
                    <a:pt x="40792" y="7294"/>
                    <a:pt x="42790" y="17415"/>
                  </a:cubicBezTo>
                  <a:lnTo>
                    <a:pt x="21600" y="21600"/>
                  </a:lnTo>
                  <a:lnTo>
                    <a:pt x="208" y="24591"/>
                  </a:lnTo>
                  <a:close/>
                </a:path>
              </a:pathLst>
            </a:cu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3" name="Freeform 20"/>
            <p:cNvSpPr>
              <a:spLocks/>
            </p:cNvSpPr>
            <p:nvPr/>
          </p:nvSpPr>
          <p:spPr bwMode="auto">
            <a:xfrm>
              <a:off x="782" y="1220"/>
              <a:ext cx="52" cy="119"/>
            </a:xfrm>
            <a:custGeom>
              <a:avLst/>
              <a:gdLst>
                <a:gd name="T0" fmla="*/ 52 w 52"/>
                <a:gd name="T1" fmla="*/ 0 h 119"/>
                <a:gd name="T2" fmla="*/ 46 w 52"/>
                <a:gd name="T3" fmla="*/ 119 h 119"/>
                <a:gd name="T4" fmla="*/ 0 w 52"/>
                <a:gd name="T5" fmla="*/ 9 h 119"/>
                <a:gd name="T6" fmla="*/ 32 w 52"/>
                <a:gd name="T7" fmla="*/ 37 h 119"/>
                <a:gd name="T8" fmla="*/ 52 w 52"/>
                <a:gd name="T9" fmla="*/ 0 h 1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119"/>
                <a:gd name="T17" fmla="*/ 52 w 52"/>
                <a:gd name="T18" fmla="*/ 119 h 1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119">
                  <a:moveTo>
                    <a:pt x="52" y="0"/>
                  </a:moveTo>
                  <a:lnTo>
                    <a:pt x="46" y="119"/>
                  </a:lnTo>
                  <a:lnTo>
                    <a:pt x="0" y="9"/>
                  </a:lnTo>
                  <a:lnTo>
                    <a:pt x="32" y="37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73" name="Line 25"/>
          <p:cNvSpPr>
            <a:spLocks noChangeShapeType="1"/>
          </p:cNvSpPr>
          <p:nvPr/>
        </p:nvSpPr>
        <p:spPr bwMode="auto">
          <a:xfrm>
            <a:off x="3316288" y="2281238"/>
            <a:ext cx="1309687" cy="0"/>
          </a:xfrm>
          <a:prstGeom prst="line">
            <a:avLst/>
          </a:prstGeom>
          <a:noFill/>
          <a:ln w="174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4" name="Freeform 26"/>
          <p:cNvSpPr>
            <a:spLocks/>
          </p:cNvSpPr>
          <p:nvPr/>
        </p:nvSpPr>
        <p:spPr bwMode="auto">
          <a:xfrm>
            <a:off x="4625975" y="2239963"/>
            <a:ext cx="185738" cy="82550"/>
          </a:xfrm>
          <a:custGeom>
            <a:avLst/>
            <a:gdLst>
              <a:gd name="T0" fmla="*/ 0 w 117"/>
              <a:gd name="T1" fmla="*/ 63074430 h 53"/>
              <a:gd name="T2" fmla="*/ 85685543 w 117"/>
              <a:gd name="T3" fmla="*/ 63074430 h 53"/>
              <a:gd name="T4" fmla="*/ 0 w 117"/>
              <a:gd name="T5" fmla="*/ 0 h 53"/>
              <a:gd name="T6" fmla="*/ 294859869 w 117"/>
              <a:gd name="T7" fmla="*/ 63074430 h 53"/>
              <a:gd name="T8" fmla="*/ 0 w 117"/>
              <a:gd name="T9" fmla="*/ 128575519 h 53"/>
              <a:gd name="T10" fmla="*/ 85685543 w 117"/>
              <a:gd name="T11" fmla="*/ 63074430 h 53"/>
              <a:gd name="T12" fmla="*/ 0 w 117"/>
              <a:gd name="T13" fmla="*/ 63074430 h 5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53"/>
              <a:gd name="T23" fmla="*/ 117 w 117"/>
              <a:gd name="T24" fmla="*/ 53 h 5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53">
                <a:moveTo>
                  <a:pt x="0" y="26"/>
                </a:moveTo>
                <a:lnTo>
                  <a:pt x="34" y="26"/>
                </a:lnTo>
                <a:lnTo>
                  <a:pt x="0" y="0"/>
                </a:lnTo>
                <a:lnTo>
                  <a:pt x="117" y="26"/>
                </a:lnTo>
                <a:lnTo>
                  <a:pt x="0" y="53"/>
                </a:lnTo>
                <a:lnTo>
                  <a:pt x="34" y="26"/>
                </a:lnTo>
                <a:lnTo>
                  <a:pt x="0" y="26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5" name="Line 27"/>
          <p:cNvSpPr>
            <a:spLocks noChangeShapeType="1"/>
          </p:cNvSpPr>
          <p:nvPr/>
        </p:nvSpPr>
        <p:spPr bwMode="auto">
          <a:xfrm>
            <a:off x="5695950" y="1598613"/>
            <a:ext cx="1588" cy="477837"/>
          </a:xfrm>
          <a:prstGeom prst="line">
            <a:avLst/>
          </a:prstGeom>
          <a:noFill/>
          <a:ln w="17463">
            <a:solidFill>
              <a:srgbClr val="99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Line 28"/>
          <p:cNvSpPr>
            <a:spLocks noChangeShapeType="1"/>
          </p:cNvSpPr>
          <p:nvPr/>
        </p:nvSpPr>
        <p:spPr bwMode="auto">
          <a:xfrm>
            <a:off x="5695950" y="2084388"/>
            <a:ext cx="1588" cy="479425"/>
          </a:xfrm>
          <a:prstGeom prst="line">
            <a:avLst/>
          </a:prstGeom>
          <a:noFill/>
          <a:ln w="17463">
            <a:solidFill>
              <a:srgbClr val="99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7" name="Rectangle 29"/>
          <p:cNvSpPr>
            <a:spLocks noChangeArrowheads="1"/>
          </p:cNvSpPr>
          <p:nvPr/>
        </p:nvSpPr>
        <p:spPr bwMode="auto">
          <a:xfrm>
            <a:off x="6037263" y="1905000"/>
            <a:ext cx="22701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99FFCC"/>
                </a:solidFill>
              </a:rPr>
              <a:t>O</a:t>
            </a:r>
            <a:endParaRPr lang="en-US" sz="2800">
              <a:solidFill>
                <a:srgbClr val="99FFCC"/>
              </a:solidFill>
            </a:endParaRPr>
          </a:p>
        </p:txBody>
      </p:sp>
      <p:sp>
        <p:nvSpPr>
          <p:cNvPr id="15378" name="Line 30"/>
          <p:cNvSpPr>
            <a:spLocks noChangeShapeType="1"/>
          </p:cNvSpPr>
          <p:nvPr/>
        </p:nvSpPr>
        <p:spPr bwMode="auto">
          <a:xfrm>
            <a:off x="5710238" y="2127250"/>
            <a:ext cx="322262" cy="0"/>
          </a:xfrm>
          <a:prstGeom prst="line">
            <a:avLst/>
          </a:prstGeom>
          <a:noFill/>
          <a:ln w="17463">
            <a:solidFill>
              <a:srgbClr val="99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9" name="Line 31"/>
          <p:cNvSpPr>
            <a:spLocks noChangeShapeType="1"/>
          </p:cNvSpPr>
          <p:nvPr/>
        </p:nvSpPr>
        <p:spPr bwMode="auto">
          <a:xfrm>
            <a:off x="5710238" y="2041525"/>
            <a:ext cx="322262" cy="0"/>
          </a:xfrm>
          <a:prstGeom prst="line">
            <a:avLst/>
          </a:prstGeom>
          <a:noFill/>
          <a:ln w="17463">
            <a:solidFill>
              <a:srgbClr val="99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0" name="Rectangle 32"/>
          <p:cNvSpPr>
            <a:spLocks noChangeArrowheads="1"/>
          </p:cNvSpPr>
          <p:nvPr/>
        </p:nvSpPr>
        <p:spPr bwMode="auto">
          <a:xfrm>
            <a:off x="7239000" y="1905000"/>
            <a:ext cx="2111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9999"/>
                </a:solidFill>
              </a:rPr>
              <a:t>H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5381" name="Rectangle 33"/>
          <p:cNvSpPr>
            <a:spLocks noChangeArrowheads="1"/>
          </p:cNvSpPr>
          <p:nvPr/>
        </p:nvSpPr>
        <p:spPr bwMode="auto">
          <a:xfrm>
            <a:off x="7475538" y="1776413"/>
            <a:ext cx="1190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9999"/>
                </a:solidFill>
              </a:rPr>
              <a:t>+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5382" name="Rectangle 63"/>
          <p:cNvSpPr>
            <a:spLocks noChangeArrowheads="1"/>
          </p:cNvSpPr>
          <p:nvPr/>
        </p:nvSpPr>
        <p:spPr bwMode="auto">
          <a:xfrm>
            <a:off x="6705600" y="1828800"/>
            <a:ext cx="260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3500">
                <a:solidFill>
                  <a:srgbClr val="FF9999"/>
                </a:solidFill>
              </a:rPr>
              <a:t>+</a:t>
            </a:r>
            <a:endParaRPr lang="en-US" sz="2800">
              <a:solidFill>
                <a:srgbClr val="FF9999"/>
              </a:solidFill>
            </a:endParaRPr>
          </a:p>
        </p:txBody>
      </p:sp>
      <p:grpSp>
        <p:nvGrpSpPr>
          <p:cNvPr id="3" name="Group 66"/>
          <p:cNvGrpSpPr>
            <a:grpSpLocks/>
          </p:cNvGrpSpPr>
          <p:nvPr/>
        </p:nvGrpSpPr>
        <p:grpSpPr bwMode="auto">
          <a:xfrm rot="-6731418">
            <a:off x="2108200" y="1547813"/>
            <a:ext cx="719138" cy="519112"/>
            <a:chOff x="1408" y="1728"/>
            <a:chExt cx="458" cy="327"/>
          </a:xfrm>
        </p:grpSpPr>
        <p:sp>
          <p:nvSpPr>
            <p:cNvPr id="15450" name="Arc 64"/>
            <p:cNvSpPr>
              <a:spLocks/>
            </p:cNvSpPr>
            <p:nvPr/>
          </p:nvSpPr>
          <p:spPr bwMode="auto">
            <a:xfrm>
              <a:off x="1440" y="1728"/>
              <a:ext cx="426" cy="244"/>
            </a:xfrm>
            <a:custGeom>
              <a:avLst/>
              <a:gdLst>
                <a:gd name="T0" fmla="*/ 0 w 42791"/>
                <a:gd name="T1" fmla="*/ 0 h 24592"/>
                <a:gd name="T2" fmla="*/ 0 w 42791"/>
                <a:gd name="T3" fmla="*/ 0 h 24592"/>
                <a:gd name="T4" fmla="*/ 0 w 42791"/>
                <a:gd name="T5" fmla="*/ 0 h 24592"/>
                <a:gd name="T6" fmla="*/ 0 60000 65536"/>
                <a:gd name="T7" fmla="*/ 0 60000 65536"/>
                <a:gd name="T8" fmla="*/ 0 60000 65536"/>
                <a:gd name="T9" fmla="*/ 0 w 42791"/>
                <a:gd name="T10" fmla="*/ 0 h 24592"/>
                <a:gd name="T11" fmla="*/ 42791 w 42791"/>
                <a:gd name="T12" fmla="*/ 24592 h 245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791" h="24592" fill="none" extrusionOk="0">
                  <a:moveTo>
                    <a:pt x="208" y="24591"/>
                  </a:moveTo>
                  <a:cubicBezTo>
                    <a:pt x="69" y="23600"/>
                    <a:pt x="0" y="226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915" y="-1"/>
                    <a:pt x="40792" y="7294"/>
                    <a:pt x="42790" y="17415"/>
                  </a:cubicBezTo>
                </a:path>
                <a:path w="42791" h="24592" stroke="0" extrusionOk="0">
                  <a:moveTo>
                    <a:pt x="208" y="24591"/>
                  </a:moveTo>
                  <a:cubicBezTo>
                    <a:pt x="69" y="23600"/>
                    <a:pt x="0" y="226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915" y="-1"/>
                    <a:pt x="40792" y="7294"/>
                    <a:pt x="42790" y="17415"/>
                  </a:cubicBezTo>
                  <a:lnTo>
                    <a:pt x="21600" y="21600"/>
                  </a:lnTo>
                  <a:lnTo>
                    <a:pt x="208" y="24591"/>
                  </a:lnTo>
                  <a:close/>
                </a:path>
              </a:pathLst>
            </a:cu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1" name="Freeform 65"/>
            <p:cNvSpPr>
              <a:spLocks/>
            </p:cNvSpPr>
            <p:nvPr/>
          </p:nvSpPr>
          <p:spPr bwMode="auto">
            <a:xfrm>
              <a:off x="1408" y="1936"/>
              <a:ext cx="52" cy="119"/>
            </a:xfrm>
            <a:custGeom>
              <a:avLst/>
              <a:gdLst>
                <a:gd name="T0" fmla="*/ 52 w 52"/>
                <a:gd name="T1" fmla="*/ 0 h 119"/>
                <a:gd name="T2" fmla="*/ 46 w 52"/>
                <a:gd name="T3" fmla="*/ 119 h 119"/>
                <a:gd name="T4" fmla="*/ 0 w 52"/>
                <a:gd name="T5" fmla="*/ 9 h 119"/>
                <a:gd name="T6" fmla="*/ 32 w 52"/>
                <a:gd name="T7" fmla="*/ 37 h 119"/>
                <a:gd name="T8" fmla="*/ 52 w 52"/>
                <a:gd name="T9" fmla="*/ 0 h 1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119"/>
                <a:gd name="T17" fmla="*/ 52 w 52"/>
                <a:gd name="T18" fmla="*/ 119 h 1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119">
                  <a:moveTo>
                    <a:pt x="52" y="0"/>
                  </a:moveTo>
                  <a:lnTo>
                    <a:pt x="46" y="119"/>
                  </a:lnTo>
                  <a:lnTo>
                    <a:pt x="0" y="9"/>
                  </a:lnTo>
                  <a:lnTo>
                    <a:pt x="32" y="37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 rot="5274780">
            <a:off x="357187" y="1927226"/>
            <a:ext cx="715963" cy="519112"/>
            <a:chOff x="1408" y="1728"/>
            <a:chExt cx="458" cy="327"/>
          </a:xfrm>
        </p:grpSpPr>
        <p:sp>
          <p:nvSpPr>
            <p:cNvPr id="15448" name="Arc 68"/>
            <p:cNvSpPr>
              <a:spLocks/>
            </p:cNvSpPr>
            <p:nvPr/>
          </p:nvSpPr>
          <p:spPr bwMode="auto">
            <a:xfrm>
              <a:off x="1440" y="1728"/>
              <a:ext cx="426" cy="244"/>
            </a:xfrm>
            <a:custGeom>
              <a:avLst/>
              <a:gdLst>
                <a:gd name="T0" fmla="*/ 0 w 42791"/>
                <a:gd name="T1" fmla="*/ 0 h 24592"/>
                <a:gd name="T2" fmla="*/ 0 w 42791"/>
                <a:gd name="T3" fmla="*/ 0 h 24592"/>
                <a:gd name="T4" fmla="*/ 0 w 42791"/>
                <a:gd name="T5" fmla="*/ 0 h 24592"/>
                <a:gd name="T6" fmla="*/ 0 60000 65536"/>
                <a:gd name="T7" fmla="*/ 0 60000 65536"/>
                <a:gd name="T8" fmla="*/ 0 60000 65536"/>
                <a:gd name="T9" fmla="*/ 0 w 42791"/>
                <a:gd name="T10" fmla="*/ 0 h 24592"/>
                <a:gd name="T11" fmla="*/ 42791 w 42791"/>
                <a:gd name="T12" fmla="*/ 24592 h 245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791" h="24592" fill="none" extrusionOk="0">
                  <a:moveTo>
                    <a:pt x="208" y="24591"/>
                  </a:moveTo>
                  <a:cubicBezTo>
                    <a:pt x="69" y="23600"/>
                    <a:pt x="0" y="226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915" y="-1"/>
                    <a:pt x="40792" y="7294"/>
                    <a:pt x="42790" y="17415"/>
                  </a:cubicBezTo>
                </a:path>
                <a:path w="42791" h="24592" stroke="0" extrusionOk="0">
                  <a:moveTo>
                    <a:pt x="208" y="24591"/>
                  </a:moveTo>
                  <a:cubicBezTo>
                    <a:pt x="69" y="23600"/>
                    <a:pt x="0" y="226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915" y="-1"/>
                    <a:pt x="40792" y="7294"/>
                    <a:pt x="42790" y="17415"/>
                  </a:cubicBezTo>
                  <a:lnTo>
                    <a:pt x="21600" y="21600"/>
                  </a:lnTo>
                  <a:lnTo>
                    <a:pt x="208" y="24591"/>
                  </a:lnTo>
                  <a:close/>
                </a:path>
              </a:pathLst>
            </a:cu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9" name="Freeform 69"/>
            <p:cNvSpPr>
              <a:spLocks/>
            </p:cNvSpPr>
            <p:nvPr/>
          </p:nvSpPr>
          <p:spPr bwMode="auto">
            <a:xfrm>
              <a:off x="1408" y="1936"/>
              <a:ext cx="52" cy="119"/>
            </a:xfrm>
            <a:custGeom>
              <a:avLst/>
              <a:gdLst>
                <a:gd name="T0" fmla="*/ 52 w 52"/>
                <a:gd name="T1" fmla="*/ 0 h 119"/>
                <a:gd name="T2" fmla="*/ 46 w 52"/>
                <a:gd name="T3" fmla="*/ 119 h 119"/>
                <a:gd name="T4" fmla="*/ 0 w 52"/>
                <a:gd name="T5" fmla="*/ 9 h 119"/>
                <a:gd name="T6" fmla="*/ 32 w 52"/>
                <a:gd name="T7" fmla="*/ 37 h 119"/>
                <a:gd name="T8" fmla="*/ 52 w 52"/>
                <a:gd name="T9" fmla="*/ 0 h 1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119"/>
                <a:gd name="T17" fmla="*/ 52 w 52"/>
                <a:gd name="T18" fmla="*/ 119 h 1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119">
                  <a:moveTo>
                    <a:pt x="52" y="0"/>
                  </a:moveTo>
                  <a:lnTo>
                    <a:pt x="46" y="119"/>
                  </a:lnTo>
                  <a:lnTo>
                    <a:pt x="0" y="9"/>
                  </a:lnTo>
                  <a:lnTo>
                    <a:pt x="32" y="37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85" name="Line 70"/>
          <p:cNvSpPr>
            <a:spLocks noChangeShapeType="1"/>
          </p:cNvSpPr>
          <p:nvPr/>
        </p:nvSpPr>
        <p:spPr bwMode="auto">
          <a:xfrm>
            <a:off x="773113" y="2241550"/>
            <a:ext cx="127000" cy="1588"/>
          </a:xfrm>
          <a:prstGeom prst="line">
            <a:avLst/>
          </a:prstGeom>
          <a:noFill/>
          <a:ln w="17463">
            <a:solidFill>
              <a:srgbClr val="99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6" name="Rectangle 72"/>
          <p:cNvSpPr>
            <a:spLocks noChangeArrowheads="1"/>
          </p:cNvSpPr>
          <p:nvPr/>
        </p:nvSpPr>
        <p:spPr bwMode="auto">
          <a:xfrm>
            <a:off x="1001713" y="2057400"/>
            <a:ext cx="21113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99FFCC"/>
                </a:solidFill>
              </a:rPr>
              <a:t>C</a:t>
            </a:r>
            <a:endParaRPr lang="en-US" sz="2800">
              <a:solidFill>
                <a:srgbClr val="99FFCC"/>
              </a:solidFill>
            </a:endParaRPr>
          </a:p>
        </p:txBody>
      </p:sp>
      <p:sp>
        <p:nvSpPr>
          <p:cNvPr id="15387" name="Rectangle 73"/>
          <p:cNvSpPr>
            <a:spLocks noChangeArrowheads="1"/>
          </p:cNvSpPr>
          <p:nvPr/>
        </p:nvSpPr>
        <p:spPr bwMode="auto">
          <a:xfrm>
            <a:off x="2895600" y="1752600"/>
            <a:ext cx="32226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9999"/>
                </a:solidFill>
              </a:rPr>
              <a:t>H</a:t>
            </a:r>
            <a:r>
              <a:rPr lang="en-US" sz="2300" baseline="30000">
                <a:solidFill>
                  <a:srgbClr val="FF9999"/>
                </a:solidFill>
              </a:rPr>
              <a:t>+</a:t>
            </a:r>
            <a:endParaRPr lang="en-US" sz="2800" baseline="30000">
              <a:solidFill>
                <a:srgbClr val="FF9999"/>
              </a:solidFill>
            </a:endParaRPr>
          </a:p>
        </p:txBody>
      </p:sp>
      <p:sp>
        <p:nvSpPr>
          <p:cNvPr id="15388" name="Rectangle 74"/>
          <p:cNvSpPr>
            <a:spLocks noChangeArrowheads="1"/>
          </p:cNvSpPr>
          <p:nvPr/>
        </p:nvSpPr>
        <p:spPr bwMode="auto">
          <a:xfrm>
            <a:off x="76200" y="1752600"/>
            <a:ext cx="2746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9999"/>
                </a:solidFill>
              </a:rPr>
              <a:t>H</a:t>
            </a:r>
            <a:r>
              <a:rPr lang="en-US" sz="2300" baseline="30000">
                <a:solidFill>
                  <a:srgbClr val="FF9999"/>
                </a:solidFill>
              </a:rPr>
              <a:t>-</a:t>
            </a:r>
            <a:endParaRPr lang="en-US" sz="2800" baseline="30000">
              <a:solidFill>
                <a:srgbClr val="FF9999"/>
              </a:solidFill>
            </a:endParaRPr>
          </a:p>
        </p:txBody>
      </p:sp>
      <p:sp>
        <p:nvSpPr>
          <p:cNvPr id="15389" name="Text Box 77"/>
          <p:cNvSpPr txBox="1">
            <a:spLocks noChangeArrowheads="1"/>
          </p:cNvSpPr>
          <p:nvPr/>
        </p:nvSpPr>
        <p:spPr bwMode="auto">
          <a:xfrm>
            <a:off x="2133600" y="52578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FF9999"/>
                </a:solidFill>
              </a:rPr>
              <a:t>NAD</a:t>
            </a:r>
            <a:r>
              <a:rPr lang="en-US" sz="2400" baseline="30000">
                <a:solidFill>
                  <a:srgbClr val="FF9999"/>
                </a:solidFill>
              </a:rPr>
              <a:t>+</a:t>
            </a:r>
            <a:endParaRPr lang="en-US" sz="2400">
              <a:solidFill>
                <a:srgbClr val="FF9999"/>
              </a:solidFill>
            </a:endParaRPr>
          </a:p>
        </p:txBody>
      </p:sp>
      <p:sp>
        <p:nvSpPr>
          <p:cNvPr id="15390" name="Text Box 78"/>
          <p:cNvSpPr txBox="1">
            <a:spLocks noChangeArrowheads="1"/>
          </p:cNvSpPr>
          <p:nvPr/>
        </p:nvSpPr>
        <p:spPr bwMode="auto">
          <a:xfrm>
            <a:off x="6400800" y="52578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FF9999"/>
                </a:solidFill>
              </a:rPr>
              <a:t>NADH</a:t>
            </a:r>
          </a:p>
        </p:txBody>
      </p:sp>
      <p:sp>
        <p:nvSpPr>
          <p:cNvPr id="15391" name="Text Box 79"/>
          <p:cNvSpPr txBox="1">
            <a:spLocks noChangeArrowheads="1"/>
          </p:cNvSpPr>
          <p:nvPr/>
        </p:nvSpPr>
        <p:spPr bwMode="auto">
          <a:xfrm>
            <a:off x="2895600" y="4038600"/>
            <a:ext cx="2873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FF9999"/>
                </a:solidFill>
              </a:rPr>
              <a:t>+</a:t>
            </a:r>
          </a:p>
        </p:txBody>
      </p:sp>
      <p:sp>
        <p:nvSpPr>
          <p:cNvPr id="15392" name="Rectangle 80"/>
          <p:cNvSpPr>
            <a:spLocks noChangeArrowheads="1"/>
          </p:cNvSpPr>
          <p:nvPr/>
        </p:nvSpPr>
        <p:spPr bwMode="auto">
          <a:xfrm>
            <a:off x="2905125" y="4259263"/>
            <a:ext cx="1920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9999"/>
                </a:solidFill>
              </a:rPr>
              <a:t>N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5393" name="Line 81"/>
          <p:cNvSpPr>
            <a:spLocks noChangeShapeType="1"/>
          </p:cNvSpPr>
          <p:nvPr/>
        </p:nvSpPr>
        <p:spPr bwMode="auto">
          <a:xfrm flipV="1">
            <a:off x="3178175" y="4175125"/>
            <a:ext cx="263525" cy="147638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4" name="Line 82"/>
          <p:cNvSpPr>
            <a:spLocks noChangeShapeType="1"/>
          </p:cNvSpPr>
          <p:nvPr/>
        </p:nvSpPr>
        <p:spPr bwMode="auto">
          <a:xfrm flipV="1">
            <a:off x="3140075" y="4130675"/>
            <a:ext cx="219075" cy="122238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5" name="Line 83"/>
          <p:cNvSpPr>
            <a:spLocks noChangeShapeType="1"/>
          </p:cNvSpPr>
          <p:nvPr/>
        </p:nvSpPr>
        <p:spPr bwMode="auto">
          <a:xfrm flipH="1" flipV="1">
            <a:off x="2676525" y="4175125"/>
            <a:ext cx="257175" cy="142875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6" name="Line 84"/>
          <p:cNvSpPr>
            <a:spLocks noChangeShapeType="1"/>
          </p:cNvSpPr>
          <p:nvPr/>
        </p:nvSpPr>
        <p:spPr bwMode="auto">
          <a:xfrm flipV="1">
            <a:off x="2676525" y="3740150"/>
            <a:ext cx="1588" cy="428625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7" name="Line 85"/>
          <p:cNvSpPr>
            <a:spLocks noChangeShapeType="1"/>
          </p:cNvSpPr>
          <p:nvPr/>
        </p:nvSpPr>
        <p:spPr bwMode="auto">
          <a:xfrm flipV="1">
            <a:off x="2754313" y="3790950"/>
            <a:ext cx="1587" cy="328613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8" name="Line 86"/>
          <p:cNvSpPr>
            <a:spLocks noChangeShapeType="1"/>
          </p:cNvSpPr>
          <p:nvPr/>
        </p:nvSpPr>
        <p:spPr bwMode="auto">
          <a:xfrm flipV="1">
            <a:off x="2676525" y="3517900"/>
            <a:ext cx="381000" cy="219075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9" name="Line 87"/>
          <p:cNvSpPr>
            <a:spLocks noChangeShapeType="1"/>
          </p:cNvSpPr>
          <p:nvPr/>
        </p:nvSpPr>
        <p:spPr bwMode="auto">
          <a:xfrm>
            <a:off x="3057525" y="3517900"/>
            <a:ext cx="384175" cy="21590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0" name="Line 88"/>
          <p:cNvSpPr>
            <a:spLocks noChangeShapeType="1"/>
          </p:cNvSpPr>
          <p:nvPr/>
        </p:nvSpPr>
        <p:spPr bwMode="auto">
          <a:xfrm>
            <a:off x="3062288" y="3611563"/>
            <a:ext cx="293687" cy="16510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1" name="Line 89"/>
          <p:cNvSpPr>
            <a:spLocks noChangeShapeType="1"/>
          </p:cNvSpPr>
          <p:nvPr/>
        </p:nvSpPr>
        <p:spPr bwMode="auto">
          <a:xfrm>
            <a:off x="3441700" y="3736975"/>
            <a:ext cx="1588" cy="43180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2" name="Rectangle 90"/>
          <p:cNvSpPr>
            <a:spLocks noChangeArrowheads="1"/>
          </p:cNvSpPr>
          <p:nvPr/>
        </p:nvSpPr>
        <p:spPr bwMode="auto">
          <a:xfrm>
            <a:off x="2905125" y="4697413"/>
            <a:ext cx="1920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9999"/>
                </a:solidFill>
              </a:rPr>
              <a:t>R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5403" name="Line 91"/>
          <p:cNvSpPr>
            <a:spLocks noChangeShapeType="1"/>
          </p:cNvSpPr>
          <p:nvPr/>
        </p:nvSpPr>
        <p:spPr bwMode="auto">
          <a:xfrm>
            <a:off x="3060700" y="4527550"/>
            <a:ext cx="1588" cy="1666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4" name="Rectangle 92"/>
          <p:cNvSpPr>
            <a:spLocks noChangeArrowheads="1"/>
          </p:cNvSpPr>
          <p:nvPr/>
        </p:nvSpPr>
        <p:spPr bwMode="auto">
          <a:xfrm>
            <a:off x="2901950" y="2947988"/>
            <a:ext cx="1920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9999"/>
                </a:solidFill>
              </a:rPr>
              <a:t>H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5405" name="Line 93"/>
          <p:cNvSpPr>
            <a:spLocks noChangeShapeType="1"/>
          </p:cNvSpPr>
          <p:nvPr/>
        </p:nvSpPr>
        <p:spPr bwMode="auto">
          <a:xfrm flipV="1">
            <a:off x="3057525" y="3214688"/>
            <a:ext cx="1588" cy="29845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6" name="Line 94"/>
          <p:cNvSpPr>
            <a:spLocks noChangeShapeType="1"/>
          </p:cNvSpPr>
          <p:nvPr/>
        </p:nvSpPr>
        <p:spPr bwMode="auto">
          <a:xfrm>
            <a:off x="3441700" y="3736975"/>
            <a:ext cx="312738" cy="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7" name="Rectangle 95"/>
          <p:cNvSpPr>
            <a:spLocks noChangeArrowheads="1"/>
          </p:cNvSpPr>
          <p:nvPr/>
        </p:nvSpPr>
        <p:spPr bwMode="auto">
          <a:xfrm>
            <a:off x="3725863" y="3605213"/>
            <a:ext cx="1920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9999"/>
                </a:solidFill>
              </a:rPr>
              <a:t>C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5408" name="Rectangle 96"/>
          <p:cNvSpPr>
            <a:spLocks noChangeArrowheads="1"/>
          </p:cNvSpPr>
          <p:nvPr/>
        </p:nvSpPr>
        <p:spPr bwMode="auto">
          <a:xfrm>
            <a:off x="3919538" y="3605213"/>
            <a:ext cx="2079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9999"/>
                </a:solidFill>
              </a:rPr>
              <a:t>O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5409" name="Rectangle 97"/>
          <p:cNvSpPr>
            <a:spLocks noChangeArrowheads="1"/>
          </p:cNvSpPr>
          <p:nvPr/>
        </p:nvSpPr>
        <p:spPr bwMode="auto">
          <a:xfrm>
            <a:off x="4127500" y="3605213"/>
            <a:ext cx="1920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9999"/>
                </a:solidFill>
              </a:rPr>
              <a:t>N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5410" name="Rectangle 98"/>
          <p:cNvSpPr>
            <a:spLocks noChangeArrowheads="1"/>
          </p:cNvSpPr>
          <p:nvPr/>
        </p:nvSpPr>
        <p:spPr bwMode="auto">
          <a:xfrm>
            <a:off x="4319588" y="3605213"/>
            <a:ext cx="1920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9999"/>
                </a:solidFill>
              </a:rPr>
              <a:t>H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5411" name="Rectangle 99"/>
          <p:cNvSpPr>
            <a:spLocks noChangeArrowheads="1"/>
          </p:cNvSpPr>
          <p:nvPr/>
        </p:nvSpPr>
        <p:spPr bwMode="auto">
          <a:xfrm>
            <a:off x="4532313" y="377190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FF9999"/>
                </a:solidFill>
              </a:rPr>
              <a:t>2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5412" name="Line 100"/>
          <p:cNvSpPr>
            <a:spLocks noChangeShapeType="1"/>
          </p:cNvSpPr>
          <p:nvPr/>
        </p:nvSpPr>
        <p:spPr bwMode="auto">
          <a:xfrm>
            <a:off x="4957763" y="3843338"/>
            <a:ext cx="969962" cy="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3" name="Line 101"/>
          <p:cNvSpPr>
            <a:spLocks noChangeShapeType="1"/>
          </p:cNvSpPr>
          <p:nvPr/>
        </p:nvSpPr>
        <p:spPr bwMode="auto">
          <a:xfrm>
            <a:off x="5124450" y="3905250"/>
            <a:ext cx="969963" cy="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4" name="Freeform 102"/>
          <p:cNvSpPr>
            <a:spLocks/>
          </p:cNvSpPr>
          <p:nvPr/>
        </p:nvSpPr>
        <p:spPr bwMode="auto">
          <a:xfrm>
            <a:off x="5927725" y="3806825"/>
            <a:ext cx="166688" cy="74613"/>
          </a:xfrm>
          <a:custGeom>
            <a:avLst/>
            <a:gdLst>
              <a:gd name="T0" fmla="*/ 0 w 105"/>
              <a:gd name="T1" fmla="*/ 242047816 h 23"/>
              <a:gd name="T2" fmla="*/ 75604914 w 105"/>
              <a:gd name="T3" fmla="*/ 242047816 h 23"/>
              <a:gd name="T4" fmla="*/ 0 w 105"/>
              <a:gd name="T5" fmla="*/ 0 h 23"/>
              <a:gd name="T6" fmla="*/ 264617994 w 105"/>
              <a:gd name="T7" fmla="*/ 242047816 h 23"/>
              <a:gd name="T8" fmla="*/ 75604914 w 105"/>
              <a:gd name="T9" fmla="*/ 242047816 h 23"/>
              <a:gd name="T10" fmla="*/ 0 w 105"/>
              <a:gd name="T11" fmla="*/ 242047816 h 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5"/>
              <a:gd name="T19" fmla="*/ 0 h 23"/>
              <a:gd name="T20" fmla="*/ 105 w 105"/>
              <a:gd name="T21" fmla="*/ 23 h 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5" h="23">
                <a:moveTo>
                  <a:pt x="0" y="23"/>
                </a:moveTo>
                <a:lnTo>
                  <a:pt x="30" y="23"/>
                </a:lnTo>
                <a:lnTo>
                  <a:pt x="0" y="0"/>
                </a:lnTo>
                <a:lnTo>
                  <a:pt x="105" y="23"/>
                </a:lnTo>
                <a:lnTo>
                  <a:pt x="30" y="23"/>
                </a:lnTo>
                <a:lnTo>
                  <a:pt x="0" y="23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15" name="Freeform 103"/>
          <p:cNvSpPr>
            <a:spLocks/>
          </p:cNvSpPr>
          <p:nvPr/>
        </p:nvSpPr>
        <p:spPr bwMode="auto">
          <a:xfrm>
            <a:off x="4957763" y="3905250"/>
            <a:ext cx="166687" cy="74613"/>
          </a:xfrm>
          <a:custGeom>
            <a:avLst/>
            <a:gdLst>
              <a:gd name="T0" fmla="*/ 264614819 w 105"/>
              <a:gd name="T1" fmla="*/ 0 h 24"/>
              <a:gd name="T2" fmla="*/ 186491003 w 105"/>
              <a:gd name="T3" fmla="*/ 0 h 24"/>
              <a:gd name="T4" fmla="*/ 264614819 w 105"/>
              <a:gd name="T5" fmla="*/ 231962490 h 24"/>
              <a:gd name="T6" fmla="*/ 0 w 105"/>
              <a:gd name="T7" fmla="*/ 0 h 24"/>
              <a:gd name="T8" fmla="*/ 186491003 w 105"/>
              <a:gd name="T9" fmla="*/ 0 h 24"/>
              <a:gd name="T10" fmla="*/ 264614819 w 105"/>
              <a:gd name="T11" fmla="*/ 0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5"/>
              <a:gd name="T19" fmla="*/ 0 h 24"/>
              <a:gd name="T20" fmla="*/ 105 w 105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5" h="24">
                <a:moveTo>
                  <a:pt x="105" y="0"/>
                </a:moveTo>
                <a:lnTo>
                  <a:pt x="74" y="0"/>
                </a:lnTo>
                <a:lnTo>
                  <a:pt x="105" y="24"/>
                </a:lnTo>
                <a:lnTo>
                  <a:pt x="0" y="0"/>
                </a:lnTo>
                <a:lnTo>
                  <a:pt x="74" y="0"/>
                </a:lnTo>
                <a:lnTo>
                  <a:pt x="105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16" name="Rectangle 104"/>
          <p:cNvSpPr>
            <a:spLocks noChangeArrowheads="1"/>
          </p:cNvSpPr>
          <p:nvPr/>
        </p:nvSpPr>
        <p:spPr bwMode="auto">
          <a:xfrm>
            <a:off x="7023100" y="4200525"/>
            <a:ext cx="1920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9999"/>
                </a:solidFill>
              </a:rPr>
              <a:t>N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5417" name="Line 105"/>
          <p:cNvSpPr>
            <a:spLocks noChangeShapeType="1"/>
          </p:cNvSpPr>
          <p:nvPr/>
        </p:nvSpPr>
        <p:spPr bwMode="auto">
          <a:xfrm flipV="1">
            <a:off x="7297738" y="4116388"/>
            <a:ext cx="261937" cy="14605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8" name="Line 106"/>
          <p:cNvSpPr>
            <a:spLocks noChangeShapeType="1"/>
          </p:cNvSpPr>
          <p:nvPr/>
        </p:nvSpPr>
        <p:spPr bwMode="auto">
          <a:xfrm flipH="1" flipV="1">
            <a:off x="6796088" y="4116388"/>
            <a:ext cx="255587" cy="141287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9" name="Line 107"/>
          <p:cNvSpPr>
            <a:spLocks noChangeShapeType="1"/>
          </p:cNvSpPr>
          <p:nvPr/>
        </p:nvSpPr>
        <p:spPr bwMode="auto">
          <a:xfrm flipV="1">
            <a:off x="6796088" y="3679825"/>
            <a:ext cx="1587" cy="430213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0" name="Line 108"/>
          <p:cNvSpPr>
            <a:spLocks noChangeShapeType="1"/>
          </p:cNvSpPr>
          <p:nvPr/>
        </p:nvSpPr>
        <p:spPr bwMode="auto">
          <a:xfrm flipV="1">
            <a:off x="6873875" y="3730625"/>
            <a:ext cx="1588" cy="33020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1" name="Line 109"/>
          <p:cNvSpPr>
            <a:spLocks noChangeShapeType="1"/>
          </p:cNvSpPr>
          <p:nvPr/>
        </p:nvSpPr>
        <p:spPr bwMode="auto">
          <a:xfrm flipV="1">
            <a:off x="6796088" y="3459163"/>
            <a:ext cx="381000" cy="217487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2" name="Line 110"/>
          <p:cNvSpPr>
            <a:spLocks noChangeShapeType="1"/>
          </p:cNvSpPr>
          <p:nvPr/>
        </p:nvSpPr>
        <p:spPr bwMode="auto">
          <a:xfrm>
            <a:off x="7177088" y="3459163"/>
            <a:ext cx="382587" cy="21590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3" name="Line 111"/>
          <p:cNvSpPr>
            <a:spLocks noChangeShapeType="1"/>
          </p:cNvSpPr>
          <p:nvPr/>
        </p:nvSpPr>
        <p:spPr bwMode="auto">
          <a:xfrm>
            <a:off x="7559675" y="3678238"/>
            <a:ext cx="1588" cy="43180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4" name="Line 112"/>
          <p:cNvSpPr>
            <a:spLocks noChangeShapeType="1"/>
          </p:cNvSpPr>
          <p:nvPr/>
        </p:nvSpPr>
        <p:spPr bwMode="auto">
          <a:xfrm>
            <a:off x="7481888" y="3729038"/>
            <a:ext cx="1587" cy="331787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5" name="Rectangle 113"/>
          <p:cNvSpPr>
            <a:spLocks noChangeArrowheads="1"/>
          </p:cNvSpPr>
          <p:nvPr/>
        </p:nvSpPr>
        <p:spPr bwMode="auto">
          <a:xfrm>
            <a:off x="7023100" y="4638675"/>
            <a:ext cx="1920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9999"/>
                </a:solidFill>
              </a:rPr>
              <a:t>R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5426" name="Line 114"/>
          <p:cNvSpPr>
            <a:spLocks noChangeShapeType="1"/>
          </p:cNvSpPr>
          <p:nvPr/>
        </p:nvSpPr>
        <p:spPr bwMode="auto">
          <a:xfrm>
            <a:off x="7129463" y="4467225"/>
            <a:ext cx="1587" cy="168275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7" name="Rectangle 115"/>
          <p:cNvSpPr>
            <a:spLocks noChangeArrowheads="1"/>
          </p:cNvSpPr>
          <p:nvPr/>
        </p:nvSpPr>
        <p:spPr bwMode="auto">
          <a:xfrm>
            <a:off x="7308850" y="2998788"/>
            <a:ext cx="1920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9999"/>
                </a:solidFill>
              </a:rPr>
              <a:t>H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5428" name="Line 116"/>
          <p:cNvSpPr>
            <a:spLocks noChangeShapeType="1"/>
          </p:cNvSpPr>
          <p:nvPr/>
        </p:nvSpPr>
        <p:spPr bwMode="auto">
          <a:xfrm flipV="1">
            <a:off x="7177088" y="3262313"/>
            <a:ext cx="169862" cy="193675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9" name="Line 117"/>
          <p:cNvSpPr>
            <a:spLocks noChangeShapeType="1"/>
          </p:cNvSpPr>
          <p:nvPr/>
        </p:nvSpPr>
        <p:spPr bwMode="auto">
          <a:xfrm>
            <a:off x="7559675" y="3678238"/>
            <a:ext cx="314325" cy="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0" name="Rectangle 118"/>
          <p:cNvSpPr>
            <a:spLocks noChangeArrowheads="1"/>
          </p:cNvSpPr>
          <p:nvPr/>
        </p:nvSpPr>
        <p:spPr bwMode="auto">
          <a:xfrm>
            <a:off x="7845425" y="3544888"/>
            <a:ext cx="1920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9999"/>
                </a:solidFill>
              </a:rPr>
              <a:t>C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5431" name="Rectangle 119"/>
          <p:cNvSpPr>
            <a:spLocks noChangeArrowheads="1"/>
          </p:cNvSpPr>
          <p:nvPr/>
        </p:nvSpPr>
        <p:spPr bwMode="auto">
          <a:xfrm>
            <a:off x="8039100" y="3544888"/>
            <a:ext cx="2079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9999"/>
                </a:solidFill>
              </a:rPr>
              <a:t>O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5432" name="Rectangle 120"/>
          <p:cNvSpPr>
            <a:spLocks noChangeArrowheads="1"/>
          </p:cNvSpPr>
          <p:nvPr/>
        </p:nvSpPr>
        <p:spPr bwMode="auto">
          <a:xfrm>
            <a:off x="8247063" y="3544888"/>
            <a:ext cx="1920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9999"/>
                </a:solidFill>
              </a:rPr>
              <a:t>N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5433" name="Rectangle 121"/>
          <p:cNvSpPr>
            <a:spLocks noChangeArrowheads="1"/>
          </p:cNvSpPr>
          <p:nvPr/>
        </p:nvSpPr>
        <p:spPr bwMode="auto">
          <a:xfrm>
            <a:off x="8439150" y="3544888"/>
            <a:ext cx="1920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9999"/>
                </a:solidFill>
              </a:rPr>
              <a:t>H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5434" name="Rectangle 122"/>
          <p:cNvSpPr>
            <a:spLocks noChangeArrowheads="1"/>
          </p:cNvSpPr>
          <p:nvPr/>
        </p:nvSpPr>
        <p:spPr bwMode="auto">
          <a:xfrm>
            <a:off x="8651875" y="371157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FF9999"/>
                </a:solidFill>
              </a:rPr>
              <a:t>2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5435" name="Rectangle 123"/>
          <p:cNvSpPr>
            <a:spLocks noChangeArrowheads="1"/>
          </p:cNvSpPr>
          <p:nvPr/>
        </p:nvSpPr>
        <p:spPr bwMode="auto">
          <a:xfrm>
            <a:off x="6707188" y="3014663"/>
            <a:ext cx="1920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9999"/>
                </a:solidFill>
              </a:rPr>
              <a:t>H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5436" name="Line 124"/>
          <p:cNvSpPr>
            <a:spLocks noChangeShapeType="1"/>
          </p:cNvSpPr>
          <p:nvPr/>
        </p:nvSpPr>
        <p:spPr bwMode="auto">
          <a:xfrm flipH="1" flipV="1">
            <a:off x="6988175" y="3270250"/>
            <a:ext cx="188913" cy="185738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7" name="Rectangle 125"/>
          <p:cNvSpPr>
            <a:spLocks noChangeArrowheads="1"/>
          </p:cNvSpPr>
          <p:nvPr/>
        </p:nvSpPr>
        <p:spPr bwMode="auto">
          <a:xfrm>
            <a:off x="7043738" y="3886200"/>
            <a:ext cx="1492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>
                <a:solidFill>
                  <a:srgbClr val="FF9999"/>
                </a:solidFill>
              </a:rPr>
              <a:t>..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5438" name="Text Box 126"/>
          <p:cNvSpPr txBox="1">
            <a:spLocks noChangeArrowheads="1"/>
          </p:cNvSpPr>
          <p:nvPr/>
        </p:nvSpPr>
        <p:spPr bwMode="auto">
          <a:xfrm>
            <a:off x="593725" y="372268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F9999"/>
                </a:solidFill>
              </a:rPr>
              <a:t>H</a:t>
            </a:r>
            <a:endParaRPr lang="en-US" sz="2800" baseline="30000">
              <a:solidFill>
                <a:srgbClr val="FF9999"/>
              </a:solidFill>
            </a:endParaRPr>
          </a:p>
        </p:txBody>
      </p:sp>
      <p:sp>
        <p:nvSpPr>
          <p:cNvPr id="15439" name="Text Box 127"/>
          <p:cNvSpPr txBox="1">
            <a:spLocks noChangeArrowheads="1"/>
          </p:cNvSpPr>
          <p:nvPr/>
        </p:nvSpPr>
        <p:spPr bwMode="auto">
          <a:xfrm>
            <a:off x="847725" y="3560763"/>
            <a:ext cx="3032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F9999"/>
                </a:solidFill>
              </a:rPr>
              <a:t>-</a:t>
            </a:r>
          </a:p>
        </p:txBody>
      </p:sp>
      <p:sp>
        <p:nvSpPr>
          <p:cNvPr id="15440" name="Rectangle 128"/>
          <p:cNvSpPr>
            <a:spLocks noChangeArrowheads="1"/>
          </p:cNvSpPr>
          <p:nvPr/>
        </p:nvSpPr>
        <p:spPr bwMode="auto">
          <a:xfrm>
            <a:off x="752475" y="3505200"/>
            <a:ext cx="1492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>
                <a:solidFill>
                  <a:srgbClr val="FF9999"/>
                </a:solidFill>
              </a:rPr>
              <a:t>..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5441" name="Arc 129"/>
          <p:cNvSpPr>
            <a:spLocks/>
          </p:cNvSpPr>
          <p:nvPr/>
        </p:nvSpPr>
        <p:spPr bwMode="auto">
          <a:xfrm rot="1474727" flipH="1">
            <a:off x="873125" y="3114675"/>
            <a:ext cx="2057400" cy="1304925"/>
          </a:xfrm>
          <a:custGeom>
            <a:avLst/>
            <a:gdLst>
              <a:gd name="T0" fmla="*/ 2147483647 w 20893"/>
              <a:gd name="T1" fmla="*/ 0 h 21479"/>
              <a:gd name="T2" fmla="*/ 2147483647 w 20893"/>
              <a:gd name="T3" fmla="*/ 2147483647 h 21479"/>
              <a:gd name="T4" fmla="*/ 0 w 20893"/>
              <a:gd name="T5" fmla="*/ 2147483647 h 21479"/>
              <a:gd name="T6" fmla="*/ 0 60000 65536"/>
              <a:gd name="T7" fmla="*/ 0 60000 65536"/>
              <a:gd name="T8" fmla="*/ 0 60000 65536"/>
              <a:gd name="T9" fmla="*/ 0 w 20893"/>
              <a:gd name="T10" fmla="*/ 0 h 21479"/>
              <a:gd name="T11" fmla="*/ 20893 w 20893"/>
              <a:gd name="T12" fmla="*/ 21479 h 214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93" h="21479" fill="none" extrusionOk="0">
                <a:moveTo>
                  <a:pt x="2283" y="0"/>
                </a:moveTo>
                <a:cubicBezTo>
                  <a:pt x="11208" y="949"/>
                  <a:pt x="18615" y="7317"/>
                  <a:pt x="20893" y="15997"/>
                </a:cubicBezTo>
              </a:path>
              <a:path w="20893" h="21479" stroke="0" extrusionOk="0">
                <a:moveTo>
                  <a:pt x="2283" y="0"/>
                </a:moveTo>
                <a:cubicBezTo>
                  <a:pt x="11208" y="949"/>
                  <a:pt x="18615" y="7317"/>
                  <a:pt x="20893" y="15997"/>
                </a:cubicBezTo>
                <a:lnTo>
                  <a:pt x="0" y="21479"/>
                </a:lnTo>
                <a:lnTo>
                  <a:pt x="2283" y="0"/>
                </a:lnTo>
                <a:close/>
              </a:path>
            </a:pathLst>
          </a:cu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42" name="AutoShape 130"/>
          <p:cNvSpPr>
            <a:spLocks noChangeArrowheads="1"/>
          </p:cNvSpPr>
          <p:nvPr/>
        </p:nvSpPr>
        <p:spPr bwMode="auto">
          <a:xfrm rot="6368661">
            <a:off x="2823369" y="3426619"/>
            <a:ext cx="147638" cy="152400"/>
          </a:xfrm>
          <a:prstGeom prst="triangle">
            <a:avLst>
              <a:gd name="adj" fmla="val 43750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5443" name="Text Box 131"/>
          <p:cNvSpPr txBox="1">
            <a:spLocks noChangeArrowheads="1"/>
          </p:cNvSpPr>
          <p:nvPr/>
        </p:nvSpPr>
        <p:spPr bwMode="auto">
          <a:xfrm>
            <a:off x="8382000" y="1916113"/>
            <a:ext cx="3762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100">
                <a:solidFill>
                  <a:srgbClr val="FF9999"/>
                </a:solidFill>
              </a:rPr>
              <a:t>H</a:t>
            </a:r>
            <a:endParaRPr lang="en-US" sz="2100" baseline="30000">
              <a:solidFill>
                <a:srgbClr val="FF9999"/>
              </a:solidFill>
            </a:endParaRPr>
          </a:p>
        </p:txBody>
      </p:sp>
      <p:sp>
        <p:nvSpPr>
          <p:cNvPr id="15444" name="Text Box 132"/>
          <p:cNvSpPr txBox="1">
            <a:spLocks noChangeArrowheads="1"/>
          </p:cNvSpPr>
          <p:nvPr/>
        </p:nvSpPr>
        <p:spPr bwMode="auto">
          <a:xfrm>
            <a:off x="8636000" y="1754188"/>
            <a:ext cx="2730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100">
                <a:solidFill>
                  <a:srgbClr val="FF9999"/>
                </a:solidFill>
              </a:rPr>
              <a:t>-</a:t>
            </a:r>
          </a:p>
        </p:txBody>
      </p:sp>
      <p:sp>
        <p:nvSpPr>
          <p:cNvPr id="15445" name="Rectangle 133"/>
          <p:cNvSpPr>
            <a:spLocks noChangeArrowheads="1"/>
          </p:cNvSpPr>
          <p:nvPr/>
        </p:nvSpPr>
        <p:spPr bwMode="auto">
          <a:xfrm>
            <a:off x="8540750" y="1611313"/>
            <a:ext cx="139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b="1">
                <a:solidFill>
                  <a:srgbClr val="FF9999"/>
                </a:solidFill>
              </a:rPr>
              <a:t>..</a:t>
            </a:r>
            <a:endParaRPr lang="en-US" sz="2000">
              <a:solidFill>
                <a:srgbClr val="FF9999"/>
              </a:solidFill>
            </a:endParaRPr>
          </a:p>
        </p:txBody>
      </p:sp>
      <p:sp>
        <p:nvSpPr>
          <p:cNvPr id="15446" name="Rectangle 134"/>
          <p:cNvSpPr>
            <a:spLocks noChangeArrowheads="1"/>
          </p:cNvSpPr>
          <p:nvPr/>
        </p:nvSpPr>
        <p:spPr bwMode="auto">
          <a:xfrm>
            <a:off x="7848600" y="1828800"/>
            <a:ext cx="260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3500">
                <a:solidFill>
                  <a:srgbClr val="FF9999"/>
                </a:solidFill>
              </a:rPr>
              <a:t>+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5447" name="Line 114"/>
          <p:cNvSpPr>
            <a:spLocks noChangeShapeType="1"/>
          </p:cNvSpPr>
          <p:nvPr/>
        </p:nvSpPr>
        <p:spPr bwMode="auto">
          <a:xfrm>
            <a:off x="2986088" y="4518025"/>
            <a:ext cx="1587" cy="168275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478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2"/>
          <p:cNvSpPr>
            <a:spLocks noChangeShapeType="1"/>
          </p:cNvSpPr>
          <p:nvPr/>
        </p:nvSpPr>
        <p:spPr bwMode="auto">
          <a:xfrm>
            <a:off x="1276350" y="998538"/>
            <a:ext cx="0" cy="3548062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11" name="Line 3"/>
          <p:cNvSpPr>
            <a:spLocks noChangeShapeType="1"/>
          </p:cNvSpPr>
          <p:nvPr/>
        </p:nvSpPr>
        <p:spPr bwMode="auto">
          <a:xfrm flipV="1">
            <a:off x="1277938" y="4541838"/>
            <a:ext cx="4725987" cy="4762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12" name="Arc 4"/>
          <p:cNvSpPr>
            <a:spLocks/>
          </p:cNvSpPr>
          <p:nvPr/>
        </p:nvSpPr>
        <p:spPr bwMode="auto">
          <a:xfrm rot="11865957" flipV="1">
            <a:off x="1557338" y="2797175"/>
            <a:ext cx="3282950" cy="2271713"/>
          </a:xfrm>
          <a:custGeom>
            <a:avLst/>
            <a:gdLst>
              <a:gd name="G0" fmla="+- 0 0 0"/>
              <a:gd name="G1" fmla="+- 18538 0 0"/>
              <a:gd name="G2" fmla="+- 21600 0 0"/>
              <a:gd name="T0" fmla="*/ 11087 w 21600"/>
              <a:gd name="T1" fmla="*/ 0 h 18538"/>
              <a:gd name="T2" fmla="*/ 21600 w 21600"/>
              <a:gd name="T3" fmla="*/ 18538 h 18538"/>
              <a:gd name="T4" fmla="*/ 0 w 21600"/>
              <a:gd name="T5" fmla="*/ 18538 h 18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8538" fill="none" extrusionOk="0">
                <a:moveTo>
                  <a:pt x="11086" y="0"/>
                </a:moveTo>
                <a:cubicBezTo>
                  <a:pt x="17607" y="3900"/>
                  <a:pt x="21600" y="10939"/>
                  <a:pt x="21600" y="18538"/>
                </a:cubicBezTo>
              </a:path>
              <a:path w="21600" h="18538" stroke="0" extrusionOk="0">
                <a:moveTo>
                  <a:pt x="11086" y="0"/>
                </a:moveTo>
                <a:cubicBezTo>
                  <a:pt x="17607" y="3900"/>
                  <a:pt x="21600" y="10939"/>
                  <a:pt x="21600" y="18538"/>
                </a:cubicBezTo>
                <a:lnTo>
                  <a:pt x="0" y="18538"/>
                </a:lnTo>
                <a:close/>
              </a:path>
            </a:pathLst>
          </a:custGeom>
          <a:noFill/>
          <a:ln w="28575">
            <a:solidFill>
              <a:srgbClr val="99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13" name="Arc 5"/>
          <p:cNvSpPr>
            <a:spLocks/>
          </p:cNvSpPr>
          <p:nvPr/>
        </p:nvSpPr>
        <p:spPr bwMode="auto">
          <a:xfrm rot="11865957" flipV="1">
            <a:off x="1550988" y="2741613"/>
            <a:ext cx="3282950" cy="2270125"/>
          </a:xfrm>
          <a:custGeom>
            <a:avLst/>
            <a:gdLst>
              <a:gd name="G0" fmla="+- 0 0 0"/>
              <a:gd name="G1" fmla="+- 18538 0 0"/>
              <a:gd name="G2" fmla="+- 21600 0 0"/>
              <a:gd name="T0" fmla="*/ 11087 w 21600"/>
              <a:gd name="T1" fmla="*/ 0 h 18538"/>
              <a:gd name="T2" fmla="*/ 21600 w 21600"/>
              <a:gd name="T3" fmla="*/ 18538 h 18538"/>
              <a:gd name="T4" fmla="*/ 0 w 21600"/>
              <a:gd name="T5" fmla="*/ 18538 h 18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8538" fill="none" extrusionOk="0">
                <a:moveTo>
                  <a:pt x="11086" y="0"/>
                </a:moveTo>
                <a:cubicBezTo>
                  <a:pt x="17607" y="3900"/>
                  <a:pt x="21600" y="10939"/>
                  <a:pt x="21600" y="18538"/>
                </a:cubicBezTo>
              </a:path>
              <a:path w="21600" h="18538" stroke="0" extrusionOk="0">
                <a:moveTo>
                  <a:pt x="11086" y="0"/>
                </a:moveTo>
                <a:cubicBezTo>
                  <a:pt x="17607" y="3900"/>
                  <a:pt x="21600" y="10939"/>
                  <a:pt x="21600" y="18538"/>
                </a:cubicBezTo>
                <a:lnTo>
                  <a:pt x="0" y="18538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0" y="990600"/>
            <a:ext cx="1447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CO</a:t>
            </a:r>
            <a:r>
              <a:rPr lang="en-US" sz="2400" baseline="-25000">
                <a:solidFill>
                  <a:srgbClr val="FFFF99"/>
                </a:solidFill>
              </a:rPr>
              <a:t>2 </a:t>
            </a:r>
            <a:r>
              <a:rPr lang="en-US" sz="2400">
                <a:solidFill>
                  <a:srgbClr val="FFFF99"/>
                </a:solidFill>
              </a:rPr>
              <a:t>prod.</a:t>
            </a:r>
            <a:endParaRPr lang="en-US" sz="2400" baseline="30000">
              <a:solidFill>
                <a:srgbClr val="FFFF99"/>
              </a:solidFill>
            </a:endParaRP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3462338" y="4648200"/>
            <a:ext cx="1500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minutes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614738" y="1158875"/>
            <a:ext cx="3479800" cy="2346325"/>
            <a:chOff x="2496" y="730"/>
            <a:chExt cx="2192" cy="1478"/>
          </a:xfrm>
        </p:grpSpPr>
        <p:sp>
          <p:nvSpPr>
            <p:cNvPr id="43017" name="Arc 9"/>
            <p:cNvSpPr>
              <a:spLocks/>
            </p:cNvSpPr>
            <p:nvPr/>
          </p:nvSpPr>
          <p:spPr bwMode="auto">
            <a:xfrm rot="11865957" flipV="1">
              <a:off x="2592" y="730"/>
              <a:ext cx="2096" cy="1431"/>
            </a:xfrm>
            <a:custGeom>
              <a:avLst/>
              <a:gdLst>
                <a:gd name="G0" fmla="+- 0 0 0"/>
                <a:gd name="G1" fmla="+- 18538 0 0"/>
                <a:gd name="G2" fmla="+- 21600 0 0"/>
                <a:gd name="T0" fmla="*/ 11087 w 21600"/>
                <a:gd name="T1" fmla="*/ 0 h 18538"/>
                <a:gd name="T2" fmla="*/ 21600 w 21600"/>
                <a:gd name="T3" fmla="*/ 18538 h 18538"/>
                <a:gd name="T4" fmla="*/ 0 w 21600"/>
                <a:gd name="T5" fmla="*/ 18538 h 18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8538" fill="none" extrusionOk="0">
                  <a:moveTo>
                    <a:pt x="11086" y="0"/>
                  </a:moveTo>
                  <a:cubicBezTo>
                    <a:pt x="17607" y="3900"/>
                    <a:pt x="21600" y="10939"/>
                    <a:pt x="21600" y="18538"/>
                  </a:cubicBezTo>
                </a:path>
                <a:path w="21600" h="18538" stroke="0" extrusionOk="0">
                  <a:moveTo>
                    <a:pt x="11086" y="0"/>
                  </a:moveTo>
                  <a:cubicBezTo>
                    <a:pt x="17607" y="3900"/>
                    <a:pt x="21600" y="10939"/>
                    <a:pt x="21600" y="18538"/>
                  </a:cubicBezTo>
                  <a:lnTo>
                    <a:pt x="0" y="18538"/>
                  </a:lnTo>
                  <a:close/>
                </a:path>
              </a:pathLst>
            </a:custGeom>
            <a:noFill/>
            <a:ln w="28575">
              <a:solidFill>
                <a:srgbClr val="99FF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018" name="Text Box 10"/>
            <p:cNvSpPr txBox="1">
              <a:spLocks noChangeArrowheads="1"/>
            </p:cNvSpPr>
            <p:nvPr/>
          </p:nvSpPr>
          <p:spPr bwMode="auto">
            <a:xfrm>
              <a:off x="2640" y="192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99FFCC"/>
                  </a:solidFill>
                </a:rPr>
                <a:t>+PO</a:t>
              </a:r>
              <a:r>
                <a:rPr lang="en-US" sz="2400" baseline="-25000">
                  <a:solidFill>
                    <a:srgbClr val="99FFCC"/>
                  </a:solidFill>
                </a:rPr>
                <a:t>4</a:t>
              </a:r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 flipH="1" flipV="1">
              <a:off x="2496" y="1836"/>
              <a:ext cx="183" cy="180"/>
            </a:xfrm>
            <a:prstGeom prst="line">
              <a:avLst/>
            </a:prstGeom>
            <a:noFill/>
            <a:ln w="38100">
              <a:solidFill>
                <a:srgbClr val="99FF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471738" y="3200400"/>
            <a:ext cx="3463925" cy="1398588"/>
            <a:chOff x="1776" y="2016"/>
            <a:chExt cx="2182" cy="881"/>
          </a:xfrm>
        </p:grpSpPr>
        <p:sp>
          <p:nvSpPr>
            <p:cNvPr id="43021" name="Arc 13"/>
            <p:cNvSpPr>
              <a:spLocks/>
            </p:cNvSpPr>
            <p:nvPr/>
          </p:nvSpPr>
          <p:spPr bwMode="auto">
            <a:xfrm rot="10640044" flipV="1">
              <a:off x="2459" y="2253"/>
              <a:ext cx="1499" cy="644"/>
            </a:xfrm>
            <a:custGeom>
              <a:avLst/>
              <a:gdLst>
                <a:gd name="G0" fmla="+- 3899 0 0"/>
                <a:gd name="G1" fmla="+- 21600 0 0"/>
                <a:gd name="G2" fmla="+- 21600 0 0"/>
                <a:gd name="T0" fmla="*/ 0 w 12645"/>
                <a:gd name="T1" fmla="*/ 355 h 21600"/>
                <a:gd name="T2" fmla="*/ 12645 w 12645"/>
                <a:gd name="T3" fmla="*/ 1850 h 21600"/>
                <a:gd name="T4" fmla="*/ 3899 w 1264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645" h="21600" fill="none" extrusionOk="0">
                  <a:moveTo>
                    <a:pt x="-1" y="354"/>
                  </a:moveTo>
                  <a:cubicBezTo>
                    <a:pt x="1286" y="118"/>
                    <a:pt x="2591" y="-1"/>
                    <a:pt x="3899" y="0"/>
                  </a:cubicBezTo>
                  <a:cubicBezTo>
                    <a:pt x="6911" y="0"/>
                    <a:pt x="9890" y="630"/>
                    <a:pt x="12645" y="1849"/>
                  </a:cubicBezTo>
                </a:path>
                <a:path w="12645" h="21600" stroke="0" extrusionOk="0">
                  <a:moveTo>
                    <a:pt x="-1" y="354"/>
                  </a:moveTo>
                  <a:cubicBezTo>
                    <a:pt x="1286" y="118"/>
                    <a:pt x="2591" y="-1"/>
                    <a:pt x="3899" y="0"/>
                  </a:cubicBezTo>
                  <a:cubicBezTo>
                    <a:pt x="6911" y="0"/>
                    <a:pt x="9890" y="630"/>
                    <a:pt x="12645" y="1849"/>
                  </a:cubicBezTo>
                  <a:lnTo>
                    <a:pt x="3899" y="21600"/>
                  </a:lnTo>
                  <a:close/>
                </a:path>
              </a:pathLst>
            </a:cu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022" name="Text Box 14"/>
            <p:cNvSpPr txBox="1">
              <a:spLocks noChangeArrowheads="1"/>
            </p:cNvSpPr>
            <p:nvPr/>
          </p:nvSpPr>
          <p:spPr bwMode="auto">
            <a:xfrm>
              <a:off x="1776" y="2016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00FF00"/>
                  </a:solidFill>
                </a:rPr>
                <a:t>+PO</a:t>
              </a:r>
              <a:r>
                <a:rPr lang="en-US" sz="2400" baseline="-25000">
                  <a:solidFill>
                    <a:srgbClr val="00FF00"/>
                  </a:solidFill>
                </a:rPr>
                <a:t>4</a:t>
              </a:r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>
              <a:off x="2443" y="2139"/>
              <a:ext cx="0" cy="19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303338" y="4467225"/>
            <a:ext cx="4681537" cy="930275"/>
            <a:chOff x="1040" y="2814"/>
            <a:chExt cx="2949" cy="586"/>
          </a:xfrm>
        </p:grpSpPr>
        <p:sp>
          <p:nvSpPr>
            <p:cNvPr id="43025" name="Arc 17"/>
            <p:cNvSpPr>
              <a:spLocks/>
            </p:cNvSpPr>
            <p:nvPr/>
          </p:nvSpPr>
          <p:spPr bwMode="auto">
            <a:xfrm rot="10715852" flipV="1">
              <a:off x="1040" y="2814"/>
              <a:ext cx="2949" cy="56"/>
            </a:xfrm>
            <a:custGeom>
              <a:avLst/>
              <a:gdLst>
                <a:gd name="G0" fmla="+- 16578 0 0"/>
                <a:gd name="G1" fmla="+- 21600 0 0"/>
                <a:gd name="G2" fmla="+- 21600 0 0"/>
                <a:gd name="T0" fmla="*/ 0 w 25816"/>
                <a:gd name="T1" fmla="*/ 7753 h 21600"/>
                <a:gd name="T2" fmla="*/ 25816 w 25816"/>
                <a:gd name="T3" fmla="*/ 2075 h 21600"/>
                <a:gd name="T4" fmla="*/ 16578 w 2581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816" h="21600" fill="none" extrusionOk="0">
                  <a:moveTo>
                    <a:pt x="0" y="7753"/>
                  </a:moveTo>
                  <a:cubicBezTo>
                    <a:pt x="4104" y="2839"/>
                    <a:pt x="10176" y="-1"/>
                    <a:pt x="16578" y="0"/>
                  </a:cubicBezTo>
                  <a:cubicBezTo>
                    <a:pt x="19772" y="0"/>
                    <a:pt x="22927" y="708"/>
                    <a:pt x="25815" y="2075"/>
                  </a:cubicBezTo>
                </a:path>
                <a:path w="25816" h="21600" stroke="0" extrusionOk="0">
                  <a:moveTo>
                    <a:pt x="0" y="7753"/>
                  </a:moveTo>
                  <a:cubicBezTo>
                    <a:pt x="4104" y="2839"/>
                    <a:pt x="10176" y="-1"/>
                    <a:pt x="16578" y="0"/>
                  </a:cubicBezTo>
                  <a:cubicBezTo>
                    <a:pt x="19772" y="0"/>
                    <a:pt x="22927" y="708"/>
                    <a:pt x="25815" y="2075"/>
                  </a:cubicBezTo>
                  <a:lnTo>
                    <a:pt x="16578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026" name="Text Box 18"/>
            <p:cNvSpPr txBox="1">
              <a:spLocks noChangeArrowheads="1"/>
            </p:cNvSpPr>
            <p:nvPr/>
          </p:nvSpPr>
          <p:spPr bwMode="auto">
            <a:xfrm>
              <a:off x="1283" y="3112"/>
              <a:ext cx="9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FF0000"/>
                  </a:solidFill>
                </a:rPr>
                <a:t>+ ATPase</a:t>
              </a:r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 flipH="1" flipV="1">
              <a:off x="1085" y="2897"/>
              <a:ext cx="233" cy="26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261938" y="4948238"/>
            <a:ext cx="141763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FF7C80"/>
                </a:solidFill>
              </a:rPr>
              <a:t>Add excess glucose to start glyc.</a:t>
            </a:r>
          </a:p>
        </p:txBody>
      </p:sp>
      <p:sp>
        <p:nvSpPr>
          <p:cNvPr id="43029" name="Line 21"/>
          <p:cNvSpPr>
            <a:spLocks noChangeShapeType="1"/>
          </p:cNvSpPr>
          <p:nvPr/>
        </p:nvSpPr>
        <p:spPr bwMode="auto">
          <a:xfrm flipV="1">
            <a:off x="947738" y="4643438"/>
            <a:ext cx="304800" cy="546100"/>
          </a:xfrm>
          <a:prstGeom prst="line">
            <a:avLst/>
          </a:prstGeom>
          <a:noFill/>
          <a:ln w="38100">
            <a:solidFill>
              <a:srgbClr val="FF7C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797050" y="798513"/>
            <a:ext cx="5243513" cy="2349500"/>
            <a:chOff x="1351" y="503"/>
            <a:chExt cx="3303" cy="1480"/>
          </a:xfrm>
        </p:grpSpPr>
        <p:sp>
          <p:nvSpPr>
            <p:cNvPr id="43031" name="Arc 23"/>
            <p:cNvSpPr>
              <a:spLocks/>
            </p:cNvSpPr>
            <p:nvPr/>
          </p:nvSpPr>
          <p:spPr bwMode="auto">
            <a:xfrm rot="11524452" flipV="1">
              <a:off x="2559" y="503"/>
              <a:ext cx="2095" cy="1480"/>
            </a:xfrm>
            <a:custGeom>
              <a:avLst/>
              <a:gdLst>
                <a:gd name="G0" fmla="+- 0 0 0"/>
                <a:gd name="G1" fmla="+- 19179 0 0"/>
                <a:gd name="G2" fmla="+- 21600 0 0"/>
                <a:gd name="T0" fmla="*/ 9936 w 21600"/>
                <a:gd name="T1" fmla="*/ 0 h 19179"/>
                <a:gd name="T2" fmla="*/ 21600 w 21600"/>
                <a:gd name="T3" fmla="*/ 19179 h 19179"/>
                <a:gd name="T4" fmla="*/ 0 w 21600"/>
                <a:gd name="T5" fmla="*/ 19179 h 19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9179" fill="none" extrusionOk="0">
                  <a:moveTo>
                    <a:pt x="9936" y="-1"/>
                  </a:moveTo>
                  <a:cubicBezTo>
                    <a:pt x="17101" y="3712"/>
                    <a:pt x="21600" y="11109"/>
                    <a:pt x="21600" y="19179"/>
                  </a:cubicBezTo>
                </a:path>
                <a:path w="21600" h="19179" stroke="0" extrusionOk="0">
                  <a:moveTo>
                    <a:pt x="9936" y="-1"/>
                  </a:moveTo>
                  <a:cubicBezTo>
                    <a:pt x="17101" y="3712"/>
                    <a:pt x="21600" y="11109"/>
                    <a:pt x="21600" y="19179"/>
                  </a:cubicBezTo>
                  <a:lnTo>
                    <a:pt x="0" y="19179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032" name="Text Box 24"/>
            <p:cNvSpPr txBox="1">
              <a:spLocks noChangeArrowheads="1"/>
            </p:cNvSpPr>
            <p:nvPr/>
          </p:nvSpPr>
          <p:spPr bwMode="auto">
            <a:xfrm>
              <a:off x="1351" y="1036"/>
              <a:ext cx="9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FF3300"/>
                  </a:solidFill>
                </a:rPr>
                <a:t>+ ATPase</a:t>
              </a:r>
            </a:p>
          </p:txBody>
        </p:sp>
        <p:sp>
          <p:nvSpPr>
            <p:cNvPr id="43033" name="Line 25"/>
            <p:cNvSpPr>
              <a:spLocks noChangeShapeType="1"/>
            </p:cNvSpPr>
            <p:nvPr/>
          </p:nvSpPr>
          <p:spPr bwMode="auto">
            <a:xfrm>
              <a:off x="1890" y="1269"/>
              <a:ext cx="466" cy="41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0" y="3365500"/>
            <a:ext cx="5219700" cy="1317625"/>
            <a:chOff x="219" y="2120"/>
            <a:chExt cx="3288" cy="830"/>
          </a:xfrm>
        </p:grpSpPr>
        <p:sp>
          <p:nvSpPr>
            <p:cNvPr id="43035" name="Arc 27"/>
            <p:cNvSpPr>
              <a:spLocks/>
            </p:cNvSpPr>
            <p:nvPr/>
          </p:nvSpPr>
          <p:spPr bwMode="auto">
            <a:xfrm rot="10640044" flipV="1">
              <a:off x="1033" y="2360"/>
              <a:ext cx="2474" cy="590"/>
            </a:xfrm>
            <a:custGeom>
              <a:avLst/>
              <a:gdLst>
                <a:gd name="G0" fmla="+- 0 0 0"/>
                <a:gd name="G1" fmla="+- 19797 0 0"/>
                <a:gd name="G2" fmla="+- 21600 0 0"/>
                <a:gd name="T0" fmla="*/ 8640 w 20867"/>
                <a:gd name="T1" fmla="*/ 0 h 19797"/>
                <a:gd name="T2" fmla="*/ 20867 w 20867"/>
                <a:gd name="T3" fmla="*/ 14217 h 19797"/>
                <a:gd name="T4" fmla="*/ 0 w 20867"/>
                <a:gd name="T5" fmla="*/ 19797 h 19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67" h="19797" fill="none" extrusionOk="0">
                  <a:moveTo>
                    <a:pt x="8639" y="0"/>
                  </a:moveTo>
                  <a:cubicBezTo>
                    <a:pt x="14667" y="2630"/>
                    <a:pt x="19167" y="7863"/>
                    <a:pt x="20866" y="14217"/>
                  </a:cubicBezTo>
                </a:path>
                <a:path w="20867" h="19797" stroke="0" extrusionOk="0">
                  <a:moveTo>
                    <a:pt x="8639" y="0"/>
                  </a:moveTo>
                  <a:cubicBezTo>
                    <a:pt x="14667" y="2630"/>
                    <a:pt x="19167" y="7863"/>
                    <a:pt x="20866" y="14217"/>
                  </a:cubicBezTo>
                  <a:lnTo>
                    <a:pt x="0" y="19797"/>
                  </a:lnTo>
                  <a:close/>
                </a:path>
              </a:pathLst>
            </a:cu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036" name="Text Box 28"/>
            <p:cNvSpPr txBox="1">
              <a:spLocks noChangeArrowheads="1"/>
            </p:cNvSpPr>
            <p:nvPr/>
          </p:nvSpPr>
          <p:spPr bwMode="auto">
            <a:xfrm>
              <a:off x="219" y="2120"/>
              <a:ext cx="659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00FF00"/>
                  </a:solidFill>
                </a:rPr>
                <a:t>+ inh. of  ADH</a:t>
              </a:r>
            </a:p>
          </p:txBody>
        </p:sp>
        <p:sp>
          <p:nvSpPr>
            <p:cNvPr id="43037" name="Line 29"/>
            <p:cNvSpPr>
              <a:spLocks noChangeShapeType="1"/>
            </p:cNvSpPr>
            <p:nvPr/>
          </p:nvSpPr>
          <p:spPr bwMode="auto">
            <a:xfrm>
              <a:off x="773" y="2684"/>
              <a:ext cx="233" cy="113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3038" name="Freeform 30"/>
          <p:cNvSpPr>
            <a:spLocks/>
          </p:cNvSpPr>
          <p:nvPr/>
        </p:nvSpPr>
        <p:spPr bwMode="auto">
          <a:xfrm>
            <a:off x="8880475" y="4267200"/>
            <a:ext cx="263525" cy="120650"/>
          </a:xfrm>
          <a:custGeom>
            <a:avLst/>
            <a:gdLst>
              <a:gd name="T0" fmla="*/ 0 w 166"/>
              <a:gd name="T1" fmla="*/ 38 h 76"/>
              <a:gd name="T2" fmla="*/ 51 w 166"/>
              <a:gd name="T3" fmla="*/ 38 h 76"/>
              <a:gd name="T4" fmla="*/ 0 w 166"/>
              <a:gd name="T5" fmla="*/ 0 h 76"/>
              <a:gd name="T6" fmla="*/ 166 w 166"/>
              <a:gd name="T7" fmla="*/ 38 h 76"/>
              <a:gd name="T8" fmla="*/ 0 w 166"/>
              <a:gd name="T9" fmla="*/ 76 h 76"/>
              <a:gd name="T10" fmla="*/ 51 w 166"/>
              <a:gd name="T11" fmla="*/ 38 h 76"/>
              <a:gd name="T12" fmla="*/ 0 w 166"/>
              <a:gd name="T13" fmla="*/ 3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" h="76">
                <a:moveTo>
                  <a:pt x="0" y="38"/>
                </a:moveTo>
                <a:lnTo>
                  <a:pt x="51" y="38"/>
                </a:lnTo>
                <a:lnTo>
                  <a:pt x="0" y="0"/>
                </a:lnTo>
                <a:lnTo>
                  <a:pt x="166" y="38"/>
                </a:lnTo>
                <a:lnTo>
                  <a:pt x="0" y="76"/>
                </a:lnTo>
                <a:lnTo>
                  <a:pt x="51" y="38"/>
                </a:lnTo>
                <a:lnTo>
                  <a:pt x="0" y="38"/>
                </a:lnTo>
                <a:close/>
              </a:path>
            </a:pathLst>
          </a:custGeom>
          <a:solidFill>
            <a:srgbClr val="5F5F5F"/>
          </a:solidFill>
          <a:ln w="15875">
            <a:solidFill>
              <a:srgbClr val="5F5F5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5562600" y="685800"/>
            <a:ext cx="3962400" cy="4792663"/>
            <a:chOff x="3504" y="432"/>
            <a:chExt cx="2496" cy="3019"/>
          </a:xfrm>
        </p:grpSpPr>
        <p:sp>
          <p:nvSpPr>
            <p:cNvPr id="43040" name="Text Box 32"/>
            <p:cNvSpPr txBox="1">
              <a:spLocks noChangeArrowheads="1"/>
            </p:cNvSpPr>
            <p:nvPr/>
          </p:nvSpPr>
          <p:spPr bwMode="auto">
            <a:xfrm>
              <a:off x="4704" y="1440"/>
              <a:ext cx="1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5F5F5F"/>
                  </a:solidFill>
                </a:rPr>
                <a:t>2 </a:t>
              </a:r>
              <a:r>
                <a:rPr lang="en-US" sz="2000">
                  <a:solidFill>
                    <a:schemeClr val="bg1"/>
                  </a:solidFill>
                </a:rPr>
                <a:t>NAD</a:t>
              </a:r>
              <a:r>
                <a:rPr lang="en-US" sz="2000" baseline="30000">
                  <a:solidFill>
                    <a:schemeClr val="bg1"/>
                  </a:solidFill>
                </a:rPr>
                <a:t>+</a:t>
              </a:r>
              <a:r>
                <a:rPr lang="en-US" sz="2000" baseline="30000">
                  <a:solidFill>
                    <a:srgbClr val="5F5F5F"/>
                  </a:solidFill>
                </a:rPr>
                <a:t> </a:t>
              </a:r>
              <a:r>
                <a:rPr lang="en-US" sz="2000">
                  <a:solidFill>
                    <a:srgbClr val="5F5F5F"/>
                  </a:solidFill>
                </a:rPr>
                <a:t>+ </a:t>
              </a:r>
              <a:r>
                <a:rPr lang="en-US" sz="2000">
                  <a:solidFill>
                    <a:schemeClr val="bg1"/>
                  </a:solidFill>
                </a:rPr>
                <a:t>PO</a:t>
              </a:r>
              <a:r>
                <a:rPr lang="en-US" sz="2000" baseline="-25000">
                  <a:solidFill>
                    <a:schemeClr val="bg1"/>
                  </a:solidFill>
                </a:rPr>
                <a:t>4</a:t>
              </a:r>
            </a:p>
          </p:txBody>
        </p:sp>
        <p:grpSp>
          <p:nvGrpSpPr>
            <p:cNvPr id="8" name="Group 33"/>
            <p:cNvGrpSpPr>
              <a:grpSpLocks/>
            </p:cNvGrpSpPr>
            <p:nvPr/>
          </p:nvGrpSpPr>
          <p:grpSpPr bwMode="auto">
            <a:xfrm>
              <a:off x="3504" y="432"/>
              <a:ext cx="2352" cy="3019"/>
              <a:chOff x="3408" y="576"/>
              <a:chExt cx="2352" cy="3019"/>
            </a:xfrm>
          </p:grpSpPr>
          <p:sp>
            <p:nvSpPr>
              <p:cNvPr id="43042" name="Line 34"/>
              <p:cNvSpPr>
                <a:spLocks noChangeShapeType="1"/>
              </p:cNvSpPr>
              <p:nvPr/>
            </p:nvSpPr>
            <p:spPr bwMode="auto">
              <a:xfrm>
                <a:off x="4305" y="2666"/>
                <a:ext cx="0" cy="202"/>
              </a:xfrm>
              <a:prstGeom prst="line">
                <a:avLst/>
              </a:prstGeom>
              <a:noFill/>
              <a:ln w="15875">
                <a:solidFill>
                  <a:srgbClr val="5F5F5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3" name="Rectangle 35"/>
              <p:cNvSpPr>
                <a:spLocks noChangeArrowheads="1"/>
              </p:cNvSpPr>
              <p:nvPr/>
            </p:nvSpPr>
            <p:spPr bwMode="auto">
              <a:xfrm>
                <a:off x="4224" y="3072"/>
                <a:ext cx="321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200">
                    <a:solidFill>
                      <a:srgbClr val="5F5F5F"/>
                    </a:solidFill>
                  </a:rPr>
                  <a:t>CH</a:t>
                </a:r>
                <a:r>
                  <a:rPr lang="en-US" sz="2200" baseline="-25000">
                    <a:solidFill>
                      <a:srgbClr val="5F5F5F"/>
                    </a:solidFill>
                  </a:rPr>
                  <a:t>3</a:t>
                </a:r>
                <a:endParaRPr lang="en-US" sz="2800" baseline="-25000">
                  <a:solidFill>
                    <a:srgbClr val="5F5F5F"/>
                  </a:solidFill>
                </a:endParaRPr>
              </a:p>
            </p:txBody>
          </p:sp>
          <p:sp>
            <p:nvSpPr>
              <p:cNvPr id="43044" name="Line 36"/>
              <p:cNvSpPr>
                <a:spLocks noChangeShapeType="1"/>
              </p:cNvSpPr>
              <p:nvPr/>
            </p:nvSpPr>
            <p:spPr bwMode="auto">
              <a:xfrm>
                <a:off x="4305" y="2868"/>
                <a:ext cx="0" cy="204"/>
              </a:xfrm>
              <a:prstGeom prst="line">
                <a:avLst/>
              </a:prstGeom>
              <a:noFill/>
              <a:ln w="15875">
                <a:solidFill>
                  <a:srgbClr val="5F5F5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5" name="Rectangle 37"/>
              <p:cNvSpPr>
                <a:spLocks noChangeArrowheads="1"/>
              </p:cNvSpPr>
              <p:nvPr/>
            </p:nvSpPr>
            <p:spPr bwMode="auto">
              <a:xfrm>
                <a:off x="4242" y="2474"/>
                <a:ext cx="441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200">
                    <a:solidFill>
                      <a:srgbClr val="5F5F5F"/>
                    </a:solidFill>
                  </a:rPr>
                  <a:t>COO</a:t>
                </a:r>
                <a:r>
                  <a:rPr lang="en-US" sz="2200" baseline="30000">
                    <a:solidFill>
                      <a:srgbClr val="5F5F5F"/>
                    </a:solidFill>
                  </a:rPr>
                  <a:t>-</a:t>
                </a:r>
                <a:endParaRPr lang="en-US" sz="2800" baseline="30000">
                  <a:solidFill>
                    <a:srgbClr val="5F5F5F"/>
                  </a:solidFill>
                </a:endParaRPr>
              </a:p>
            </p:txBody>
          </p:sp>
          <p:sp>
            <p:nvSpPr>
              <p:cNvPr id="43046" name="Rectangle 38"/>
              <p:cNvSpPr>
                <a:spLocks noChangeArrowheads="1"/>
              </p:cNvSpPr>
              <p:nvPr/>
            </p:nvSpPr>
            <p:spPr bwMode="auto">
              <a:xfrm>
                <a:off x="4529" y="2780"/>
                <a:ext cx="13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200">
                    <a:solidFill>
                      <a:srgbClr val="5F5F5F"/>
                    </a:solidFill>
                  </a:rPr>
                  <a:t>O</a:t>
                </a:r>
                <a:endParaRPr lang="en-US" sz="2800">
                  <a:solidFill>
                    <a:srgbClr val="5F5F5F"/>
                  </a:solidFill>
                </a:endParaRPr>
              </a:p>
            </p:txBody>
          </p:sp>
          <p:sp>
            <p:nvSpPr>
              <p:cNvPr id="43047" name="Line 39"/>
              <p:cNvSpPr>
                <a:spLocks noChangeShapeType="1"/>
              </p:cNvSpPr>
              <p:nvPr/>
            </p:nvSpPr>
            <p:spPr bwMode="auto">
              <a:xfrm>
                <a:off x="4314" y="2893"/>
                <a:ext cx="195" cy="0"/>
              </a:xfrm>
              <a:prstGeom prst="line">
                <a:avLst/>
              </a:prstGeom>
              <a:noFill/>
              <a:ln w="15875">
                <a:solidFill>
                  <a:srgbClr val="5F5F5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8" name="Line 40"/>
              <p:cNvSpPr>
                <a:spLocks noChangeShapeType="1"/>
              </p:cNvSpPr>
              <p:nvPr/>
            </p:nvSpPr>
            <p:spPr bwMode="auto">
              <a:xfrm>
                <a:off x="4314" y="2842"/>
                <a:ext cx="195" cy="0"/>
              </a:xfrm>
              <a:prstGeom prst="line">
                <a:avLst/>
              </a:prstGeom>
              <a:noFill/>
              <a:ln w="15875">
                <a:solidFill>
                  <a:srgbClr val="5F5F5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9" name="Line 41"/>
              <p:cNvSpPr>
                <a:spLocks noChangeShapeType="1"/>
              </p:cNvSpPr>
              <p:nvPr/>
            </p:nvSpPr>
            <p:spPr bwMode="auto">
              <a:xfrm>
                <a:off x="4878" y="2881"/>
                <a:ext cx="700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0" name="Arc 42"/>
              <p:cNvSpPr>
                <a:spLocks/>
              </p:cNvSpPr>
              <p:nvPr/>
            </p:nvSpPr>
            <p:spPr bwMode="auto">
              <a:xfrm>
                <a:off x="5056" y="2415"/>
                <a:ext cx="408" cy="399"/>
              </a:xfrm>
              <a:custGeom>
                <a:avLst/>
                <a:gdLst>
                  <a:gd name="G0" fmla="+- 2319 0 0"/>
                  <a:gd name="G1" fmla="+- 0 0 0"/>
                  <a:gd name="G2" fmla="+- 21600 0 0"/>
                  <a:gd name="T0" fmla="*/ 22014 w 22014"/>
                  <a:gd name="T1" fmla="*/ 8870 h 21600"/>
                  <a:gd name="T2" fmla="*/ 0 w 22014"/>
                  <a:gd name="T3" fmla="*/ 21475 h 21600"/>
                  <a:gd name="T4" fmla="*/ 2319 w 22014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14" h="21600" fill="none" extrusionOk="0">
                    <a:moveTo>
                      <a:pt x="22013" y="8869"/>
                    </a:moveTo>
                    <a:cubicBezTo>
                      <a:pt x="18524" y="16617"/>
                      <a:pt x="10816" y="21599"/>
                      <a:pt x="2319" y="21600"/>
                    </a:cubicBezTo>
                    <a:cubicBezTo>
                      <a:pt x="1544" y="21600"/>
                      <a:pt x="770" y="21558"/>
                      <a:pt x="-1" y="21475"/>
                    </a:cubicBezTo>
                  </a:path>
                  <a:path w="22014" h="21600" stroke="0" extrusionOk="0">
                    <a:moveTo>
                      <a:pt x="22013" y="8869"/>
                    </a:moveTo>
                    <a:cubicBezTo>
                      <a:pt x="18524" y="16617"/>
                      <a:pt x="10816" y="21599"/>
                      <a:pt x="2319" y="21600"/>
                    </a:cubicBezTo>
                    <a:cubicBezTo>
                      <a:pt x="1544" y="21600"/>
                      <a:pt x="770" y="21558"/>
                      <a:pt x="-1" y="21475"/>
                    </a:cubicBezTo>
                    <a:lnTo>
                      <a:pt x="2319" y="0"/>
                    </a:lnTo>
                    <a:close/>
                  </a:path>
                </a:pathLst>
              </a:custGeom>
              <a:noFill/>
              <a:ln w="15875">
                <a:solidFill>
                  <a:srgbClr val="5F5F5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1" name="Freeform 43"/>
              <p:cNvSpPr>
                <a:spLocks/>
              </p:cNvSpPr>
              <p:nvPr/>
            </p:nvSpPr>
            <p:spPr bwMode="auto">
              <a:xfrm rot="1100805">
                <a:off x="5455" y="2482"/>
                <a:ext cx="50" cy="113"/>
              </a:xfrm>
              <a:custGeom>
                <a:avLst/>
                <a:gdLst>
                  <a:gd name="T0" fmla="*/ 0 w 50"/>
                  <a:gd name="T1" fmla="*/ 113 h 113"/>
                  <a:gd name="T2" fmla="*/ 15 w 50"/>
                  <a:gd name="T3" fmla="*/ 0 h 113"/>
                  <a:gd name="T4" fmla="*/ 50 w 50"/>
                  <a:gd name="T5" fmla="*/ 107 h 113"/>
                  <a:gd name="T6" fmla="*/ 22 w 50"/>
                  <a:gd name="T7" fmla="*/ 78 h 113"/>
                  <a:gd name="T8" fmla="*/ 0 w 50"/>
                  <a:gd name="T9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13">
                    <a:moveTo>
                      <a:pt x="0" y="113"/>
                    </a:moveTo>
                    <a:lnTo>
                      <a:pt x="15" y="0"/>
                    </a:lnTo>
                    <a:lnTo>
                      <a:pt x="50" y="107"/>
                    </a:lnTo>
                    <a:lnTo>
                      <a:pt x="22" y="78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000000"/>
              </a:solidFill>
              <a:ln w="15875">
                <a:solidFill>
                  <a:srgbClr val="5F5F5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2" name="Rectangle 44"/>
              <p:cNvSpPr>
                <a:spLocks noChangeArrowheads="1"/>
              </p:cNvSpPr>
              <p:nvPr/>
            </p:nvSpPr>
            <p:spPr bwMode="auto">
              <a:xfrm flipH="1">
                <a:off x="5221" y="2240"/>
                <a:ext cx="52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400">
                    <a:solidFill>
                      <a:srgbClr val="5F5F5F"/>
                    </a:solidFill>
                  </a:rPr>
                  <a:t>CO</a:t>
                </a:r>
                <a:r>
                  <a:rPr lang="en-US" sz="2400" baseline="-25000">
                    <a:solidFill>
                      <a:srgbClr val="5F5F5F"/>
                    </a:solidFill>
                  </a:rPr>
                  <a:t>2</a:t>
                </a:r>
              </a:p>
            </p:txBody>
          </p:sp>
          <p:sp>
            <p:nvSpPr>
              <p:cNvPr id="43053" name="Rectangle 45"/>
              <p:cNvSpPr>
                <a:spLocks noChangeArrowheads="1"/>
              </p:cNvSpPr>
              <p:nvPr/>
            </p:nvSpPr>
            <p:spPr bwMode="auto">
              <a:xfrm>
                <a:off x="4135" y="3384"/>
                <a:ext cx="695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200">
                    <a:solidFill>
                      <a:srgbClr val="5F5F5F"/>
                    </a:solidFill>
                  </a:rPr>
                  <a:t>Pyruvate</a:t>
                </a:r>
                <a:endParaRPr lang="en-US" sz="2800">
                  <a:solidFill>
                    <a:srgbClr val="5F5F5F"/>
                  </a:solidFill>
                </a:endParaRPr>
              </a:p>
            </p:txBody>
          </p:sp>
          <p:sp>
            <p:nvSpPr>
              <p:cNvPr id="43054" name="Rectangle 46"/>
              <p:cNvSpPr>
                <a:spLocks noChangeArrowheads="1"/>
              </p:cNvSpPr>
              <p:nvPr/>
            </p:nvSpPr>
            <p:spPr bwMode="auto">
              <a:xfrm>
                <a:off x="5136" y="3024"/>
                <a:ext cx="371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200">
                    <a:solidFill>
                      <a:srgbClr val="5F5F5F"/>
                    </a:solidFill>
                  </a:rPr>
                  <a:t>PDC</a:t>
                </a:r>
                <a:endParaRPr lang="en-US" sz="2800">
                  <a:solidFill>
                    <a:srgbClr val="5F5F5F"/>
                  </a:solidFill>
                </a:endParaRPr>
              </a:p>
            </p:txBody>
          </p:sp>
          <p:sp>
            <p:nvSpPr>
              <p:cNvPr id="43055" name="Text Box 47"/>
              <p:cNvSpPr txBox="1">
                <a:spLocks noChangeArrowheads="1"/>
              </p:cNvSpPr>
              <p:nvPr/>
            </p:nvSpPr>
            <p:spPr bwMode="auto">
              <a:xfrm>
                <a:off x="3408" y="1632"/>
                <a:ext cx="6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5F5F5F"/>
                    </a:solidFill>
                  </a:rPr>
                  <a:t>4</a:t>
                </a:r>
                <a:r>
                  <a:rPr lang="en-US" sz="2000">
                    <a:solidFill>
                      <a:schemeClr val="bg1"/>
                    </a:solidFill>
                  </a:rPr>
                  <a:t>ADP</a:t>
                </a:r>
              </a:p>
            </p:txBody>
          </p:sp>
          <p:sp>
            <p:nvSpPr>
              <p:cNvPr id="43056" name="Text Box 48"/>
              <p:cNvSpPr txBox="1">
                <a:spLocks noChangeArrowheads="1"/>
              </p:cNvSpPr>
              <p:nvPr/>
            </p:nvSpPr>
            <p:spPr bwMode="auto">
              <a:xfrm>
                <a:off x="3408" y="1968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5F5F5F"/>
                    </a:solidFill>
                  </a:rPr>
                  <a:t>4ATP</a:t>
                </a:r>
              </a:p>
            </p:txBody>
          </p:sp>
          <p:sp>
            <p:nvSpPr>
              <p:cNvPr id="43057" name="Text Box 49"/>
              <p:cNvSpPr txBox="1">
                <a:spLocks noChangeArrowheads="1"/>
              </p:cNvSpPr>
              <p:nvPr/>
            </p:nvSpPr>
            <p:spPr bwMode="auto">
              <a:xfrm>
                <a:off x="3600" y="576"/>
                <a:ext cx="14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800">
                    <a:solidFill>
                      <a:srgbClr val="5F5F5F"/>
                    </a:solidFill>
                  </a:rPr>
                  <a:t>Glucose</a:t>
                </a:r>
              </a:p>
            </p:txBody>
          </p:sp>
          <p:sp>
            <p:nvSpPr>
              <p:cNvPr id="43058" name="Line 50"/>
              <p:cNvSpPr>
                <a:spLocks noChangeShapeType="1"/>
              </p:cNvSpPr>
              <p:nvPr/>
            </p:nvSpPr>
            <p:spPr bwMode="auto">
              <a:xfrm>
                <a:off x="4320" y="912"/>
                <a:ext cx="0" cy="528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9" name="AutoShape 51"/>
              <p:cNvSpPr>
                <a:spLocks noChangeArrowheads="1"/>
              </p:cNvSpPr>
              <p:nvPr/>
            </p:nvSpPr>
            <p:spPr bwMode="auto">
              <a:xfrm>
                <a:off x="4368" y="960"/>
                <a:ext cx="240" cy="432"/>
              </a:xfrm>
              <a:prstGeom prst="curvedRightArrow">
                <a:avLst>
                  <a:gd name="adj1" fmla="val 36000"/>
                  <a:gd name="adj2" fmla="val 72000"/>
                  <a:gd name="adj3" fmla="val 33333"/>
                </a:avLst>
              </a:prstGeom>
              <a:solidFill>
                <a:srgbClr val="5F5F5F"/>
              </a:solidFill>
              <a:ln w="9525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60" name="Text Box 52"/>
              <p:cNvSpPr txBox="1">
                <a:spLocks noChangeArrowheads="1"/>
              </p:cNvSpPr>
              <p:nvPr/>
            </p:nvSpPr>
            <p:spPr bwMode="auto">
              <a:xfrm>
                <a:off x="4512" y="864"/>
                <a:ext cx="8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5F5F5F"/>
                    </a:solidFill>
                  </a:rPr>
                  <a:t>2</a:t>
                </a:r>
                <a:r>
                  <a:rPr lang="en-US" sz="2000">
                    <a:solidFill>
                      <a:schemeClr val="bg1"/>
                    </a:solidFill>
                  </a:rPr>
                  <a:t>ATP</a:t>
                </a:r>
              </a:p>
            </p:txBody>
          </p:sp>
          <p:sp>
            <p:nvSpPr>
              <p:cNvPr id="43061" name="Rectangle 53"/>
              <p:cNvSpPr>
                <a:spLocks noChangeArrowheads="1"/>
              </p:cNvSpPr>
              <p:nvPr/>
            </p:nvSpPr>
            <p:spPr bwMode="auto">
              <a:xfrm>
                <a:off x="4608" y="1200"/>
                <a:ext cx="5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>
                    <a:solidFill>
                      <a:srgbClr val="5F5F5F"/>
                    </a:solidFill>
                  </a:rPr>
                  <a:t>2ADP</a:t>
                </a:r>
              </a:p>
            </p:txBody>
          </p:sp>
          <p:sp>
            <p:nvSpPr>
              <p:cNvPr id="43062" name="Text Box 54"/>
              <p:cNvSpPr txBox="1">
                <a:spLocks noChangeArrowheads="1"/>
              </p:cNvSpPr>
              <p:nvPr/>
            </p:nvSpPr>
            <p:spPr bwMode="auto">
              <a:xfrm>
                <a:off x="3600" y="1440"/>
                <a:ext cx="134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5F5F5F"/>
                    </a:solidFill>
                  </a:rPr>
                  <a:t>2 G-3-P</a:t>
                </a:r>
              </a:p>
            </p:txBody>
          </p:sp>
          <p:sp>
            <p:nvSpPr>
              <p:cNvPr id="43063" name="Line 55"/>
              <p:cNvSpPr>
                <a:spLocks noChangeShapeType="1"/>
              </p:cNvSpPr>
              <p:nvPr/>
            </p:nvSpPr>
            <p:spPr bwMode="auto">
              <a:xfrm>
                <a:off x="4320" y="1680"/>
                <a:ext cx="0" cy="72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4" name="AutoShape 56"/>
              <p:cNvSpPr>
                <a:spLocks noChangeArrowheads="1"/>
              </p:cNvSpPr>
              <p:nvPr/>
            </p:nvSpPr>
            <p:spPr bwMode="auto">
              <a:xfrm>
                <a:off x="3936" y="1728"/>
                <a:ext cx="336" cy="432"/>
              </a:xfrm>
              <a:prstGeom prst="curvedLeftArrow">
                <a:avLst>
                  <a:gd name="adj1" fmla="val 25714"/>
                  <a:gd name="adj2" fmla="val 51429"/>
                  <a:gd name="adj3" fmla="val 33333"/>
                </a:avLst>
              </a:prstGeom>
              <a:solidFill>
                <a:srgbClr val="5F5F5F"/>
              </a:solidFill>
              <a:ln w="9525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800">
                  <a:solidFill>
                    <a:srgbClr val="5F5F5F"/>
                  </a:solidFill>
                </a:endParaRPr>
              </a:p>
            </p:txBody>
          </p:sp>
          <p:sp>
            <p:nvSpPr>
              <p:cNvPr id="43065" name="AutoShape 57"/>
              <p:cNvSpPr>
                <a:spLocks noChangeArrowheads="1"/>
              </p:cNvSpPr>
              <p:nvPr/>
            </p:nvSpPr>
            <p:spPr bwMode="auto">
              <a:xfrm>
                <a:off x="4368" y="1680"/>
                <a:ext cx="240" cy="336"/>
              </a:xfrm>
              <a:prstGeom prst="curvedRightArrow">
                <a:avLst>
                  <a:gd name="adj1" fmla="val 28000"/>
                  <a:gd name="adj2" fmla="val 56000"/>
                  <a:gd name="adj3" fmla="val 33333"/>
                </a:avLst>
              </a:prstGeom>
              <a:solidFill>
                <a:srgbClr val="5F5F5F"/>
              </a:solidFill>
              <a:ln w="9525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66" name="Text Box 58"/>
              <p:cNvSpPr txBox="1">
                <a:spLocks noChangeArrowheads="1"/>
              </p:cNvSpPr>
              <p:nvPr/>
            </p:nvSpPr>
            <p:spPr bwMode="auto">
              <a:xfrm>
                <a:off x="4608" y="1824"/>
                <a:ext cx="115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5F5F5F"/>
                    </a:solidFill>
                  </a:rPr>
                  <a:t>2 NADH + H</a:t>
                </a:r>
                <a:r>
                  <a:rPr lang="en-US" sz="2000" baseline="30000">
                    <a:solidFill>
                      <a:srgbClr val="5F5F5F"/>
                    </a:solidFill>
                  </a:rPr>
                  <a:t>+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nimBg="1"/>
      <p:bldP spid="430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562</Words>
  <Application>Microsoft Office PowerPoint</Application>
  <PresentationFormat>On-screen Show (4:3)</PresentationFormat>
  <Paragraphs>363</Paragraphs>
  <Slides>26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Mechanism</vt:lpstr>
      <vt:lpstr>Slide 9</vt:lpstr>
      <vt:lpstr>Phosphofructokinase</vt:lpstr>
      <vt:lpstr>Slide 11</vt:lpstr>
      <vt:lpstr>Slide 12</vt:lpstr>
      <vt:lpstr>Slide 13</vt:lpstr>
      <vt:lpstr>Slide 14</vt:lpstr>
      <vt:lpstr>Slide 15</vt:lpstr>
      <vt:lpstr>Slide 16</vt:lpstr>
      <vt:lpstr>O2 Consumption as a function of ADP P’n</vt:lpstr>
      <vt:lpstr>Slide 18</vt:lpstr>
      <vt:lpstr>Inhibitors of Oxidative Phosphorylation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University of California, Santa Barbara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Lew</dc:creator>
  <cp:lastModifiedBy>John Lew</cp:lastModifiedBy>
  <cp:revision>17</cp:revision>
  <dcterms:created xsi:type="dcterms:W3CDTF">2013-03-15T06:37:52Z</dcterms:created>
  <dcterms:modified xsi:type="dcterms:W3CDTF">2013-03-15T08:06:09Z</dcterms:modified>
</cp:coreProperties>
</file>