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88BCB707-832D-4A85-B2BB-848E2908C0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31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8366ACF1-3A80-4D64-B975-646A8DD95D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66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DD438B-99F0-4752-B948-5507235AD117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2AC924-47C4-4B53-B7BF-F9F58E34B7D7}" type="slidenum">
              <a:rPr lang="en-US"/>
              <a:pPr/>
              <a:t>10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69BB3B-3A6C-4376-AB76-6C0956661AEB}" type="slidenum">
              <a:rPr lang="en-US"/>
              <a:pPr/>
              <a:t>11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776598-CC2B-498F-B410-791290DBB35D}" type="slidenum">
              <a:rPr lang="en-US"/>
              <a:pPr/>
              <a:t>12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DE6BA9-BBDE-418F-8A59-FD1C278E79CE}" type="slidenum">
              <a:rPr lang="en-US"/>
              <a:pPr/>
              <a:t>13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7BA65D-53F7-4FAF-A528-5D3BC531E8E6}" type="slidenum">
              <a:rPr lang="en-US"/>
              <a:pPr/>
              <a:t>14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CB251-E4AA-4B88-916A-CA0D892CEC66}" type="slidenum">
              <a:rPr lang="en-US"/>
              <a:pPr/>
              <a:t>15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C3D3AB-3DE5-4B96-9D2F-A42C28742976}" type="slidenum">
              <a:rPr lang="en-US"/>
              <a:pPr/>
              <a:t>16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F1B0C-CCB1-43DB-A257-A034C1E43729}" type="slidenum">
              <a:rPr lang="en-US"/>
              <a:pPr/>
              <a:t>17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7F2789-BDCD-40D3-A8A3-B5DC2EA8CBFD}" type="slidenum">
              <a:rPr lang="en-US"/>
              <a:pPr/>
              <a:t>18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650FF6-0CDB-4F2C-AA89-4922734554A5}" type="slidenum">
              <a:rPr lang="en-US"/>
              <a:pPr/>
              <a:t>19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0D7FE-51EE-4357-B8E4-FF9DD54D186A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A68E81-5702-4928-9A18-E5FC7BD263D8}" type="slidenum">
              <a:rPr lang="en-US"/>
              <a:pPr/>
              <a:t>20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87E7B0-23A7-4E2A-AB7B-640780643997}" type="slidenum">
              <a:rPr lang="en-US"/>
              <a:pPr/>
              <a:t>21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D5A4BB-6D30-4543-9EBA-A9C5C41B52D0}" type="slidenum">
              <a:rPr lang="en-US"/>
              <a:pPr/>
              <a:t>22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BD138-D9BA-45AD-A978-E94949D3A949}" type="slidenum">
              <a:rPr lang="en-US"/>
              <a:pPr/>
              <a:t>3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ED9F12-0FD2-494E-95D9-A4530AE4E0EA}" type="slidenum">
              <a:rPr lang="en-US"/>
              <a:pPr/>
              <a:t>4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E8AEB-357C-4183-B70C-0C7DEC224324}" type="slidenum">
              <a:rPr lang="en-US"/>
              <a:pPr/>
              <a:t>5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CBD6E5-363C-4888-9FBE-E6E090668CE4}" type="slidenum">
              <a:rPr lang="en-US"/>
              <a:pPr/>
              <a:t>6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1A457C-57D0-4BB5-9B7D-B19F3D3E036D}" type="slidenum">
              <a:rPr lang="en-US"/>
              <a:pPr/>
              <a:t>7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B26DE9-0340-4F49-999E-294E5D98EDCB}" type="slidenum">
              <a:rPr lang="en-US"/>
              <a:pPr/>
              <a:t>8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3E6F04-92CB-4DAC-8C1A-DCF5F5103264}" type="slidenum">
              <a:rPr lang="en-US"/>
              <a:pPr/>
              <a:t>9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787E3-9A95-4769-AD42-820B2F12A4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9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463D86-F554-46F5-BD44-5AA72BE6A7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0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AC0FC-7181-4377-AF4C-7F00894291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90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93BBCFF-2BFE-4310-B3FC-8B28391042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5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B41E5-E741-4C22-9E47-ADE33F885D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1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B8BA3-B62A-46D5-9F5C-4FF3528E3A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6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C944BD-B5D6-4DE1-8042-8F9BC00F5B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1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6A962-E3BC-4341-8361-3F942BF440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4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049C0E-4663-4505-96BB-F7B03149B5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5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54F66F-0D8C-4A8C-925D-7924B4978B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8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9018CB-A03A-4218-9859-8C674EB5AB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9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D6C57-BDD1-46DA-825D-BF496B4198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2FB06B1-DFD0-43E0-AEA2-A2F237B0509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9999"/>
                </a:solidFill>
              </a:rPr>
              <a:t>Insulin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FFFF99"/>
                </a:solidFill>
              </a:rPr>
              <a:t>1</a:t>
            </a:r>
            <a:r>
              <a:rPr lang="en-US" sz="2400" baseline="30000">
                <a:solidFill>
                  <a:srgbClr val="FFFF99"/>
                </a:solidFill>
              </a:rPr>
              <a:t>st</a:t>
            </a:r>
            <a:r>
              <a:rPr lang="en-US" sz="2400">
                <a:solidFill>
                  <a:srgbClr val="FFFF99"/>
                </a:solidFill>
              </a:rPr>
              <a:t> molecule shown to have hormone effects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FF99"/>
                </a:solidFill>
              </a:rPr>
              <a:t>1</a:t>
            </a:r>
            <a:r>
              <a:rPr lang="en-US" sz="2400" baseline="30000">
                <a:solidFill>
                  <a:srgbClr val="FFFF99"/>
                </a:solidFill>
              </a:rPr>
              <a:t>st</a:t>
            </a:r>
            <a:r>
              <a:rPr lang="en-US" sz="2400">
                <a:solidFill>
                  <a:srgbClr val="FFFF99"/>
                </a:solidFill>
              </a:rPr>
              <a:t> protein to be sequenced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FF99"/>
                </a:solidFill>
              </a:rPr>
              <a:t>1</a:t>
            </a:r>
            <a:r>
              <a:rPr lang="en-US" sz="2400" baseline="30000">
                <a:solidFill>
                  <a:srgbClr val="FFFF99"/>
                </a:solidFill>
              </a:rPr>
              <a:t>st</a:t>
            </a:r>
            <a:r>
              <a:rPr lang="en-US" sz="2400">
                <a:solidFill>
                  <a:srgbClr val="FFFF99"/>
                </a:solidFill>
              </a:rPr>
              <a:t> protein to be crystallized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FF99"/>
                </a:solidFill>
              </a:rPr>
              <a:t>1</a:t>
            </a:r>
            <a:r>
              <a:rPr lang="en-US" sz="2400" baseline="30000">
                <a:solidFill>
                  <a:srgbClr val="FFFF99"/>
                </a:solidFill>
              </a:rPr>
              <a:t>st</a:t>
            </a:r>
            <a:r>
              <a:rPr lang="en-US" sz="2400">
                <a:solidFill>
                  <a:srgbClr val="FFFF99"/>
                </a:solidFill>
              </a:rPr>
              <a:t> protein to be chemically synthesized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FF99"/>
                </a:solidFill>
              </a:rPr>
              <a:t>1</a:t>
            </a:r>
            <a:r>
              <a:rPr lang="en-US" sz="2400" baseline="30000">
                <a:solidFill>
                  <a:srgbClr val="FFFF99"/>
                </a:solidFill>
              </a:rPr>
              <a:t>st</a:t>
            </a:r>
            <a:r>
              <a:rPr lang="en-US" sz="2400">
                <a:solidFill>
                  <a:srgbClr val="FFFF99"/>
                </a:solidFill>
              </a:rPr>
              <a:t> hormone to be made clinically available by recombinant DNA technology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>
              <a:solidFill>
                <a:srgbClr val="FFFF99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FF99"/>
                </a:solidFill>
              </a:rPr>
              <a:t>Insulin is an </a:t>
            </a:r>
            <a:r>
              <a:rPr lang="en-US" sz="2400" u="sng">
                <a:solidFill>
                  <a:srgbClr val="FFFF99"/>
                </a:solidFill>
              </a:rPr>
              <a:t>anabolic</a:t>
            </a:r>
            <a:r>
              <a:rPr lang="en-US" sz="2400">
                <a:solidFill>
                  <a:srgbClr val="FFFF99"/>
                </a:solidFill>
              </a:rPr>
              <a:t> hormone – leads to: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FF99"/>
                </a:solidFill>
              </a:rPr>
              <a:t>Increased glycogenesis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FF99"/>
                </a:solidFill>
              </a:rPr>
              <a:t>Increased lipogenesis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FF99"/>
                </a:solidFill>
              </a:rPr>
              <a:t>Increased protein synthesis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Pentose phos pat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47738"/>
            <a:ext cx="6477000" cy="591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209800" y="381000"/>
            <a:ext cx="4756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7C80"/>
                </a:solidFill>
              </a:rPr>
              <a:t>Pentose Phosphate Pathway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10000"/>
          </a:xfrm>
        </p:spPr>
        <p:txBody>
          <a:bodyPr/>
          <a:lstStyle/>
          <a:p>
            <a:r>
              <a:rPr lang="en-US">
                <a:solidFill>
                  <a:srgbClr val="FF9999"/>
                </a:solidFill>
              </a:rPr>
              <a:t>Fatty acid synthesis</a:t>
            </a:r>
            <a:r>
              <a:rPr lang="en-US">
                <a:solidFill>
                  <a:srgbClr val="FFFF99"/>
                </a:solidFill>
              </a:rPr>
              <a:t> occurs in the cytosol</a:t>
            </a:r>
          </a:p>
          <a:p>
            <a:r>
              <a:rPr lang="en-US">
                <a:solidFill>
                  <a:srgbClr val="FFFF99"/>
                </a:solidFill>
              </a:rPr>
              <a:t>Acetyl CoA is the substrate, and therefore acetyl CoA must be transported out from the mitochondria. </a:t>
            </a:r>
          </a:p>
          <a:p>
            <a:r>
              <a:rPr lang="en-US">
                <a:solidFill>
                  <a:srgbClr val="FFFF99"/>
                </a:solidFill>
              </a:rPr>
              <a:t>FA synthesis requires NADPH – which comes from the pentose phosphate pathway.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324600" cy="609600"/>
          </a:xfrm>
        </p:spPr>
        <p:txBody>
          <a:bodyPr/>
          <a:lstStyle/>
          <a:p>
            <a:r>
              <a:rPr lang="en-US" sz="3200">
                <a:solidFill>
                  <a:srgbClr val="FF9999"/>
                </a:solidFill>
              </a:rPr>
              <a:t>The Tricarboxylate Transporter</a:t>
            </a:r>
          </a:p>
        </p:txBody>
      </p:sp>
      <p:pic>
        <p:nvPicPr>
          <p:cNvPr id="27651" name="Picture 3" descr="15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066800"/>
            <a:ext cx="5791200" cy="544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2" name="Line 4"/>
          <p:cNvSpPr>
            <a:spLocks noChangeShapeType="1"/>
          </p:cNvSpPr>
          <p:nvPr/>
        </p:nvSpPr>
        <p:spPr bwMode="auto">
          <a:xfrm flipH="1">
            <a:off x="3429000" y="6138863"/>
            <a:ext cx="1458913" cy="9525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438400" y="59436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Malate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2438400" y="5257800"/>
            <a:ext cx="598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FF0000"/>
                </a:solidFill>
              </a:rPr>
              <a:t>NADH + H</a:t>
            </a:r>
            <a:r>
              <a:rPr lang="en-US" sz="1000" baseline="30000">
                <a:solidFill>
                  <a:srgbClr val="FF0000"/>
                </a:solidFill>
              </a:rPr>
              <a:t>+</a:t>
            </a:r>
            <a:endParaRPr lang="en-US" sz="1000">
              <a:solidFill>
                <a:srgbClr val="FF0000"/>
              </a:solidFill>
            </a:endParaRP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471738" y="5638800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FF0000"/>
                </a:solidFill>
              </a:rPr>
              <a:t>NAD</a:t>
            </a:r>
            <a:r>
              <a:rPr lang="en-US" sz="1000" baseline="30000">
                <a:solidFill>
                  <a:srgbClr val="FF0000"/>
                </a:solidFill>
              </a:rPr>
              <a:t>+</a:t>
            </a:r>
            <a:endParaRPr lang="en-US" sz="1000">
              <a:solidFill>
                <a:srgbClr val="FF0000"/>
              </a:solidFill>
            </a:endParaRPr>
          </a:p>
        </p:txBody>
      </p:sp>
      <p:cxnSp>
        <p:nvCxnSpPr>
          <p:cNvPr id="27656" name="AutoShape 8"/>
          <p:cNvCxnSpPr>
            <a:cxnSpLocks noChangeShapeType="1"/>
            <a:stCxn id="27655" idx="3"/>
            <a:endCxn id="27654" idx="3"/>
          </p:cNvCxnSpPr>
          <p:nvPr/>
        </p:nvCxnSpPr>
        <p:spPr bwMode="auto">
          <a:xfrm flipV="1">
            <a:off x="3005138" y="5456238"/>
            <a:ext cx="31750" cy="304800"/>
          </a:xfrm>
          <a:prstGeom prst="curvedConnector3">
            <a:avLst>
              <a:gd name="adj1" fmla="val 815000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6477000" y="3429000"/>
            <a:ext cx="99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Acetyl-CoA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1828800" y="3962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5181600" y="4800600"/>
            <a:ext cx="762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5257800" y="5257800"/>
            <a:ext cx="381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4910138" y="5846763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flipH="1" flipV="1">
            <a:off x="3276600" y="5119688"/>
            <a:ext cx="0" cy="900112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1524000" y="685800"/>
            <a:ext cx="6019800" cy="3429000"/>
            <a:chOff x="480" y="336"/>
            <a:chExt cx="3792" cy="2160"/>
          </a:xfrm>
        </p:grpSpPr>
        <p:sp>
          <p:nvSpPr>
            <p:cNvPr id="29699" name="Text Box 3"/>
            <p:cNvSpPr txBox="1">
              <a:spLocks noChangeArrowheads="1"/>
            </p:cNvSpPr>
            <p:nvPr/>
          </p:nvSpPr>
          <p:spPr bwMode="auto">
            <a:xfrm>
              <a:off x="480" y="336"/>
              <a:ext cx="16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99"/>
                  </a:solidFill>
                </a:rPr>
                <a:t>Glucose</a:t>
              </a:r>
            </a:p>
          </p:txBody>
        </p:sp>
        <p:sp>
          <p:nvSpPr>
            <p:cNvPr id="29700" name="Line 4"/>
            <p:cNvSpPr>
              <a:spLocks noChangeShapeType="1"/>
            </p:cNvSpPr>
            <p:nvPr/>
          </p:nvSpPr>
          <p:spPr bwMode="auto">
            <a:xfrm>
              <a:off x="1296" y="624"/>
              <a:ext cx="0" cy="43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701" name="Text Box 5"/>
            <p:cNvSpPr txBox="1">
              <a:spLocks noChangeArrowheads="1"/>
            </p:cNvSpPr>
            <p:nvPr/>
          </p:nvSpPr>
          <p:spPr bwMode="auto">
            <a:xfrm>
              <a:off x="672" y="1056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99"/>
                  </a:solidFill>
                </a:rPr>
                <a:t>GA3P</a:t>
              </a:r>
            </a:p>
          </p:txBody>
        </p:sp>
        <p:sp>
          <p:nvSpPr>
            <p:cNvPr id="29702" name="Line 6"/>
            <p:cNvSpPr>
              <a:spLocks noChangeShapeType="1"/>
            </p:cNvSpPr>
            <p:nvPr/>
          </p:nvSpPr>
          <p:spPr bwMode="auto">
            <a:xfrm>
              <a:off x="1296" y="1392"/>
              <a:ext cx="0" cy="43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703" name="Text Box 7"/>
            <p:cNvSpPr txBox="1">
              <a:spLocks noChangeArrowheads="1"/>
            </p:cNvSpPr>
            <p:nvPr/>
          </p:nvSpPr>
          <p:spPr bwMode="auto">
            <a:xfrm>
              <a:off x="720" y="1776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99"/>
                  </a:solidFill>
                </a:rPr>
                <a:t>Pyruvate</a:t>
              </a:r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>
              <a:off x="1344" y="2064"/>
              <a:ext cx="432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1824" y="2208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1"/>
                  </a:solidFill>
                </a:rPr>
                <a:t>Acetyl-CoA</a:t>
              </a:r>
            </a:p>
          </p:txBody>
        </p:sp>
        <p:sp>
          <p:nvSpPr>
            <p:cNvPr id="29706" name="Line 10"/>
            <p:cNvSpPr>
              <a:spLocks noChangeShapeType="1"/>
            </p:cNvSpPr>
            <p:nvPr/>
          </p:nvSpPr>
          <p:spPr bwMode="auto">
            <a:xfrm flipV="1">
              <a:off x="2928" y="2016"/>
              <a:ext cx="384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707" name="Text Box 11"/>
            <p:cNvSpPr txBox="1">
              <a:spLocks noChangeArrowheads="1"/>
            </p:cNvSpPr>
            <p:nvPr/>
          </p:nvSpPr>
          <p:spPr bwMode="auto">
            <a:xfrm>
              <a:off x="2784" y="1728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1"/>
                  </a:solidFill>
                </a:rPr>
                <a:t>Malonyl-CoA</a:t>
              </a:r>
            </a:p>
          </p:txBody>
        </p:sp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 flipV="1">
              <a:off x="3504" y="624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709" name="Text Box 13"/>
            <p:cNvSpPr txBox="1">
              <a:spLocks noChangeArrowheads="1"/>
            </p:cNvSpPr>
            <p:nvPr/>
          </p:nvSpPr>
          <p:spPr bwMode="auto">
            <a:xfrm>
              <a:off x="2928" y="336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1"/>
                  </a:solidFill>
                </a:rPr>
                <a:t>Fatty Acid</a:t>
              </a:r>
            </a:p>
          </p:txBody>
        </p:sp>
        <p:sp>
          <p:nvSpPr>
            <p:cNvPr id="29710" name="Text Box 14"/>
            <p:cNvSpPr txBox="1">
              <a:spLocks noChangeArrowheads="1"/>
            </p:cNvSpPr>
            <p:nvPr/>
          </p:nvSpPr>
          <p:spPr bwMode="auto">
            <a:xfrm>
              <a:off x="1440" y="1344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FF99"/>
                  </a:solidFill>
                </a:rPr>
                <a:t>NAD</a:t>
              </a:r>
              <a:r>
                <a:rPr lang="en-US" baseline="30000">
                  <a:solidFill>
                    <a:srgbClr val="FFFF99"/>
                  </a:solidFill>
                </a:rPr>
                <a:t>+</a:t>
              </a:r>
              <a:endParaRPr lang="en-US">
                <a:solidFill>
                  <a:srgbClr val="FFFF99"/>
                </a:solidFill>
              </a:endParaRPr>
            </a:p>
          </p:txBody>
        </p:sp>
        <p:sp>
          <p:nvSpPr>
            <p:cNvPr id="29711" name="Text Box 15"/>
            <p:cNvSpPr txBox="1">
              <a:spLocks noChangeArrowheads="1"/>
            </p:cNvSpPr>
            <p:nvPr/>
          </p:nvSpPr>
          <p:spPr bwMode="auto">
            <a:xfrm>
              <a:off x="1440" y="1584"/>
              <a:ext cx="10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FF99"/>
                  </a:solidFill>
                </a:rPr>
                <a:t>NADH + H</a:t>
              </a:r>
              <a:r>
                <a:rPr lang="en-US" baseline="30000">
                  <a:solidFill>
                    <a:srgbClr val="FFFF99"/>
                  </a:solidFill>
                </a:rPr>
                <a:t>+</a:t>
              </a:r>
              <a:endParaRPr lang="en-US">
                <a:solidFill>
                  <a:srgbClr val="FFFF99"/>
                </a:solidFill>
              </a:endParaRPr>
            </a:p>
          </p:txBody>
        </p:sp>
        <p:cxnSp>
          <p:nvCxnSpPr>
            <p:cNvPr id="29712" name="AutoShape 16"/>
            <p:cNvCxnSpPr>
              <a:cxnSpLocks noChangeShapeType="1"/>
            </p:cNvCxnSpPr>
            <p:nvPr/>
          </p:nvCxnSpPr>
          <p:spPr bwMode="auto">
            <a:xfrm rot="10800000" flipH="1" flipV="1">
              <a:off x="1440" y="1440"/>
              <a:ext cx="1" cy="288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13" name="Text Box 17"/>
            <p:cNvSpPr txBox="1">
              <a:spLocks noChangeArrowheads="1"/>
            </p:cNvSpPr>
            <p:nvPr/>
          </p:nvSpPr>
          <p:spPr bwMode="auto">
            <a:xfrm>
              <a:off x="2688" y="1248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1"/>
                  </a:solidFill>
                </a:rPr>
                <a:t>NAD</a:t>
              </a:r>
              <a:r>
                <a:rPr lang="en-US">
                  <a:solidFill>
                    <a:srgbClr val="FF9999"/>
                  </a:solidFill>
                </a:rPr>
                <a:t>P</a:t>
              </a:r>
              <a:r>
                <a:rPr lang="en-US">
                  <a:solidFill>
                    <a:schemeClr val="accent1"/>
                  </a:solidFill>
                </a:rPr>
                <a:t>H</a:t>
              </a:r>
            </a:p>
          </p:txBody>
        </p:sp>
        <p:sp>
          <p:nvSpPr>
            <p:cNvPr id="29714" name="Text Box 18"/>
            <p:cNvSpPr txBox="1">
              <a:spLocks noChangeArrowheads="1"/>
            </p:cNvSpPr>
            <p:nvPr/>
          </p:nvSpPr>
          <p:spPr bwMode="auto">
            <a:xfrm>
              <a:off x="2736" y="768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1"/>
                  </a:solidFill>
                </a:rPr>
                <a:t>NAD</a:t>
              </a:r>
              <a:r>
                <a:rPr lang="en-US">
                  <a:solidFill>
                    <a:srgbClr val="FF9999"/>
                  </a:solidFill>
                </a:rPr>
                <a:t>P</a:t>
              </a:r>
              <a:r>
                <a:rPr lang="en-US" baseline="30000">
                  <a:solidFill>
                    <a:schemeClr val="accent1"/>
                  </a:solidFill>
                </a:rPr>
                <a:t>+</a:t>
              </a:r>
              <a:endParaRPr lang="en-US">
                <a:solidFill>
                  <a:schemeClr val="accent1"/>
                </a:solidFill>
              </a:endParaRPr>
            </a:p>
          </p:txBody>
        </p:sp>
        <p:cxnSp>
          <p:nvCxnSpPr>
            <p:cNvPr id="29715" name="AutoShape 19"/>
            <p:cNvCxnSpPr>
              <a:cxnSpLocks noChangeShapeType="1"/>
              <a:stCxn id="29713" idx="3"/>
              <a:endCxn id="29714" idx="3"/>
            </p:cNvCxnSpPr>
            <p:nvPr/>
          </p:nvCxnSpPr>
          <p:spPr bwMode="auto">
            <a:xfrm flipV="1">
              <a:off x="3312" y="884"/>
              <a:ext cx="48" cy="480"/>
            </a:xfrm>
            <a:prstGeom prst="curvedConnector3">
              <a:avLst>
                <a:gd name="adj1" fmla="val 400000"/>
              </a:avLst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762000" y="4495800"/>
            <a:ext cx="7543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Intracellular:		NADH / NAD</a:t>
            </a:r>
            <a:r>
              <a:rPr lang="en-US" sz="2400" baseline="30000">
                <a:solidFill>
                  <a:srgbClr val="FFFF99"/>
                </a:solidFill>
              </a:rPr>
              <a:t>+</a:t>
            </a:r>
            <a:r>
              <a:rPr lang="en-US" sz="2400">
                <a:solidFill>
                  <a:srgbClr val="FFFF99"/>
                </a:solidFill>
              </a:rPr>
              <a:t>       ~  1/1000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			NADPH / NADP</a:t>
            </a:r>
            <a:r>
              <a:rPr lang="en-US" sz="2400" baseline="30000">
                <a:solidFill>
                  <a:srgbClr val="FFFF99"/>
                </a:solidFill>
              </a:rPr>
              <a:t>+</a:t>
            </a:r>
            <a:r>
              <a:rPr lang="en-US" sz="2400">
                <a:solidFill>
                  <a:srgbClr val="FFFF99"/>
                </a:solidFill>
              </a:rPr>
              <a:t>  ~  100/1</a:t>
            </a: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1066800" y="5715000"/>
            <a:ext cx="7788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9999"/>
                </a:solidFill>
              </a:rPr>
              <a:t>NADH is maintained low, while NADPH is maintained high to drive glycolysis and fatty acid synthesis at the same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685800"/>
            <a:ext cx="4572000" cy="533400"/>
          </a:xfrm>
        </p:spPr>
        <p:txBody>
          <a:bodyPr/>
          <a:lstStyle/>
          <a:p>
            <a:pPr algn="l"/>
            <a:r>
              <a:rPr lang="en-US" sz="3200">
                <a:solidFill>
                  <a:srgbClr val="FF9999"/>
                </a:solidFill>
              </a:rPr>
              <a:t>Activation of Acetyl-CoA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7200" y="4498975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99"/>
                </a:solidFill>
                <a:cs typeface="Arial" pitchFamily="34" charset="0"/>
              </a:rPr>
              <a:t>• </a:t>
            </a:r>
            <a:r>
              <a:rPr lang="en-US" sz="2400">
                <a:solidFill>
                  <a:srgbClr val="FFFF99"/>
                </a:solidFill>
              </a:rPr>
              <a:t>See mechanism of pyruvate carboxylase</a:t>
            </a:r>
          </a:p>
        </p:txBody>
      </p:sp>
      <p:sp>
        <p:nvSpPr>
          <p:cNvPr id="31748" name="AutoShape 4"/>
          <p:cNvSpPr>
            <a:spLocks noChangeAspect="1" noChangeArrowheads="1" noTextEdit="1"/>
          </p:cNvSpPr>
          <p:nvPr/>
        </p:nvSpPr>
        <p:spPr bwMode="auto">
          <a:xfrm>
            <a:off x="381000" y="1905000"/>
            <a:ext cx="83058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82625" y="2514600"/>
            <a:ext cx="220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C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50838" y="2514600"/>
            <a:ext cx="2206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H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595313" y="2705100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3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1003300" y="2667000"/>
            <a:ext cx="366713" cy="0"/>
          </a:xfrm>
          <a:prstGeom prst="line">
            <a:avLst/>
          </a:prstGeom>
          <a:noFill/>
          <a:ln w="1746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219200" y="1981200"/>
            <a:ext cx="2365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O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 flipV="1">
            <a:off x="1412875" y="2319338"/>
            <a:ext cx="0" cy="331787"/>
          </a:xfrm>
          <a:prstGeom prst="line">
            <a:avLst/>
          </a:prstGeom>
          <a:noFill/>
          <a:ln w="1746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 flipV="1">
            <a:off x="1323975" y="2319338"/>
            <a:ext cx="0" cy="331787"/>
          </a:xfrm>
          <a:prstGeom prst="line">
            <a:avLst/>
          </a:prstGeom>
          <a:noFill/>
          <a:ln w="1746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1706563" y="2514600"/>
            <a:ext cx="20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S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1909763" y="2514600"/>
            <a:ext cx="2206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C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2130425" y="2514600"/>
            <a:ext cx="169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o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2300288" y="2514600"/>
            <a:ext cx="20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A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>
            <a:off x="1370013" y="2667000"/>
            <a:ext cx="368300" cy="0"/>
          </a:xfrm>
          <a:prstGeom prst="line">
            <a:avLst/>
          </a:prstGeom>
          <a:noFill/>
          <a:ln w="1746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3408363" y="2438400"/>
            <a:ext cx="2206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H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3629025" y="2438400"/>
            <a:ext cx="220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C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3851275" y="2438400"/>
            <a:ext cx="2365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O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4114800" y="26289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3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4622800" y="2590800"/>
            <a:ext cx="823913" cy="0"/>
          </a:xfrm>
          <a:prstGeom prst="line">
            <a:avLst/>
          </a:prstGeom>
          <a:noFill/>
          <a:ln w="1746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6" name="Freeform 22"/>
          <p:cNvSpPr>
            <a:spLocks/>
          </p:cNvSpPr>
          <p:nvPr/>
        </p:nvSpPr>
        <p:spPr bwMode="auto">
          <a:xfrm>
            <a:off x="5446713" y="2546350"/>
            <a:ext cx="192087" cy="87313"/>
          </a:xfrm>
          <a:custGeom>
            <a:avLst/>
            <a:gdLst>
              <a:gd name="T0" fmla="*/ 0 w 121"/>
              <a:gd name="T1" fmla="*/ 28 h 55"/>
              <a:gd name="T2" fmla="*/ 36 w 121"/>
              <a:gd name="T3" fmla="*/ 28 h 55"/>
              <a:gd name="T4" fmla="*/ 0 w 121"/>
              <a:gd name="T5" fmla="*/ 0 h 55"/>
              <a:gd name="T6" fmla="*/ 121 w 121"/>
              <a:gd name="T7" fmla="*/ 28 h 55"/>
              <a:gd name="T8" fmla="*/ 0 w 121"/>
              <a:gd name="T9" fmla="*/ 55 h 55"/>
              <a:gd name="T10" fmla="*/ 36 w 121"/>
              <a:gd name="T11" fmla="*/ 28 h 55"/>
              <a:gd name="T12" fmla="*/ 0 w 121"/>
              <a:gd name="T13" fmla="*/ 28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55">
                <a:moveTo>
                  <a:pt x="0" y="28"/>
                </a:moveTo>
                <a:lnTo>
                  <a:pt x="36" y="28"/>
                </a:lnTo>
                <a:lnTo>
                  <a:pt x="0" y="0"/>
                </a:lnTo>
                <a:lnTo>
                  <a:pt x="121" y="28"/>
                </a:lnTo>
                <a:lnTo>
                  <a:pt x="0" y="55"/>
                </a:lnTo>
                <a:lnTo>
                  <a:pt x="36" y="28"/>
                </a:lnTo>
                <a:lnTo>
                  <a:pt x="0" y="28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FFFF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5751513" y="2455863"/>
            <a:ext cx="2365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O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5992813" y="2455863"/>
            <a:ext cx="2365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O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6230938" y="2455863"/>
            <a:ext cx="2206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C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6737350" y="2455863"/>
            <a:ext cx="220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C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6737350" y="2727325"/>
            <a:ext cx="220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H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6983413" y="2917825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2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>
            <a:off x="6550025" y="2608263"/>
            <a:ext cx="220663" cy="0"/>
          </a:xfrm>
          <a:prstGeom prst="line">
            <a:avLst/>
          </a:prstGeom>
          <a:noFill/>
          <a:ln w="1746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7058025" y="2608263"/>
            <a:ext cx="366713" cy="0"/>
          </a:xfrm>
          <a:prstGeom prst="line">
            <a:avLst/>
          </a:prstGeom>
          <a:noFill/>
          <a:ln w="1746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7307263" y="1905000"/>
            <a:ext cx="2365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O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31776" name="Line 32"/>
          <p:cNvSpPr>
            <a:spLocks noChangeShapeType="1"/>
          </p:cNvSpPr>
          <p:nvPr/>
        </p:nvSpPr>
        <p:spPr bwMode="auto">
          <a:xfrm flipV="1">
            <a:off x="7467600" y="2260600"/>
            <a:ext cx="0" cy="331788"/>
          </a:xfrm>
          <a:prstGeom prst="line">
            <a:avLst/>
          </a:prstGeom>
          <a:noFill/>
          <a:ln w="1746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7" name="Line 33"/>
          <p:cNvSpPr>
            <a:spLocks noChangeShapeType="1"/>
          </p:cNvSpPr>
          <p:nvPr/>
        </p:nvSpPr>
        <p:spPr bwMode="auto">
          <a:xfrm flipV="1">
            <a:off x="7378700" y="2260600"/>
            <a:ext cx="0" cy="331788"/>
          </a:xfrm>
          <a:prstGeom prst="line">
            <a:avLst/>
          </a:prstGeom>
          <a:noFill/>
          <a:ln w="1746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7761288" y="2455863"/>
            <a:ext cx="20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S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7964488" y="2455863"/>
            <a:ext cx="2206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C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31780" name="Rectangle 36"/>
          <p:cNvSpPr>
            <a:spLocks noChangeArrowheads="1"/>
          </p:cNvSpPr>
          <p:nvPr/>
        </p:nvSpPr>
        <p:spPr bwMode="auto">
          <a:xfrm>
            <a:off x="8185150" y="2455863"/>
            <a:ext cx="169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o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31781" name="Rectangle 37"/>
          <p:cNvSpPr>
            <a:spLocks noChangeArrowheads="1"/>
          </p:cNvSpPr>
          <p:nvPr/>
        </p:nvSpPr>
        <p:spPr bwMode="auto">
          <a:xfrm>
            <a:off x="8355013" y="2455863"/>
            <a:ext cx="20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A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31782" name="Line 38"/>
          <p:cNvSpPr>
            <a:spLocks noChangeShapeType="1"/>
          </p:cNvSpPr>
          <p:nvPr/>
        </p:nvSpPr>
        <p:spPr bwMode="auto">
          <a:xfrm>
            <a:off x="7424738" y="2608263"/>
            <a:ext cx="368300" cy="0"/>
          </a:xfrm>
          <a:prstGeom prst="line">
            <a:avLst/>
          </a:prstGeom>
          <a:noFill/>
          <a:ln w="1746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3" name="Arc 39"/>
          <p:cNvSpPr>
            <a:spLocks/>
          </p:cNvSpPr>
          <p:nvPr/>
        </p:nvSpPr>
        <p:spPr bwMode="auto">
          <a:xfrm>
            <a:off x="4876800" y="2066925"/>
            <a:ext cx="669925" cy="528638"/>
          </a:xfrm>
          <a:custGeom>
            <a:avLst/>
            <a:gdLst>
              <a:gd name="G0" fmla="+- 21121 0 0"/>
              <a:gd name="G1" fmla="+- 0 0 0"/>
              <a:gd name="G2" fmla="+- 21600 0 0"/>
              <a:gd name="T0" fmla="*/ 7581 w 21121"/>
              <a:gd name="T1" fmla="*/ 16829 h 16829"/>
              <a:gd name="T2" fmla="*/ 0 w 21121"/>
              <a:gd name="T3" fmla="*/ 4525 h 16829"/>
              <a:gd name="T4" fmla="*/ 21121 w 21121"/>
              <a:gd name="T5" fmla="*/ 0 h 16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21" h="16829" fill="none" extrusionOk="0">
                <a:moveTo>
                  <a:pt x="7580" y="16829"/>
                </a:moveTo>
                <a:cubicBezTo>
                  <a:pt x="3716" y="13719"/>
                  <a:pt x="1039" y="9375"/>
                  <a:pt x="0" y="4524"/>
                </a:cubicBezTo>
              </a:path>
              <a:path w="21121" h="16829" stroke="0" extrusionOk="0">
                <a:moveTo>
                  <a:pt x="7580" y="16829"/>
                </a:moveTo>
                <a:cubicBezTo>
                  <a:pt x="3716" y="13719"/>
                  <a:pt x="1039" y="9375"/>
                  <a:pt x="0" y="4524"/>
                </a:cubicBezTo>
                <a:lnTo>
                  <a:pt x="21121" y="0"/>
                </a:lnTo>
                <a:close/>
              </a:path>
            </a:pathLst>
          </a:custGeom>
          <a:noFill/>
          <a:ln w="1746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4" name="Rectangle 40"/>
          <p:cNvSpPr>
            <a:spLocks noChangeArrowheads="1"/>
          </p:cNvSpPr>
          <p:nvPr/>
        </p:nvSpPr>
        <p:spPr bwMode="auto">
          <a:xfrm>
            <a:off x="2871788" y="2287588"/>
            <a:ext cx="266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3600">
                <a:solidFill>
                  <a:srgbClr val="FFFF99"/>
                </a:solidFill>
              </a:rPr>
              <a:t>+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31785" name="Rectangle 41"/>
          <p:cNvSpPr>
            <a:spLocks noChangeArrowheads="1"/>
          </p:cNvSpPr>
          <p:nvPr/>
        </p:nvSpPr>
        <p:spPr bwMode="auto">
          <a:xfrm>
            <a:off x="4610100" y="1800225"/>
            <a:ext cx="5921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ATP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31786" name="Rectangle 42"/>
          <p:cNvSpPr>
            <a:spLocks noChangeArrowheads="1"/>
          </p:cNvSpPr>
          <p:nvPr/>
        </p:nvSpPr>
        <p:spPr bwMode="auto">
          <a:xfrm>
            <a:off x="600075" y="3360738"/>
            <a:ext cx="1525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Acetyl-CoA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31787" name="Rectangle 43"/>
          <p:cNvSpPr>
            <a:spLocks noChangeArrowheads="1"/>
          </p:cNvSpPr>
          <p:nvPr/>
        </p:nvSpPr>
        <p:spPr bwMode="auto">
          <a:xfrm>
            <a:off x="6396038" y="3322638"/>
            <a:ext cx="17478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Malonyl-CoA</a:t>
            </a:r>
            <a:endParaRPr lang="en-US" sz="3200">
              <a:solidFill>
                <a:srgbClr val="FFFF9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FA synth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85788"/>
            <a:ext cx="2678113" cy="627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5" name="Picture 3" descr="FA synth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84200"/>
            <a:ext cx="4679950" cy="627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276600" y="152400"/>
            <a:ext cx="298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FA Chain Elongation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sz="3200">
                <a:solidFill>
                  <a:srgbClr val="FFFF99"/>
                </a:solidFill>
              </a:rPr>
              <a:t>Desaturation</a:t>
            </a:r>
            <a:endParaRPr lang="en-US" sz="3200" u="sng">
              <a:solidFill>
                <a:srgbClr val="FFFF99"/>
              </a:solidFill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33400" y="1066800"/>
            <a:ext cx="82296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>
                <a:solidFill>
                  <a:srgbClr val="FFFF99"/>
                </a:solidFill>
              </a:rPr>
              <a:t> occurs on the membrane of the ER.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>
                <a:solidFill>
                  <a:srgbClr val="FFFF99"/>
                </a:solidFill>
              </a:rPr>
              <a:t> involves oxidation carried out by a mini e- transport chain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>
                <a:solidFill>
                  <a:srgbClr val="FFFF99"/>
                </a:solidFill>
              </a:rPr>
              <a:t> O</a:t>
            </a:r>
            <a:r>
              <a:rPr lang="en-US" sz="2400" baseline="-25000">
                <a:solidFill>
                  <a:srgbClr val="FFFF99"/>
                </a:solidFill>
              </a:rPr>
              <a:t>2 </a:t>
            </a:r>
            <a:r>
              <a:rPr lang="en-US" sz="2400">
                <a:solidFill>
                  <a:srgbClr val="FFFF99"/>
                </a:solidFill>
              </a:rPr>
              <a:t>is the final e- acceptor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>
                <a:solidFill>
                  <a:srgbClr val="FFFF99"/>
                </a:solidFill>
              </a:rPr>
              <a:t> Requires NADH! </a:t>
            </a:r>
          </a:p>
        </p:txBody>
      </p:sp>
      <p:cxnSp>
        <p:nvCxnSpPr>
          <p:cNvPr id="35844" name="AutoShape 4"/>
          <p:cNvCxnSpPr>
            <a:cxnSpLocks noChangeShapeType="1"/>
            <a:stCxn id="35849" idx="3"/>
            <a:endCxn id="35848" idx="3"/>
          </p:cNvCxnSpPr>
          <p:nvPr/>
        </p:nvCxnSpPr>
        <p:spPr bwMode="auto">
          <a:xfrm flipH="1" flipV="1">
            <a:off x="3752850" y="3894138"/>
            <a:ext cx="57150" cy="708025"/>
          </a:xfrm>
          <a:prstGeom prst="curvedConnector3">
            <a:avLst>
              <a:gd name="adj1" fmla="val -205556"/>
            </a:avLst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28600" y="36957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FF99"/>
                </a:solidFill>
              </a:rPr>
              <a:t>H</a:t>
            </a:r>
            <a:r>
              <a:rPr lang="en-US" sz="2000" baseline="30000">
                <a:solidFill>
                  <a:srgbClr val="00FF99"/>
                </a:solidFill>
              </a:rPr>
              <a:t>+ </a:t>
            </a:r>
            <a:r>
              <a:rPr lang="en-US" sz="2000">
                <a:solidFill>
                  <a:srgbClr val="00FF99"/>
                </a:solidFill>
              </a:rPr>
              <a:t>+ NADH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990600" y="4419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99"/>
                </a:solidFill>
              </a:rPr>
              <a:t>NAD</a:t>
            </a:r>
            <a:r>
              <a:rPr lang="en-US" baseline="30000">
                <a:solidFill>
                  <a:srgbClr val="FFFF99"/>
                </a:solidFill>
              </a:rPr>
              <a:t>+</a:t>
            </a:r>
            <a:endParaRPr lang="en-US">
              <a:solidFill>
                <a:srgbClr val="FFFF99"/>
              </a:solidFill>
            </a:endParaRPr>
          </a:p>
        </p:txBody>
      </p:sp>
      <p:cxnSp>
        <p:nvCxnSpPr>
          <p:cNvPr id="35847" name="AutoShape 7"/>
          <p:cNvCxnSpPr>
            <a:cxnSpLocks noChangeShapeType="1"/>
            <a:stCxn id="35845" idx="3"/>
            <a:endCxn id="35846" idx="3"/>
          </p:cNvCxnSpPr>
          <p:nvPr/>
        </p:nvCxnSpPr>
        <p:spPr bwMode="auto">
          <a:xfrm flipH="1">
            <a:off x="1752600" y="3894138"/>
            <a:ext cx="76200" cy="709612"/>
          </a:xfrm>
          <a:prstGeom prst="curvedConnector3">
            <a:avLst>
              <a:gd name="adj1" fmla="val -300000"/>
            </a:avLst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2362200" y="3695700"/>
            <a:ext cx="1390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E - FAD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2362200" y="4403725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E – FADH</a:t>
            </a:r>
            <a:r>
              <a:rPr lang="en-US" sz="2000" baseline="-25000">
                <a:solidFill>
                  <a:srgbClr val="FFFF00"/>
                </a:solidFill>
              </a:rPr>
              <a:t>2 </a:t>
            </a:r>
            <a:endParaRPr lang="en-US" sz="2000">
              <a:solidFill>
                <a:srgbClr val="FFFF00"/>
              </a:solidFill>
            </a:endParaRPr>
          </a:p>
        </p:txBody>
      </p:sp>
      <p:cxnSp>
        <p:nvCxnSpPr>
          <p:cNvPr id="35850" name="AutoShape 10"/>
          <p:cNvCxnSpPr>
            <a:cxnSpLocks noChangeShapeType="1"/>
            <a:stCxn id="35848" idx="1"/>
            <a:endCxn id="35849" idx="1"/>
          </p:cNvCxnSpPr>
          <p:nvPr/>
        </p:nvCxnSpPr>
        <p:spPr bwMode="auto">
          <a:xfrm rot="10800000" flipH="1" flipV="1">
            <a:off x="2362200" y="3894138"/>
            <a:ext cx="1588" cy="708025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4114800" y="44037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Fe</a:t>
            </a:r>
            <a:r>
              <a:rPr lang="en-US" sz="2000" baseline="30000">
                <a:solidFill>
                  <a:srgbClr val="FFFF00"/>
                </a:solidFill>
              </a:rPr>
              <a:t>3+</a:t>
            </a:r>
            <a:endParaRPr lang="en-US" sz="2000">
              <a:solidFill>
                <a:srgbClr val="FFFF00"/>
              </a:solidFill>
            </a:endParaRP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4191000" y="36957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Fe</a:t>
            </a:r>
            <a:r>
              <a:rPr lang="en-US" sz="2000" baseline="30000">
                <a:solidFill>
                  <a:srgbClr val="FFFF00"/>
                </a:solidFill>
              </a:rPr>
              <a:t>2+</a:t>
            </a:r>
            <a:endParaRPr lang="en-US" sz="2000">
              <a:solidFill>
                <a:srgbClr val="FFFF00"/>
              </a:solidFill>
            </a:endParaRPr>
          </a:p>
        </p:txBody>
      </p:sp>
      <p:cxnSp>
        <p:nvCxnSpPr>
          <p:cNvPr id="35853" name="AutoShape 13"/>
          <p:cNvCxnSpPr>
            <a:cxnSpLocks noChangeShapeType="1"/>
          </p:cNvCxnSpPr>
          <p:nvPr/>
        </p:nvCxnSpPr>
        <p:spPr bwMode="auto">
          <a:xfrm rot="10800000" flipH="1">
            <a:off x="4114800" y="3886200"/>
            <a:ext cx="76200" cy="708025"/>
          </a:xfrm>
          <a:prstGeom prst="curvedConnector3">
            <a:avLst>
              <a:gd name="adj1" fmla="val -214583"/>
            </a:avLst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4" name="AutoShape 14"/>
          <p:cNvCxnSpPr>
            <a:cxnSpLocks noChangeShapeType="1"/>
            <a:stCxn id="35852" idx="3"/>
            <a:endCxn id="35851" idx="3"/>
          </p:cNvCxnSpPr>
          <p:nvPr/>
        </p:nvCxnSpPr>
        <p:spPr bwMode="auto">
          <a:xfrm flipH="1">
            <a:off x="4800600" y="3894138"/>
            <a:ext cx="76200" cy="708025"/>
          </a:xfrm>
          <a:prstGeom prst="curvedConnector3">
            <a:avLst>
              <a:gd name="adj1" fmla="val -300000"/>
            </a:avLst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5448300" y="4405313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Fe</a:t>
            </a:r>
            <a:r>
              <a:rPr lang="en-US" sz="2000" baseline="30000">
                <a:solidFill>
                  <a:srgbClr val="FFFF00"/>
                </a:solidFill>
              </a:rPr>
              <a:t>2+</a:t>
            </a:r>
            <a:endParaRPr lang="en-US" sz="2000">
              <a:solidFill>
                <a:srgbClr val="FFFF00"/>
              </a:solidFill>
            </a:endParaRP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5410200" y="3695700"/>
            <a:ext cx="712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Fe</a:t>
            </a:r>
            <a:r>
              <a:rPr lang="en-US" sz="2000" baseline="30000">
                <a:solidFill>
                  <a:srgbClr val="FFFF00"/>
                </a:solidFill>
              </a:rPr>
              <a:t>3+</a:t>
            </a:r>
            <a:endParaRPr lang="en-US" sz="2000">
              <a:solidFill>
                <a:srgbClr val="FFFF00"/>
              </a:solidFill>
            </a:endParaRPr>
          </a:p>
        </p:txBody>
      </p:sp>
      <p:cxnSp>
        <p:nvCxnSpPr>
          <p:cNvPr id="35857" name="AutoShape 17"/>
          <p:cNvCxnSpPr>
            <a:cxnSpLocks noChangeShapeType="1"/>
            <a:stCxn id="35855" idx="3"/>
            <a:endCxn id="35856" idx="3"/>
          </p:cNvCxnSpPr>
          <p:nvPr/>
        </p:nvCxnSpPr>
        <p:spPr bwMode="auto">
          <a:xfrm flipH="1" flipV="1">
            <a:off x="6122988" y="3894138"/>
            <a:ext cx="11112" cy="709612"/>
          </a:xfrm>
          <a:prstGeom prst="curvedConnector3">
            <a:avLst>
              <a:gd name="adj1" fmla="val -2057144"/>
            </a:avLst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8" name="AutoShape 18"/>
          <p:cNvCxnSpPr>
            <a:cxnSpLocks noChangeShapeType="1"/>
            <a:stCxn id="35856" idx="1"/>
            <a:endCxn id="35855" idx="1"/>
          </p:cNvCxnSpPr>
          <p:nvPr/>
        </p:nvCxnSpPr>
        <p:spPr bwMode="auto">
          <a:xfrm rot="10800000" flipH="1" flipV="1">
            <a:off x="5410200" y="3894138"/>
            <a:ext cx="38100" cy="709612"/>
          </a:xfrm>
          <a:prstGeom prst="curvedConnector3">
            <a:avLst>
              <a:gd name="adj1" fmla="val -770838"/>
            </a:avLst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5860" name="Group 20"/>
          <p:cNvGrpSpPr>
            <a:grpSpLocks/>
          </p:cNvGrpSpPr>
          <p:nvPr/>
        </p:nvGrpSpPr>
        <p:grpSpPr bwMode="auto">
          <a:xfrm>
            <a:off x="6858000" y="3581400"/>
            <a:ext cx="957263" cy="457200"/>
            <a:chOff x="4712" y="2158"/>
            <a:chExt cx="603" cy="288"/>
          </a:xfrm>
        </p:grpSpPr>
        <p:sp>
          <p:nvSpPr>
            <p:cNvPr id="35861" name="Rectangle 21"/>
            <p:cNvSpPr>
              <a:spLocks noChangeArrowheads="1"/>
            </p:cNvSpPr>
            <p:nvPr/>
          </p:nvSpPr>
          <p:spPr bwMode="auto">
            <a:xfrm>
              <a:off x="4841" y="2158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FFFF99"/>
                  </a:solidFill>
                </a:rPr>
                <a:t>C</a:t>
              </a:r>
            </a:p>
          </p:txBody>
        </p:sp>
        <p:sp>
          <p:nvSpPr>
            <p:cNvPr id="35862" name="Rectangle 22"/>
            <p:cNvSpPr>
              <a:spLocks noChangeArrowheads="1"/>
            </p:cNvSpPr>
            <p:nvPr/>
          </p:nvSpPr>
          <p:spPr bwMode="auto">
            <a:xfrm>
              <a:off x="4841" y="2273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FFFF99"/>
                  </a:solidFill>
                </a:rPr>
                <a:t>H</a:t>
              </a:r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>
              <a:off x="4712" y="2228"/>
              <a:ext cx="143" cy="0"/>
            </a:xfrm>
            <a:prstGeom prst="line">
              <a:avLst/>
            </a:prstGeom>
            <a:noFill/>
            <a:ln w="11113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4" name="Rectangle 24"/>
            <p:cNvSpPr>
              <a:spLocks noChangeArrowheads="1"/>
            </p:cNvSpPr>
            <p:nvPr/>
          </p:nvSpPr>
          <p:spPr bwMode="auto">
            <a:xfrm>
              <a:off x="5042" y="2158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FFFF99"/>
                  </a:solidFill>
                </a:rPr>
                <a:t>C</a:t>
              </a:r>
            </a:p>
          </p:txBody>
        </p:sp>
        <p:sp>
          <p:nvSpPr>
            <p:cNvPr id="35865" name="Rectangle 25"/>
            <p:cNvSpPr>
              <a:spLocks noChangeArrowheads="1"/>
            </p:cNvSpPr>
            <p:nvPr/>
          </p:nvSpPr>
          <p:spPr bwMode="auto">
            <a:xfrm>
              <a:off x="5042" y="2273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FFFF99"/>
                  </a:solidFill>
                </a:rPr>
                <a:t>H</a:t>
              </a:r>
            </a:p>
          </p:txBody>
        </p:sp>
        <p:sp>
          <p:nvSpPr>
            <p:cNvPr id="35866" name="Line 26"/>
            <p:cNvSpPr>
              <a:spLocks noChangeShapeType="1"/>
            </p:cNvSpPr>
            <p:nvPr/>
          </p:nvSpPr>
          <p:spPr bwMode="auto">
            <a:xfrm>
              <a:off x="4969" y="2248"/>
              <a:ext cx="87" cy="0"/>
            </a:xfrm>
            <a:prstGeom prst="line">
              <a:avLst/>
            </a:prstGeom>
            <a:noFill/>
            <a:ln w="11113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>
              <a:off x="4969" y="2207"/>
              <a:ext cx="87" cy="0"/>
            </a:xfrm>
            <a:prstGeom prst="line">
              <a:avLst/>
            </a:prstGeom>
            <a:noFill/>
            <a:ln w="11113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>
              <a:off x="5170" y="2228"/>
              <a:ext cx="145" cy="0"/>
            </a:xfrm>
            <a:prstGeom prst="line">
              <a:avLst/>
            </a:prstGeom>
            <a:noFill/>
            <a:ln w="11113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69" name="Group 29"/>
          <p:cNvGrpSpPr>
            <a:grpSpLocks/>
          </p:cNvGrpSpPr>
          <p:nvPr/>
        </p:nvGrpSpPr>
        <p:grpSpPr bwMode="auto">
          <a:xfrm>
            <a:off x="6858000" y="4495800"/>
            <a:ext cx="957263" cy="520700"/>
            <a:chOff x="4714" y="3015"/>
            <a:chExt cx="603" cy="328"/>
          </a:xfrm>
        </p:grpSpPr>
        <p:sp>
          <p:nvSpPr>
            <p:cNvPr id="35870" name="Rectangle 30"/>
            <p:cNvSpPr>
              <a:spLocks noChangeArrowheads="1"/>
            </p:cNvSpPr>
            <p:nvPr/>
          </p:nvSpPr>
          <p:spPr bwMode="auto">
            <a:xfrm>
              <a:off x="4843" y="3015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FF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FF99"/>
                  </a:solidFill>
                </a:rPr>
                <a:t>C</a:t>
              </a:r>
            </a:p>
          </p:txBody>
        </p:sp>
        <p:sp>
          <p:nvSpPr>
            <p:cNvPr id="35871" name="Rectangle 31"/>
            <p:cNvSpPr>
              <a:spLocks noChangeArrowheads="1"/>
            </p:cNvSpPr>
            <p:nvPr/>
          </p:nvSpPr>
          <p:spPr bwMode="auto">
            <a:xfrm>
              <a:off x="4843" y="3140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FF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FF99"/>
                  </a:solidFill>
                </a:rPr>
                <a:t>H</a:t>
              </a:r>
            </a:p>
          </p:txBody>
        </p:sp>
        <p:sp>
          <p:nvSpPr>
            <p:cNvPr id="35872" name="Rectangle 32"/>
            <p:cNvSpPr>
              <a:spLocks noChangeArrowheads="1"/>
            </p:cNvSpPr>
            <p:nvPr/>
          </p:nvSpPr>
          <p:spPr bwMode="auto">
            <a:xfrm>
              <a:off x="4940" y="322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FF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FF99"/>
                  </a:solidFill>
                </a:rPr>
                <a:t>2</a:t>
              </a:r>
              <a:endParaRPr lang="en-US">
                <a:solidFill>
                  <a:srgbClr val="00FF99"/>
                </a:solidFill>
              </a:endParaRPr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>
              <a:off x="4714" y="3085"/>
              <a:ext cx="143" cy="0"/>
            </a:xfrm>
            <a:prstGeom prst="line">
              <a:avLst/>
            </a:prstGeom>
            <a:noFill/>
            <a:ln w="11113">
              <a:solidFill>
                <a:srgbClr val="00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Rectangle 34"/>
            <p:cNvSpPr>
              <a:spLocks noChangeArrowheads="1"/>
            </p:cNvSpPr>
            <p:nvPr/>
          </p:nvSpPr>
          <p:spPr bwMode="auto">
            <a:xfrm>
              <a:off x="5044" y="3015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FF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FF99"/>
                  </a:solidFill>
                </a:rPr>
                <a:t>C</a:t>
              </a:r>
            </a:p>
          </p:txBody>
        </p:sp>
        <p:sp>
          <p:nvSpPr>
            <p:cNvPr id="35875" name="Rectangle 35"/>
            <p:cNvSpPr>
              <a:spLocks noChangeArrowheads="1"/>
            </p:cNvSpPr>
            <p:nvPr/>
          </p:nvSpPr>
          <p:spPr bwMode="auto">
            <a:xfrm>
              <a:off x="5044" y="3140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FF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FF99"/>
                  </a:solidFill>
                </a:rPr>
                <a:t>H</a:t>
              </a:r>
            </a:p>
          </p:txBody>
        </p:sp>
        <p:sp>
          <p:nvSpPr>
            <p:cNvPr id="35876" name="Rectangle 36"/>
            <p:cNvSpPr>
              <a:spLocks noChangeArrowheads="1"/>
            </p:cNvSpPr>
            <p:nvPr/>
          </p:nvSpPr>
          <p:spPr bwMode="auto">
            <a:xfrm>
              <a:off x="5141" y="322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FF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FF99"/>
                  </a:solidFill>
                </a:rPr>
                <a:t>2</a:t>
              </a:r>
              <a:endParaRPr lang="en-US">
                <a:solidFill>
                  <a:srgbClr val="00FF99"/>
                </a:solidFill>
              </a:endParaRPr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>
              <a:off x="4971" y="3085"/>
              <a:ext cx="87" cy="0"/>
            </a:xfrm>
            <a:prstGeom prst="line">
              <a:avLst/>
            </a:prstGeom>
            <a:noFill/>
            <a:ln w="11113">
              <a:solidFill>
                <a:srgbClr val="00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5172" y="3085"/>
              <a:ext cx="145" cy="0"/>
            </a:xfrm>
            <a:prstGeom prst="line">
              <a:avLst/>
            </a:prstGeom>
            <a:noFill/>
            <a:ln w="11113">
              <a:solidFill>
                <a:srgbClr val="00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8032750" y="4502150"/>
            <a:ext cx="506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+ O</a:t>
            </a:r>
            <a:r>
              <a:rPr lang="en-US" sz="2000" baseline="-25000">
                <a:solidFill>
                  <a:srgbClr val="FFFF99"/>
                </a:solidFill>
              </a:rPr>
              <a:t>2</a:t>
            </a:r>
          </a:p>
        </p:txBody>
      </p:sp>
      <p:sp>
        <p:nvSpPr>
          <p:cNvPr id="35880" name="Arc 40"/>
          <p:cNvSpPr>
            <a:spLocks/>
          </p:cNvSpPr>
          <p:nvPr/>
        </p:nvSpPr>
        <p:spPr bwMode="auto">
          <a:xfrm rot="21320845" flipH="1">
            <a:off x="6399213" y="3900488"/>
            <a:ext cx="381000" cy="747712"/>
          </a:xfrm>
          <a:custGeom>
            <a:avLst/>
            <a:gdLst>
              <a:gd name="G0" fmla="+- 0 0 0"/>
              <a:gd name="G1" fmla="+- 20981 0 0"/>
              <a:gd name="G2" fmla="+- 21600 0 0"/>
              <a:gd name="T0" fmla="*/ 5136 w 21600"/>
              <a:gd name="T1" fmla="*/ 0 h 41561"/>
              <a:gd name="T2" fmla="*/ 6560 w 21600"/>
              <a:gd name="T3" fmla="*/ 41561 h 41561"/>
              <a:gd name="T4" fmla="*/ 0 w 21600"/>
              <a:gd name="T5" fmla="*/ 20981 h 4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1561" fill="none" extrusionOk="0">
                <a:moveTo>
                  <a:pt x="5135" y="0"/>
                </a:moveTo>
                <a:cubicBezTo>
                  <a:pt x="14801" y="2366"/>
                  <a:pt x="21600" y="11029"/>
                  <a:pt x="21600" y="20981"/>
                </a:cubicBezTo>
                <a:cubicBezTo>
                  <a:pt x="21600" y="30383"/>
                  <a:pt x="15518" y="38705"/>
                  <a:pt x="6559" y="41560"/>
                </a:cubicBezTo>
              </a:path>
              <a:path w="21600" h="41561" stroke="0" extrusionOk="0">
                <a:moveTo>
                  <a:pt x="5135" y="0"/>
                </a:moveTo>
                <a:cubicBezTo>
                  <a:pt x="14801" y="2366"/>
                  <a:pt x="21600" y="11029"/>
                  <a:pt x="21600" y="20981"/>
                </a:cubicBezTo>
                <a:cubicBezTo>
                  <a:pt x="21600" y="30383"/>
                  <a:pt x="15518" y="38705"/>
                  <a:pt x="6559" y="41560"/>
                </a:cubicBezTo>
                <a:lnTo>
                  <a:pt x="0" y="20981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 flipV="1">
            <a:off x="6616700" y="3867150"/>
            <a:ext cx="114300" cy="4445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8001000" y="3581400"/>
            <a:ext cx="690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+ H</a:t>
            </a:r>
            <a:r>
              <a:rPr lang="en-US" sz="2000" baseline="-25000">
                <a:solidFill>
                  <a:srgbClr val="FFFF99"/>
                </a:solidFill>
              </a:rPr>
              <a:t>2</a:t>
            </a:r>
            <a:r>
              <a:rPr lang="en-US" sz="2000">
                <a:solidFill>
                  <a:srgbClr val="FFFF99"/>
                </a:solidFill>
              </a:rPr>
              <a:t>O</a:t>
            </a:r>
          </a:p>
        </p:txBody>
      </p:sp>
      <p:sp>
        <p:nvSpPr>
          <p:cNvPr id="35886" name="Line 46"/>
          <p:cNvSpPr>
            <a:spLocks noChangeShapeType="1"/>
          </p:cNvSpPr>
          <p:nvPr/>
        </p:nvSpPr>
        <p:spPr bwMode="auto">
          <a:xfrm flipV="1">
            <a:off x="3792538" y="5815013"/>
            <a:ext cx="336550" cy="192087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7" name="Line 47"/>
          <p:cNvSpPr>
            <a:spLocks noChangeShapeType="1"/>
          </p:cNvSpPr>
          <p:nvPr/>
        </p:nvSpPr>
        <p:spPr bwMode="auto">
          <a:xfrm>
            <a:off x="4129088" y="5815013"/>
            <a:ext cx="336550" cy="188912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8" name="Line 48"/>
          <p:cNvSpPr>
            <a:spLocks noChangeShapeType="1"/>
          </p:cNvSpPr>
          <p:nvPr/>
        </p:nvSpPr>
        <p:spPr bwMode="auto">
          <a:xfrm flipV="1">
            <a:off x="4465638" y="5811838"/>
            <a:ext cx="336550" cy="192087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9" name="Line 49"/>
          <p:cNvSpPr>
            <a:spLocks noChangeShapeType="1"/>
          </p:cNvSpPr>
          <p:nvPr/>
        </p:nvSpPr>
        <p:spPr bwMode="auto">
          <a:xfrm>
            <a:off x="4802188" y="5811838"/>
            <a:ext cx="334962" cy="19050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0" name="Line 50"/>
          <p:cNvSpPr>
            <a:spLocks noChangeShapeType="1"/>
          </p:cNvSpPr>
          <p:nvPr/>
        </p:nvSpPr>
        <p:spPr bwMode="auto">
          <a:xfrm flipV="1">
            <a:off x="5137150" y="5810250"/>
            <a:ext cx="336550" cy="192088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1" name="Line 51"/>
          <p:cNvSpPr>
            <a:spLocks noChangeShapeType="1"/>
          </p:cNvSpPr>
          <p:nvPr/>
        </p:nvSpPr>
        <p:spPr bwMode="auto">
          <a:xfrm>
            <a:off x="5473700" y="5810250"/>
            <a:ext cx="336550" cy="19050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2" name="Line 52"/>
          <p:cNvSpPr>
            <a:spLocks noChangeShapeType="1"/>
          </p:cNvSpPr>
          <p:nvPr/>
        </p:nvSpPr>
        <p:spPr bwMode="auto">
          <a:xfrm flipV="1">
            <a:off x="5810250" y="5808663"/>
            <a:ext cx="334963" cy="192087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3" name="Line 53"/>
          <p:cNvSpPr>
            <a:spLocks noChangeShapeType="1"/>
          </p:cNvSpPr>
          <p:nvPr/>
        </p:nvSpPr>
        <p:spPr bwMode="auto">
          <a:xfrm>
            <a:off x="6145213" y="5808663"/>
            <a:ext cx="336550" cy="19050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4" name="Rectangle 54"/>
          <p:cNvSpPr>
            <a:spLocks noChangeArrowheads="1"/>
          </p:cNvSpPr>
          <p:nvPr/>
        </p:nvSpPr>
        <p:spPr bwMode="auto">
          <a:xfrm>
            <a:off x="276225" y="5897563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C</a:t>
            </a:r>
          </a:p>
        </p:txBody>
      </p:sp>
      <p:sp>
        <p:nvSpPr>
          <p:cNvPr id="35895" name="Rectangle 55"/>
          <p:cNvSpPr>
            <a:spLocks noChangeArrowheads="1"/>
          </p:cNvSpPr>
          <p:nvPr/>
        </p:nvSpPr>
        <p:spPr bwMode="auto">
          <a:xfrm>
            <a:off x="444500" y="5897563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H</a:t>
            </a:r>
          </a:p>
        </p:txBody>
      </p:sp>
      <p:sp>
        <p:nvSpPr>
          <p:cNvPr id="35896" name="Rectangle 56"/>
          <p:cNvSpPr>
            <a:spLocks noChangeArrowheads="1"/>
          </p:cNvSpPr>
          <p:nvPr/>
        </p:nvSpPr>
        <p:spPr bwMode="auto">
          <a:xfrm>
            <a:off x="633413" y="6043613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FFFF99"/>
                </a:solidFill>
              </a:rPr>
              <a:t>2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35897" name="Line 57"/>
          <p:cNvSpPr>
            <a:spLocks noChangeShapeType="1"/>
          </p:cNvSpPr>
          <p:nvPr/>
        </p:nvSpPr>
        <p:spPr bwMode="auto">
          <a:xfrm flipV="1">
            <a:off x="715963" y="5821363"/>
            <a:ext cx="334962" cy="192087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8" name="Line 58"/>
          <p:cNvSpPr>
            <a:spLocks noChangeShapeType="1"/>
          </p:cNvSpPr>
          <p:nvPr/>
        </p:nvSpPr>
        <p:spPr bwMode="auto">
          <a:xfrm>
            <a:off x="1050925" y="5821363"/>
            <a:ext cx="336550" cy="19050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9" name="Line 59"/>
          <p:cNvSpPr>
            <a:spLocks noChangeShapeType="1"/>
          </p:cNvSpPr>
          <p:nvPr/>
        </p:nvSpPr>
        <p:spPr bwMode="auto">
          <a:xfrm flipV="1">
            <a:off x="1387475" y="5819775"/>
            <a:ext cx="336550" cy="192088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0" name="Line 60"/>
          <p:cNvSpPr>
            <a:spLocks noChangeShapeType="1"/>
          </p:cNvSpPr>
          <p:nvPr/>
        </p:nvSpPr>
        <p:spPr bwMode="auto">
          <a:xfrm>
            <a:off x="1724025" y="5819775"/>
            <a:ext cx="336550" cy="19050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1" name="Line 61"/>
          <p:cNvSpPr>
            <a:spLocks noChangeShapeType="1"/>
          </p:cNvSpPr>
          <p:nvPr/>
        </p:nvSpPr>
        <p:spPr bwMode="auto">
          <a:xfrm flipV="1">
            <a:off x="2060575" y="5818188"/>
            <a:ext cx="334963" cy="192087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2" name="Line 62"/>
          <p:cNvSpPr>
            <a:spLocks noChangeShapeType="1"/>
          </p:cNvSpPr>
          <p:nvPr/>
        </p:nvSpPr>
        <p:spPr bwMode="auto">
          <a:xfrm>
            <a:off x="2395538" y="5818188"/>
            <a:ext cx="336550" cy="19050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3" name="Line 63"/>
          <p:cNvSpPr>
            <a:spLocks noChangeShapeType="1"/>
          </p:cNvSpPr>
          <p:nvPr/>
        </p:nvSpPr>
        <p:spPr bwMode="auto">
          <a:xfrm flipV="1">
            <a:off x="2732088" y="5816600"/>
            <a:ext cx="336550" cy="192088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4" name="Line 64"/>
          <p:cNvSpPr>
            <a:spLocks noChangeShapeType="1"/>
          </p:cNvSpPr>
          <p:nvPr/>
        </p:nvSpPr>
        <p:spPr bwMode="auto">
          <a:xfrm>
            <a:off x="3068638" y="5816600"/>
            <a:ext cx="334962" cy="19050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5" name="Line 65"/>
          <p:cNvSpPr>
            <a:spLocks noChangeShapeType="1"/>
          </p:cNvSpPr>
          <p:nvPr/>
        </p:nvSpPr>
        <p:spPr bwMode="auto">
          <a:xfrm>
            <a:off x="3403600" y="6007100"/>
            <a:ext cx="388938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6" name="Line 66"/>
          <p:cNvSpPr>
            <a:spLocks noChangeShapeType="1"/>
          </p:cNvSpPr>
          <p:nvPr/>
        </p:nvSpPr>
        <p:spPr bwMode="auto">
          <a:xfrm>
            <a:off x="3449638" y="5938838"/>
            <a:ext cx="298450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7" name="Rectangle 67"/>
          <p:cNvSpPr>
            <a:spLocks noChangeArrowheads="1"/>
          </p:cNvSpPr>
          <p:nvPr/>
        </p:nvSpPr>
        <p:spPr bwMode="auto">
          <a:xfrm>
            <a:off x="6334125" y="6265863"/>
            <a:ext cx="17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O</a:t>
            </a:r>
          </a:p>
        </p:txBody>
      </p:sp>
      <p:sp>
        <p:nvSpPr>
          <p:cNvPr id="35908" name="Line 68"/>
          <p:cNvSpPr>
            <a:spLocks noChangeShapeType="1"/>
          </p:cNvSpPr>
          <p:nvPr/>
        </p:nvSpPr>
        <p:spPr bwMode="auto">
          <a:xfrm>
            <a:off x="6448425" y="5991225"/>
            <a:ext cx="0" cy="274638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9" name="Line 69"/>
          <p:cNvSpPr>
            <a:spLocks noChangeShapeType="1"/>
          </p:cNvSpPr>
          <p:nvPr/>
        </p:nvSpPr>
        <p:spPr bwMode="auto">
          <a:xfrm>
            <a:off x="6516688" y="5973763"/>
            <a:ext cx="0" cy="29210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0" name="Rectangle 70"/>
          <p:cNvSpPr>
            <a:spLocks noChangeArrowheads="1"/>
          </p:cNvSpPr>
          <p:nvPr/>
        </p:nvSpPr>
        <p:spPr bwMode="auto">
          <a:xfrm>
            <a:off x="6608763" y="5608638"/>
            <a:ext cx="17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O</a:t>
            </a:r>
          </a:p>
        </p:txBody>
      </p:sp>
      <p:sp>
        <p:nvSpPr>
          <p:cNvPr id="35911" name="Line 71"/>
          <p:cNvSpPr>
            <a:spLocks noChangeShapeType="1"/>
          </p:cNvSpPr>
          <p:nvPr/>
        </p:nvSpPr>
        <p:spPr bwMode="auto">
          <a:xfrm>
            <a:off x="6869113" y="5602288"/>
            <a:ext cx="84137" cy="0"/>
          </a:xfrm>
          <a:prstGeom prst="line">
            <a:avLst/>
          </a:prstGeom>
          <a:noFill/>
          <a:ln w="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2" name="Line 72"/>
          <p:cNvSpPr>
            <a:spLocks noChangeShapeType="1"/>
          </p:cNvSpPr>
          <p:nvPr/>
        </p:nvSpPr>
        <p:spPr bwMode="auto">
          <a:xfrm flipV="1">
            <a:off x="6481763" y="5834063"/>
            <a:ext cx="161925" cy="16510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4" name="Rectangle 74"/>
          <p:cNvSpPr>
            <a:spLocks noChangeArrowheads="1"/>
          </p:cNvSpPr>
          <p:nvPr/>
        </p:nvSpPr>
        <p:spPr bwMode="auto">
          <a:xfrm>
            <a:off x="7162800" y="5821363"/>
            <a:ext cx="1803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Oleic acid [C18:1]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81000" y="2286000"/>
            <a:ext cx="84582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Mammals cannot introduce double bonds further out than C</a:t>
            </a:r>
            <a:r>
              <a:rPr lang="en-US" sz="2400" baseline="-25000">
                <a:solidFill>
                  <a:srgbClr val="FFFF99"/>
                </a:solidFill>
              </a:rPr>
              <a:t>9</a:t>
            </a:r>
            <a:r>
              <a:rPr lang="en-US" sz="2400">
                <a:solidFill>
                  <a:srgbClr val="FFFF99"/>
                </a:solidFill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Hence, linoleic acid (18:2 cis </a:t>
            </a:r>
            <a:r>
              <a:rPr lang="en-US" sz="2400">
                <a:solidFill>
                  <a:srgbClr val="FFFF99"/>
                </a:solidFill>
                <a:cs typeface="Arial" pitchFamily="34" charset="0"/>
              </a:rPr>
              <a:t>∆</a:t>
            </a:r>
            <a:r>
              <a:rPr lang="en-US" sz="2400" baseline="30000">
                <a:solidFill>
                  <a:srgbClr val="FFFF99"/>
                </a:solidFill>
                <a:cs typeface="Arial" pitchFamily="34" charset="0"/>
              </a:rPr>
              <a:t>9 </a:t>
            </a:r>
            <a:r>
              <a:rPr lang="en-US" sz="2400">
                <a:solidFill>
                  <a:srgbClr val="FFFF99"/>
                </a:solidFill>
                <a:cs typeface="Arial" pitchFamily="34" charset="0"/>
              </a:rPr>
              <a:t>,∆</a:t>
            </a:r>
            <a:r>
              <a:rPr lang="en-US" sz="2400" baseline="30000">
                <a:solidFill>
                  <a:srgbClr val="FFFF99"/>
                </a:solidFill>
                <a:cs typeface="Arial" pitchFamily="34" charset="0"/>
              </a:rPr>
              <a:t>12</a:t>
            </a:r>
            <a:r>
              <a:rPr lang="en-US" sz="2400">
                <a:solidFill>
                  <a:srgbClr val="FFFF99"/>
                </a:solidFill>
                <a:cs typeface="Arial" pitchFamily="34" charset="0"/>
              </a:rPr>
              <a:t> )</a:t>
            </a:r>
            <a:r>
              <a:rPr lang="en-US" sz="2400">
                <a:solidFill>
                  <a:srgbClr val="FFFF99"/>
                </a:solidFill>
              </a:rPr>
              <a:t> and linolenic acid (18:3 cis ∆</a:t>
            </a:r>
            <a:r>
              <a:rPr lang="en-US" sz="2400" baseline="30000">
                <a:solidFill>
                  <a:srgbClr val="FFFF99"/>
                </a:solidFill>
              </a:rPr>
              <a:t>9 </a:t>
            </a:r>
            <a:r>
              <a:rPr lang="en-US" sz="2400">
                <a:solidFill>
                  <a:srgbClr val="FFFF99"/>
                </a:solidFill>
              </a:rPr>
              <a:t>,∆</a:t>
            </a:r>
            <a:r>
              <a:rPr lang="en-US" sz="2400" baseline="30000">
                <a:solidFill>
                  <a:srgbClr val="FFFF99"/>
                </a:solidFill>
              </a:rPr>
              <a:t> 12</a:t>
            </a:r>
            <a:r>
              <a:rPr lang="en-US" sz="2400">
                <a:solidFill>
                  <a:srgbClr val="FFFF99"/>
                </a:solidFill>
              </a:rPr>
              <a:t> , ∆</a:t>
            </a:r>
            <a:r>
              <a:rPr lang="en-US" sz="2400" baseline="30000">
                <a:solidFill>
                  <a:srgbClr val="FFFF99"/>
                </a:solidFill>
              </a:rPr>
              <a:t>15 </a:t>
            </a:r>
            <a:r>
              <a:rPr lang="en-US" sz="2400">
                <a:solidFill>
                  <a:srgbClr val="FFFF99"/>
                </a:solidFill>
              </a:rPr>
              <a:t>) cannot be made. 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They must be obtained from the diet.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81000" y="12192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u="sng">
                <a:solidFill>
                  <a:srgbClr val="FFFF99"/>
                </a:solidFill>
              </a:rPr>
              <a:t>Control of FA Synthesis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990600" y="19050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Acetyl-CoA</a:t>
            </a: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1752600" y="2438400"/>
            <a:ext cx="0" cy="2286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914400" y="4572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Malonyl CoA</a:t>
            </a:r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1752600" y="4953000"/>
            <a:ext cx="0" cy="5334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990600" y="54102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Fatty Acids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228600" y="28956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Acetyl CoA carboxylase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1828800" y="30480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99"/>
                </a:solidFill>
              </a:rPr>
              <a:t>AMP 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1828800" y="27432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99"/>
                </a:solidFill>
              </a:rPr>
              <a:t>Palmitoyl CoA 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1828800" y="2438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99"/>
                </a:solidFill>
              </a:rPr>
              <a:t>Citrate  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1828800" y="33528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99"/>
                </a:solidFill>
              </a:rPr>
              <a:t>Glucagon 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1828800" y="36576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99"/>
                </a:solidFill>
              </a:rPr>
              <a:t>Epinephrine 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1828800" y="39624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99"/>
                </a:solidFill>
              </a:rPr>
              <a:t>Insulin</a:t>
            </a: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1828800" y="42672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99"/>
                </a:solidFill>
              </a:rPr>
              <a:t>cAMP </a:t>
            </a:r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4953000" y="6096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9999"/>
                </a:solidFill>
              </a:rPr>
              <a:t>Acetyl CoA Carboxylase</a:t>
            </a:r>
          </a:p>
        </p:txBody>
      </p: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4267200" y="2819400"/>
            <a:ext cx="1600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00FF99"/>
                </a:solidFill>
              </a:rPr>
              <a:t>Active Carboxylase</a:t>
            </a:r>
          </a:p>
        </p:txBody>
      </p:sp>
      <p:sp>
        <p:nvSpPr>
          <p:cNvPr id="39954" name="Oval 18"/>
          <p:cNvSpPr>
            <a:spLocks noChangeArrowheads="1"/>
          </p:cNvSpPr>
          <p:nvPr/>
        </p:nvSpPr>
        <p:spPr bwMode="auto">
          <a:xfrm>
            <a:off x="4191000" y="2743200"/>
            <a:ext cx="1676400" cy="1066800"/>
          </a:xfrm>
          <a:prstGeom prst="ellipse">
            <a:avLst/>
          </a:prstGeom>
          <a:noFill/>
          <a:ln w="28575" algn="ctr">
            <a:solidFill>
              <a:srgbClr val="00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7315200" y="2874963"/>
            <a:ext cx="1676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Inactive Carboxylase</a:t>
            </a:r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7315200" y="2743200"/>
            <a:ext cx="1600200" cy="110331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39957" name="AutoShape 21"/>
          <p:cNvCxnSpPr>
            <a:cxnSpLocks noChangeShapeType="1"/>
            <a:stCxn id="39954" idx="0"/>
            <a:endCxn id="39956" idx="0"/>
          </p:cNvCxnSpPr>
          <p:nvPr/>
        </p:nvCxnSpPr>
        <p:spPr bwMode="auto">
          <a:xfrm rot="5400000" flipV="1">
            <a:off x="6571456" y="1186657"/>
            <a:ext cx="1587" cy="3086100"/>
          </a:xfrm>
          <a:prstGeom prst="curvedConnector3">
            <a:avLst>
              <a:gd name="adj1" fmla="val -37500000"/>
            </a:avLst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8" name="AutoShape 22"/>
          <p:cNvCxnSpPr>
            <a:cxnSpLocks noChangeShapeType="1"/>
            <a:stCxn id="39956" idx="2"/>
            <a:endCxn id="39954" idx="4"/>
          </p:cNvCxnSpPr>
          <p:nvPr/>
        </p:nvCxnSpPr>
        <p:spPr bwMode="auto">
          <a:xfrm rot="16200000" flipV="1">
            <a:off x="6553994" y="2299494"/>
            <a:ext cx="36512" cy="3086100"/>
          </a:xfrm>
          <a:prstGeom prst="curvedConnector3">
            <a:avLst>
              <a:gd name="adj1" fmla="val -1743481"/>
            </a:avLst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5105400" y="1600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ATP</a:t>
            </a:r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6096000" y="1447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ADP</a:t>
            </a:r>
          </a:p>
        </p:txBody>
      </p:sp>
      <p:cxnSp>
        <p:nvCxnSpPr>
          <p:cNvPr id="39961" name="AutoShape 25"/>
          <p:cNvCxnSpPr>
            <a:cxnSpLocks noChangeShapeType="1"/>
            <a:stCxn id="39959" idx="2"/>
            <a:endCxn id="39960" idx="2"/>
          </p:cNvCxnSpPr>
          <p:nvPr/>
        </p:nvCxnSpPr>
        <p:spPr bwMode="auto">
          <a:xfrm rot="5400000" flipH="1" flipV="1">
            <a:off x="5886450" y="1376363"/>
            <a:ext cx="152400" cy="1028700"/>
          </a:xfrm>
          <a:prstGeom prst="curvedConnector3">
            <a:avLst>
              <a:gd name="adj1" fmla="val -148958"/>
            </a:avLst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5562600" y="22098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AMP-activated PK</a:t>
            </a:r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6858000" y="4800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PO</a:t>
            </a:r>
            <a:r>
              <a:rPr lang="en-US" baseline="-250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9964" name="Text Box 28"/>
          <p:cNvSpPr txBox="1">
            <a:spLocks noChangeArrowheads="1"/>
          </p:cNvSpPr>
          <p:nvPr/>
        </p:nvSpPr>
        <p:spPr bwMode="auto">
          <a:xfrm>
            <a:off x="7813675" y="454025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H</a:t>
            </a:r>
            <a:r>
              <a:rPr lang="en-US" baseline="-25000">
                <a:solidFill>
                  <a:srgbClr val="FFFF00"/>
                </a:solidFill>
              </a:rPr>
              <a:t>2</a:t>
            </a:r>
            <a:r>
              <a:rPr lang="en-US">
                <a:solidFill>
                  <a:srgbClr val="FFFF00"/>
                </a:solidFill>
              </a:rPr>
              <a:t>O</a:t>
            </a:r>
          </a:p>
        </p:txBody>
      </p:sp>
      <p:cxnSp>
        <p:nvCxnSpPr>
          <p:cNvPr id="39965" name="AutoShape 29"/>
          <p:cNvCxnSpPr>
            <a:cxnSpLocks noChangeShapeType="1"/>
            <a:stCxn id="39964" idx="0"/>
            <a:endCxn id="39963" idx="0"/>
          </p:cNvCxnSpPr>
          <p:nvPr/>
        </p:nvCxnSpPr>
        <p:spPr bwMode="auto">
          <a:xfrm rot="16200000" flipH="1" flipV="1">
            <a:off x="7548563" y="4192587"/>
            <a:ext cx="260350" cy="955675"/>
          </a:xfrm>
          <a:prstGeom prst="curvedConnector3">
            <a:avLst>
              <a:gd name="adj1" fmla="val -87806"/>
            </a:avLst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66" name="Text Box 30"/>
          <p:cNvSpPr txBox="1">
            <a:spLocks noChangeArrowheads="1"/>
          </p:cNvSpPr>
          <p:nvPr/>
        </p:nvSpPr>
        <p:spPr bwMode="auto">
          <a:xfrm>
            <a:off x="5878513" y="41036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P’ase 2A</a:t>
            </a:r>
          </a:p>
        </p:txBody>
      </p:sp>
      <p:grpSp>
        <p:nvGrpSpPr>
          <p:cNvPr id="39967" name="Group 31"/>
          <p:cNvGrpSpPr>
            <a:grpSpLocks/>
          </p:cNvGrpSpPr>
          <p:nvPr/>
        </p:nvGrpSpPr>
        <p:grpSpPr bwMode="auto">
          <a:xfrm>
            <a:off x="2590800" y="2438400"/>
            <a:ext cx="381000" cy="396875"/>
            <a:chOff x="2784" y="1104"/>
            <a:chExt cx="240" cy="250"/>
          </a:xfrm>
        </p:grpSpPr>
        <p:sp>
          <p:nvSpPr>
            <p:cNvPr id="39968" name="Text Box 32"/>
            <p:cNvSpPr txBox="1">
              <a:spLocks noChangeArrowheads="1"/>
            </p:cNvSpPr>
            <p:nvPr/>
          </p:nvSpPr>
          <p:spPr bwMode="auto">
            <a:xfrm>
              <a:off x="2784" y="110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FF99"/>
                  </a:solidFill>
                </a:rPr>
                <a:t>+</a:t>
              </a:r>
            </a:p>
          </p:txBody>
        </p:sp>
        <p:sp>
          <p:nvSpPr>
            <p:cNvPr id="39969" name="Oval 33"/>
            <p:cNvSpPr>
              <a:spLocks noChangeArrowheads="1"/>
            </p:cNvSpPr>
            <p:nvPr/>
          </p:nvSpPr>
          <p:spPr bwMode="auto">
            <a:xfrm>
              <a:off x="2820" y="1160"/>
              <a:ext cx="140" cy="136"/>
            </a:xfrm>
            <a:prstGeom prst="ellipse">
              <a:avLst/>
            </a:prstGeom>
            <a:noFill/>
            <a:ln w="12700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9970" name="Group 34"/>
          <p:cNvGrpSpPr>
            <a:grpSpLocks/>
          </p:cNvGrpSpPr>
          <p:nvPr/>
        </p:nvGrpSpPr>
        <p:grpSpPr bwMode="auto">
          <a:xfrm>
            <a:off x="3352800" y="2667000"/>
            <a:ext cx="381000" cy="396875"/>
            <a:chOff x="1248" y="1008"/>
            <a:chExt cx="240" cy="250"/>
          </a:xfrm>
        </p:grpSpPr>
        <p:sp>
          <p:nvSpPr>
            <p:cNvPr id="39971" name="Text Box 35"/>
            <p:cNvSpPr txBox="1">
              <a:spLocks noChangeArrowheads="1"/>
            </p:cNvSpPr>
            <p:nvPr/>
          </p:nvSpPr>
          <p:spPr bwMode="auto">
            <a:xfrm>
              <a:off x="1248" y="100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FF99"/>
                  </a:solidFill>
                  <a:cs typeface="Arial" pitchFamily="34" charset="0"/>
                </a:rPr>
                <a:t>–</a:t>
              </a:r>
            </a:p>
          </p:txBody>
        </p:sp>
        <p:sp>
          <p:nvSpPr>
            <p:cNvPr id="39972" name="Oval 36"/>
            <p:cNvSpPr>
              <a:spLocks noChangeArrowheads="1"/>
            </p:cNvSpPr>
            <p:nvPr/>
          </p:nvSpPr>
          <p:spPr bwMode="auto">
            <a:xfrm>
              <a:off x="1280" y="1076"/>
              <a:ext cx="140" cy="136"/>
            </a:xfrm>
            <a:prstGeom prst="ellipse">
              <a:avLst/>
            </a:prstGeom>
            <a:noFill/>
            <a:ln w="12700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9973" name="Group 37"/>
          <p:cNvGrpSpPr>
            <a:grpSpLocks/>
          </p:cNvGrpSpPr>
          <p:nvPr/>
        </p:nvGrpSpPr>
        <p:grpSpPr bwMode="auto">
          <a:xfrm>
            <a:off x="2590800" y="3962400"/>
            <a:ext cx="381000" cy="396875"/>
            <a:chOff x="2784" y="1104"/>
            <a:chExt cx="240" cy="250"/>
          </a:xfrm>
        </p:grpSpPr>
        <p:sp>
          <p:nvSpPr>
            <p:cNvPr id="39974" name="Text Box 38"/>
            <p:cNvSpPr txBox="1">
              <a:spLocks noChangeArrowheads="1"/>
            </p:cNvSpPr>
            <p:nvPr/>
          </p:nvSpPr>
          <p:spPr bwMode="auto">
            <a:xfrm>
              <a:off x="2784" y="110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FF99"/>
                  </a:solidFill>
                </a:rPr>
                <a:t>+</a:t>
              </a:r>
            </a:p>
          </p:txBody>
        </p:sp>
        <p:sp>
          <p:nvSpPr>
            <p:cNvPr id="39975" name="Oval 39"/>
            <p:cNvSpPr>
              <a:spLocks noChangeArrowheads="1"/>
            </p:cNvSpPr>
            <p:nvPr/>
          </p:nvSpPr>
          <p:spPr bwMode="auto">
            <a:xfrm>
              <a:off x="2820" y="1160"/>
              <a:ext cx="140" cy="136"/>
            </a:xfrm>
            <a:prstGeom prst="ellipse">
              <a:avLst/>
            </a:prstGeom>
            <a:noFill/>
            <a:ln w="12700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9976" name="Group 40"/>
          <p:cNvGrpSpPr>
            <a:grpSpLocks/>
          </p:cNvGrpSpPr>
          <p:nvPr/>
        </p:nvGrpSpPr>
        <p:grpSpPr bwMode="auto">
          <a:xfrm>
            <a:off x="2438400" y="3003550"/>
            <a:ext cx="381000" cy="396875"/>
            <a:chOff x="1248" y="1008"/>
            <a:chExt cx="240" cy="250"/>
          </a:xfrm>
        </p:grpSpPr>
        <p:sp>
          <p:nvSpPr>
            <p:cNvPr id="39977" name="Text Box 41"/>
            <p:cNvSpPr txBox="1">
              <a:spLocks noChangeArrowheads="1"/>
            </p:cNvSpPr>
            <p:nvPr/>
          </p:nvSpPr>
          <p:spPr bwMode="auto">
            <a:xfrm>
              <a:off x="1248" y="100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FF99"/>
                  </a:solidFill>
                  <a:cs typeface="Arial" pitchFamily="34" charset="0"/>
                </a:rPr>
                <a:t>–</a:t>
              </a:r>
            </a:p>
          </p:txBody>
        </p:sp>
        <p:sp>
          <p:nvSpPr>
            <p:cNvPr id="39978" name="Oval 42"/>
            <p:cNvSpPr>
              <a:spLocks noChangeArrowheads="1"/>
            </p:cNvSpPr>
            <p:nvPr/>
          </p:nvSpPr>
          <p:spPr bwMode="auto">
            <a:xfrm>
              <a:off x="1280" y="1076"/>
              <a:ext cx="140" cy="136"/>
            </a:xfrm>
            <a:prstGeom prst="ellipse">
              <a:avLst/>
            </a:prstGeom>
            <a:noFill/>
            <a:ln w="12700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9979" name="Group 43"/>
          <p:cNvGrpSpPr>
            <a:grpSpLocks/>
          </p:cNvGrpSpPr>
          <p:nvPr/>
        </p:nvGrpSpPr>
        <p:grpSpPr bwMode="auto">
          <a:xfrm>
            <a:off x="2916238" y="3321050"/>
            <a:ext cx="381000" cy="396875"/>
            <a:chOff x="1248" y="1008"/>
            <a:chExt cx="240" cy="250"/>
          </a:xfrm>
        </p:grpSpPr>
        <p:sp>
          <p:nvSpPr>
            <p:cNvPr id="39980" name="Text Box 44"/>
            <p:cNvSpPr txBox="1">
              <a:spLocks noChangeArrowheads="1"/>
            </p:cNvSpPr>
            <p:nvPr/>
          </p:nvSpPr>
          <p:spPr bwMode="auto">
            <a:xfrm>
              <a:off x="1248" y="100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FF99"/>
                  </a:solidFill>
                  <a:cs typeface="Arial" pitchFamily="34" charset="0"/>
                </a:rPr>
                <a:t>–</a:t>
              </a:r>
            </a:p>
          </p:txBody>
        </p:sp>
        <p:sp>
          <p:nvSpPr>
            <p:cNvPr id="39981" name="Oval 45"/>
            <p:cNvSpPr>
              <a:spLocks noChangeArrowheads="1"/>
            </p:cNvSpPr>
            <p:nvPr/>
          </p:nvSpPr>
          <p:spPr bwMode="auto">
            <a:xfrm>
              <a:off x="1280" y="1076"/>
              <a:ext cx="140" cy="136"/>
            </a:xfrm>
            <a:prstGeom prst="ellipse">
              <a:avLst/>
            </a:prstGeom>
            <a:noFill/>
            <a:ln w="12700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9982" name="Group 46"/>
          <p:cNvGrpSpPr>
            <a:grpSpLocks/>
          </p:cNvGrpSpPr>
          <p:nvPr/>
        </p:nvGrpSpPr>
        <p:grpSpPr bwMode="auto">
          <a:xfrm>
            <a:off x="3168650" y="3635375"/>
            <a:ext cx="381000" cy="396875"/>
            <a:chOff x="1248" y="1008"/>
            <a:chExt cx="240" cy="250"/>
          </a:xfrm>
        </p:grpSpPr>
        <p:sp>
          <p:nvSpPr>
            <p:cNvPr id="39983" name="Text Box 47"/>
            <p:cNvSpPr txBox="1">
              <a:spLocks noChangeArrowheads="1"/>
            </p:cNvSpPr>
            <p:nvPr/>
          </p:nvSpPr>
          <p:spPr bwMode="auto">
            <a:xfrm>
              <a:off x="1248" y="100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FF99"/>
                  </a:solidFill>
                  <a:cs typeface="Arial" pitchFamily="34" charset="0"/>
                </a:rPr>
                <a:t>–</a:t>
              </a:r>
            </a:p>
          </p:txBody>
        </p:sp>
        <p:sp>
          <p:nvSpPr>
            <p:cNvPr id="39984" name="Oval 48"/>
            <p:cNvSpPr>
              <a:spLocks noChangeArrowheads="1"/>
            </p:cNvSpPr>
            <p:nvPr/>
          </p:nvSpPr>
          <p:spPr bwMode="auto">
            <a:xfrm>
              <a:off x="1280" y="1076"/>
              <a:ext cx="140" cy="136"/>
            </a:xfrm>
            <a:prstGeom prst="ellipse">
              <a:avLst/>
            </a:prstGeom>
            <a:noFill/>
            <a:ln w="12700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9985" name="Group 49"/>
          <p:cNvGrpSpPr>
            <a:grpSpLocks/>
          </p:cNvGrpSpPr>
          <p:nvPr/>
        </p:nvGrpSpPr>
        <p:grpSpPr bwMode="auto">
          <a:xfrm>
            <a:off x="2601913" y="4222750"/>
            <a:ext cx="381000" cy="396875"/>
            <a:chOff x="1248" y="1008"/>
            <a:chExt cx="240" cy="250"/>
          </a:xfrm>
        </p:grpSpPr>
        <p:sp>
          <p:nvSpPr>
            <p:cNvPr id="39986" name="Text Box 50"/>
            <p:cNvSpPr txBox="1">
              <a:spLocks noChangeArrowheads="1"/>
            </p:cNvSpPr>
            <p:nvPr/>
          </p:nvSpPr>
          <p:spPr bwMode="auto">
            <a:xfrm>
              <a:off x="1248" y="100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FF99"/>
                  </a:solidFill>
                  <a:cs typeface="Arial" pitchFamily="34" charset="0"/>
                </a:rPr>
                <a:t>–</a:t>
              </a:r>
            </a:p>
          </p:txBody>
        </p:sp>
        <p:sp>
          <p:nvSpPr>
            <p:cNvPr id="39987" name="Oval 51"/>
            <p:cNvSpPr>
              <a:spLocks noChangeArrowheads="1"/>
            </p:cNvSpPr>
            <p:nvPr/>
          </p:nvSpPr>
          <p:spPr bwMode="auto">
            <a:xfrm>
              <a:off x="1280" y="1076"/>
              <a:ext cx="140" cy="136"/>
            </a:xfrm>
            <a:prstGeom prst="ellipse">
              <a:avLst/>
            </a:prstGeom>
            <a:noFill/>
            <a:ln w="12700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9988" name="Text Box 52"/>
          <p:cNvSpPr txBox="1">
            <a:spLocks noChangeArrowheads="1"/>
          </p:cNvSpPr>
          <p:nvPr/>
        </p:nvSpPr>
        <p:spPr bwMode="auto">
          <a:xfrm>
            <a:off x="4572000" y="5486400"/>
            <a:ext cx="79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cAMP</a:t>
            </a:r>
          </a:p>
        </p:txBody>
      </p:sp>
      <p:sp>
        <p:nvSpPr>
          <p:cNvPr id="39989" name="Line 53"/>
          <p:cNvSpPr>
            <a:spLocks noChangeShapeType="1"/>
          </p:cNvSpPr>
          <p:nvPr/>
        </p:nvSpPr>
        <p:spPr bwMode="auto">
          <a:xfrm flipV="1">
            <a:off x="5181600" y="4495800"/>
            <a:ext cx="91440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0" name="Text Box 54"/>
          <p:cNvSpPr txBox="1">
            <a:spLocks noChangeArrowheads="1"/>
          </p:cNvSpPr>
          <p:nvPr/>
        </p:nvSpPr>
        <p:spPr bwMode="auto">
          <a:xfrm>
            <a:off x="8534400" y="2362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39991" name="Text Box 55"/>
          <p:cNvSpPr txBox="1">
            <a:spLocks noChangeArrowheads="1"/>
          </p:cNvSpPr>
          <p:nvPr/>
        </p:nvSpPr>
        <p:spPr bwMode="auto">
          <a:xfrm>
            <a:off x="6215063" y="38528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P</a:t>
            </a:r>
          </a:p>
        </p:txBody>
      </p:sp>
      <p:grpSp>
        <p:nvGrpSpPr>
          <p:cNvPr id="39992" name="Group 56"/>
          <p:cNvGrpSpPr>
            <a:grpSpLocks/>
          </p:cNvGrpSpPr>
          <p:nvPr/>
        </p:nvGrpSpPr>
        <p:grpSpPr bwMode="auto">
          <a:xfrm>
            <a:off x="5486400" y="3886200"/>
            <a:ext cx="381000" cy="396875"/>
            <a:chOff x="3408" y="2880"/>
            <a:chExt cx="240" cy="250"/>
          </a:xfrm>
        </p:grpSpPr>
        <p:sp>
          <p:nvSpPr>
            <p:cNvPr id="39993" name="Text Box 57"/>
            <p:cNvSpPr txBox="1">
              <a:spLocks noChangeArrowheads="1"/>
            </p:cNvSpPr>
            <p:nvPr/>
          </p:nvSpPr>
          <p:spPr bwMode="auto">
            <a:xfrm>
              <a:off x="3408" y="288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  <a:cs typeface="Arial" pitchFamily="34" charset="0"/>
                </a:rPr>
                <a:t>–</a:t>
              </a:r>
            </a:p>
          </p:txBody>
        </p:sp>
        <p:sp>
          <p:nvSpPr>
            <p:cNvPr id="39994" name="Oval 58"/>
            <p:cNvSpPr>
              <a:spLocks noChangeArrowheads="1"/>
            </p:cNvSpPr>
            <p:nvPr/>
          </p:nvSpPr>
          <p:spPr bwMode="auto">
            <a:xfrm>
              <a:off x="3440" y="2948"/>
              <a:ext cx="140" cy="136"/>
            </a:xfrm>
            <a:prstGeom prst="ellips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/>
          <a:lstStyle/>
          <a:p>
            <a:r>
              <a:rPr lang="en-US" sz="3200">
                <a:solidFill>
                  <a:srgbClr val="FF9999"/>
                </a:solidFill>
              </a:rPr>
              <a:t>Synthesis of Palmitate Requires: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1981200"/>
            <a:ext cx="3276600" cy="1905000"/>
          </a:xfrm>
        </p:spPr>
        <p:txBody>
          <a:bodyPr/>
          <a:lstStyle/>
          <a:p>
            <a:r>
              <a:rPr lang="en-US">
                <a:solidFill>
                  <a:srgbClr val="FFFF99"/>
                </a:solidFill>
              </a:rPr>
              <a:t>8 Acetyl-CoA</a:t>
            </a:r>
          </a:p>
          <a:p>
            <a:r>
              <a:rPr lang="en-US">
                <a:solidFill>
                  <a:srgbClr val="FFFF99"/>
                </a:solidFill>
              </a:rPr>
              <a:t>7 ATP</a:t>
            </a:r>
          </a:p>
          <a:p>
            <a:r>
              <a:rPr lang="en-US">
                <a:solidFill>
                  <a:srgbClr val="FFFF99"/>
                </a:solidFill>
              </a:rPr>
              <a:t>14 NADPH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914400"/>
          </a:xfrm>
        </p:spPr>
        <p:txBody>
          <a:bodyPr/>
          <a:lstStyle/>
          <a:p>
            <a:r>
              <a:rPr lang="en-US" sz="2400">
                <a:solidFill>
                  <a:srgbClr val="FFFF99"/>
                </a:solidFill>
              </a:rPr>
              <a:t>Insulin is the single hormone which opposes the effects of: glucagon, epinephrine, norepinephrine, and others.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905000" y="2209800"/>
            <a:ext cx="533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Insulin deficiency (glucagon excess)</a:t>
            </a:r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 flipH="1" flipV="1">
            <a:off x="3810000" y="3962400"/>
            <a:ext cx="685800" cy="685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228600" y="2743200"/>
            <a:ext cx="8534400" cy="2714625"/>
            <a:chOff x="96" y="2160"/>
            <a:chExt cx="5376" cy="1710"/>
          </a:xfrm>
        </p:grpSpPr>
        <p:sp>
          <p:nvSpPr>
            <p:cNvPr id="7174" name="Line 6"/>
            <p:cNvSpPr>
              <a:spLocks noChangeShapeType="1"/>
            </p:cNvSpPr>
            <p:nvPr/>
          </p:nvSpPr>
          <p:spPr bwMode="auto">
            <a:xfrm>
              <a:off x="240" y="2160"/>
              <a:ext cx="523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175" name="Line 7"/>
            <p:cNvSpPr>
              <a:spLocks noChangeShapeType="1"/>
            </p:cNvSpPr>
            <p:nvPr/>
          </p:nvSpPr>
          <p:spPr bwMode="auto">
            <a:xfrm>
              <a:off x="864" y="2160"/>
              <a:ext cx="0" cy="33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176" name="Text Box 8"/>
            <p:cNvSpPr txBox="1">
              <a:spLocks noChangeArrowheads="1"/>
            </p:cNvSpPr>
            <p:nvPr/>
          </p:nvSpPr>
          <p:spPr bwMode="auto">
            <a:xfrm>
              <a:off x="96" y="2496"/>
              <a:ext cx="13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FFFF99"/>
                  </a:solidFill>
                </a:rPr>
                <a:t>Decreased glucose uptake</a:t>
              </a:r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>
              <a:off x="2016" y="2160"/>
              <a:ext cx="0" cy="33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178" name="Text Box 10"/>
            <p:cNvSpPr txBox="1">
              <a:spLocks noChangeArrowheads="1"/>
            </p:cNvSpPr>
            <p:nvPr/>
          </p:nvSpPr>
          <p:spPr bwMode="auto">
            <a:xfrm>
              <a:off x="1392" y="2496"/>
              <a:ext cx="13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FFFF99"/>
                  </a:solidFill>
                </a:rPr>
                <a:t>Increased glucose production</a:t>
              </a:r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3312" y="2160"/>
              <a:ext cx="0" cy="33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180" name="Text Box 12"/>
            <p:cNvSpPr txBox="1">
              <a:spLocks noChangeArrowheads="1"/>
            </p:cNvSpPr>
            <p:nvPr/>
          </p:nvSpPr>
          <p:spPr bwMode="auto">
            <a:xfrm>
              <a:off x="2592" y="2448"/>
              <a:ext cx="148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FFFF99"/>
                  </a:solidFill>
                </a:rPr>
                <a:t>Increased </a:t>
              </a:r>
              <a:r>
                <a:rPr lang="en-US">
                  <a:solidFill>
                    <a:srgbClr val="FFFF99"/>
                  </a:solidFill>
                </a:rPr>
                <a:t>protein </a:t>
              </a:r>
              <a:r>
                <a:rPr lang="en-US" smtClean="0">
                  <a:solidFill>
                    <a:srgbClr val="FFFF99"/>
                  </a:solidFill>
                </a:rPr>
                <a:t>breakdown</a:t>
              </a:r>
              <a:endParaRPr lang="en-US" dirty="0">
                <a:solidFill>
                  <a:srgbClr val="FFFF99"/>
                </a:solidFill>
              </a:endParaRPr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>
              <a:off x="4752" y="2160"/>
              <a:ext cx="0" cy="33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182" name="Text Box 14"/>
            <p:cNvSpPr txBox="1">
              <a:spLocks noChangeArrowheads="1"/>
            </p:cNvSpPr>
            <p:nvPr/>
          </p:nvSpPr>
          <p:spPr bwMode="auto">
            <a:xfrm>
              <a:off x="4128" y="2496"/>
              <a:ext cx="12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FFFF99"/>
                  </a:solidFill>
                </a:rPr>
                <a:t>Increased Lipolysis</a:t>
              </a:r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>
              <a:off x="4752" y="2928"/>
              <a:ext cx="0" cy="33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184" name="Text Box 16"/>
            <p:cNvSpPr txBox="1">
              <a:spLocks noChangeArrowheads="1"/>
            </p:cNvSpPr>
            <p:nvPr/>
          </p:nvSpPr>
          <p:spPr bwMode="auto">
            <a:xfrm>
              <a:off x="4224" y="3216"/>
              <a:ext cx="1152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FFFF99"/>
                  </a:solidFill>
                </a:rPr>
                <a:t>Increased plasma FFA, ketogenesis</a:t>
              </a:r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>
              <a:off x="3312" y="2928"/>
              <a:ext cx="0" cy="24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186" name="Text Box 18"/>
            <p:cNvSpPr txBox="1">
              <a:spLocks noChangeArrowheads="1"/>
            </p:cNvSpPr>
            <p:nvPr/>
          </p:nvSpPr>
          <p:spPr bwMode="auto">
            <a:xfrm>
              <a:off x="2640" y="3120"/>
              <a:ext cx="1392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FFFF99"/>
                  </a:solidFill>
                </a:rPr>
                <a:t>Increased plasma amino acids, nitrogen loss in urine</a:t>
              </a:r>
            </a:p>
          </p:txBody>
        </p:sp>
      </p:grpSp>
      <p:grpSp>
        <p:nvGrpSpPr>
          <p:cNvPr id="7187" name="Group 19"/>
          <p:cNvGrpSpPr>
            <a:grpSpLocks/>
          </p:cNvGrpSpPr>
          <p:nvPr/>
        </p:nvGrpSpPr>
        <p:grpSpPr bwMode="auto">
          <a:xfrm>
            <a:off x="1219200" y="4038600"/>
            <a:ext cx="1981200" cy="228600"/>
            <a:chOff x="768" y="2544"/>
            <a:chExt cx="1248" cy="144"/>
          </a:xfrm>
        </p:grpSpPr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>
              <a:off x="768" y="2544"/>
              <a:ext cx="0" cy="14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>
              <a:off x="2016" y="2544"/>
              <a:ext cx="0" cy="14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>
              <a:off x="768" y="2688"/>
              <a:ext cx="1248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7191" name="Line 23"/>
          <p:cNvSpPr>
            <a:spLocks noChangeShapeType="1"/>
          </p:cNvSpPr>
          <p:nvPr/>
        </p:nvSpPr>
        <p:spPr bwMode="auto">
          <a:xfrm>
            <a:off x="2209800" y="4267200"/>
            <a:ext cx="0" cy="228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1066800" y="45720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FF99"/>
                </a:solidFill>
              </a:rPr>
              <a:t>Hyperglycemia </a:t>
            </a: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3810000" y="60198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6096000" cy="868363"/>
          </a:xfrm>
        </p:spPr>
        <p:txBody>
          <a:bodyPr/>
          <a:lstStyle/>
          <a:p>
            <a:pPr algn="l"/>
            <a:r>
              <a:rPr lang="en-US" sz="3200">
                <a:solidFill>
                  <a:srgbClr val="FF9999"/>
                </a:solidFill>
              </a:rPr>
              <a:t>Synthesis of Triacylglycerol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447800" y="4419600"/>
            <a:ext cx="6781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99"/>
                </a:solidFill>
              </a:rPr>
              <a:t>In adipose tissue, </a:t>
            </a:r>
            <a:r>
              <a:rPr lang="en-US" sz="2800">
                <a:solidFill>
                  <a:srgbClr val="00FFFF"/>
                </a:solidFill>
              </a:rPr>
              <a:t>glucose is required to generate</a:t>
            </a:r>
            <a:r>
              <a:rPr lang="en-US" sz="2800">
                <a:solidFill>
                  <a:srgbClr val="FFFF99"/>
                </a:solidFill>
              </a:rPr>
              <a:t> DHAP, the direct precursor of </a:t>
            </a:r>
            <a:r>
              <a:rPr lang="en-US" sz="2800">
                <a:solidFill>
                  <a:srgbClr val="00FFFF"/>
                </a:solidFill>
              </a:rPr>
              <a:t>glycerol-3P</a:t>
            </a:r>
          </a:p>
        </p:txBody>
      </p:sp>
      <p:sp>
        <p:nvSpPr>
          <p:cNvPr id="44036" name="AutoShape 4"/>
          <p:cNvSpPr>
            <a:spLocks noChangeAspect="1" noChangeArrowheads="1" noTextEdit="1"/>
          </p:cNvSpPr>
          <p:nvPr/>
        </p:nvSpPr>
        <p:spPr bwMode="auto">
          <a:xfrm>
            <a:off x="2057400" y="1600200"/>
            <a:ext cx="4953000" cy="22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2025650" y="1901825"/>
            <a:ext cx="2111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FF99"/>
                </a:solidFill>
              </a:rPr>
              <a:t>C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2232025" y="1901825"/>
            <a:ext cx="2111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FF99"/>
                </a:solidFill>
              </a:rPr>
              <a:t>H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2462213" y="2079625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2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2541588" y="1901825"/>
            <a:ext cx="22701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FF99"/>
                </a:solidFill>
              </a:rPr>
              <a:t>O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2767013" y="1901825"/>
            <a:ext cx="21113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FF99"/>
                </a:solidFill>
              </a:rPr>
              <a:t>H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2195513" y="2189163"/>
            <a:ext cx="0" cy="325437"/>
          </a:xfrm>
          <a:prstGeom prst="line">
            <a:avLst/>
          </a:prstGeom>
          <a:noFill/>
          <a:ln w="1746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2487613" y="2373313"/>
            <a:ext cx="2270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FF99"/>
                </a:solidFill>
              </a:rPr>
              <a:t>O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2209800" y="2555875"/>
            <a:ext cx="312738" cy="0"/>
          </a:xfrm>
          <a:prstGeom prst="line">
            <a:avLst/>
          </a:prstGeom>
          <a:noFill/>
          <a:ln w="1746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2209800" y="2471738"/>
            <a:ext cx="312738" cy="0"/>
          </a:xfrm>
          <a:prstGeom prst="line">
            <a:avLst/>
          </a:prstGeom>
          <a:noFill/>
          <a:ln w="1746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2025650" y="2843213"/>
            <a:ext cx="21113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FF99"/>
                </a:solidFill>
              </a:rPr>
              <a:t>C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2232025" y="2843213"/>
            <a:ext cx="21113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FF99"/>
                </a:solidFill>
              </a:rPr>
              <a:t>H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2462213" y="3021013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2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2541588" y="2843213"/>
            <a:ext cx="2270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FF99"/>
                </a:solidFill>
              </a:rPr>
              <a:t>O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2767013" y="2843213"/>
            <a:ext cx="19526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FF99"/>
                </a:solidFill>
              </a:rPr>
              <a:t>P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2957513" y="2843213"/>
            <a:ext cx="2270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FF99"/>
                </a:solidFill>
              </a:rPr>
              <a:t>O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3208338" y="3021013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3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 flipH="1">
            <a:off x="2193925" y="2514600"/>
            <a:ext cx="1588" cy="328613"/>
          </a:xfrm>
          <a:prstGeom prst="line">
            <a:avLst/>
          </a:prstGeom>
          <a:noFill/>
          <a:ln w="1746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3841750" y="2562225"/>
            <a:ext cx="768350" cy="0"/>
          </a:xfrm>
          <a:prstGeom prst="line">
            <a:avLst/>
          </a:prstGeom>
          <a:noFill/>
          <a:ln w="1746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Freeform 23"/>
          <p:cNvSpPr>
            <a:spLocks/>
          </p:cNvSpPr>
          <p:nvPr/>
        </p:nvSpPr>
        <p:spPr bwMode="auto">
          <a:xfrm>
            <a:off x="4610100" y="2522538"/>
            <a:ext cx="179388" cy="80962"/>
          </a:xfrm>
          <a:custGeom>
            <a:avLst/>
            <a:gdLst>
              <a:gd name="T0" fmla="*/ 0 w 113"/>
              <a:gd name="T1" fmla="*/ 25 h 51"/>
              <a:gd name="T2" fmla="*/ 33 w 113"/>
              <a:gd name="T3" fmla="*/ 25 h 51"/>
              <a:gd name="T4" fmla="*/ 0 w 113"/>
              <a:gd name="T5" fmla="*/ 0 h 51"/>
              <a:gd name="T6" fmla="*/ 113 w 113"/>
              <a:gd name="T7" fmla="*/ 25 h 51"/>
              <a:gd name="T8" fmla="*/ 0 w 113"/>
              <a:gd name="T9" fmla="*/ 51 h 51"/>
              <a:gd name="T10" fmla="*/ 33 w 113"/>
              <a:gd name="T11" fmla="*/ 25 h 51"/>
              <a:gd name="T12" fmla="*/ 0 w 113"/>
              <a:gd name="T13" fmla="*/ 25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" h="51">
                <a:moveTo>
                  <a:pt x="0" y="25"/>
                </a:moveTo>
                <a:lnTo>
                  <a:pt x="33" y="25"/>
                </a:lnTo>
                <a:lnTo>
                  <a:pt x="0" y="0"/>
                </a:lnTo>
                <a:lnTo>
                  <a:pt x="113" y="25"/>
                </a:lnTo>
                <a:lnTo>
                  <a:pt x="0" y="51"/>
                </a:lnTo>
                <a:lnTo>
                  <a:pt x="33" y="25"/>
                </a:lnTo>
                <a:lnTo>
                  <a:pt x="0" y="25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FFFF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56" name="Arc 24"/>
          <p:cNvSpPr>
            <a:spLocks/>
          </p:cNvSpPr>
          <p:nvPr/>
        </p:nvSpPr>
        <p:spPr bwMode="auto">
          <a:xfrm>
            <a:off x="3952875" y="1735138"/>
            <a:ext cx="850900" cy="688975"/>
          </a:xfrm>
          <a:custGeom>
            <a:avLst/>
            <a:gdLst>
              <a:gd name="G0" fmla="+- 21009 0 0"/>
              <a:gd name="G1" fmla="+- 0 0 0"/>
              <a:gd name="G2" fmla="+- 21600 0 0"/>
              <a:gd name="T0" fmla="*/ 7798 w 21009"/>
              <a:gd name="T1" fmla="*/ 17089 h 17089"/>
              <a:gd name="T2" fmla="*/ 0 w 21009"/>
              <a:gd name="T3" fmla="*/ 5017 h 17089"/>
              <a:gd name="T4" fmla="*/ 21009 w 21009"/>
              <a:gd name="T5" fmla="*/ 0 h 17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09" h="17089" fill="none" extrusionOk="0">
                <a:moveTo>
                  <a:pt x="7798" y="17088"/>
                </a:moveTo>
                <a:cubicBezTo>
                  <a:pt x="3896" y="14073"/>
                  <a:pt x="1145" y="9813"/>
                  <a:pt x="-1" y="5017"/>
                </a:cubicBezTo>
              </a:path>
              <a:path w="21009" h="17089" stroke="0" extrusionOk="0">
                <a:moveTo>
                  <a:pt x="7798" y="17088"/>
                </a:moveTo>
                <a:cubicBezTo>
                  <a:pt x="3896" y="14073"/>
                  <a:pt x="1145" y="9813"/>
                  <a:pt x="-1" y="5017"/>
                </a:cubicBezTo>
                <a:lnTo>
                  <a:pt x="21009" y="0"/>
                </a:lnTo>
                <a:close/>
              </a:path>
            </a:pathLst>
          </a:custGeom>
          <a:noFill/>
          <a:ln w="1746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7" name="Freeform 25"/>
          <p:cNvSpPr>
            <a:spLocks/>
          </p:cNvSpPr>
          <p:nvPr/>
        </p:nvSpPr>
        <p:spPr bwMode="auto">
          <a:xfrm>
            <a:off x="4203700" y="2355850"/>
            <a:ext cx="168275" cy="139700"/>
          </a:xfrm>
          <a:custGeom>
            <a:avLst/>
            <a:gdLst>
              <a:gd name="T0" fmla="*/ 30 w 106"/>
              <a:gd name="T1" fmla="*/ 0 h 88"/>
              <a:gd name="T2" fmla="*/ 106 w 106"/>
              <a:gd name="T3" fmla="*/ 88 h 88"/>
              <a:gd name="T4" fmla="*/ 0 w 106"/>
              <a:gd name="T5" fmla="*/ 42 h 88"/>
              <a:gd name="T6" fmla="*/ 43 w 106"/>
              <a:gd name="T7" fmla="*/ 40 h 88"/>
              <a:gd name="T8" fmla="*/ 30 w 106"/>
              <a:gd name="T9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88">
                <a:moveTo>
                  <a:pt x="30" y="0"/>
                </a:moveTo>
                <a:lnTo>
                  <a:pt x="106" y="88"/>
                </a:lnTo>
                <a:lnTo>
                  <a:pt x="0" y="42"/>
                </a:lnTo>
                <a:lnTo>
                  <a:pt x="43" y="40"/>
                </a:lnTo>
                <a:lnTo>
                  <a:pt x="30" y="0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FFFF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5475288" y="1895475"/>
            <a:ext cx="21113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FF99"/>
                </a:solidFill>
              </a:rPr>
              <a:t>C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5680075" y="1895475"/>
            <a:ext cx="2111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FF99"/>
                </a:solidFill>
              </a:rPr>
              <a:t>H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44060" name="Rectangle 28"/>
          <p:cNvSpPr>
            <a:spLocks noChangeArrowheads="1"/>
          </p:cNvSpPr>
          <p:nvPr/>
        </p:nvSpPr>
        <p:spPr bwMode="auto">
          <a:xfrm>
            <a:off x="5911850" y="2073275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2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44061" name="Rectangle 29"/>
          <p:cNvSpPr>
            <a:spLocks noChangeArrowheads="1"/>
          </p:cNvSpPr>
          <p:nvPr/>
        </p:nvSpPr>
        <p:spPr bwMode="auto">
          <a:xfrm>
            <a:off x="5989638" y="1895475"/>
            <a:ext cx="22701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FF99"/>
                </a:solidFill>
              </a:rPr>
              <a:t>O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44062" name="Rectangle 30"/>
          <p:cNvSpPr>
            <a:spLocks noChangeArrowheads="1"/>
          </p:cNvSpPr>
          <p:nvPr/>
        </p:nvSpPr>
        <p:spPr bwMode="auto">
          <a:xfrm>
            <a:off x="6215063" y="1895475"/>
            <a:ext cx="21113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FF99"/>
                </a:solidFill>
              </a:rPr>
              <a:t>H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>
            <a:off x="5645150" y="2182813"/>
            <a:ext cx="0" cy="325437"/>
          </a:xfrm>
          <a:prstGeom prst="line">
            <a:avLst/>
          </a:prstGeom>
          <a:noFill/>
          <a:ln w="1746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4" name="Rectangle 32"/>
          <p:cNvSpPr>
            <a:spLocks noChangeArrowheads="1"/>
          </p:cNvSpPr>
          <p:nvPr/>
        </p:nvSpPr>
        <p:spPr bwMode="auto">
          <a:xfrm>
            <a:off x="5935663" y="2365375"/>
            <a:ext cx="22701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FF99"/>
                </a:solidFill>
              </a:rPr>
              <a:t>O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44065" name="Rectangle 33"/>
          <p:cNvSpPr>
            <a:spLocks noChangeArrowheads="1"/>
          </p:cNvSpPr>
          <p:nvPr/>
        </p:nvSpPr>
        <p:spPr bwMode="auto">
          <a:xfrm>
            <a:off x="6159500" y="2365375"/>
            <a:ext cx="2111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FF99"/>
                </a:solidFill>
              </a:rPr>
              <a:t>H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44066" name="Line 34"/>
          <p:cNvSpPr>
            <a:spLocks noChangeShapeType="1"/>
          </p:cNvSpPr>
          <p:nvPr/>
        </p:nvSpPr>
        <p:spPr bwMode="auto">
          <a:xfrm>
            <a:off x="5645150" y="2508250"/>
            <a:ext cx="327025" cy="0"/>
          </a:xfrm>
          <a:prstGeom prst="line">
            <a:avLst/>
          </a:prstGeom>
          <a:noFill/>
          <a:ln w="1746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7" name="Rectangle 35"/>
          <p:cNvSpPr>
            <a:spLocks noChangeArrowheads="1"/>
          </p:cNvSpPr>
          <p:nvPr/>
        </p:nvSpPr>
        <p:spPr bwMode="auto">
          <a:xfrm>
            <a:off x="5475288" y="2835275"/>
            <a:ext cx="21113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FF99"/>
                </a:solidFill>
              </a:rPr>
              <a:t>C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44068" name="Rectangle 36"/>
          <p:cNvSpPr>
            <a:spLocks noChangeArrowheads="1"/>
          </p:cNvSpPr>
          <p:nvPr/>
        </p:nvSpPr>
        <p:spPr bwMode="auto">
          <a:xfrm>
            <a:off x="5680075" y="2835275"/>
            <a:ext cx="2111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FF99"/>
                </a:solidFill>
              </a:rPr>
              <a:t>H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44069" name="Rectangle 37"/>
          <p:cNvSpPr>
            <a:spLocks noChangeArrowheads="1"/>
          </p:cNvSpPr>
          <p:nvPr/>
        </p:nvSpPr>
        <p:spPr bwMode="auto">
          <a:xfrm>
            <a:off x="5911850" y="3013075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2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44070" name="Rectangle 38"/>
          <p:cNvSpPr>
            <a:spLocks noChangeArrowheads="1"/>
          </p:cNvSpPr>
          <p:nvPr/>
        </p:nvSpPr>
        <p:spPr bwMode="auto">
          <a:xfrm>
            <a:off x="5989638" y="2835275"/>
            <a:ext cx="22701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FF99"/>
                </a:solidFill>
              </a:rPr>
              <a:t>O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44071" name="Rectangle 39"/>
          <p:cNvSpPr>
            <a:spLocks noChangeArrowheads="1"/>
          </p:cNvSpPr>
          <p:nvPr/>
        </p:nvSpPr>
        <p:spPr bwMode="auto">
          <a:xfrm>
            <a:off x="6215063" y="2835275"/>
            <a:ext cx="19526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FF99"/>
                </a:solidFill>
              </a:rPr>
              <a:t>P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44072" name="Rectangle 40"/>
          <p:cNvSpPr>
            <a:spLocks noChangeArrowheads="1"/>
          </p:cNvSpPr>
          <p:nvPr/>
        </p:nvSpPr>
        <p:spPr bwMode="auto">
          <a:xfrm>
            <a:off x="6405563" y="2835275"/>
            <a:ext cx="22701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FF99"/>
                </a:solidFill>
              </a:rPr>
              <a:t>O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44073" name="Rectangle 41"/>
          <p:cNvSpPr>
            <a:spLocks noChangeArrowheads="1"/>
          </p:cNvSpPr>
          <p:nvPr/>
        </p:nvSpPr>
        <p:spPr bwMode="auto">
          <a:xfrm>
            <a:off x="6656388" y="3013075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3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44074" name="Line 42"/>
          <p:cNvSpPr>
            <a:spLocks noChangeShapeType="1"/>
          </p:cNvSpPr>
          <p:nvPr/>
        </p:nvSpPr>
        <p:spPr bwMode="auto">
          <a:xfrm flipH="1">
            <a:off x="5641975" y="2508250"/>
            <a:ext cx="3175" cy="327025"/>
          </a:xfrm>
          <a:prstGeom prst="line">
            <a:avLst/>
          </a:prstGeom>
          <a:noFill/>
          <a:ln w="1746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75" name="Group 43"/>
          <p:cNvGrpSpPr>
            <a:grpSpLocks/>
          </p:cNvGrpSpPr>
          <p:nvPr/>
        </p:nvGrpSpPr>
        <p:grpSpPr bwMode="auto">
          <a:xfrm>
            <a:off x="2082800" y="1512888"/>
            <a:ext cx="4833938" cy="2182812"/>
            <a:chOff x="1673" y="1437"/>
            <a:chExt cx="3045" cy="1375"/>
          </a:xfrm>
        </p:grpSpPr>
        <p:sp>
          <p:nvSpPr>
            <p:cNvPr id="44076" name="Rectangle 44"/>
            <p:cNvSpPr>
              <a:spLocks noChangeArrowheads="1"/>
            </p:cNvSpPr>
            <p:nvPr/>
          </p:nvSpPr>
          <p:spPr bwMode="auto">
            <a:xfrm>
              <a:off x="2596" y="1437"/>
              <a:ext cx="52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FFFF99"/>
                  </a:solidFill>
                </a:rPr>
                <a:t>NADH</a:t>
              </a:r>
              <a:endParaRPr lang="en-US" sz="3200">
                <a:solidFill>
                  <a:srgbClr val="FFFF99"/>
                </a:solidFill>
              </a:endParaRPr>
            </a:p>
          </p:txBody>
        </p:sp>
        <p:sp>
          <p:nvSpPr>
            <p:cNvPr id="44077" name="Rectangle 45"/>
            <p:cNvSpPr>
              <a:spLocks noChangeArrowheads="1"/>
            </p:cNvSpPr>
            <p:nvPr/>
          </p:nvSpPr>
          <p:spPr bwMode="auto">
            <a:xfrm>
              <a:off x="3758" y="2548"/>
              <a:ext cx="96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FFFF99"/>
                  </a:solidFill>
                </a:rPr>
                <a:t>Glycerol-3P</a:t>
              </a:r>
              <a:endParaRPr lang="en-US" sz="3200">
                <a:solidFill>
                  <a:srgbClr val="FFFF99"/>
                </a:solidFill>
              </a:endParaRPr>
            </a:p>
          </p:txBody>
        </p:sp>
        <p:sp>
          <p:nvSpPr>
            <p:cNvPr id="44078" name="Rectangle 46"/>
            <p:cNvSpPr>
              <a:spLocks noChangeArrowheads="1"/>
            </p:cNvSpPr>
            <p:nvPr/>
          </p:nvSpPr>
          <p:spPr bwMode="auto">
            <a:xfrm>
              <a:off x="1673" y="2591"/>
              <a:ext cx="51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FFFF99"/>
                  </a:solidFill>
                </a:rPr>
                <a:t>DHAP</a:t>
              </a:r>
              <a:endParaRPr lang="en-US" sz="3200">
                <a:solidFill>
                  <a:srgbClr val="FFFF9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81000" y="4800600"/>
            <a:ext cx="83820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FA synthesis occurs primarily in </a:t>
            </a:r>
            <a:r>
              <a:rPr lang="en-US" sz="2400" b="1">
                <a:solidFill>
                  <a:srgbClr val="FFFF99"/>
                </a:solidFill>
              </a:rPr>
              <a:t>LIVER</a:t>
            </a:r>
            <a:r>
              <a:rPr lang="en-US" sz="2400">
                <a:solidFill>
                  <a:srgbClr val="FFFF99"/>
                </a:solidFill>
              </a:rPr>
              <a:t>, some in adipose tissue, some in skeletal muscle. </a:t>
            </a:r>
          </a:p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FF99"/>
                </a:solidFill>
              </a:rPr>
              <a:t>TAG</a:t>
            </a:r>
            <a:r>
              <a:rPr lang="en-US" sz="2400">
                <a:solidFill>
                  <a:srgbClr val="FFFF99"/>
                </a:solidFill>
              </a:rPr>
              <a:t> is made in </a:t>
            </a:r>
            <a:r>
              <a:rPr lang="en-US" sz="2400" b="1">
                <a:solidFill>
                  <a:srgbClr val="FFFF99"/>
                </a:solidFill>
              </a:rPr>
              <a:t>LIVER</a:t>
            </a:r>
            <a:r>
              <a:rPr lang="en-US" sz="2400">
                <a:solidFill>
                  <a:srgbClr val="FFFF99"/>
                </a:solidFill>
              </a:rPr>
              <a:t> &amp; adipose tissue. Main function of adipose tissue is </a:t>
            </a:r>
            <a:r>
              <a:rPr lang="en-US" sz="2400" b="1">
                <a:solidFill>
                  <a:srgbClr val="FFFF99"/>
                </a:solidFill>
              </a:rPr>
              <a:t>TAG STORAGE.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6858000" y="3429000"/>
            <a:ext cx="30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6084" name="Picture 4" descr="TAG synth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9144000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5" name="Picture 5" descr="TAG synth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725"/>
            <a:ext cx="91440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TAG cy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47196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5546725" y="569913"/>
            <a:ext cx="359727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In adipose tissue, G3P must be made from glucose.</a:t>
            </a:r>
          </a:p>
          <a:p>
            <a:endParaRPr lang="en-US" sz="2400">
              <a:solidFill>
                <a:srgbClr val="FFFF99"/>
              </a:solidFill>
            </a:endParaRPr>
          </a:p>
          <a:p>
            <a:r>
              <a:rPr lang="en-US" sz="2400">
                <a:solidFill>
                  <a:srgbClr val="FFFF99"/>
                </a:solidFill>
              </a:rPr>
              <a:t>G3P cannot be made from glycerol.</a:t>
            </a:r>
          </a:p>
          <a:p>
            <a:endParaRPr lang="en-US" sz="2400">
              <a:solidFill>
                <a:srgbClr val="FFFF99"/>
              </a:solidFill>
            </a:endParaRPr>
          </a:p>
          <a:p>
            <a:r>
              <a:rPr lang="en-US" sz="2400">
                <a:solidFill>
                  <a:srgbClr val="FFFF99"/>
                </a:solidFill>
              </a:rPr>
              <a:t>Thus, </a:t>
            </a:r>
            <a:r>
              <a:rPr lang="en-US" sz="2400">
                <a:solidFill>
                  <a:srgbClr val="00FFFF"/>
                </a:solidFill>
              </a:rPr>
              <a:t>glucose is required in adipose tissue for synthesis of TAG</a:t>
            </a:r>
            <a:r>
              <a:rPr lang="en-US" sz="2400">
                <a:solidFill>
                  <a:srgbClr val="FFFF99"/>
                </a:solidFill>
              </a:rPr>
              <a:t>.</a:t>
            </a:r>
          </a:p>
        </p:txBody>
      </p:sp>
      <p:grpSp>
        <p:nvGrpSpPr>
          <p:cNvPr id="48137" name="Group 9"/>
          <p:cNvGrpSpPr>
            <a:grpSpLocks/>
          </p:cNvGrpSpPr>
          <p:nvPr/>
        </p:nvGrpSpPr>
        <p:grpSpPr bwMode="auto">
          <a:xfrm>
            <a:off x="1498600" y="2836863"/>
            <a:ext cx="406400" cy="1887537"/>
            <a:chOff x="944" y="1787"/>
            <a:chExt cx="256" cy="1189"/>
          </a:xfrm>
        </p:grpSpPr>
        <p:sp>
          <p:nvSpPr>
            <p:cNvPr id="48135" name="Freeform 7"/>
            <p:cNvSpPr>
              <a:spLocks/>
            </p:cNvSpPr>
            <p:nvPr/>
          </p:nvSpPr>
          <p:spPr bwMode="auto">
            <a:xfrm>
              <a:off x="944" y="1824"/>
              <a:ext cx="256" cy="1152"/>
            </a:xfrm>
            <a:custGeom>
              <a:avLst/>
              <a:gdLst>
                <a:gd name="T0" fmla="*/ 160 w 256"/>
                <a:gd name="T1" fmla="*/ 0 h 1152"/>
                <a:gd name="T2" fmla="*/ 16 w 256"/>
                <a:gd name="T3" fmla="*/ 624 h 1152"/>
                <a:gd name="T4" fmla="*/ 256 w 256"/>
                <a:gd name="T5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6" h="1152">
                  <a:moveTo>
                    <a:pt x="160" y="0"/>
                  </a:moveTo>
                  <a:cubicBezTo>
                    <a:pt x="80" y="216"/>
                    <a:pt x="0" y="432"/>
                    <a:pt x="16" y="624"/>
                  </a:cubicBezTo>
                  <a:cubicBezTo>
                    <a:pt x="32" y="816"/>
                    <a:pt x="208" y="1072"/>
                    <a:pt x="256" y="1152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6" name="Line 8"/>
            <p:cNvSpPr>
              <a:spLocks noChangeShapeType="1"/>
            </p:cNvSpPr>
            <p:nvPr/>
          </p:nvSpPr>
          <p:spPr bwMode="auto">
            <a:xfrm flipV="1">
              <a:off x="1086" y="1787"/>
              <a:ext cx="37" cy="8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138" name="Line 10"/>
          <p:cNvSpPr>
            <a:spLocks noChangeShapeType="1"/>
          </p:cNvSpPr>
          <p:nvPr/>
        </p:nvSpPr>
        <p:spPr bwMode="auto">
          <a:xfrm flipV="1">
            <a:off x="1371600" y="3525838"/>
            <a:ext cx="325438" cy="1317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1395413" y="3459163"/>
            <a:ext cx="280987" cy="2746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1946275" y="1838325"/>
            <a:ext cx="0" cy="5334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149"/>
          <p:cNvPicPr>
            <a:picLocks noGrp="1" noChangeAspect="1" noChangeArrowheads="1"/>
          </p:cNvPicPr>
          <p:nvPr>
            <p:ph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0"/>
            <a:ext cx="5256213" cy="5334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839913" y="5638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  <a:cs typeface="Arial" pitchFamily="34" charset="0"/>
              </a:rPr>
              <a:t>Also: ↑</a:t>
            </a:r>
            <a:r>
              <a:rPr lang="en-US" sz="2400">
                <a:solidFill>
                  <a:srgbClr val="FFFF99"/>
                </a:solidFill>
              </a:rPr>
              <a:t>glucose transporters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590800" y="60960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  <a:cs typeface="Arial" pitchFamily="34" charset="0"/>
              </a:rPr>
              <a:t>↑</a:t>
            </a:r>
            <a:r>
              <a:rPr lang="en-US" sz="2400">
                <a:solidFill>
                  <a:srgbClr val="FFFF99"/>
                </a:solidFill>
              </a:rPr>
              <a:t>PFK, PK, PFK2/FBPase  mRNA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572000" y="533400"/>
            <a:ext cx="827088" cy="31242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200">
                <a:solidFill>
                  <a:srgbClr val="FF9999"/>
                </a:solidFill>
              </a:rPr>
              <a:t>Insulin Deficiency – Diabetes Mellitus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u="sng">
                <a:solidFill>
                  <a:srgbClr val="FFFF99"/>
                </a:solidFill>
              </a:rPr>
              <a:t>Biochemistry</a:t>
            </a:r>
            <a:r>
              <a:rPr lang="en-US" sz="2800">
                <a:solidFill>
                  <a:srgbClr val="FFFF99"/>
                </a:solidFill>
              </a:rPr>
              <a:t> – </a:t>
            </a:r>
          </a:p>
          <a:p>
            <a:pPr>
              <a:buFontTx/>
              <a:buNone/>
            </a:pPr>
            <a:r>
              <a:rPr lang="en-US" sz="2800">
                <a:solidFill>
                  <a:srgbClr val="FFFF99"/>
                </a:solidFill>
              </a:rPr>
              <a:t>	 The cells (the body) starve for glucose under conditions of severe HYPERGLYCEMIA!!!</a:t>
            </a:r>
          </a:p>
          <a:p>
            <a:pPr>
              <a:buFontTx/>
              <a:buNone/>
            </a:pPr>
            <a:r>
              <a:rPr lang="en-US" sz="2800">
                <a:solidFill>
                  <a:srgbClr val="FFFF99"/>
                </a:solidFill>
              </a:rPr>
              <a:t>	</a:t>
            </a:r>
          </a:p>
          <a:p>
            <a:pPr>
              <a:buFontTx/>
              <a:buNone/>
            </a:pPr>
            <a:r>
              <a:rPr lang="en-US" sz="2800">
                <a:solidFill>
                  <a:srgbClr val="FFFF99"/>
                </a:solidFill>
              </a:rPr>
              <a:t>	Body Fuels are broken down constantly to increase lipolysis, increase glycogenolysis increase protein degradation.</a:t>
            </a:r>
          </a:p>
          <a:p>
            <a:pPr>
              <a:buFontTx/>
              <a:buNone/>
            </a:pPr>
            <a:endParaRPr lang="en-US" sz="2800">
              <a:solidFill>
                <a:srgbClr val="FFFF99"/>
              </a:solidFill>
            </a:endParaRPr>
          </a:p>
          <a:p>
            <a:pPr>
              <a:buFontTx/>
              <a:buNone/>
            </a:pPr>
            <a:r>
              <a:rPr lang="en-US" sz="2800">
                <a:solidFill>
                  <a:srgbClr val="FFFF99"/>
                </a:solidFill>
              </a:rPr>
              <a:t>Ketone bodies are formed </a:t>
            </a:r>
            <a:r>
              <a:rPr lang="en-US" sz="2800">
                <a:solidFill>
                  <a:srgbClr val="FFFF99"/>
                </a:solidFill>
                <a:sym typeface="Wingdings" pitchFamily="2" charset="2"/>
              </a:rPr>
              <a:t> metabolic acidosis</a:t>
            </a:r>
            <a:endParaRPr lang="en-US" sz="2800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>
                <a:solidFill>
                  <a:srgbClr val="FF9999"/>
                </a:solidFill>
              </a:rPr>
              <a:t>Causes and Types of Diabetes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447800"/>
            <a:ext cx="7010400" cy="4525963"/>
          </a:xfrm>
        </p:spPr>
        <p:txBody>
          <a:bodyPr/>
          <a:lstStyle/>
          <a:p>
            <a:r>
              <a:rPr lang="en-US" sz="2400">
                <a:solidFill>
                  <a:srgbClr val="FFFF99"/>
                </a:solidFill>
              </a:rPr>
              <a:t>I Insulin Dependent – juvenile onset ~ 10%</a:t>
            </a:r>
          </a:p>
          <a:p>
            <a:pPr>
              <a:buFontTx/>
              <a:buNone/>
            </a:pPr>
            <a:r>
              <a:rPr lang="en-US" sz="2400">
                <a:solidFill>
                  <a:srgbClr val="FFFF99"/>
                </a:solidFill>
              </a:rPr>
              <a:t>		- defect in insulin production</a:t>
            </a:r>
          </a:p>
          <a:p>
            <a:pPr>
              <a:buFontTx/>
              <a:buNone/>
            </a:pPr>
            <a:r>
              <a:rPr lang="en-US" sz="2400">
                <a:solidFill>
                  <a:srgbClr val="FFFF99"/>
                </a:solidFill>
              </a:rPr>
              <a:t>		- autoimmune disease against pancreas</a:t>
            </a:r>
          </a:p>
          <a:p>
            <a:pPr>
              <a:buFontTx/>
              <a:buNone/>
            </a:pPr>
            <a:endParaRPr lang="en-US" sz="2400">
              <a:solidFill>
                <a:srgbClr val="FFFF99"/>
              </a:solidFill>
            </a:endParaRPr>
          </a:p>
          <a:p>
            <a:r>
              <a:rPr lang="en-US" sz="2400">
                <a:solidFill>
                  <a:srgbClr val="FFFF99"/>
                </a:solidFill>
              </a:rPr>
              <a:t>II Non-Insulin Dependent – adult onset ~ 90%</a:t>
            </a:r>
          </a:p>
          <a:p>
            <a:pPr>
              <a:buFontTx/>
              <a:buNone/>
            </a:pPr>
            <a:r>
              <a:rPr lang="en-US" sz="2400">
                <a:solidFill>
                  <a:srgbClr val="FFFF99"/>
                </a:solidFill>
              </a:rPr>
              <a:t>		- defect in insulin receptor?</a:t>
            </a:r>
          </a:p>
          <a:p>
            <a:pPr>
              <a:buFontTx/>
              <a:buNone/>
            </a:pPr>
            <a:r>
              <a:rPr lang="en-US" sz="2400">
                <a:solidFill>
                  <a:srgbClr val="FFFF99"/>
                </a:solidFill>
              </a:rPr>
              <a:t>		- can be autoimmune disease</a:t>
            </a:r>
          </a:p>
          <a:p>
            <a:pPr>
              <a:buFontTx/>
              <a:buNone/>
            </a:pPr>
            <a:r>
              <a:rPr lang="en-US" sz="2400">
                <a:solidFill>
                  <a:srgbClr val="FFFF99"/>
                </a:solidFill>
              </a:rPr>
              <a:t>		- often associated with obesity</a:t>
            </a:r>
          </a:p>
          <a:p>
            <a:pPr>
              <a:buFontTx/>
              <a:buNone/>
            </a:pPr>
            <a:r>
              <a:rPr lang="en-US" sz="2400">
                <a:solidFill>
                  <a:srgbClr val="FFFF99"/>
                </a:solidFill>
              </a:rPr>
              <a:t>		- can be controlled be diet, exercise</a:t>
            </a:r>
          </a:p>
          <a:p>
            <a:pPr>
              <a:buFontTx/>
              <a:buNone/>
            </a:pPr>
            <a:endParaRPr lang="en-US" sz="2400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5" descr="151"/>
          <p:cNvPicPr>
            <a:picLocks noGrp="1" noChangeAspect="1" noChangeArrowheads="1"/>
          </p:cNvPicPr>
          <p:nvPr>
            <p:ph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533400"/>
            <a:ext cx="7086600" cy="6172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914400" y="3048000"/>
            <a:ext cx="2514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In response to insulin deficiency:</a:t>
            </a:r>
          </a:p>
        </p:txBody>
      </p:sp>
      <p:sp>
        <p:nvSpPr>
          <p:cNvPr id="15422" name="Rectangle 62"/>
          <p:cNvSpPr>
            <a:spLocks noChangeArrowheads="1"/>
          </p:cNvSpPr>
          <p:nvPr/>
        </p:nvSpPr>
        <p:spPr bwMode="auto">
          <a:xfrm>
            <a:off x="6019800" y="4572000"/>
            <a:ext cx="3048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23" name="Rectangle 63"/>
          <p:cNvSpPr>
            <a:spLocks noChangeArrowheads="1"/>
          </p:cNvSpPr>
          <p:nvPr/>
        </p:nvSpPr>
        <p:spPr bwMode="auto">
          <a:xfrm>
            <a:off x="5638800" y="5105400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24" name="Text Box 64"/>
          <p:cNvSpPr txBox="1">
            <a:spLocks noChangeArrowheads="1"/>
          </p:cNvSpPr>
          <p:nvPr/>
        </p:nvSpPr>
        <p:spPr bwMode="auto">
          <a:xfrm>
            <a:off x="1752600" y="152400"/>
            <a:ext cx="6345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Metabolic Responses to Insulin Deficiency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362200" y="2819400"/>
            <a:ext cx="4926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FF9999"/>
                </a:solidFill>
              </a:rPr>
              <a:t>Fatty Acid  Synthesis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1524000" y="685800"/>
            <a:ext cx="6019800" cy="3429000"/>
            <a:chOff x="480" y="336"/>
            <a:chExt cx="3792" cy="2160"/>
          </a:xfrm>
        </p:grpSpPr>
        <p:sp>
          <p:nvSpPr>
            <p:cNvPr id="19459" name="Text Box 3"/>
            <p:cNvSpPr txBox="1">
              <a:spLocks noChangeArrowheads="1"/>
            </p:cNvSpPr>
            <p:nvPr/>
          </p:nvSpPr>
          <p:spPr bwMode="auto">
            <a:xfrm>
              <a:off x="480" y="336"/>
              <a:ext cx="16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99"/>
                  </a:solidFill>
                </a:rPr>
                <a:t>Glucose</a:t>
              </a:r>
            </a:p>
          </p:txBody>
        </p:sp>
        <p:sp>
          <p:nvSpPr>
            <p:cNvPr id="19460" name="Line 4"/>
            <p:cNvSpPr>
              <a:spLocks noChangeShapeType="1"/>
            </p:cNvSpPr>
            <p:nvPr/>
          </p:nvSpPr>
          <p:spPr bwMode="auto">
            <a:xfrm>
              <a:off x="1296" y="624"/>
              <a:ext cx="0" cy="43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61" name="Text Box 5"/>
            <p:cNvSpPr txBox="1">
              <a:spLocks noChangeArrowheads="1"/>
            </p:cNvSpPr>
            <p:nvPr/>
          </p:nvSpPr>
          <p:spPr bwMode="auto">
            <a:xfrm>
              <a:off x="672" y="1056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99"/>
                  </a:solidFill>
                </a:rPr>
                <a:t>GA3P</a:t>
              </a:r>
            </a:p>
          </p:txBody>
        </p:sp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>
              <a:off x="1296" y="1392"/>
              <a:ext cx="0" cy="43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>
              <a:off x="720" y="1776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99"/>
                  </a:solidFill>
                </a:rPr>
                <a:t>Pyruvate</a:t>
              </a:r>
            </a:p>
          </p:txBody>
        </p:sp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>
              <a:off x="1344" y="2064"/>
              <a:ext cx="432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65" name="Text Box 9"/>
            <p:cNvSpPr txBox="1">
              <a:spLocks noChangeArrowheads="1"/>
            </p:cNvSpPr>
            <p:nvPr/>
          </p:nvSpPr>
          <p:spPr bwMode="auto">
            <a:xfrm>
              <a:off x="1824" y="2208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1"/>
                  </a:solidFill>
                </a:rPr>
                <a:t>Acetyl-CoA</a:t>
              </a:r>
            </a:p>
          </p:txBody>
        </p:sp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 flipV="1">
              <a:off x="2928" y="2016"/>
              <a:ext cx="384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67" name="Text Box 11"/>
            <p:cNvSpPr txBox="1">
              <a:spLocks noChangeArrowheads="1"/>
            </p:cNvSpPr>
            <p:nvPr/>
          </p:nvSpPr>
          <p:spPr bwMode="auto">
            <a:xfrm>
              <a:off x="2784" y="1728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1"/>
                  </a:solidFill>
                </a:rPr>
                <a:t>Malonyl-CoA</a:t>
              </a:r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 flipV="1">
              <a:off x="3504" y="624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69" name="Text Box 13"/>
            <p:cNvSpPr txBox="1">
              <a:spLocks noChangeArrowheads="1"/>
            </p:cNvSpPr>
            <p:nvPr/>
          </p:nvSpPr>
          <p:spPr bwMode="auto">
            <a:xfrm>
              <a:off x="2928" y="336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1"/>
                  </a:solidFill>
                </a:rPr>
                <a:t>Fatty Acid</a:t>
              </a:r>
            </a:p>
          </p:txBody>
        </p:sp>
        <p:sp>
          <p:nvSpPr>
            <p:cNvPr id="19470" name="Text Box 14"/>
            <p:cNvSpPr txBox="1">
              <a:spLocks noChangeArrowheads="1"/>
            </p:cNvSpPr>
            <p:nvPr/>
          </p:nvSpPr>
          <p:spPr bwMode="auto">
            <a:xfrm>
              <a:off x="1440" y="1344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FF99"/>
                  </a:solidFill>
                </a:rPr>
                <a:t>NAD</a:t>
              </a:r>
              <a:r>
                <a:rPr lang="en-US" baseline="30000">
                  <a:solidFill>
                    <a:srgbClr val="FFFF99"/>
                  </a:solidFill>
                </a:rPr>
                <a:t>+</a:t>
              </a:r>
              <a:endParaRPr lang="en-US">
                <a:solidFill>
                  <a:srgbClr val="FFFF99"/>
                </a:solidFill>
              </a:endParaRPr>
            </a:p>
          </p:txBody>
        </p:sp>
        <p:sp>
          <p:nvSpPr>
            <p:cNvPr id="19471" name="Text Box 15"/>
            <p:cNvSpPr txBox="1">
              <a:spLocks noChangeArrowheads="1"/>
            </p:cNvSpPr>
            <p:nvPr/>
          </p:nvSpPr>
          <p:spPr bwMode="auto">
            <a:xfrm>
              <a:off x="1440" y="1584"/>
              <a:ext cx="10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FF99"/>
                  </a:solidFill>
                </a:rPr>
                <a:t>NADH + H</a:t>
              </a:r>
              <a:r>
                <a:rPr lang="en-US" baseline="30000">
                  <a:solidFill>
                    <a:srgbClr val="FFFF99"/>
                  </a:solidFill>
                </a:rPr>
                <a:t>+</a:t>
              </a:r>
              <a:endParaRPr lang="en-US">
                <a:solidFill>
                  <a:srgbClr val="FFFF99"/>
                </a:solidFill>
              </a:endParaRPr>
            </a:p>
          </p:txBody>
        </p:sp>
        <p:cxnSp>
          <p:nvCxnSpPr>
            <p:cNvPr id="19472" name="AutoShape 16"/>
            <p:cNvCxnSpPr>
              <a:cxnSpLocks noChangeShapeType="1"/>
            </p:cNvCxnSpPr>
            <p:nvPr/>
          </p:nvCxnSpPr>
          <p:spPr bwMode="auto">
            <a:xfrm rot="10800000" flipH="1" flipV="1">
              <a:off x="1440" y="1440"/>
              <a:ext cx="1" cy="288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73" name="Text Box 17"/>
            <p:cNvSpPr txBox="1">
              <a:spLocks noChangeArrowheads="1"/>
            </p:cNvSpPr>
            <p:nvPr/>
          </p:nvSpPr>
          <p:spPr bwMode="auto">
            <a:xfrm>
              <a:off x="2688" y="1248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1"/>
                  </a:solidFill>
                </a:rPr>
                <a:t>NAD</a:t>
              </a:r>
              <a:r>
                <a:rPr lang="en-US">
                  <a:solidFill>
                    <a:srgbClr val="FF9999"/>
                  </a:solidFill>
                </a:rPr>
                <a:t>P</a:t>
              </a:r>
              <a:r>
                <a:rPr lang="en-US">
                  <a:solidFill>
                    <a:schemeClr val="accent1"/>
                  </a:solidFill>
                </a:rPr>
                <a:t>H</a:t>
              </a:r>
            </a:p>
          </p:txBody>
        </p:sp>
        <p:sp>
          <p:nvSpPr>
            <p:cNvPr id="19474" name="Text Box 18"/>
            <p:cNvSpPr txBox="1">
              <a:spLocks noChangeArrowheads="1"/>
            </p:cNvSpPr>
            <p:nvPr/>
          </p:nvSpPr>
          <p:spPr bwMode="auto">
            <a:xfrm>
              <a:off x="2736" y="768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1"/>
                  </a:solidFill>
                </a:rPr>
                <a:t>NAD</a:t>
              </a:r>
              <a:r>
                <a:rPr lang="en-US">
                  <a:solidFill>
                    <a:srgbClr val="FF9999"/>
                  </a:solidFill>
                </a:rPr>
                <a:t>P</a:t>
              </a:r>
              <a:r>
                <a:rPr lang="en-US" baseline="30000">
                  <a:solidFill>
                    <a:schemeClr val="accent1"/>
                  </a:solidFill>
                </a:rPr>
                <a:t>+</a:t>
              </a:r>
              <a:endParaRPr lang="en-US">
                <a:solidFill>
                  <a:schemeClr val="accent1"/>
                </a:solidFill>
              </a:endParaRPr>
            </a:p>
          </p:txBody>
        </p:sp>
        <p:cxnSp>
          <p:nvCxnSpPr>
            <p:cNvPr id="19475" name="AutoShape 19"/>
            <p:cNvCxnSpPr>
              <a:cxnSpLocks noChangeShapeType="1"/>
              <a:stCxn id="19473" idx="3"/>
              <a:endCxn id="19474" idx="3"/>
            </p:cNvCxnSpPr>
            <p:nvPr/>
          </p:nvCxnSpPr>
          <p:spPr bwMode="auto">
            <a:xfrm flipV="1">
              <a:off x="3312" y="884"/>
              <a:ext cx="48" cy="480"/>
            </a:xfrm>
            <a:prstGeom prst="curvedConnector3">
              <a:avLst>
                <a:gd name="adj1" fmla="val 400000"/>
              </a:avLst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762000" y="4495800"/>
            <a:ext cx="7543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Intracellular:		NADH / NAD</a:t>
            </a:r>
            <a:r>
              <a:rPr lang="en-US" sz="2400" baseline="30000">
                <a:solidFill>
                  <a:srgbClr val="FFFF99"/>
                </a:solidFill>
              </a:rPr>
              <a:t>+</a:t>
            </a:r>
            <a:r>
              <a:rPr lang="en-US" sz="2400">
                <a:solidFill>
                  <a:srgbClr val="FFFF99"/>
                </a:solidFill>
              </a:rPr>
              <a:t>       ~    1/1000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			NADPH / NADP</a:t>
            </a:r>
            <a:r>
              <a:rPr lang="en-US" sz="2400" baseline="30000">
                <a:solidFill>
                  <a:srgbClr val="FFFF99"/>
                </a:solidFill>
              </a:rPr>
              <a:t>+</a:t>
            </a:r>
            <a:r>
              <a:rPr lang="en-US" sz="2400">
                <a:solidFill>
                  <a:srgbClr val="FFFF99"/>
                </a:solidFill>
              </a:rPr>
              <a:t>  ~ 100/1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/>
          <p:cNvSpPr>
            <a:spLocks noChangeAspect="1" noChangeArrowheads="1" noTextEdit="1"/>
          </p:cNvSpPr>
          <p:nvPr/>
        </p:nvSpPr>
        <p:spPr bwMode="auto">
          <a:xfrm>
            <a:off x="1447800" y="3810000"/>
            <a:ext cx="6248400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274638"/>
            <a:ext cx="6019800" cy="792162"/>
          </a:xfrm>
        </p:spPr>
        <p:txBody>
          <a:bodyPr/>
          <a:lstStyle/>
          <a:p>
            <a:r>
              <a:rPr lang="en-US" sz="3200">
                <a:solidFill>
                  <a:srgbClr val="FF9999"/>
                </a:solidFill>
              </a:rPr>
              <a:t>Pentose Phosphate Pathway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81000" y="1600200"/>
            <a:ext cx="80010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2 Functions: 		1) generate NADPH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			2) generate ribose-5-phosphate</a:t>
            </a:r>
          </a:p>
          <a:p>
            <a:pPr>
              <a:spcBef>
                <a:spcPct val="50000"/>
              </a:spcBef>
            </a:pPr>
            <a:endParaRPr lang="en-US" sz="2400">
              <a:solidFill>
                <a:srgbClr val="FFFF99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Substrate is Glucose-6-P: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705600" y="4343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NAD</a:t>
            </a:r>
            <a:r>
              <a:rPr lang="en-US" sz="2000" baseline="30000">
                <a:solidFill>
                  <a:srgbClr val="FFFF99"/>
                </a:solidFill>
              </a:rPr>
              <a:t>+</a:t>
            </a:r>
            <a:endParaRPr lang="en-US" sz="2000">
              <a:solidFill>
                <a:srgbClr val="FFFF99"/>
              </a:solidFill>
            </a:endParaRP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971800" y="41148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99"/>
                </a:solidFill>
              </a:rPr>
              <a:t>2NADPH + 2H</a:t>
            </a:r>
            <a:r>
              <a:rPr lang="en-US" baseline="30000">
                <a:solidFill>
                  <a:srgbClr val="FFFF99"/>
                </a:solidFill>
              </a:rPr>
              <a:t>+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3276600" y="54864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99"/>
                </a:solidFill>
              </a:rPr>
              <a:t>2NADP</a:t>
            </a:r>
            <a:r>
              <a:rPr lang="en-US" baseline="30000">
                <a:solidFill>
                  <a:srgbClr val="FFFF99"/>
                </a:solidFill>
              </a:rPr>
              <a:t>+</a:t>
            </a:r>
            <a:endParaRPr lang="en-US">
              <a:solidFill>
                <a:srgbClr val="FFFF99"/>
              </a:solidFill>
            </a:endParaRPr>
          </a:p>
        </p:txBody>
      </p:sp>
      <p:cxnSp>
        <p:nvCxnSpPr>
          <p:cNvPr id="21512" name="AutoShape 8"/>
          <p:cNvCxnSpPr>
            <a:cxnSpLocks noChangeShapeType="1"/>
            <a:stCxn id="21511" idx="0"/>
            <a:endCxn id="21510" idx="2"/>
          </p:cNvCxnSpPr>
          <p:nvPr/>
        </p:nvCxnSpPr>
        <p:spPr bwMode="auto">
          <a:xfrm rot="16200000">
            <a:off x="3364706" y="4926807"/>
            <a:ext cx="1004887" cy="114300"/>
          </a:xfrm>
          <a:prstGeom prst="curvedConnector3">
            <a:avLst>
              <a:gd name="adj1" fmla="val 50079"/>
            </a:avLst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2112963" y="4044950"/>
            <a:ext cx="0" cy="261938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2112963" y="4306888"/>
            <a:ext cx="0" cy="377825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1979613" y="3813175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C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2143125" y="3813175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H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2309813" y="3813175"/>
            <a:ext cx="17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O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2351088" y="4191000"/>
            <a:ext cx="17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O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2530475" y="4191000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H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2112963" y="4306888"/>
            <a:ext cx="263525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 flipH="1">
            <a:off x="1733550" y="4306888"/>
            <a:ext cx="379413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1592263" y="4568825"/>
            <a:ext cx="17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O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1425575" y="4568825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H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H="1">
            <a:off x="1847850" y="4684713"/>
            <a:ext cx="265113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2112963" y="4684713"/>
            <a:ext cx="376237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2112963" y="4684713"/>
            <a:ext cx="0" cy="377825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2347913" y="4946650"/>
            <a:ext cx="17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O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527300" y="4946650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H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2112963" y="5062538"/>
            <a:ext cx="260350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0" name="Line 26"/>
          <p:cNvSpPr>
            <a:spLocks noChangeShapeType="1"/>
          </p:cNvSpPr>
          <p:nvPr/>
        </p:nvSpPr>
        <p:spPr bwMode="auto">
          <a:xfrm>
            <a:off x="2112963" y="5062538"/>
            <a:ext cx="0" cy="377825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2346325" y="5324475"/>
            <a:ext cx="17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O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2524125" y="5324475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H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>
            <a:off x="2112963" y="5440363"/>
            <a:ext cx="257175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1979613" y="5702300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C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2143125" y="5702300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H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2327275" y="5845175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FFFF99"/>
                </a:solidFill>
              </a:rPr>
              <a:t>2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21537" name="Rectangle 33"/>
          <p:cNvSpPr>
            <a:spLocks noChangeArrowheads="1"/>
          </p:cNvSpPr>
          <p:nvPr/>
        </p:nvSpPr>
        <p:spPr bwMode="auto">
          <a:xfrm>
            <a:off x="2393950" y="5702300"/>
            <a:ext cx="17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O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2573338" y="5702300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P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2727325" y="5702300"/>
            <a:ext cx="17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O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2924175" y="5845175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FFFF99"/>
                </a:solidFill>
              </a:rPr>
              <a:t>3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21541" name="Line 37"/>
          <p:cNvSpPr>
            <a:spLocks noChangeShapeType="1"/>
          </p:cNvSpPr>
          <p:nvPr/>
        </p:nvSpPr>
        <p:spPr bwMode="auto">
          <a:xfrm flipH="1">
            <a:off x="2108200" y="5440363"/>
            <a:ext cx="4763" cy="261937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2" name="Line 38"/>
          <p:cNvSpPr>
            <a:spLocks noChangeShapeType="1"/>
          </p:cNvSpPr>
          <p:nvPr/>
        </p:nvSpPr>
        <p:spPr bwMode="auto">
          <a:xfrm flipH="1">
            <a:off x="1728788" y="5062538"/>
            <a:ext cx="384175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3" name="Line 39"/>
          <p:cNvSpPr>
            <a:spLocks noChangeShapeType="1"/>
          </p:cNvSpPr>
          <p:nvPr/>
        </p:nvSpPr>
        <p:spPr bwMode="auto">
          <a:xfrm flipH="1">
            <a:off x="1727200" y="5440363"/>
            <a:ext cx="385763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4" name="Line 40"/>
          <p:cNvSpPr>
            <a:spLocks noChangeShapeType="1"/>
          </p:cNvSpPr>
          <p:nvPr/>
        </p:nvSpPr>
        <p:spPr bwMode="auto">
          <a:xfrm>
            <a:off x="3478213" y="4987925"/>
            <a:ext cx="615950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5" name="Freeform 41"/>
          <p:cNvSpPr>
            <a:spLocks/>
          </p:cNvSpPr>
          <p:nvPr/>
        </p:nvSpPr>
        <p:spPr bwMode="auto">
          <a:xfrm>
            <a:off x="4094163" y="4954588"/>
            <a:ext cx="144462" cy="65087"/>
          </a:xfrm>
          <a:custGeom>
            <a:avLst/>
            <a:gdLst>
              <a:gd name="T0" fmla="*/ 0 w 91"/>
              <a:gd name="T1" fmla="*/ 21 h 41"/>
              <a:gd name="T2" fmla="*/ 27 w 91"/>
              <a:gd name="T3" fmla="*/ 21 h 41"/>
              <a:gd name="T4" fmla="*/ 0 w 91"/>
              <a:gd name="T5" fmla="*/ 0 h 41"/>
              <a:gd name="T6" fmla="*/ 91 w 91"/>
              <a:gd name="T7" fmla="*/ 21 h 41"/>
              <a:gd name="T8" fmla="*/ 0 w 91"/>
              <a:gd name="T9" fmla="*/ 41 h 41"/>
              <a:gd name="T10" fmla="*/ 27 w 91"/>
              <a:gd name="T11" fmla="*/ 21 h 41"/>
              <a:gd name="T12" fmla="*/ 0 w 91"/>
              <a:gd name="T13" fmla="*/ 2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41">
                <a:moveTo>
                  <a:pt x="0" y="21"/>
                </a:moveTo>
                <a:lnTo>
                  <a:pt x="27" y="21"/>
                </a:lnTo>
                <a:lnTo>
                  <a:pt x="0" y="0"/>
                </a:lnTo>
                <a:lnTo>
                  <a:pt x="91" y="21"/>
                </a:lnTo>
                <a:lnTo>
                  <a:pt x="0" y="41"/>
                </a:lnTo>
                <a:lnTo>
                  <a:pt x="27" y="21"/>
                </a:lnTo>
                <a:lnTo>
                  <a:pt x="0" y="21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FFFF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46" name="Line 42"/>
          <p:cNvSpPr>
            <a:spLocks noChangeShapeType="1"/>
          </p:cNvSpPr>
          <p:nvPr/>
        </p:nvSpPr>
        <p:spPr bwMode="auto">
          <a:xfrm>
            <a:off x="5108575" y="4364038"/>
            <a:ext cx="0" cy="26035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7" name="Line 43"/>
          <p:cNvSpPr>
            <a:spLocks noChangeShapeType="1"/>
          </p:cNvSpPr>
          <p:nvPr/>
        </p:nvSpPr>
        <p:spPr bwMode="auto">
          <a:xfrm>
            <a:off x="5108575" y="4624388"/>
            <a:ext cx="0" cy="377825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8" name="Rectangle 44"/>
          <p:cNvSpPr>
            <a:spLocks noChangeArrowheads="1"/>
          </p:cNvSpPr>
          <p:nvPr/>
        </p:nvSpPr>
        <p:spPr bwMode="auto">
          <a:xfrm>
            <a:off x="5348288" y="4510088"/>
            <a:ext cx="17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O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21549" name="Rectangle 45"/>
          <p:cNvSpPr>
            <a:spLocks noChangeArrowheads="1"/>
          </p:cNvSpPr>
          <p:nvPr/>
        </p:nvSpPr>
        <p:spPr bwMode="auto">
          <a:xfrm>
            <a:off x="5527675" y="4510088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H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21550" name="Line 46"/>
          <p:cNvSpPr>
            <a:spLocks noChangeShapeType="1"/>
          </p:cNvSpPr>
          <p:nvPr/>
        </p:nvSpPr>
        <p:spPr bwMode="auto">
          <a:xfrm>
            <a:off x="5108575" y="4624388"/>
            <a:ext cx="265113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1" name="Line 47"/>
          <p:cNvSpPr>
            <a:spLocks noChangeShapeType="1"/>
          </p:cNvSpPr>
          <p:nvPr/>
        </p:nvSpPr>
        <p:spPr bwMode="auto">
          <a:xfrm flipH="1">
            <a:off x="4730750" y="4624388"/>
            <a:ext cx="377825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2" name="Rectangle 48"/>
          <p:cNvSpPr>
            <a:spLocks noChangeArrowheads="1"/>
          </p:cNvSpPr>
          <p:nvPr/>
        </p:nvSpPr>
        <p:spPr bwMode="auto">
          <a:xfrm>
            <a:off x="5346700" y="4887913"/>
            <a:ext cx="17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O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21553" name="Rectangle 49"/>
          <p:cNvSpPr>
            <a:spLocks noChangeArrowheads="1"/>
          </p:cNvSpPr>
          <p:nvPr/>
        </p:nvSpPr>
        <p:spPr bwMode="auto">
          <a:xfrm>
            <a:off x="5526088" y="4887913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H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21554" name="Line 50"/>
          <p:cNvSpPr>
            <a:spLocks noChangeShapeType="1"/>
          </p:cNvSpPr>
          <p:nvPr/>
        </p:nvSpPr>
        <p:spPr bwMode="auto">
          <a:xfrm>
            <a:off x="5108575" y="5002213"/>
            <a:ext cx="263525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5" name="Line 51"/>
          <p:cNvSpPr>
            <a:spLocks noChangeShapeType="1"/>
          </p:cNvSpPr>
          <p:nvPr/>
        </p:nvSpPr>
        <p:spPr bwMode="auto">
          <a:xfrm flipH="1">
            <a:off x="4727575" y="5002213"/>
            <a:ext cx="381000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6" name="Line 52"/>
          <p:cNvSpPr>
            <a:spLocks noChangeShapeType="1"/>
          </p:cNvSpPr>
          <p:nvPr/>
        </p:nvSpPr>
        <p:spPr bwMode="auto">
          <a:xfrm>
            <a:off x="5108575" y="5002213"/>
            <a:ext cx="0" cy="377825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7" name="Rectangle 53"/>
          <p:cNvSpPr>
            <a:spLocks noChangeArrowheads="1"/>
          </p:cNvSpPr>
          <p:nvPr/>
        </p:nvSpPr>
        <p:spPr bwMode="auto">
          <a:xfrm>
            <a:off x="5345113" y="5265738"/>
            <a:ext cx="17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O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21558" name="Rectangle 54"/>
          <p:cNvSpPr>
            <a:spLocks noChangeArrowheads="1"/>
          </p:cNvSpPr>
          <p:nvPr/>
        </p:nvSpPr>
        <p:spPr bwMode="auto">
          <a:xfrm>
            <a:off x="5522913" y="5265738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H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21559" name="Line 55"/>
          <p:cNvSpPr>
            <a:spLocks noChangeShapeType="1"/>
          </p:cNvSpPr>
          <p:nvPr/>
        </p:nvSpPr>
        <p:spPr bwMode="auto">
          <a:xfrm>
            <a:off x="5108575" y="5380038"/>
            <a:ext cx="260350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0" name="Line 56"/>
          <p:cNvSpPr>
            <a:spLocks noChangeShapeType="1"/>
          </p:cNvSpPr>
          <p:nvPr/>
        </p:nvSpPr>
        <p:spPr bwMode="auto">
          <a:xfrm flipH="1">
            <a:off x="4725988" y="5380038"/>
            <a:ext cx="382587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1" name="Rectangle 57"/>
          <p:cNvSpPr>
            <a:spLocks noChangeArrowheads="1"/>
          </p:cNvSpPr>
          <p:nvPr/>
        </p:nvSpPr>
        <p:spPr bwMode="auto">
          <a:xfrm>
            <a:off x="4975225" y="5643563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C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21562" name="Rectangle 58"/>
          <p:cNvSpPr>
            <a:spLocks noChangeArrowheads="1"/>
          </p:cNvSpPr>
          <p:nvPr/>
        </p:nvSpPr>
        <p:spPr bwMode="auto">
          <a:xfrm>
            <a:off x="5140325" y="5643563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H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21563" name="Rectangle 59"/>
          <p:cNvSpPr>
            <a:spLocks noChangeArrowheads="1"/>
          </p:cNvSpPr>
          <p:nvPr/>
        </p:nvSpPr>
        <p:spPr bwMode="auto">
          <a:xfrm>
            <a:off x="5322888" y="5786438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FFFF99"/>
                </a:solidFill>
              </a:rPr>
              <a:t>2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21564" name="Rectangle 60"/>
          <p:cNvSpPr>
            <a:spLocks noChangeArrowheads="1"/>
          </p:cNvSpPr>
          <p:nvPr/>
        </p:nvSpPr>
        <p:spPr bwMode="auto">
          <a:xfrm>
            <a:off x="5391150" y="5643563"/>
            <a:ext cx="17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O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21565" name="Rectangle 61"/>
          <p:cNvSpPr>
            <a:spLocks noChangeArrowheads="1"/>
          </p:cNvSpPr>
          <p:nvPr/>
        </p:nvSpPr>
        <p:spPr bwMode="auto">
          <a:xfrm>
            <a:off x="5570538" y="5643563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P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21566" name="Rectangle 62"/>
          <p:cNvSpPr>
            <a:spLocks noChangeArrowheads="1"/>
          </p:cNvSpPr>
          <p:nvPr/>
        </p:nvSpPr>
        <p:spPr bwMode="auto">
          <a:xfrm>
            <a:off x="5724525" y="5643563"/>
            <a:ext cx="17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O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21567" name="Rectangle 63"/>
          <p:cNvSpPr>
            <a:spLocks noChangeArrowheads="1"/>
          </p:cNvSpPr>
          <p:nvPr/>
        </p:nvSpPr>
        <p:spPr bwMode="auto">
          <a:xfrm>
            <a:off x="5921375" y="5786438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FFFF99"/>
                </a:solidFill>
              </a:rPr>
              <a:t>3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21568" name="Line 64"/>
          <p:cNvSpPr>
            <a:spLocks noChangeShapeType="1"/>
          </p:cNvSpPr>
          <p:nvPr/>
        </p:nvSpPr>
        <p:spPr bwMode="auto">
          <a:xfrm flipH="1">
            <a:off x="5106988" y="5380038"/>
            <a:ext cx="1587" cy="263525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9" name="Rectangle 65"/>
          <p:cNvSpPr>
            <a:spLocks noChangeArrowheads="1"/>
          </p:cNvSpPr>
          <p:nvPr/>
        </p:nvSpPr>
        <p:spPr bwMode="auto">
          <a:xfrm>
            <a:off x="4975225" y="4132263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C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21570" name="Rectangle 66"/>
          <p:cNvSpPr>
            <a:spLocks noChangeArrowheads="1"/>
          </p:cNvSpPr>
          <p:nvPr/>
        </p:nvSpPr>
        <p:spPr bwMode="auto">
          <a:xfrm>
            <a:off x="5140325" y="4132263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H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21571" name="Rectangle 67"/>
          <p:cNvSpPr>
            <a:spLocks noChangeArrowheads="1"/>
          </p:cNvSpPr>
          <p:nvPr/>
        </p:nvSpPr>
        <p:spPr bwMode="auto">
          <a:xfrm>
            <a:off x="5307013" y="4132263"/>
            <a:ext cx="17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O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21572" name="Line 68"/>
          <p:cNvSpPr>
            <a:spLocks noChangeShapeType="1"/>
          </p:cNvSpPr>
          <p:nvPr/>
        </p:nvSpPr>
        <p:spPr bwMode="auto">
          <a:xfrm flipV="1">
            <a:off x="6130925" y="4206875"/>
            <a:ext cx="252413" cy="252413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3" name="Freeform 69"/>
          <p:cNvSpPr>
            <a:spLocks/>
          </p:cNvSpPr>
          <p:nvPr/>
        </p:nvSpPr>
        <p:spPr bwMode="auto">
          <a:xfrm>
            <a:off x="6359525" y="4105275"/>
            <a:ext cx="123825" cy="123825"/>
          </a:xfrm>
          <a:custGeom>
            <a:avLst/>
            <a:gdLst>
              <a:gd name="T0" fmla="*/ 15 w 78"/>
              <a:gd name="T1" fmla="*/ 64 h 78"/>
              <a:gd name="T2" fmla="*/ 33 w 78"/>
              <a:gd name="T3" fmla="*/ 46 h 78"/>
              <a:gd name="T4" fmla="*/ 0 w 78"/>
              <a:gd name="T5" fmla="*/ 50 h 78"/>
              <a:gd name="T6" fmla="*/ 78 w 78"/>
              <a:gd name="T7" fmla="*/ 0 h 78"/>
              <a:gd name="T8" fmla="*/ 29 w 78"/>
              <a:gd name="T9" fmla="*/ 78 h 78"/>
              <a:gd name="T10" fmla="*/ 33 w 78"/>
              <a:gd name="T11" fmla="*/ 46 h 78"/>
              <a:gd name="T12" fmla="*/ 15 w 78"/>
              <a:gd name="T13" fmla="*/ 64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" h="78">
                <a:moveTo>
                  <a:pt x="15" y="64"/>
                </a:moveTo>
                <a:lnTo>
                  <a:pt x="33" y="46"/>
                </a:lnTo>
                <a:lnTo>
                  <a:pt x="0" y="50"/>
                </a:lnTo>
                <a:lnTo>
                  <a:pt x="78" y="0"/>
                </a:lnTo>
                <a:lnTo>
                  <a:pt x="29" y="78"/>
                </a:lnTo>
                <a:lnTo>
                  <a:pt x="33" y="46"/>
                </a:lnTo>
                <a:lnTo>
                  <a:pt x="15" y="64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FFFF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74" name="Line 70"/>
          <p:cNvSpPr>
            <a:spLocks noChangeShapeType="1"/>
          </p:cNvSpPr>
          <p:nvPr/>
        </p:nvSpPr>
        <p:spPr bwMode="auto">
          <a:xfrm flipV="1">
            <a:off x="6218238" y="4621213"/>
            <a:ext cx="355600" cy="9525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5" name="Freeform 71"/>
          <p:cNvSpPr>
            <a:spLocks/>
          </p:cNvSpPr>
          <p:nvPr/>
        </p:nvSpPr>
        <p:spPr bwMode="auto">
          <a:xfrm>
            <a:off x="6565900" y="4583113"/>
            <a:ext cx="146050" cy="68262"/>
          </a:xfrm>
          <a:custGeom>
            <a:avLst/>
            <a:gdLst>
              <a:gd name="T0" fmla="*/ 5 w 92"/>
              <a:gd name="T1" fmla="*/ 24 h 43"/>
              <a:gd name="T2" fmla="*/ 30 w 92"/>
              <a:gd name="T3" fmla="*/ 17 h 43"/>
              <a:gd name="T4" fmla="*/ 0 w 92"/>
              <a:gd name="T5" fmla="*/ 5 h 43"/>
              <a:gd name="T6" fmla="*/ 92 w 92"/>
              <a:gd name="T7" fmla="*/ 0 h 43"/>
              <a:gd name="T8" fmla="*/ 10 w 92"/>
              <a:gd name="T9" fmla="*/ 43 h 43"/>
              <a:gd name="T10" fmla="*/ 30 w 92"/>
              <a:gd name="T11" fmla="*/ 17 h 43"/>
              <a:gd name="T12" fmla="*/ 5 w 92"/>
              <a:gd name="T13" fmla="*/ 24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" h="43">
                <a:moveTo>
                  <a:pt x="5" y="24"/>
                </a:moveTo>
                <a:lnTo>
                  <a:pt x="30" y="17"/>
                </a:lnTo>
                <a:lnTo>
                  <a:pt x="0" y="5"/>
                </a:lnTo>
                <a:lnTo>
                  <a:pt x="92" y="0"/>
                </a:lnTo>
                <a:lnTo>
                  <a:pt x="10" y="43"/>
                </a:lnTo>
                <a:lnTo>
                  <a:pt x="30" y="17"/>
                </a:lnTo>
                <a:lnTo>
                  <a:pt x="5" y="24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FFFF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76" name="Line 72"/>
          <p:cNvSpPr>
            <a:spLocks noChangeShapeType="1"/>
          </p:cNvSpPr>
          <p:nvPr/>
        </p:nvSpPr>
        <p:spPr bwMode="auto">
          <a:xfrm>
            <a:off x="6259513" y="5130800"/>
            <a:ext cx="376237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7" name="Freeform 73"/>
          <p:cNvSpPr>
            <a:spLocks/>
          </p:cNvSpPr>
          <p:nvPr/>
        </p:nvSpPr>
        <p:spPr bwMode="auto">
          <a:xfrm>
            <a:off x="6635750" y="5097463"/>
            <a:ext cx="142875" cy="65087"/>
          </a:xfrm>
          <a:custGeom>
            <a:avLst/>
            <a:gdLst>
              <a:gd name="T0" fmla="*/ 0 w 90"/>
              <a:gd name="T1" fmla="*/ 21 h 41"/>
              <a:gd name="T2" fmla="*/ 26 w 90"/>
              <a:gd name="T3" fmla="*/ 21 h 41"/>
              <a:gd name="T4" fmla="*/ 0 w 90"/>
              <a:gd name="T5" fmla="*/ 0 h 41"/>
              <a:gd name="T6" fmla="*/ 90 w 90"/>
              <a:gd name="T7" fmla="*/ 21 h 41"/>
              <a:gd name="T8" fmla="*/ 0 w 90"/>
              <a:gd name="T9" fmla="*/ 41 h 41"/>
              <a:gd name="T10" fmla="*/ 26 w 90"/>
              <a:gd name="T11" fmla="*/ 21 h 41"/>
              <a:gd name="T12" fmla="*/ 0 w 90"/>
              <a:gd name="T13" fmla="*/ 2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" h="41">
                <a:moveTo>
                  <a:pt x="0" y="21"/>
                </a:moveTo>
                <a:lnTo>
                  <a:pt x="26" y="21"/>
                </a:lnTo>
                <a:lnTo>
                  <a:pt x="0" y="0"/>
                </a:lnTo>
                <a:lnTo>
                  <a:pt x="90" y="21"/>
                </a:lnTo>
                <a:lnTo>
                  <a:pt x="0" y="41"/>
                </a:lnTo>
                <a:lnTo>
                  <a:pt x="26" y="21"/>
                </a:lnTo>
                <a:lnTo>
                  <a:pt x="0" y="21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FFFF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78" name="Line 74"/>
          <p:cNvSpPr>
            <a:spLocks noChangeShapeType="1"/>
          </p:cNvSpPr>
          <p:nvPr/>
        </p:nvSpPr>
        <p:spPr bwMode="auto">
          <a:xfrm>
            <a:off x="6316663" y="5445125"/>
            <a:ext cx="338137" cy="193675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9" name="Freeform 75"/>
          <p:cNvSpPr>
            <a:spLocks/>
          </p:cNvSpPr>
          <p:nvPr/>
        </p:nvSpPr>
        <p:spPr bwMode="auto">
          <a:xfrm>
            <a:off x="6637338" y="5610225"/>
            <a:ext cx="141287" cy="100013"/>
          </a:xfrm>
          <a:custGeom>
            <a:avLst/>
            <a:gdLst>
              <a:gd name="T0" fmla="*/ 11 w 89"/>
              <a:gd name="T1" fmla="*/ 18 h 63"/>
              <a:gd name="T2" fmla="*/ 34 w 89"/>
              <a:gd name="T3" fmla="*/ 31 h 63"/>
              <a:gd name="T4" fmla="*/ 22 w 89"/>
              <a:gd name="T5" fmla="*/ 0 h 63"/>
              <a:gd name="T6" fmla="*/ 89 w 89"/>
              <a:gd name="T7" fmla="*/ 63 h 63"/>
              <a:gd name="T8" fmla="*/ 0 w 89"/>
              <a:gd name="T9" fmla="*/ 36 h 63"/>
              <a:gd name="T10" fmla="*/ 34 w 89"/>
              <a:gd name="T11" fmla="*/ 31 h 63"/>
              <a:gd name="T12" fmla="*/ 11 w 89"/>
              <a:gd name="T13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63">
                <a:moveTo>
                  <a:pt x="11" y="18"/>
                </a:moveTo>
                <a:lnTo>
                  <a:pt x="34" y="31"/>
                </a:lnTo>
                <a:lnTo>
                  <a:pt x="22" y="0"/>
                </a:lnTo>
                <a:lnTo>
                  <a:pt x="89" y="63"/>
                </a:lnTo>
                <a:lnTo>
                  <a:pt x="0" y="36"/>
                </a:lnTo>
                <a:lnTo>
                  <a:pt x="34" y="31"/>
                </a:lnTo>
                <a:lnTo>
                  <a:pt x="11" y="18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FFFF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80" name="Line 76"/>
          <p:cNvSpPr>
            <a:spLocks noChangeShapeType="1"/>
          </p:cNvSpPr>
          <p:nvPr/>
        </p:nvSpPr>
        <p:spPr bwMode="auto">
          <a:xfrm>
            <a:off x="6288088" y="5789613"/>
            <a:ext cx="184150" cy="31750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1" name="Freeform 77"/>
          <p:cNvSpPr>
            <a:spLocks/>
          </p:cNvSpPr>
          <p:nvPr/>
        </p:nvSpPr>
        <p:spPr bwMode="auto">
          <a:xfrm>
            <a:off x="6443663" y="6089650"/>
            <a:ext cx="101600" cy="141288"/>
          </a:xfrm>
          <a:custGeom>
            <a:avLst/>
            <a:gdLst>
              <a:gd name="T0" fmla="*/ 18 w 64"/>
              <a:gd name="T1" fmla="*/ 11 h 89"/>
              <a:gd name="T2" fmla="*/ 31 w 64"/>
              <a:gd name="T3" fmla="*/ 34 h 89"/>
              <a:gd name="T4" fmla="*/ 36 w 64"/>
              <a:gd name="T5" fmla="*/ 0 h 89"/>
              <a:gd name="T6" fmla="*/ 64 w 64"/>
              <a:gd name="T7" fmla="*/ 89 h 89"/>
              <a:gd name="T8" fmla="*/ 0 w 64"/>
              <a:gd name="T9" fmla="*/ 22 h 89"/>
              <a:gd name="T10" fmla="*/ 31 w 64"/>
              <a:gd name="T11" fmla="*/ 34 h 89"/>
              <a:gd name="T12" fmla="*/ 18 w 64"/>
              <a:gd name="T13" fmla="*/ 11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9">
                <a:moveTo>
                  <a:pt x="18" y="11"/>
                </a:moveTo>
                <a:lnTo>
                  <a:pt x="31" y="34"/>
                </a:lnTo>
                <a:lnTo>
                  <a:pt x="36" y="0"/>
                </a:lnTo>
                <a:lnTo>
                  <a:pt x="64" y="89"/>
                </a:lnTo>
                <a:lnTo>
                  <a:pt x="0" y="22"/>
                </a:lnTo>
                <a:lnTo>
                  <a:pt x="31" y="34"/>
                </a:lnTo>
                <a:lnTo>
                  <a:pt x="18" y="11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FFFF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82" name="Rectangle 78"/>
          <p:cNvSpPr>
            <a:spLocks noChangeArrowheads="1"/>
          </p:cNvSpPr>
          <p:nvPr/>
        </p:nvSpPr>
        <p:spPr bwMode="auto">
          <a:xfrm>
            <a:off x="1922463" y="6149975"/>
            <a:ext cx="6858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FF7C80"/>
                </a:solidFill>
              </a:rPr>
              <a:t>G6P</a:t>
            </a:r>
            <a:endParaRPr lang="en-US" sz="3200">
              <a:solidFill>
                <a:srgbClr val="FF7C80"/>
              </a:solidFill>
            </a:endParaRPr>
          </a:p>
        </p:txBody>
      </p:sp>
      <p:sp>
        <p:nvSpPr>
          <p:cNvPr id="21583" name="Rectangle 79"/>
          <p:cNvSpPr>
            <a:spLocks noChangeArrowheads="1"/>
          </p:cNvSpPr>
          <p:nvPr/>
        </p:nvSpPr>
        <p:spPr bwMode="auto">
          <a:xfrm>
            <a:off x="4835525" y="6134100"/>
            <a:ext cx="6667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FF7C80"/>
                </a:solidFill>
              </a:rPr>
              <a:t>R5P</a:t>
            </a:r>
            <a:endParaRPr lang="en-US" sz="3200">
              <a:solidFill>
                <a:srgbClr val="FF7C80"/>
              </a:solidFill>
            </a:endParaRPr>
          </a:p>
        </p:txBody>
      </p:sp>
      <p:sp>
        <p:nvSpPr>
          <p:cNvPr id="21584" name="Rectangle 80"/>
          <p:cNvSpPr>
            <a:spLocks noChangeArrowheads="1"/>
          </p:cNvSpPr>
          <p:nvPr/>
        </p:nvSpPr>
        <p:spPr bwMode="auto">
          <a:xfrm>
            <a:off x="6629400" y="6197600"/>
            <a:ext cx="1028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RNA,DNA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21585" name="Rectangle 81"/>
          <p:cNvSpPr>
            <a:spLocks noChangeArrowheads="1"/>
          </p:cNvSpPr>
          <p:nvPr/>
        </p:nvSpPr>
        <p:spPr bwMode="auto">
          <a:xfrm>
            <a:off x="6888163" y="5583238"/>
            <a:ext cx="444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CoA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21586" name="Rectangle 82"/>
          <p:cNvSpPr>
            <a:spLocks noChangeArrowheads="1"/>
          </p:cNvSpPr>
          <p:nvPr/>
        </p:nvSpPr>
        <p:spPr bwMode="auto">
          <a:xfrm>
            <a:off x="6916738" y="4968875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FAD</a:t>
            </a:r>
            <a:endParaRPr lang="en-US" sz="3200">
              <a:solidFill>
                <a:srgbClr val="FFFF99"/>
              </a:solidFill>
            </a:endParaRPr>
          </a:p>
        </p:txBody>
      </p:sp>
      <p:sp>
        <p:nvSpPr>
          <p:cNvPr id="21587" name="Rectangle 83"/>
          <p:cNvSpPr>
            <a:spLocks noChangeArrowheads="1"/>
          </p:cNvSpPr>
          <p:nvPr/>
        </p:nvSpPr>
        <p:spPr bwMode="auto">
          <a:xfrm>
            <a:off x="6586538" y="3894138"/>
            <a:ext cx="444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ATP</a:t>
            </a:r>
            <a:endParaRPr lang="en-US" sz="3200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2991</TotalTime>
  <Words>673</Words>
  <Application>Microsoft Office PowerPoint</Application>
  <PresentationFormat>On-screen Show (4:3)</PresentationFormat>
  <Paragraphs>285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Insulin</vt:lpstr>
      <vt:lpstr>PowerPoint Presentation</vt:lpstr>
      <vt:lpstr>PowerPoint Presentation</vt:lpstr>
      <vt:lpstr>Insulin Deficiency – Diabetes Mellitus</vt:lpstr>
      <vt:lpstr>Causes and Types of Diabetes</vt:lpstr>
      <vt:lpstr>PowerPoint Presentation</vt:lpstr>
      <vt:lpstr>PowerPoint Presentation</vt:lpstr>
      <vt:lpstr>PowerPoint Presentation</vt:lpstr>
      <vt:lpstr>Pentose Phosphate Pathway</vt:lpstr>
      <vt:lpstr>PowerPoint Presentation</vt:lpstr>
      <vt:lpstr>PowerPoint Presentation</vt:lpstr>
      <vt:lpstr>The Tricarboxylate Transporter</vt:lpstr>
      <vt:lpstr>PowerPoint Presentation</vt:lpstr>
      <vt:lpstr>Activation of Acetyl-CoA</vt:lpstr>
      <vt:lpstr>PowerPoint Presentation</vt:lpstr>
      <vt:lpstr>Desaturation</vt:lpstr>
      <vt:lpstr>PowerPoint Presentation</vt:lpstr>
      <vt:lpstr>PowerPoint Presentation</vt:lpstr>
      <vt:lpstr>Synthesis of Palmitate Requires:</vt:lpstr>
      <vt:lpstr>Synthesis of Triacylglycerol</vt:lpstr>
      <vt:lpstr>PowerPoint Presentation</vt:lpstr>
      <vt:lpstr>PowerPoint Presentation</vt:lpstr>
    </vt:vector>
  </TitlesOfParts>
  <Company>University of California, Santa Barbara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Insulin</dc:title>
  <dc:creator>John Lew</dc:creator>
  <cp:lastModifiedBy>John Lew</cp:lastModifiedBy>
  <cp:revision>18</cp:revision>
  <dcterms:created xsi:type="dcterms:W3CDTF">2010-03-03T23:49:29Z</dcterms:created>
  <dcterms:modified xsi:type="dcterms:W3CDTF">2013-03-08T04:41:32Z</dcterms:modified>
</cp:coreProperties>
</file>