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7" r:id="rId2"/>
    <p:sldId id="258" r:id="rId3"/>
    <p:sldId id="259" r:id="rId4"/>
    <p:sldId id="260" r:id="rId5"/>
    <p:sldId id="261" r:id="rId6"/>
    <p:sldId id="262" r:id="rId7"/>
    <p:sldId id="272" r:id="rId8"/>
    <p:sldId id="263" r:id="rId9"/>
    <p:sldId id="271" r:id="rId10"/>
    <p:sldId id="264" r:id="rId11"/>
    <p:sldId id="273" r:id="rId12"/>
    <p:sldId id="265" r:id="rId13"/>
    <p:sldId id="266" r:id="rId14"/>
    <p:sldId id="267" r:id="rId15"/>
    <p:sldId id="269" r:id="rId16"/>
    <p:sldId id="270" r:id="rId1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22"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33795"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3379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3379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8C55226F-1A7D-45BD-B604-6308698C40AE}" type="slidenum">
              <a:rPr lang="en-US"/>
              <a:pPr/>
              <a:t>‹#›</a:t>
            </a:fld>
            <a:endParaRPr lang="en-US"/>
          </a:p>
        </p:txBody>
      </p:sp>
    </p:spTree>
    <p:extLst>
      <p:ext uri="{BB962C8B-B14F-4D97-AF65-F5344CB8AC3E}">
        <p14:creationId xmlns:p14="http://schemas.microsoft.com/office/powerpoint/2010/main" val="3729399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3076"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73D17575-C0DD-4B19-A613-4678B558C08F}" type="slidenum">
              <a:rPr lang="en-US"/>
              <a:pPr/>
              <a:t>‹#›</a:t>
            </a:fld>
            <a:endParaRPr lang="en-US"/>
          </a:p>
        </p:txBody>
      </p:sp>
    </p:spTree>
    <p:extLst>
      <p:ext uri="{BB962C8B-B14F-4D97-AF65-F5344CB8AC3E}">
        <p14:creationId xmlns:p14="http://schemas.microsoft.com/office/powerpoint/2010/main" val="18360870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3AE979-EB62-437E-B747-B25DF58B1EFC}" type="slidenum">
              <a:rPr lang="en-US"/>
              <a:pPr/>
              <a:t>1</a:t>
            </a:fld>
            <a:endParaRPr lang="en-US"/>
          </a:p>
        </p:txBody>
      </p:sp>
      <p:sp>
        <p:nvSpPr>
          <p:cNvPr id="6146" name="Rectangle 2"/>
          <p:cNvSpPr>
            <a:spLocks noRot="1" noChangeArrowheads="1" noTextEdit="1"/>
          </p:cNvSpPr>
          <p:nvPr>
            <p:ph type="sldImg"/>
          </p:nvPr>
        </p:nvSpPr>
        <p:spPr>
          <a:xfrm>
            <a:off x="1258888" y="720725"/>
            <a:ext cx="4800600" cy="3600450"/>
          </a:xfrm>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28E368-E9D0-4E88-B0DB-9218E9542F51}" type="slidenum">
              <a:rPr lang="en-US"/>
              <a:pPr/>
              <a:t>10</a:t>
            </a:fld>
            <a:endParaRPr lang="en-US"/>
          </a:p>
        </p:txBody>
      </p:sp>
      <p:sp>
        <p:nvSpPr>
          <p:cNvPr id="20482" name="Rectangle 2"/>
          <p:cNvSpPr>
            <a:spLocks noRot="1" noChangeArrowheads="1" noTextEdit="1"/>
          </p:cNvSpPr>
          <p:nvPr>
            <p:ph type="sldImg"/>
          </p:nvPr>
        </p:nvSpPr>
        <p:spPr>
          <a:xfrm>
            <a:off x="1258888" y="720725"/>
            <a:ext cx="4800600" cy="3600450"/>
          </a:xfrm>
          <a:ln/>
        </p:spPr>
      </p:sp>
      <p:sp>
        <p:nvSpPr>
          <p:cNvPr id="20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CA8CF2-AFD6-4082-9E43-E3FBCD7AC59E}" type="slidenum">
              <a:rPr lang="en-US"/>
              <a:pPr/>
              <a:t>11</a:t>
            </a:fld>
            <a:endParaRPr lang="en-US"/>
          </a:p>
        </p:txBody>
      </p:sp>
      <p:sp>
        <p:nvSpPr>
          <p:cNvPr id="48130" name="Rectangle 2"/>
          <p:cNvSpPr>
            <a:spLocks noRot="1" noChangeArrowheads="1" noTextEdit="1"/>
          </p:cNvSpPr>
          <p:nvPr>
            <p:ph type="sldImg"/>
          </p:nvPr>
        </p:nvSpPr>
        <p:spPr>
          <a:xfrm>
            <a:off x="1258888" y="720725"/>
            <a:ext cx="4800600" cy="3600450"/>
          </a:xfrm>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A5301F-09F8-4BBB-AE5F-F1A733E8C89A}" type="slidenum">
              <a:rPr lang="en-US"/>
              <a:pPr/>
              <a:t>12</a:t>
            </a:fld>
            <a:endParaRPr lang="en-US"/>
          </a:p>
        </p:txBody>
      </p:sp>
      <p:sp>
        <p:nvSpPr>
          <p:cNvPr id="22530" name="Rectangle 2"/>
          <p:cNvSpPr>
            <a:spLocks noRot="1" noChangeArrowheads="1" noTextEdit="1"/>
          </p:cNvSpPr>
          <p:nvPr>
            <p:ph type="sldImg"/>
          </p:nvPr>
        </p:nvSpPr>
        <p:spPr>
          <a:xfrm>
            <a:off x="1258888" y="720725"/>
            <a:ext cx="4800600" cy="3600450"/>
          </a:xfrm>
          <a:ln/>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EFD0B5-7A95-43BA-A3E3-5929C4E3AA67}" type="slidenum">
              <a:rPr lang="en-US"/>
              <a:pPr/>
              <a:t>13</a:t>
            </a:fld>
            <a:endParaRPr lang="en-US"/>
          </a:p>
        </p:txBody>
      </p:sp>
      <p:sp>
        <p:nvSpPr>
          <p:cNvPr id="24578" name="Rectangle 2"/>
          <p:cNvSpPr>
            <a:spLocks noRot="1" noChangeArrowheads="1" noTextEdit="1"/>
          </p:cNvSpPr>
          <p:nvPr>
            <p:ph type="sldImg"/>
          </p:nvPr>
        </p:nvSpPr>
        <p:spPr>
          <a:xfrm>
            <a:off x="1258888" y="720725"/>
            <a:ext cx="4800600" cy="3600450"/>
          </a:xfrm>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B3504-B073-4A31-858D-0D98178D205D}" type="slidenum">
              <a:rPr lang="en-US"/>
              <a:pPr/>
              <a:t>14</a:t>
            </a:fld>
            <a:endParaRPr lang="en-US"/>
          </a:p>
        </p:txBody>
      </p:sp>
      <p:sp>
        <p:nvSpPr>
          <p:cNvPr id="26626" name="Rectangle 2"/>
          <p:cNvSpPr>
            <a:spLocks noRot="1" noChangeArrowheads="1" noTextEdit="1"/>
          </p:cNvSpPr>
          <p:nvPr>
            <p:ph type="sldImg"/>
          </p:nvPr>
        </p:nvSpPr>
        <p:spPr>
          <a:xfrm>
            <a:off x="1258888" y="720725"/>
            <a:ext cx="4800600" cy="3600450"/>
          </a:xfrm>
          <a:ln/>
        </p:spPr>
      </p:sp>
      <p:sp>
        <p:nvSpPr>
          <p:cNvPr id="2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4E015-ABC6-47F2-B2CE-A17A137E553C}" type="slidenum">
              <a:rPr lang="en-US"/>
              <a:pPr/>
              <a:t>15</a:t>
            </a:fld>
            <a:endParaRPr lang="en-US"/>
          </a:p>
        </p:txBody>
      </p:sp>
      <p:sp>
        <p:nvSpPr>
          <p:cNvPr id="30722" name="Rectangle 2"/>
          <p:cNvSpPr>
            <a:spLocks noRot="1" noChangeArrowheads="1" noTextEdit="1"/>
          </p:cNvSpPr>
          <p:nvPr>
            <p:ph type="sldImg"/>
          </p:nvPr>
        </p:nvSpPr>
        <p:spPr>
          <a:xfrm>
            <a:off x="1258888" y="720725"/>
            <a:ext cx="4800600" cy="3600450"/>
          </a:xfrm>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D31B56-E6AA-4718-AA41-E6FB2E9416B5}" type="slidenum">
              <a:rPr lang="en-US"/>
              <a:pPr/>
              <a:t>16</a:t>
            </a:fld>
            <a:endParaRPr lang="en-US"/>
          </a:p>
        </p:txBody>
      </p:sp>
      <p:sp>
        <p:nvSpPr>
          <p:cNvPr id="32770" name="Rectangle 2"/>
          <p:cNvSpPr>
            <a:spLocks noRot="1" noChangeArrowheads="1" noTextEdit="1"/>
          </p:cNvSpPr>
          <p:nvPr>
            <p:ph type="sldImg"/>
          </p:nvPr>
        </p:nvSpPr>
        <p:spPr>
          <a:xfrm>
            <a:off x="1258888" y="720725"/>
            <a:ext cx="4800600" cy="3600450"/>
          </a:xfrm>
          <a:ln/>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A37279-DA9C-45A9-BAFB-48EA83E8681E}" type="slidenum">
              <a:rPr lang="en-US"/>
              <a:pPr/>
              <a:t>2</a:t>
            </a:fld>
            <a:endParaRPr lang="en-US"/>
          </a:p>
        </p:txBody>
      </p:sp>
      <p:sp>
        <p:nvSpPr>
          <p:cNvPr id="8194" name="Rectangle 2"/>
          <p:cNvSpPr>
            <a:spLocks noRot="1" noChangeArrowheads="1" noTextEdit="1"/>
          </p:cNvSpPr>
          <p:nvPr>
            <p:ph type="sldImg"/>
          </p:nvPr>
        </p:nvSpPr>
        <p:spPr>
          <a:xfrm>
            <a:off x="1258888" y="720725"/>
            <a:ext cx="4800600" cy="3600450"/>
          </a:xfrm>
          <a:ln/>
        </p:spPr>
      </p:sp>
      <p:sp>
        <p:nvSpPr>
          <p:cNvPr id="8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21BC28-D159-4330-AB99-001EB87AF318}" type="slidenum">
              <a:rPr lang="en-US"/>
              <a:pPr/>
              <a:t>3</a:t>
            </a:fld>
            <a:endParaRPr lang="en-US"/>
          </a:p>
        </p:txBody>
      </p:sp>
      <p:sp>
        <p:nvSpPr>
          <p:cNvPr id="10242" name="Rectangle 2"/>
          <p:cNvSpPr>
            <a:spLocks noRot="1" noChangeArrowheads="1" noTextEdit="1"/>
          </p:cNvSpPr>
          <p:nvPr>
            <p:ph type="sldImg"/>
          </p:nvPr>
        </p:nvSpPr>
        <p:spPr>
          <a:xfrm>
            <a:off x="1258888" y="720725"/>
            <a:ext cx="4800600" cy="3600450"/>
          </a:xfrm>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05B84-D09F-4519-86FF-719F011FE1EF}" type="slidenum">
              <a:rPr lang="en-US"/>
              <a:pPr/>
              <a:t>4</a:t>
            </a:fld>
            <a:endParaRPr lang="en-US"/>
          </a:p>
        </p:txBody>
      </p:sp>
      <p:sp>
        <p:nvSpPr>
          <p:cNvPr id="12290" name="Rectangle 2"/>
          <p:cNvSpPr>
            <a:spLocks noRot="1" noChangeArrowheads="1" noTextEdit="1"/>
          </p:cNvSpPr>
          <p:nvPr>
            <p:ph type="sldImg"/>
          </p:nvPr>
        </p:nvSpPr>
        <p:spPr>
          <a:xfrm>
            <a:off x="1258888" y="720725"/>
            <a:ext cx="4800600" cy="3600450"/>
          </a:xfrm>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E4FE7F-783F-440F-A276-53C11904D58D}" type="slidenum">
              <a:rPr lang="en-US"/>
              <a:pPr/>
              <a:t>5</a:t>
            </a:fld>
            <a:endParaRPr lang="en-US"/>
          </a:p>
        </p:txBody>
      </p:sp>
      <p:sp>
        <p:nvSpPr>
          <p:cNvPr id="14338" name="Rectangle 2"/>
          <p:cNvSpPr>
            <a:spLocks noRot="1" noChangeArrowheads="1" noTextEdit="1"/>
          </p:cNvSpPr>
          <p:nvPr>
            <p:ph type="sldImg"/>
          </p:nvPr>
        </p:nvSpPr>
        <p:spPr>
          <a:xfrm>
            <a:off x="1258888" y="720725"/>
            <a:ext cx="4800600" cy="3600450"/>
          </a:xfrm>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6AADE1-8E05-4BFB-A75E-87784D4019C1}" type="slidenum">
              <a:rPr lang="en-US"/>
              <a:pPr/>
              <a:t>6</a:t>
            </a:fld>
            <a:endParaRPr lang="en-US"/>
          </a:p>
        </p:txBody>
      </p:sp>
      <p:sp>
        <p:nvSpPr>
          <p:cNvPr id="16386" name="Rectangle 2"/>
          <p:cNvSpPr>
            <a:spLocks noRot="1" noChangeArrowheads="1" noTextEdit="1"/>
          </p:cNvSpPr>
          <p:nvPr>
            <p:ph type="sldImg"/>
          </p:nvPr>
        </p:nvSpPr>
        <p:spPr>
          <a:xfrm>
            <a:off x="1258888" y="720725"/>
            <a:ext cx="4800600" cy="3600450"/>
          </a:xfrm>
          <a:ln/>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704BCD-EA76-4DEA-9D91-1B996633AFC2}" type="slidenum">
              <a:rPr lang="en-US"/>
              <a:pPr/>
              <a:t>7</a:t>
            </a:fld>
            <a:endParaRPr lang="en-US"/>
          </a:p>
        </p:txBody>
      </p:sp>
      <p:sp>
        <p:nvSpPr>
          <p:cNvPr id="46082" name="Rectangle 2"/>
          <p:cNvSpPr>
            <a:spLocks noRot="1" noChangeArrowheads="1" noTextEdit="1"/>
          </p:cNvSpPr>
          <p:nvPr>
            <p:ph type="sldImg"/>
          </p:nvPr>
        </p:nvSpPr>
        <p:spPr>
          <a:xfrm>
            <a:off x="1258888" y="720725"/>
            <a:ext cx="4800600" cy="3600450"/>
          </a:xfrm>
          <a:ln/>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781AD-C247-4543-8C01-407BA8421FC2}" type="slidenum">
              <a:rPr lang="en-US"/>
              <a:pPr/>
              <a:t>8</a:t>
            </a:fld>
            <a:endParaRPr lang="en-US"/>
          </a:p>
        </p:txBody>
      </p:sp>
      <p:sp>
        <p:nvSpPr>
          <p:cNvPr id="18434" name="Rectangle 2"/>
          <p:cNvSpPr>
            <a:spLocks noRot="1" noChangeArrowheads="1" noTextEdit="1"/>
          </p:cNvSpPr>
          <p:nvPr>
            <p:ph type="sldImg"/>
          </p:nvPr>
        </p:nvSpPr>
        <p:spPr>
          <a:xfrm>
            <a:off x="1258888" y="720725"/>
            <a:ext cx="4800600" cy="3600450"/>
          </a:xfrm>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25DE78-5E38-4636-8491-16AA53E2AF79}" type="slidenum">
              <a:rPr lang="en-US"/>
              <a:pPr/>
              <a:t>9</a:t>
            </a:fld>
            <a:endParaRPr lang="en-US"/>
          </a:p>
        </p:txBody>
      </p:sp>
      <p:sp>
        <p:nvSpPr>
          <p:cNvPr id="44034" name="Rectangle 2"/>
          <p:cNvSpPr>
            <a:spLocks noRot="1" noChangeArrowheads="1" noTextEdit="1"/>
          </p:cNvSpPr>
          <p:nvPr>
            <p:ph type="sldImg"/>
          </p:nvPr>
        </p:nvSpPr>
        <p:spPr>
          <a:xfrm>
            <a:off x="1258888" y="720725"/>
            <a:ext cx="4800600" cy="3600450"/>
          </a:xfrm>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E4AEBAB-C67A-43E4-97AC-4500586CFF11}" type="slidenum">
              <a:rPr lang="en-US"/>
              <a:pPr/>
              <a:t>‹#›</a:t>
            </a:fld>
            <a:endParaRPr lang="en-US"/>
          </a:p>
        </p:txBody>
      </p:sp>
    </p:spTree>
    <p:extLst>
      <p:ext uri="{BB962C8B-B14F-4D97-AF65-F5344CB8AC3E}">
        <p14:creationId xmlns:p14="http://schemas.microsoft.com/office/powerpoint/2010/main" val="121224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2F0CFCB-5B95-4E78-8824-07C79AA9A9F5}" type="slidenum">
              <a:rPr lang="en-US"/>
              <a:pPr/>
              <a:t>‹#›</a:t>
            </a:fld>
            <a:endParaRPr lang="en-US"/>
          </a:p>
        </p:txBody>
      </p:sp>
    </p:spTree>
    <p:extLst>
      <p:ext uri="{BB962C8B-B14F-4D97-AF65-F5344CB8AC3E}">
        <p14:creationId xmlns:p14="http://schemas.microsoft.com/office/powerpoint/2010/main" val="1093774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F891A6-D1C0-40D4-9012-C3BEF43377CF}" type="slidenum">
              <a:rPr lang="en-US"/>
              <a:pPr/>
              <a:t>‹#›</a:t>
            </a:fld>
            <a:endParaRPr lang="en-US"/>
          </a:p>
        </p:txBody>
      </p:sp>
    </p:spTree>
    <p:extLst>
      <p:ext uri="{BB962C8B-B14F-4D97-AF65-F5344CB8AC3E}">
        <p14:creationId xmlns:p14="http://schemas.microsoft.com/office/powerpoint/2010/main" val="2100606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231CC1D-5EC3-4DD7-A7E2-561D35556BA7}" type="slidenum">
              <a:rPr lang="en-US"/>
              <a:pPr/>
              <a:t>‹#›</a:t>
            </a:fld>
            <a:endParaRPr lang="en-US"/>
          </a:p>
        </p:txBody>
      </p:sp>
    </p:spTree>
    <p:extLst>
      <p:ext uri="{BB962C8B-B14F-4D97-AF65-F5344CB8AC3E}">
        <p14:creationId xmlns:p14="http://schemas.microsoft.com/office/powerpoint/2010/main" val="1591847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C655E6-9442-4722-AECC-865D93A1C607}" type="slidenum">
              <a:rPr lang="en-US"/>
              <a:pPr/>
              <a:t>‹#›</a:t>
            </a:fld>
            <a:endParaRPr lang="en-US"/>
          </a:p>
        </p:txBody>
      </p:sp>
    </p:spTree>
    <p:extLst>
      <p:ext uri="{BB962C8B-B14F-4D97-AF65-F5344CB8AC3E}">
        <p14:creationId xmlns:p14="http://schemas.microsoft.com/office/powerpoint/2010/main" val="2052331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6A0E6D0-9D7B-435F-A3E0-C9B22C01D900}" type="slidenum">
              <a:rPr lang="en-US"/>
              <a:pPr/>
              <a:t>‹#›</a:t>
            </a:fld>
            <a:endParaRPr lang="en-US"/>
          </a:p>
        </p:txBody>
      </p:sp>
    </p:spTree>
    <p:extLst>
      <p:ext uri="{BB962C8B-B14F-4D97-AF65-F5344CB8AC3E}">
        <p14:creationId xmlns:p14="http://schemas.microsoft.com/office/powerpoint/2010/main" val="345771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FFF9E8D-2986-4C24-8BD2-CC40A17EAC4A}" type="slidenum">
              <a:rPr lang="en-US"/>
              <a:pPr/>
              <a:t>‹#›</a:t>
            </a:fld>
            <a:endParaRPr lang="en-US"/>
          </a:p>
        </p:txBody>
      </p:sp>
    </p:spTree>
    <p:extLst>
      <p:ext uri="{BB962C8B-B14F-4D97-AF65-F5344CB8AC3E}">
        <p14:creationId xmlns:p14="http://schemas.microsoft.com/office/powerpoint/2010/main" val="1335093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E187D11-8110-4A5D-AEEB-5F7C5DFCBAEE}" type="slidenum">
              <a:rPr lang="en-US"/>
              <a:pPr/>
              <a:t>‹#›</a:t>
            </a:fld>
            <a:endParaRPr lang="en-US"/>
          </a:p>
        </p:txBody>
      </p:sp>
    </p:spTree>
    <p:extLst>
      <p:ext uri="{BB962C8B-B14F-4D97-AF65-F5344CB8AC3E}">
        <p14:creationId xmlns:p14="http://schemas.microsoft.com/office/powerpoint/2010/main" val="422555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A5ED58E-CFC1-4110-BAF0-1A6A2E1A0535}" type="slidenum">
              <a:rPr lang="en-US"/>
              <a:pPr/>
              <a:t>‹#›</a:t>
            </a:fld>
            <a:endParaRPr lang="en-US"/>
          </a:p>
        </p:txBody>
      </p:sp>
    </p:spTree>
    <p:extLst>
      <p:ext uri="{BB962C8B-B14F-4D97-AF65-F5344CB8AC3E}">
        <p14:creationId xmlns:p14="http://schemas.microsoft.com/office/powerpoint/2010/main" val="15466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2E06FA1-C4DD-45E7-B108-CB1861E82EB3}" type="slidenum">
              <a:rPr lang="en-US"/>
              <a:pPr/>
              <a:t>‹#›</a:t>
            </a:fld>
            <a:endParaRPr lang="en-US"/>
          </a:p>
        </p:txBody>
      </p:sp>
    </p:spTree>
    <p:extLst>
      <p:ext uri="{BB962C8B-B14F-4D97-AF65-F5344CB8AC3E}">
        <p14:creationId xmlns:p14="http://schemas.microsoft.com/office/powerpoint/2010/main" val="3169083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45D9DC8-440F-433E-BADB-24D28C44FE98}" type="slidenum">
              <a:rPr lang="en-US"/>
              <a:pPr/>
              <a:t>‹#›</a:t>
            </a:fld>
            <a:endParaRPr lang="en-US"/>
          </a:p>
        </p:txBody>
      </p:sp>
    </p:spTree>
    <p:extLst>
      <p:ext uri="{BB962C8B-B14F-4D97-AF65-F5344CB8AC3E}">
        <p14:creationId xmlns:p14="http://schemas.microsoft.com/office/powerpoint/2010/main" val="412204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A9788C2-F91E-4FB5-B6E3-8B5DB5D4963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143000" y="1447800"/>
            <a:ext cx="733742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u="sng">
                <a:solidFill>
                  <a:srgbClr val="FFFF99"/>
                </a:solidFill>
              </a:rPr>
              <a:t>Obesity</a:t>
            </a:r>
          </a:p>
          <a:p>
            <a:endParaRPr lang="en-US" sz="2400">
              <a:solidFill>
                <a:srgbClr val="FFFF99"/>
              </a:solidFill>
            </a:endParaRPr>
          </a:p>
          <a:p>
            <a:r>
              <a:rPr lang="en-US" sz="2400">
                <a:solidFill>
                  <a:srgbClr val="FFFF99"/>
                </a:solidFill>
              </a:rPr>
              <a:t>Current criteria is based on Body Mass Index (BMI)</a:t>
            </a:r>
          </a:p>
          <a:p>
            <a:r>
              <a:rPr lang="en-US" sz="2400">
                <a:solidFill>
                  <a:srgbClr val="FFFF99"/>
                </a:solidFill>
              </a:rPr>
              <a:t>BMI = body mass (kg) / height</a:t>
            </a:r>
            <a:r>
              <a:rPr lang="en-US" sz="2400" baseline="30000">
                <a:solidFill>
                  <a:srgbClr val="FFFF99"/>
                </a:solidFill>
              </a:rPr>
              <a:t>2</a:t>
            </a:r>
            <a:r>
              <a:rPr lang="en-US" sz="2400">
                <a:solidFill>
                  <a:srgbClr val="FFFF99"/>
                </a:solidFill>
              </a:rPr>
              <a:t> (m</a:t>
            </a:r>
            <a:r>
              <a:rPr lang="en-US" sz="2400" baseline="30000">
                <a:solidFill>
                  <a:srgbClr val="FFFF99"/>
                </a:solidFill>
              </a:rPr>
              <a:t>2</a:t>
            </a:r>
            <a:r>
              <a:rPr lang="en-US" sz="2400">
                <a:solidFill>
                  <a:srgbClr val="FFFF99"/>
                </a:solidFill>
              </a:rPr>
              <a:t>)</a:t>
            </a:r>
          </a:p>
          <a:p>
            <a:endParaRPr lang="en-US" sz="2400">
              <a:solidFill>
                <a:srgbClr val="FFFF99"/>
              </a:solidFill>
            </a:endParaRPr>
          </a:p>
          <a:p>
            <a:r>
              <a:rPr lang="en-US" sz="2400">
                <a:solidFill>
                  <a:srgbClr val="FFFF99"/>
                </a:solidFill>
              </a:rPr>
              <a:t>Ideal BMI – life expectancy is maximal</a:t>
            </a:r>
          </a:p>
          <a:p>
            <a:r>
              <a:rPr lang="en-US" sz="2400">
                <a:solidFill>
                  <a:srgbClr val="FFFF99"/>
                </a:solidFill>
              </a:rPr>
              <a:t>BMI </a:t>
            </a:r>
            <a:r>
              <a:rPr lang="en-US" sz="2400">
                <a:solidFill>
                  <a:srgbClr val="FF7C80"/>
                </a:solidFill>
              </a:rPr>
              <a:t>18.5-24.9</a:t>
            </a:r>
            <a:r>
              <a:rPr lang="en-US" sz="2400">
                <a:solidFill>
                  <a:srgbClr val="FFFF99"/>
                </a:solidFill>
              </a:rPr>
              <a:t>  healthy</a:t>
            </a:r>
          </a:p>
          <a:p>
            <a:r>
              <a:rPr lang="en-US" sz="2400">
                <a:solidFill>
                  <a:srgbClr val="FFFF99"/>
                </a:solidFill>
              </a:rPr>
              <a:t>        </a:t>
            </a:r>
            <a:r>
              <a:rPr lang="en-US" sz="2400">
                <a:solidFill>
                  <a:srgbClr val="FF7C80"/>
                </a:solidFill>
              </a:rPr>
              <a:t>25-29.9</a:t>
            </a:r>
            <a:r>
              <a:rPr lang="en-US" sz="2400">
                <a:solidFill>
                  <a:srgbClr val="FFFF99"/>
                </a:solidFill>
              </a:rPr>
              <a:t> overweight</a:t>
            </a:r>
          </a:p>
          <a:p>
            <a:r>
              <a:rPr lang="en-US" sz="2400">
                <a:solidFill>
                  <a:srgbClr val="FFFF99"/>
                </a:solidFill>
                <a:sym typeface="Symbol" pitchFamily="18" charset="2"/>
              </a:rPr>
              <a:t>     </a:t>
            </a:r>
            <a:r>
              <a:rPr lang="en-US" sz="2400">
                <a:solidFill>
                  <a:srgbClr val="FF7C80"/>
                </a:solidFill>
                <a:sym typeface="Symbol" pitchFamily="18" charset="2"/>
              </a:rPr>
              <a:t></a:t>
            </a:r>
            <a:r>
              <a:rPr lang="en-US" sz="2400">
                <a:solidFill>
                  <a:srgbClr val="FF7C80"/>
                </a:solidFill>
              </a:rPr>
              <a:t> 30</a:t>
            </a:r>
            <a:r>
              <a:rPr lang="en-US" sz="2400">
                <a:solidFill>
                  <a:srgbClr val="FFFF99"/>
                </a:solidFill>
              </a:rPr>
              <a:t> constitutes “obesity”.</a:t>
            </a:r>
          </a:p>
          <a:p>
            <a:endParaRPr lang="en-US" sz="2400">
              <a:solidFill>
                <a:srgbClr val="FFFF99"/>
              </a:solidFill>
            </a:endParaRPr>
          </a:p>
          <a:p>
            <a:r>
              <a:rPr lang="en-US" sz="2400">
                <a:solidFill>
                  <a:srgbClr val="FFFF99"/>
                </a:solidFill>
              </a:rPr>
              <a:t>Health risk associated with obesity is largely due to diabetes, hypertension, heart disease.</a:t>
            </a:r>
          </a:p>
        </p:txBody>
      </p:sp>
      <p:sp>
        <p:nvSpPr>
          <p:cNvPr id="5123" name="Text Box 3"/>
          <p:cNvSpPr txBox="1">
            <a:spLocks noChangeArrowheads="1"/>
          </p:cNvSpPr>
          <p:nvPr/>
        </p:nvSpPr>
        <p:spPr bwMode="auto">
          <a:xfrm>
            <a:off x="2362200" y="533400"/>
            <a:ext cx="49895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rgbClr val="FF9999"/>
                </a:solidFill>
              </a:rPr>
              <a:t>Regulation of Body Weight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leptin_ob m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81000"/>
            <a:ext cx="7239000" cy="4672013"/>
          </a:xfrm>
          <a:prstGeom prst="rect">
            <a:avLst/>
          </a:prstGeom>
          <a:noFill/>
          <a:extLst>
            <a:ext uri="{909E8E84-426E-40DD-AFC4-6F175D3DCCD1}">
              <a14:hiddenFill xmlns:a14="http://schemas.microsoft.com/office/drawing/2010/main">
                <a:solidFill>
                  <a:srgbClr val="FFFFFF"/>
                </a:solidFill>
              </a14:hiddenFill>
            </a:ext>
          </a:extLst>
        </p:spPr>
      </p:pic>
      <p:sp>
        <p:nvSpPr>
          <p:cNvPr id="19459" name="Text Box 3"/>
          <p:cNvSpPr txBox="1">
            <a:spLocks noChangeArrowheads="1"/>
          </p:cNvSpPr>
          <p:nvPr/>
        </p:nvSpPr>
        <p:spPr bwMode="auto">
          <a:xfrm>
            <a:off x="685800" y="5410200"/>
            <a:ext cx="80168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solidFill>
                  <a:srgbClr val="FF9999"/>
                </a:solidFill>
              </a:rPr>
              <a:t>Both mice are ob</a:t>
            </a:r>
            <a:r>
              <a:rPr lang="en-US" sz="2400" baseline="30000">
                <a:solidFill>
                  <a:srgbClr val="FF9999"/>
                </a:solidFill>
              </a:rPr>
              <a:t>-</a:t>
            </a:r>
            <a:r>
              <a:rPr lang="en-US" sz="2400">
                <a:solidFill>
                  <a:srgbClr val="FF9999"/>
                </a:solidFill>
              </a:rPr>
              <a:t>/ob</a:t>
            </a:r>
            <a:r>
              <a:rPr lang="en-US" sz="2400" baseline="30000">
                <a:solidFill>
                  <a:srgbClr val="FF9999"/>
                </a:solidFill>
              </a:rPr>
              <a:t>-</a:t>
            </a:r>
            <a:r>
              <a:rPr lang="en-US" sz="2400">
                <a:solidFill>
                  <a:srgbClr val="FF9999"/>
                </a:solidFill>
              </a:rPr>
              <a:t>.</a:t>
            </a:r>
            <a:r>
              <a:rPr lang="en-US" sz="2400">
                <a:solidFill>
                  <a:srgbClr val="FFFF99"/>
                </a:solidFill>
              </a:rPr>
              <a:t> The mouse on the R was injected with leptin daily and weighs 35 g.  The mouse on the L received no leptin and weighs 67 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533400" y="1371600"/>
            <a:ext cx="8229600" cy="4525963"/>
          </a:xfrm>
        </p:spPr>
        <p:txBody>
          <a:bodyPr/>
          <a:lstStyle/>
          <a:p>
            <a:r>
              <a:rPr lang="en-US" sz="2400">
                <a:solidFill>
                  <a:schemeClr val="bg2"/>
                </a:solidFill>
              </a:rPr>
              <a:t>Leptin is absent in </a:t>
            </a:r>
            <a:r>
              <a:rPr lang="en-US" sz="2400" i="1">
                <a:solidFill>
                  <a:schemeClr val="bg2"/>
                </a:solidFill>
              </a:rPr>
              <a:t>ob</a:t>
            </a:r>
            <a:r>
              <a:rPr lang="en-US" sz="2400" i="1" baseline="30000">
                <a:solidFill>
                  <a:schemeClr val="bg2"/>
                </a:solidFill>
              </a:rPr>
              <a:t>-</a:t>
            </a:r>
            <a:r>
              <a:rPr lang="en-US" sz="2400" i="1">
                <a:solidFill>
                  <a:schemeClr val="bg2"/>
                </a:solidFill>
              </a:rPr>
              <a:t>/ob</a:t>
            </a:r>
            <a:r>
              <a:rPr lang="en-US" sz="2400" i="1" baseline="30000">
                <a:solidFill>
                  <a:schemeClr val="bg2"/>
                </a:solidFill>
              </a:rPr>
              <a:t>-</a:t>
            </a:r>
            <a:r>
              <a:rPr lang="en-US" sz="2400">
                <a:solidFill>
                  <a:schemeClr val="bg2"/>
                </a:solidFill>
              </a:rPr>
              <a:t> mice, but is </a:t>
            </a:r>
            <a:r>
              <a:rPr lang="en-US" sz="2400" u="sng">
                <a:solidFill>
                  <a:schemeClr val="bg2"/>
                </a:solidFill>
              </a:rPr>
              <a:t>elevated 20-fold in </a:t>
            </a:r>
            <a:r>
              <a:rPr lang="en-US" sz="2400" i="1" u="sng">
                <a:solidFill>
                  <a:schemeClr val="bg2"/>
                </a:solidFill>
              </a:rPr>
              <a:t>db</a:t>
            </a:r>
            <a:r>
              <a:rPr lang="en-US" sz="2400" i="1" u="sng" baseline="30000">
                <a:solidFill>
                  <a:schemeClr val="bg2"/>
                </a:solidFill>
              </a:rPr>
              <a:t>-</a:t>
            </a:r>
            <a:r>
              <a:rPr lang="en-US" sz="2400" i="1" u="sng">
                <a:solidFill>
                  <a:schemeClr val="bg2"/>
                </a:solidFill>
              </a:rPr>
              <a:t>/db</a:t>
            </a:r>
            <a:r>
              <a:rPr lang="en-US" sz="2400" i="1" u="sng" baseline="30000">
                <a:solidFill>
                  <a:schemeClr val="bg2"/>
                </a:solidFill>
              </a:rPr>
              <a:t>-</a:t>
            </a:r>
            <a:r>
              <a:rPr lang="en-US" sz="2400" u="sng">
                <a:solidFill>
                  <a:schemeClr val="bg2"/>
                </a:solidFill>
              </a:rPr>
              <a:t> mice</a:t>
            </a:r>
            <a:r>
              <a:rPr lang="en-US" sz="2400">
                <a:solidFill>
                  <a:schemeClr val="bg2"/>
                </a:solidFill>
              </a:rPr>
              <a:t>.</a:t>
            </a:r>
          </a:p>
          <a:p>
            <a:endParaRPr lang="en-US" sz="2400" i="1">
              <a:solidFill>
                <a:schemeClr val="bg2"/>
              </a:solidFill>
            </a:endParaRPr>
          </a:p>
          <a:p>
            <a:r>
              <a:rPr lang="en-US" sz="2400" i="1">
                <a:solidFill>
                  <a:schemeClr val="bg2"/>
                </a:solidFill>
              </a:rPr>
              <a:t>db</a:t>
            </a:r>
            <a:r>
              <a:rPr lang="en-US" sz="2400">
                <a:solidFill>
                  <a:schemeClr val="bg2"/>
                </a:solidFill>
              </a:rPr>
              <a:t> gene encodes the receptor for leptin.</a:t>
            </a:r>
          </a:p>
          <a:p>
            <a:pPr>
              <a:buFontTx/>
              <a:buNone/>
            </a:pPr>
            <a:endParaRPr lang="en-US" sz="2400">
              <a:solidFill>
                <a:schemeClr val="bg2"/>
              </a:solidFill>
            </a:endParaRPr>
          </a:p>
          <a:p>
            <a:r>
              <a:rPr lang="en-US" sz="2400">
                <a:solidFill>
                  <a:srgbClr val="FFFF99"/>
                </a:solidFill>
              </a:rPr>
              <a:t>Circulating leptin levels are highly correlated with adipose tissue mass.</a:t>
            </a:r>
          </a:p>
          <a:p>
            <a:endParaRPr lang="en-US" sz="2400">
              <a:solidFill>
                <a:srgbClr val="FFFF99"/>
              </a:solidFill>
            </a:endParaRPr>
          </a:p>
          <a:p>
            <a:r>
              <a:rPr lang="en-US" sz="2400">
                <a:solidFill>
                  <a:srgbClr val="FFFF99"/>
                </a:solidFill>
              </a:rPr>
              <a:t> </a:t>
            </a:r>
            <a:r>
              <a:rPr lang="en-US" sz="2400" i="1">
                <a:solidFill>
                  <a:srgbClr val="FFFF99"/>
                </a:solidFill>
              </a:rPr>
              <a:t>Leptin is the hormone that regulates body weight.</a:t>
            </a:r>
            <a:r>
              <a:rPr lang="en-US" sz="2400">
                <a:solidFill>
                  <a:srgbClr val="FFFF99"/>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395763a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0"/>
            <a:ext cx="4879975"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leptin targ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0"/>
            <a:ext cx="6248400" cy="5872163"/>
          </a:xfrm>
          <a:prstGeom prst="rect">
            <a:avLst/>
          </a:prstGeom>
          <a:noFill/>
          <a:extLst>
            <a:ext uri="{909E8E84-426E-40DD-AFC4-6F175D3DCCD1}">
              <a14:hiddenFill xmlns:a14="http://schemas.microsoft.com/office/drawing/2010/main">
                <a:solidFill>
                  <a:srgbClr val="FFFFFF"/>
                </a:solidFill>
              </a14:hiddenFill>
            </a:ext>
          </a:extLst>
        </p:spPr>
      </p:pic>
      <p:sp>
        <p:nvSpPr>
          <p:cNvPr id="23555" name="Text Box 3"/>
          <p:cNvSpPr txBox="1">
            <a:spLocks noChangeArrowheads="1"/>
          </p:cNvSpPr>
          <p:nvPr/>
        </p:nvSpPr>
        <p:spPr bwMode="auto">
          <a:xfrm>
            <a:off x="914400" y="5943600"/>
            <a:ext cx="7391400" cy="6413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FFFF99"/>
                </a:solidFill>
              </a:rPr>
              <a:t>Target of Leptin -</a:t>
            </a:r>
            <a:r>
              <a:rPr lang="en-US" u="sng">
                <a:solidFill>
                  <a:srgbClr val="FFFF99"/>
                </a:solidFill>
              </a:rPr>
              <a:t> </a:t>
            </a:r>
            <a:r>
              <a:rPr lang="en-US">
                <a:solidFill>
                  <a:srgbClr val="FFFF99"/>
                </a:solidFill>
              </a:rPr>
              <a:t>Leptin is secreted by adipose tissue, and targets the arcuate nucleus in the hypothalamus – the center for appetite control.</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609600" y="1752600"/>
            <a:ext cx="8001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u="sng">
                <a:solidFill>
                  <a:srgbClr val="FFFF99"/>
                </a:solidFill>
              </a:rPr>
              <a:t>Leptin and obesity</a:t>
            </a:r>
          </a:p>
          <a:p>
            <a:endParaRPr lang="en-US" sz="2400">
              <a:solidFill>
                <a:srgbClr val="FFFF99"/>
              </a:solidFill>
            </a:endParaRPr>
          </a:p>
          <a:p>
            <a:r>
              <a:rPr lang="en-US" sz="2400">
                <a:solidFill>
                  <a:srgbClr val="FFFF99"/>
                </a:solidFill>
              </a:rPr>
              <a:t>In humans – all obese subjects express some leptin, most express high levels</a:t>
            </a:r>
          </a:p>
          <a:p>
            <a:endParaRPr lang="en-US" sz="2400">
              <a:solidFill>
                <a:srgbClr val="FFFF99"/>
              </a:solidFill>
            </a:endParaRPr>
          </a:p>
          <a:p>
            <a:r>
              <a:rPr lang="en-US" sz="2400">
                <a:solidFill>
                  <a:srgbClr val="FFFF99"/>
                </a:solidFill>
              </a:rPr>
              <a:t>Therefore not due to mutation in </a:t>
            </a:r>
            <a:r>
              <a:rPr lang="en-US" sz="2400" i="1">
                <a:solidFill>
                  <a:srgbClr val="FFFF99"/>
                </a:solidFill>
              </a:rPr>
              <a:t>ob, </a:t>
            </a:r>
            <a:r>
              <a:rPr lang="en-US" sz="2400">
                <a:solidFill>
                  <a:srgbClr val="FFFF99"/>
                </a:solidFill>
              </a:rPr>
              <a:t>but rather is due to some form of leptin resistance – exact basis unknown.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395763a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0"/>
            <a:ext cx="4879975"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533400" y="1828800"/>
            <a:ext cx="8229600" cy="4525963"/>
          </a:xfrm>
        </p:spPr>
        <p:txBody>
          <a:bodyPr/>
          <a:lstStyle/>
          <a:p>
            <a:r>
              <a:rPr lang="en-US" sz="2400">
                <a:solidFill>
                  <a:srgbClr val="FFFF99"/>
                </a:solidFill>
              </a:rPr>
              <a:t>ob gene encodes leptin; db encodes the leptin receptor</a:t>
            </a:r>
          </a:p>
          <a:p>
            <a:endParaRPr lang="en-US" sz="2400">
              <a:solidFill>
                <a:srgbClr val="FFFF99"/>
              </a:solidFill>
            </a:endParaRPr>
          </a:p>
          <a:p>
            <a:r>
              <a:rPr lang="en-US" sz="2400">
                <a:solidFill>
                  <a:srgbClr val="FFFF99"/>
                </a:solidFill>
              </a:rPr>
              <a:t>Leptin is absent in </a:t>
            </a:r>
            <a:r>
              <a:rPr lang="en-US" sz="2400" i="1">
                <a:solidFill>
                  <a:srgbClr val="FFFF99"/>
                </a:solidFill>
              </a:rPr>
              <a:t>ob</a:t>
            </a:r>
            <a:r>
              <a:rPr lang="en-US" sz="2400" i="1" baseline="30000">
                <a:solidFill>
                  <a:srgbClr val="FFFF99"/>
                </a:solidFill>
              </a:rPr>
              <a:t>-</a:t>
            </a:r>
            <a:r>
              <a:rPr lang="en-US" sz="2400" i="1">
                <a:solidFill>
                  <a:srgbClr val="FFFF99"/>
                </a:solidFill>
              </a:rPr>
              <a:t>/ob</a:t>
            </a:r>
            <a:r>
              <a:rPr lang="en-US" sz="2400" i="1" baseline="30000">
                <a:solidFill>
                  <a:srgbClr val="FFFF99"/>
                </a:solidFill>
              </a:rPr>
              <a:t>-</a:t>
            </a:r>
            <a:r>
              <a:rPr lang="en-US" sz="2400">
                <a:solidFill>
                  <a:srgbClr val="FFFF99"/>
                </a:solidFill>
              </a:rPr>
              <a:t> mice, but is </a:t>
            </a:r>
            <a:r>
              <a:rPr lang="en-US" sz="2400" u="sng">
                <a:solidFill>
                  <a:srgbClr val="FFFF99"/>
                </a:solidFill>
              </a:rPr>
              <a:t>elevated 20-fold in </a:t>
            </a:r>
            <a:r>
              <a:rPr lang="en-US" sz="2400" i="1" u="sng">
                <a:solidFill>
                  <a:srgbClr val="FFFF99"/>
                </a:solidFill>
              </a:rPr>
              <a:t>db</a:t>
            </a:r>
            <a:r>
              <a:rPr lang="en-US" sz="2400" i="1" u="sng" baseline="30000">
                <a:solidFill>
                  <a:srgbClr val="FFFF99"/>
                </a:solidFill>
              </a:rPr>
              <a:t>-</a:t>
            </a:r>
            <a:r>
              <a:rPr lang="en-US" sz="2400" i="1" u="sng">
                <a:solidFill>
                  <a:srgbClr val="FFFF99"/>
                </a:solidFill>
              </a:rPr>
              <a:t>/db</a:t>
            </a:r>
            <a:r>
              <a:rPr lang="en-US" sz="2400" i="1" u="sng" baseline="30000">
                <a:solidFill>
                  <a:srgbClr val="FFFF99"/>
                </a:solidFill>
              </a:rPr>
              <a:t>-</a:t>
            </a:r>
            <a:r>
              <a:rPr lang="en-US" sz="2400" u="sng">
                <a:solidFill>
                  <a:srgbClr val="FFFF99"/>
                </a:solidFill>
              </a:rPr>
              <a:t> mice</a:t>
            </a:r>
            <a:r>
              <a:rPr lang="en-US" sz="2400">
                <a:solidFill>
                  <a:srgbClr val="FFFF99"/>
                </a:solidFill>
              </a:rPr>
              <a:t>.  Why?</a:t>
            </a:r>
          </a:p>
          <a:p>
            <a:endParaRPr lang="en-US" sz="2400">
              <a:solidFill>
                <a:srgbClr val="FFFF99"/>
              </a:solidFill>
            </a:endParaRPr>
          </a:p>
          <a:p>
            <a:r>
              <a:rPr lang="en-US" sz="2400">
                <a:solidFill>
                  <a:srgbClr val="FFFF99"/>
                </a:solidFill>
              </a:rPr>
              <a:t>Circulating leptin levels are highly correlated with adipose tissue mass.</a:t>
            </a:r>
          </a:p>
          <a:p>
            <a:pPr>
              <a:buFontTx/>
              <a:buNone/>
            </a:pPr>
            <a:endParaRPr lang="en-US" sz="2400">
              <a:solidFill>
                <a:srgbClr val="FFFF99"/>
              </a:solidFill>
            </a:endParaRPr>
          </a:p>
          <a:p>
            <a:r>
              <a:rPr lang="en-US" sz="2400">
                <a:solidFill>
                  <a:srgbClr val="FFFF99"/>
                </a:solidFill>
              </a:rPr>
              <a:t> </a:t>
            </a:r>
            <a:r>
              <a:rPr lang="en-US" sz="2400" i="1">
                <a:solidFill>
                  <a:srgbClr val="FFFF99"/>
                </a:solidFill>
              </a:rPr>
              <a:t>Leptin is the hormone that regulates body weight.</a:t>
            </a:r>
            <a:r>
              <a:rPr lang="en-US" sz="2400">
                <a:solidFill>
                  <a:srgbClr val="FFFF99"/>
                </a:solidFill>
              </a:rPr>
              <a:t> Demonstrated by injecting leptin into ob</a:t>
            </a:r>
            <a:r>
              <a:rPr lang="en-US" sz="2400" baseline="30000">
                <a:solidFill>
                  <a:srgbClr val="FFFF99"/>
                </a:solidFill>
              </a:rPr>
              <a:t>-</a:t>
            </a:r>
            <a:r>
              <a:rPr lang="en-US" sz="2400">
                <a:solidFill>
                  <a:srgbClr val="FFFF99"/>
                </a:solidFill>
              </a:rPr>
              <a:t>/ob</a:t>
            </a:r>
            <a:r>
              <a:rPr lang="en-US" sz="2400" baseline="30000">
                <a:solidFill>
                  <a:srgbClr val="FFFF99"/>
                </a:solidFill>
              </a:rPr>
              <a:t>-</a:t>
            </a:r>
            <a:r>
              <a:rPr lang="en-US" sz="2400">
                <a:solidFill>
                  <a:srgbClr val="FFFF99"/>
                </a:solidFill>
              </a:rPr>
              <a:t> mice.</a:t>
            </a:r>
          </a:p>
        </p:txBody>
      </p:sp>
      <p:sp>
        <p:nvSpPr>
          <p:cNvPr id="31747" name="Text Box 3"/>
          <p:cNvSpPr txBox="1">
            <a:spLocks noChangeArrowheads="1"/>
          </p:cNvSpPr>
          <p:nvPr/>
        </p:nvSpPr>
        <p:spPr bwMode="auto">
          <a:xfrm>
            <a:off x="2667000" y="838200"/>
            <a:ext cx="3867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FF9999"/>
                </a:solidFill>
              </a:rPr>
              <a:t>Role of leptin in obesity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52400" y="1066800"/>
            <a:ext cx="8991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68375" indent="-968375">
              <a:defRPr>
                <a:solidFill>
                  <a:schemeClr val="tx1"/>
                </a:solidFill>
                <a:latin typeface="Arial" pitchFamily="34" charset="0"/>
              </a:defRPr>
            </a:lvl1pPr>
            <a:lvl2pPr marL="1082675">
              <a:defRPr>
                <a:solidFill>
                  <a:schemeClr val="tx1"/>
                </a:solidFill>
                <a:latin typeface="Arial" pitchFamily="34" charset="0"/>
              </a:defRPr>
            </a:lvl2pPr>
            <a:lvl3pPr marL="1196975">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defRPr>
                <a:solidFill>
                  <a:schemeClr val="tx1"/>
                </a:solidFill>
                <a:latin typeface="Arial" pitchFamily="34" charset="0"/>
              </a:defRPr>
            </a:lvl6pPr>
            <a:lvl7pPr fontAlgn="base">
              <a:spcBef>
                <a:spcPct val="0"/>
              </a:spcBef>
              <a:spcAft>
                <a:spcPct val="0"/>
              </a:spcAft>
              <a:defRPr>
                <a:solidFill>
                  <a:schemeClr val="tx1"/>
                </a:solidFill>
                <a:latin typeface="Arial" pitchFamily="34" charset="0"/>
              </a:defRPr>
            </a:lvl7pPr>
            <a:lvl8pPr fontAlgn="base">
              <a:spcBef>
                <a:spcPct val="0"/>
              </a:spcBef>
              <a:spcAft>
                <a:spcPct val="0"/>
              </a:spcAft>
              <a:defRPr>
                <a:solidFill>
                  <a:schemeClr val="tx1"/>
                </a:solidFill>
                <a:latin typeface="Arial" pitchFamily="34" charset="0"/>
              </a:defRPr>
            </a:lvl8pPr>
            <a:lvl9pPr fontAlgn="base">
              <a:spcBef>
                <a:spcPct val="0"/>
              </a:spcBef>
              <a:spcAft>
                <a:spcPct val="0"/>
              </a:spcAft>
              <a:defRPr>
                <a:solidFill>
                  <a:schemeClr val="tx1"/>
                </a:solidFill>
                <a:latin typeface="Arial" pitchFamily="34" charset="0"/>
              </a:defRPr>
            </a:lvl9pPr>
          </a:lstStyle>
          <a:p>
            <a:r>
              <a:rPr lang="en-US" sz="2400" b="1" i="1" u="sng">
                <a:solidFill>
                  <a:srgbClr val="FFFF99"/>
                </a:solidFill>
              </a:rPr>
              <a:t>Ob</a:t>
            </a:r>
            <a:r>
              <a:rPr lang="en-US" sz="2400" b="1" u="sng">
                <a:solidFill>
                  <a:srgbClr val="FFFF99"/>
                </a:solidFill>
              </a:rPr>
              <a:t> gene and Leptin</a:t>
            </a:r>
          </a:p>
          <a:p>
            <a:endParaRPr lang="en-US" sz="2400" b="1">
              <a:solidFill>
                <a:srgbClr val="FFFF99"/>
              </a:solidFill>
            </a:endParaRPr>
          </a:p>
          <a:p>
            <a:r>
              <a:rPr lang="en-US" sz="2400">
                <a:solidFill>
                  <a:srgbClr val="FFFF99"/>
                </a:solidFill>
              </a:rPr>
              <a:t>1950 - </a:t>
            </a:r>
            <a:r>
              <a:rPr lang="en-US" sz="2400" i="1">
                <a:solidFill>
                  <a:srgbClr val="FFFF99"/>
                </a:solidFill>
              </a:rPr>
              <a:t>ob</a:t>
            </a:r>
            <a:r>
              <a:rPr lang="en-US" sz="2400" i="1" baseline="30000">
                <a:solidFill>
                  <a:srgbClr val="FFFF99"/>
                </a:solidFill>
              </a:rPr>
              <a:t>-</a:t>
            </a:r>
            <a:r>
              <a:rPr lang="en-US" sz="2400" i="1">
                <a:solidFill>
                  <a:srgbClr val="FFFF99"/>
                </a:solidFill>
              </a:rPr>
              <a:t>/ob</a:t>
            </a:r>
            <a:r>
              <a:rPr lang="en-US" sz="2400" i="1" baseline="30000">
                <a:solidFill>
                  <a:srgbClr val="FFFF99"/>
                </a:solidFill>
              </a:rPr>
              <a:t>-</a:t>
            </a:r>
            <a:r>
              <a:rPr lang="en-US" sz="2400">
                <a:solidFill>
                  <a:srgbClr val="FFFF99"/>
                </a:solidFill>
              </a:rPr>
              <a:t> mouse discovered; resembles obesity in humans</a:t>
            </a:r>
          </a:p>
          <a:p>
            <a:r>
              <a:rPr lang="en-US" sz="2400">
                <a:solidFill>
                  <a:srgbClr val="FFFF99"/>
                </a:solidFill>
              </a:rPr>
              <a:t>         - </a:t>
            </a:r>
            <a:r>
              <a:rPr lang="en-US" sz="2400" i="1">
                <a:solidFill>
                  <a:srgbClr val="FFFF99"/>
                </a:solidFill>
              </a:rPr>
              <a:t>db</a:t>
            </a:r>
            <a:r>
              <a:rPr lang="en-US" sz="2400" i="1" baseline="30000">
                <a:solidFill>
                  <a:srgbClr val="FFFF99"/>
                </a:solidFill>
              </a:rPr>
              <a:t>-</a:t>
            </a:r>
            <a:r>
              <a:rPr lang="en-US" sz="2400" i="1">
                <a:solidFill>
                  <a:srgbClr val="FFFF99"/>
                </a:solidFill>
              </a:rPr>
              <a:t>/db</a:t>
            </a:r>
            <a:r>
              <a:rPr lang="en-US" sz="2400" i="1" baseline="30000">
                <a:solidFill>
                  <a:srgbClr val="FFFF99"/>
                </a:solidFill>
              </a:rPr>
              <a:t>-</a:t>
            </a:r>
            <a:r>
              <a:rPr lang="en-US" sz="2400">
                <a:solidFill>
                  <a:srgbClr val="FFFF99"/>
                </a:solidFill>
              </a:rPr>
              <a:t> mouse also discovered; resembles ob</a:t>
            </a:r>
            <a:r>
              <a:rPr lang="en-US" sz="2400" baseline="30000">
                <a:solidFill>
                  <a:srgbClr val="FFFF99"/>
                </a:solidFill>
              </a:rPr>
              <a:t>-</a:t>
            </a:r>
            <a:r>
              <a:rPr lang="en-US" sz="2400">
                <a:solidFill>
                  <a:srgbClr val="FFFF99"/>
                </a:solidFill>
              </a:rPr>
              <a:t>/ob</a:t>
            </a:r>
            <a:r>
              <a:rPr lang="en-US" sz="2400" baseline="30000">
                <a:solidFill>
                  <a:srgbClr val="FFFF99"/>
                </a:solidFill>
              </a:rPr>
              <a:t>-</a:t>
            </a:r>
            <a:r>
              <a:rPr lang="en-US" sz="2400">
                <a:solidFill>
                  <a:srgbClr val="FFFF99"/>
                </a:solidFill>
              </a:rPr>
              <a:t> mouse</a:t>
            </a:r>
          </a:p>
          <a:p>
            <a:endParaRPr lang="en-US" sz="2400">
              <a:solidFill>
                <a:srgbClr val="FFFF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leptin_ob m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19175"/>
            <a:ext cx="7543800" cy="48688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52400" y="1066800"/>
            <a:ext cx="89916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68375" indent="-968375">
              <a:defRPr>
                <a:solidFill>
                  <a:schemeClr val="tx1"/>
                </a:solidFill>
                <a:latin typeface="Arial" pitchFamily="34" charset="0"/>
              </a:defRPr>
            </a:lvl1pPr>
            <a:lvl2pPr marL="1082675">
              <a:defRPr>
                <a:solidFill>
                  <a:schemeClr val="tx1"/>
                </a:solidFill>
                <a:latin typeface="Arial" pitchFamily="34" charset="0"/>
              </a:defRPr>
            </a:lvl2pPr>
            <a:lvl3pPr marL="1196975">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defRPr>
                <a:solidFill>
                  <a:schemeClr val="tx1"/>
                </a:solidFill>
                <a:latin typeface="Arial" pitchFamily="34" charset="0"/>
              </a:defRPr>
            </a:lvl6pPr>
            <a:lvl7pPr fontAlgn="base">
              <a:spcBef>
                <a:spcPct val="0"/>
              </a:spcBef>
              <a:spcAft>
                <a:spcPct val="0"/>
              </a:spcAft>
              <a:defRPr>
                <a:solidFill>
                  <a:schemeClr val="tx1"/>
                </a:solidFill>
                <a:latin typeface="Arial" pitchFamily="34" charset="0"/>
              </a:defRPr>
            </a:lvl7pPr>
            <a:lvl8pPr fontAlgn="base">
              <a:spcBef>
                <a:spcPct val="0"/>
              </a:spcBef>
              <a:spcAft>
                <a:spcPct val="0"/>
              </a:spcAft>
              <a:defRPr>
                <a:solidFill>
                  <a:schemeClr val="tx1"/>
                </a:solidFill>
                <a:latin typeface="Arial" pitchFamily="34" charset="0"/>
              </a:defRPr>
            </a:lvl8pPr>
            <a:lvl9pPr fontAlgn="base">
              <a:spcBef>
                <a:spcPct val="0"/>
              </a:spcBef>
              <a:spcAft>
                <a:spcPct val="0"/>
              </a:spcAft>
              <a:defRPr>
                <a:solidFill>
                  <a:schemeClr val="tx1"/>
                </a:solidFill>
                <a:latin typeface="Arial" pitchFamily="34" charset="0"/>
              </a:defRPr>
            </a:lvl9pPr>
          </a:lstStyle>
          <a:p>
            <a:r>
              <a:rPr lang="en-US" sz="2400" b="1" i="1" u="sng">
                <a:solidFill>
                  <a:srgbClr val="FFFF99"/>
                </a:solidFill>
              </a:rPr>
              <a:t>Ob</a:t>
            </a:r>
            <a:r>
              <a:rPr lang="en-US" sz="2400" b="1" u="sng">
                <a:solidFill>
                  <a:srgbClr val="FFFF99"/>
                </a:solidFill>
              </a:rPr>
              <a:t> gene and Leptin</a:t>
            </a:r>
          </a:p>
          <a:p>
            <a:endParaRPr lang="en-US" sz="2400" b="1">
              <a:solidFill>
                <a:srgbClr val="FFFF99"/>
              </a:solidFill>
            </a:endParaRPr>
          </a:p>
          <a:p>
            <a:r>
              <a:rPr lang="en-US" sz="2400">
                <a:solidFill>
                  <a:srgbClr val="FFFF99"/>
                </a:solidFill>
              </a:rPr>
              <a:t>1950 - </a:t>
            </a:r>
            <a:r>
              <a:rPr lang="en-US" sz="2400" i="1">
                <a:solidFill>
                  <a:srgbClr val="FFFF99"/>
                </a:solidFill>
              </a:rPr>
              <a:t>ob</a:t>
            </a:r>
            <a:r>
              <a:rPr lang="en-US" sz="2400" i="1" baseline="30000">
                <a:solidFill>
                  <a:srgbClr val="FFFF99"/>
                </a:solidFill>
              </a:rPr>
              <a:t>-</a:t>
            </a:r>
            <a:r>
              <a:rPr lang="en-US" sz="2400" i="1">
                <a:solidFill>
                  <a:srgbClr val="FFFF99"/>
                </a:solidFill>
              </a:rPr>
              <a:t>/ob</a:t>
            </a:r>
            <a:r>
              <a:rPr lang="en-US" sz="2400" i="1" baseline="30000">
                <a:solidFill>
                  <a:srgbClr val="FFFF99"/>
                </a:solidFill>
              </a:rPr>
              <a:t>-</a:t>
            </a:r>
            <a:r>
              <a:rPr lang="en-US" sz="2400">
                <a:solidFill>
                  <a:srgbClr val="FFFF99"/>
                </a:solidFill>
              </a:rPr>
              <a:t> mouse discovered; resembles obesity in humans</a:t>
            </a:r>
          </a:p>
          <a:p>
            <a:r>
              <a:rPr lang="en-US" sz="2400">
                <a:solidFill>
                  <a:srgbClr val="FFFF99"/>
                </a:solidFill>
              </a:rPr>
              <a:t>         - </a:t>
            </a:r>
            <a:r>
              <a:rPr lang="en-US" sz="2400" i="1">
                <a:solidFill>
                  <a:srgbClr val="FFFF99"/>
                </a:solidFill>
              </a:rPr>
              <a:t>db</a:t>
            </a:r>
            <a:r>
              <a:rPr lang="en-US" sz="2400" i="1" baseline="30000">
                <a:solidFill>
                  <a:srgbClr val="FFFF99"/>
                </a:solidFill>
              </a:rPr>
              <a:t>-</a:t>
            </a:r>
            <a:r>
              <a:rPr lang="en-US" sz="2400" i="1">
                <a:solidFill>
                  <a:srgbClr val="FFFF99"/>
                </a:solidFill>
              </a:rPr>
              <a:t>/db</a:t>
            </a:r>
            <a:r>
              <a:rPr lang="en-US" sz="2400" i="1" baseline="30000">
                <a:solidFill>
                  <a:srgbClr val="FFFF99"/>
                </a:solidFill>
              </a:rPr>
              <a:t>-</a:t>
            </a:r>
            <a:r>
              <a:rPr lang="en-US" sz="2400">
                <a:solidFill>
                  <a:srgbClr val="FFFF99"/>
                </a:solidFill>
              </a:rPr>
              <a:t> mouse also discovered; resembles ob</a:t>
            </a:r>
            <a:r>
              <a:rPr lang="en-US" sz="2400" baseline="30000">
                <a:solidFill>
                  <a:srgbClr val="FFFF99"/>
                </a:solidFill>
              </a:rPr>
              <a:t>-</a:t>
            </a:r>
            <a:r>
              <a:rPr lang="en-US" sz="2400">
                <a:solidFill>
                  <a:srgbClr val="FFFF99"/>
                </a:solidFill>
              </a:rPr>
              <a:t>/ob</a:t>
            </a:r>
            <a:r>
              <a:rPr lang="en-US" sz="2400" baseline="30000">
                <a:solidFill>
                  <a:srgbClr val="FFFF99"/>
                </a:solidFill>
              </a:rPr>
              <a:t>-</a:t>
            </a:r>
            <a:r>
              <a:rPr lang="en-US" sz="2400">
                <a:solidFill>
                  <a:srgbClr val="FFFF99"/>
                </a:solidFill>
              </a:rPr>
              <a:t> mouse</a:t>
            </a:r>
          </a:p>
          <a:p>
            <a:endParaRPr lang="en-US" sz="2400">
              <a:solidFill>
                <a:srgbClr val="FFFF99"/>
              </a:solidFill>
            </a:endParaRPr>
          </a:p>
          <a:p>
            <a:r>
              <a:rPr lang="en-US" sz="2400">
                <a:solidFill>
                  <a:srgbClr val="FFFF99"/>
                </a:solidFill>
              </a:rPr>
              <a:t>1973 - Cross circulation (parabiotic) experiments performed – normal mice encode a factor that can rescue </a:t>
            </a:r>
            <a:r>
              <a:rPr lang="en-US" sz="2400" i="1">
                <a:solidFill>
                  <a:srgbClr val="FFFF99"/>
                </a:solidFill>
              </a:rPr>
              <a:t>ob</a:t>
            </a:r>
            <a:r>
              <a:rPr lang="en-US" sz="2400" i="1" baseline="30000">
                <a:solidFill>
                  <a:srgbClr val="FFFF99"/>
                </a:solidFill>
              </a:rPr>
              <a:t>-</a:t>
            </a:r>
            <a:r>
              <a:rPr lang="en-US" sz="2400" i="1">
                <a:solidFill>
                  <a:srgbClr val="FFFF99"/>
                </a:solidFill>
              </a:rPr>
              <a:t>/ob</a:t>
            </a:r>
            <a:r>
              <a:rPr lang="en-US" sz="2400" i="1" baseline="30000">
                <a:solidFill>
                  <a:srgbClr val="FFFF99"/>
                </a:solidFill>
              </a:rPr>
              <a:t>-</a:t>
            </a:r>
            <a:r>
              <a:rPr lang="en-US" sz="2400">
                <a:solidFill>
                  <a:srgbClr val="FFFF99"/>
                </a:solidFill>
              </a:rPr>
              <a:t> BUT NOT </a:t>
            </a:r>
            <a:r>
              <a:rPr lang="en-US" sz="2400" i="1">
                <a:solidFill>
                  <a:srgbClr val="FFFF99"/>
                </a:solidFill>
              </a:rPr>
              <a:t>db</a:t>
            </a:r>
            <a:r>
              <a:rPr lang="en-US" sz="2400" i="1" baseline="30000">
                <a:solidFill>
                  <a:srgbClr val="FFFF99"/>
                </a:solidFill>
              </a:rPr>
              <a:t>-</a:t>
            </a:r>
            <a:r>
              <a:rPr lang="en-US" sz="2400" i="1">
                <a:solidFill>
                  <a:srgbClr val="FFFF99"/>
                </a:solidFill>
              </a:rPr>
              <a:t>/db</a:t>
            </a:r>
            <a:r>
              <a:rPr lang="en-US" sz="2400" i="1" baseline="30000">
                <a:solidFill>
                  <a:srgbClr val="FFFF99"/>
                </a:solidFill>
              </a:rPr>
              <a:t>-</a:t>
            </a:r>
            <a:r>
              <a:rPr lang="en-US" sz="2400">
                <a:solidFill>
                  <a:srgbClr val="FFFF99"/>
                </a:solidFill>
              </a:rPr>
              <a:t> mice.  </a:t>
            </a:r>
          </a:p>
          <a:p>
            <a:endParaRPr lang="en-US" sz="2400">
              <a:solidFill>
                <a:srgbClr val="FFFF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parabiosi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09600"/>
            <a:ext cx="8534400" cy="3081338"/>
          </a:xfrm>
          <a:prstGeom prst="rect">
            <a:avLst/>
          </a:prstGeom>
          <a:noFill/>
          <a:extLst>
            <a:ext uri="{909E8E84-426E-40DD-AFC4-6F175D3DCCD1}">
              <a14:hiddenFill xmlns:a14="http://schemas.microsoft.com/office/drawing/2010/main">
                <a:solidFill>
                  <a:srgbClr val="FFFFFF"/>
                </a:solidFill>
              </a14:hiddenFill>
            </a:ext>
          </a:extLst>
        </p:spPr>
      </p:pic>
      <p:sp>
        <p:nvSpPr>
          <p:cNvPr id="13315" name="Text Box 3"/>
          <p:cNvSpPr txBox="1">
            <a:spLocks noChangeArrowheads="1"/>
          </p:cNvSpPr>
          <p:nvPr/>
        </p:nvSpPr>
        <p:spPr bwMode="auto">
          <a:xfrm>
            <a:off x="381000" y="4191000"/>
            <a:ext cx="85344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i="1">
                <a:solidFill>
                  <a:srgbClr val="FFFF99"/>
                </a:solidFill>
              </a:rPr>
              <a:t>Parabiotic mice.</a:t>
            </a:r>
            <a:r>
              <a:rPr lang="en-US" i="1">
                <a:solidFill>
                  <a:srgbClr val="FFFF99"/>
                </a:solidFill>
              </a:rPr>
              <a:t> Two mice are sutured together to form a shared circulatory system: </a:t>
            </a:r>
            <a:r>
              <a:rPr lang="en-US" i="1">
                <a:solidFill>
                  <a:srgbClr val="FF7C80"/>
                </a:solidFill>
              </a:rPr>
              <a:t>a) ob/ob;normal, b) db/db;normal, c) ob/ob;db/db</a:t>
            </a:r>
            <a:r>
              <a:rPr lang="en-US" i="1">
                <a:solidFill>
                  <a:srgbClr val="FFFF99"/>
                </a:solidFill>
              </a:rPr>
              <a:t>. In a) the obese mouse lost weight (suggesting a circulating ob hormone), in b) the normal mouse lost weight (suggesting that the db component does not circulate, and the ob factor is overexpressed by the db mouse), and in c) the ob mouse lost weight (suggesting that the ob factor was produced by the db mouse and circulates).</a:t>
            </a:r>
            <a:endParaRPr lang="en-US">
              <a:solidFill>
                <a:srgbClr val="FFFF99"/>
              </a:solidFill>
            </a:endParaRPr>
          </a:p>
          <a:p>
            <a:endParaRPr lang="en-US">
              <a:solidFill>
                <a:srgbClr val="FFFF9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52400" y="1066800"/>
            <a:ext cx="8991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68375" indent="-968375">
              <a:defRPr>
                <a:solidFill>
                  <a:schemeClr val="tx1"/>
                </a:solidFill>
                <a:latin typeface="Arial" pitchFamily="34" charset="0"/>
              </a:defRPr>
            </a:lvl1pPr>
            <a:lvl2pPr marL="1082675">
              <a:defRPr>
                <a:solidFill>
                  <a:schemeClr val="tx1"/>
                </a:solidFill>
                <a:latin typeface="Arial" pitchFamily="34" charset="0"/>
              </a:defRPr>
            </a:lvl2pPr>
            <a:lvl3pPr marL="1196975">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defRPr>
                <a:solidFill>
                  <a:schemeClr val="tx1"/>
                </a:solidFill>
                <a:latin typeface="Arial" pitchFamily="34" charset="0"/>
              </a:defRPr>
            </a:lvl6pPr>
            <a:lvl7pPr fontAlgn="base">
              <a:spcBef>
                <a:spcPct val="0"/>
              </a:spcBef>
              <a:spcAft>
                <a:spcPct val="0"/>
              </a:spcAft>
              <a:defRPr>
                <a:solidFill>
                  <a:schemeClr val="tx1"/>
                </a:solidFill>
                <a:latin typeface="Arial" pitchFamily="34" charset="0"/>
              </a:defRPr>
            </a:lvl7pPr>
            <a:lvl8pPr fontAlgn="base">
              <a:spcBef>
                <a:spcPct val="0"/>
              </a:spcBef>
              <a:spcAft>
                <a:spcPct val="0"/>
              </a:spcAft>
              <a:defRPr>
                <a:solidFill>
                  <a:schemeClr val="tx1"/>
                </a:solidFill>
                <a:latin typeface="Arial" pitchFamily="34" charset="0"/>
              </a:defRPr>
            </a:lvl8pPr>
            <a:lvl9pPr fontAlgn="base">
              <a:spcBef>
                <a:spcPct val="0"/>
              </a:spcBef>
              <a:spcAft>
                <a:spcPct val="0"/>
              </a:spcAft>
              <a:defRPr>
                <a:solidFill>
                  <a:schemeClr val="tx1"/>
                </a:solidFill>
                <a:latin typeface="Arial" pitchFamily="34" charset="0"/>
              </a:defRPr>
            </a:lvl9pPr>
          </a:lstStyle>
          <a:p>
            <a:r>
              <a:rPr lang="en-US" sz="2400" b="1" i="1" u="sng">
                <a:solidFill>
                  <a:srgbClr val="FFFF99"/>
                </a:solidFill>
              </a:rPr>
              <a:t>Ob</a:t>
            </a:r>
            <a:r>
              <a:rPr lang="en-US" sz="2400" b="1" u="sng">
                <a:solidFill>
                  <a:srgbClr val="FFFF99"/>
                </a:solidFill>
              </a:rPr>
              <a:t> gene and Leptin</a:t>
            </a:r>
          </a:p>
          <a:p>
            <a:endParaRPr lang="en-US" sz="2400" b="1">
              <a:solidFill>
                <a:srgbClr val="FFFF99"/>
              </a:solidFill>
            </a:endParaRPr>
          </a:p>
          <a:p>
            <a:r>
              <a:rPr lang="en-US" sz="2400">
                <a:solidFill>
                  <a:srgbClr val="FFFF99"/>
                </a:solidFill>
              </a:rPr>
              <a:t>1950 - </a:t>
            </a:r>
            <a:r>
              <a:rPr lang="en-US" sz="2400" i="1">
                <a:solidFill>
                  <a:srgbClr val="FFFF99"/>
                </a:solidFill>
              </a:rPr>
              <a:t>ob</a:t>
            </a:r>
            <a:r>
              <a:rPr lang="en-US" sz="2400" i="1" baseline="30000">
                <a:solidFill>
                  <a:srgbClr val="FFFF99"/>
                </a:solidFill>
              </a:rPr>
              <a:t>-</a:t>
            </a:r>
            <a:r>
              <a:rPr lang="en-US" sz="2400" i="1">
                <a:solidFill>
                  <a:srgbClr val="FFFF99"/>
                </a:solidFill>
              </a:rPr>
              <a:t>/ob</a:t>
            </a:r>
            <a:r>
              <a:rPr lang="en-US" sz="2400" i="1" baseline="30000">
                <a:solidFill>
                  <a:srgbClr val="FFFF99"/>
                </a:solidFill>
              </a:rPr>
              <a:t>-</a:t>
            </a:r>
            <a:r>
              <a:rPr lang="en-US" sz="2400">
                <a:solidFill>
                  <a:srgbClr val="FFFF99"/>
                </a:solidFill>
              </a:rPr>
              <a:t> mouse discovered; resembles obesity in humans</a:t>
            </a:r>
          </a:p>
          <a:p>
            <a:r>
              <a:rPr lang="en-US" sz="2400">
                <a:solidFill>
                  <a:srgbClr val="FFFF99"/>
                </a:solidFill>
              </a:rPr>
              <a:t>         - </a:t>
            </a:r>
            <a:r>
              <a:rPr lang="en-US" sz="2400" i="1">
                <a:solidFill>
                  <a:srgbClr val="FFFF99"/>
                </a:solidFill>
              </a:rPr>
              <a:t>db</a:t>
            </a:r>
            <a:r>
              <a:rPr lang="en-US" sz="2400" i="1" baseline="30000">
                <a:solidFill>
                  <a:srgbClr val="FFFF99"/>
                </a:solidFill>
              </a:rPr>
              <a:t>-</a:t>
            </a:r>
            <a:r>
              <a:rPr lang="en-US" sz="2400" i="1">
                <a:solidFill>
                  <a:srgbClr val="FFFF99"/>
                </a:solidFill>
              </a:rPr>
              <a:t>/db</a:t>
            </a:r>
            <a:r>
              <a:rPr lang="en-US" sz="2400" i="1" baseline="30000">
                <a:solidFill>
                  <a:srgbClr val="FFFF99"/>
                </a:solidFill>
              </a:rPr>
              <a:t>-</a:t>
            </a:r>
            <a:r>
              <a:rPr lang="en-US" sz="2400">
                <a:solidFill>
                  <a:srgbClr val="FFFF99"/>
                </a:solidFill>
              </a:rPr>
              <a:t> mouse also discovered; resembles ob</a:t>
            </a:r>
            <a:r>
              <a:rPr lang="en-US" sz="2400" baseline="30000">
                <a:solidFill>
                  <a:srgbClr val="FFFF99"/>
                </a:solidFill>
              </a:rPr>
              <a:t>-</a:t>
            </a:r>
            <a:r>
              <a:rPr lang="en-US" sz="2400">
                <a:solidFill>
                  <a:srgbClr val="FFFF99"/>
                </a:solidFill>
              </a:rPr>
              <a:t>/ob</a:t>
            </a:r>
            <a:r>
              <a:rPr lang="en-US" sz="2400" baseline="30000">
                <a:solidFill>
                  <a:srgbClr val="FFFF99"/>
                </a:solidFill>
              </a:rPr>
              <a:t>-</a:t>
            </a:r>
            <a:r>
              <a:rPr lang="en-US" sz="2400">
                <a:solidFill>
                  <a:srgbClr val="FFFF99"/>
                </a:solidFill>
              </a:rPr>
              <a:t> mouse</a:t>
            </a:r>
          </a:p>
          <a:p>
            <a:endParaRPr lang="en-US" sz="2400">
              <a:solidFill>
                <a:srgbClr val="FFFF99"/>
              </a:solidFill>
            </a:endParaRPr>
          </a:p>
          <a:p>
            <a:r>
              <a:rPr lang="en-US" sz="2400">
                <a:solidFill>
                  <a:srgbClr val="FFFF99"/>
                </a:solidFill>
              </a:rPr>
              <a:t>1973 - Cross circulation (parabiotic) experiments performed – normal mice encode a factor that can rescue </a:t>
            </a:r>
            <a:r>
              <a:rPr lang="en-US" sz="2400" i="1">
                <a:solidFill>
                  <a:srgbClr val="FFFF99"/>
                </a:solidFill>
              </a:rPr>
              <a:t>ob</a:t>
            </a:r>
            <a:r>
              <a:rPr lang="en-US" sz="2400" i="1" baseline="30000">
                <a:solidFill>
                  <a:srgbClr val="FFFF99"/>
                </a:solidFill>
              </a:rPr>
              <a:t>-</a:t>
            </a:r>
            <a:r>
              <a:rPr lang="en-US" sz="2400" i="1">
                <a:solidFill>
                  <a:srgbClr val="FFFF99"/>
                </a:solidFill>
              </a:rPr>
              <a:t>/ob</a:t>
            </a:r>
            <a:r>
              <a:rPr lang="en-US" sz="2400" i="1" baseline="30000">
                <a:solidFill>
                  <a:srgbClr val="FFFF99"/>
                </a:solidFill>
              </a:rPr>
              <a:t>-</a:t>
            </a:r>
            <a:r>
              <a:rPr lang="en-US" sz="2400">
                <a:solidFill>
                  <a:srgbClr val="FFFF99"/>
                </a:solidFill>
              </a:rPr>
              <a:t> BUT NOT </a:t>
            </a:r>
            <a:r>
              <a:rPr lang="en-US" sz="2400" i="1">
                <a:solidFill>
                  <a:srgbClr val="FFFF99"/>
                </a:solidFill>
              </a:rPr>
              <a:t>db</a:t>
            </a:r>
            <a:r>
              <a:rPr lang="en-US" sz="2400" i="1" baseline="30000">
                <a:solidFill>
                  <a:srgbClr val="FFFF99"/>
                </a:solidFill>
              </a:rPr>
              <a:t>-</a:t>
            </a:r>
            <a:r>
              <a:rPr lang="en-US" sz="2400" i="1">
                <a:solidFill>
                  <a:srgbClr val="FFFF99"/>
                </a:solidFill>
              </a:rPr>
              <a:t>/db</a:t>
            </a:r>
            <a:r>
              <a:rPr lang="en-US" sz="2400" i="1" baseline="30000">
                <a:solidFill>
                  <a:srgbClr val="FFFF99"/>
                </a:solidFill>
              </a:rPr>
              <a:t>-</a:t>
            </a:r>
            <a:r>
              <a:rPr lang="en-US" sz="2400">
                <a:solidFill>
                  <a:srgbClr val="FFFF99"/>
                </a:solidFill>
              </a:rPr>
              <a:t> mice.  </a:t>
            </a:r>
          </a:p>
          <a:p>
            <a:endParaRPr lang="en-US" sz="2400">
              <a:solidFill>
                <a:srgbClr val="FFFF99"/>
              </a:solidFill>
            </a:endParaRPr>
          </a:p>
          <a:p>
            <a:r>
              <a:rPr lang="en-US" sz="2400">
                <a:solidFill>
                  <a:srgbClr val="FFFF99"/>
                </a:solidFill>
              </a:rPr>
              <a:t>1994 - </a:t>
            </a:r>
            <a:r>
              <a:rPr lang="en-US" sz="2400" i="1">
                <a:solidFill>
                  <a:srgbClr val="FFFF99"/>
                </a:solidFill>
              </a:rPr>
              <a:t>ob</a:t>
            </a:r>
            <a:r>
              <a:rPr lang="en-US" sz="2400">
                <a:solidFill>
                  <a:srgbClr val="FFFF99"/>
                </a:solidFill>
              </a:rPr>
              <a:t> gene is isolated at Rockefeller; encodes a protein  of 167 aa’s secreted into the blood – LEPTIN.  Licensed to Amgen for $20 million.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parabiosi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8534400" cy="3081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533400" y="1371600"/>
            <a:ext cx="8229600" cy="4525963"/>
          </a:xfrm>
        </p:spPr>
        <p:txBody>
          <a:bodyPr/>
          <a:lstStyle/>
          <a:p>
            <a:r>
              <a:rPr lang="en-US" sz="2400">
                <a:solidFill>
                  <a:srgbClr val="FFFF99"/>
                </a:solidFill>
              </a:rPr>
              <a:t>Leptin is absent in </a:t>
            </a:r>
            <a:r>
              <a:rPr lang="en-US" sz="2400" i="1">
                <a:solidFill>
                  <a:srgbClr val="FFFF99"/>
                </a:solidFill>
              </a:rPr>
              <a:t>ob</a:t>
            </a:r>
            <a:r>
              <a:rPr lang="en-US" sz="2400" i="1" baseline="30000">
                <a:solidFill>
                  <a:srgbClr val="FFFF99"/>
                </a:solidFill>
              </a:rPr>
              <a:t>-</a:t>
            </a:r>
            <a:r>
              <a:rPr lang="en-US" sz="2400" i="1">
                <a:solidFill>
                  <a:srgbClr val="FFFF99"/>
                </a:solidFill>
              </a:rPr>
              <a:t>/ob</a:t>
            </a:r>
            <a:r>
              <a:rPr lang="en-US" sz="2400" i="1" baseline="30000">
                <a:solidFill>
                  <a:srgbClr val="FFFF99"/>
                </a:solidFill>
              </a:rPr>
              <a:t>-</a:t>
            </a:r>
            <a:r>
              <a:rPr lang="en-US" sz="2400">
                <a:solidFill>
                  <a:srgbClr val="FFFF99"/>
                </a:solidFill>
              </a:rPr>
              <a:t> mice, but is </a:t>
            </a:r>
            <a:r>
              <a:rPr lang="en-US" sz="2400" u="sng">
                <a:solidFill>
                  <a:srgbClr val="FFFF99"/>
                </a:solidFill>
              </a:rPr>
              <a:t>elevated 20-fold in </a:t>
            </a:r>
            <a:r>
              <a:rPr lang="en-US" sz="2400" i="1" u="sng">
                <a:solidFill>
                  <a:srgbClr val="FFFF99"/>
                </a:solidFill>
              </a:rPr>
              <a:t>db</a:t>
            </a:r>
            <a:r>
              <a:rPr lang="en-US" sz="2400" i="1" u="sng" baseline="30000">
                <a:solidFill>
                  <a:srgbClr val="FFFF99"/>
                </a:solidFill>
              </a:rPr>
              <a:t>-</a:t>
            </a:r>
            <a:r>
              <a:rPr lang="en-US" sz="2400" i="1" u="sng">
                <a:solidFill>
                  <a:srgbClr val="FFFF99"/>
                </a:solidFill>
              </a:rPr>
              <a:t>/db</a:t>
            </a:r>
            <a:r>
              <a:rPr lang="en-US" sz="2400" i="1" u="sng" baseline="30000">
                <a:solidFill>
                  <a:srgbClr val="FFFF99"/>
                </a:solidFill>
              </a:rPr>
              <a:t>-</a:t>
            </a:r>
            <a:r>
              <a:rPr lang="en-US" sz="2400" u="sng">
                <a:solidFill>
                  <a:srgbClr val="FFFF99"/>
                </a:solidFill>
              </a:rPr>
              <a:t> mice</a:t>
            </a:r>
            <a:r>
              <a:rPr lang="en-US" sz="2400">
                <a:solidFill>
                  <a:srgbClr val="FFFF99"/>
                </a:solidFill>
              </a:rPr>
              <a:t>.</a:t>
            </a:r>
          </a:p>
          <a:p>
            <a:endParaRPr lang="en-US" sz="2400" i="1">
              <a:solidFill>
                <a:srgbClr val="FFFF99"/>
              </a:solidFill>
            </a:endParaRPr>
          </a:p>
          <a:p>
            <a:r>
              <a:rPr lang="en-US" sz="2400" i="1">
                <a:solidFill>
                  <a:srgbClr val="FFFF99"/>
                </a:solidFill>
              </a:rPr>
              <a:t>db</a:t>
            </a:r>
            <a:r>
              <a:rPr lang="en-US" sz="2400">
                <a:solidFill>
                  <a:srgbClr val="FFFF99"/>
                </a:solidFill>
              </a:rPr>
              <a:t> gene encodes the receptor for leptin.</a:t>
            </a:r>
          </a:p>
          <a:p>
            <a:pPr>
              <a:buFontTx/>
              <a:buNone/>
            </a:pPr>
            <a:endParaRPr lang="en-US" sz="2400">
              <a:solidFill>
                <a:srgbClr val="FFFF99"/>
              </a:solidFill>
            </a:endParaRPr>
          </a:p>
          <a:p>
            <a:r>
              <a:rPr lang="en-US" sz="2400">
                <a:solidFill>
                  <a:schemeClr val="bg2"/>
                </a:solidFill>
              </a:rPr>
              <a:t>Circulating leptin levels are highly correlated with adipose tissue mass.</a:t>
            </a:r>
          </a:p>
          <a:p>
            <a:endParaRPr lang="en-US" sz="2400">
              <a:solidFill>
                <a:schemeClr val="bg2"/>
              </a:solidFill>
            </a:endParaRPr>
          </a:p>
          <a:p>
            <a:r>
              <a:rPr lang="en-US" sz="2400">
                <a:solidFill>
                  <a:schemeClr val="bg2"/>
                </a:solidFill>
              </a:rPr>
              <a:t> </a:t>
            </a:r>
            <a:r>
              <a:rPr lang="en-US" sz="2400" i="1">
                <a:solidFill>
                  <a:schemeClr val="bg2"/>
                </a:solidFill>
              </a:rPr>
              <a:t>Leptin is the hormone that regulates body weight.</a:t>
            </a:r>
            <a:r>
              <a:rPr lang="en-US" sz="2400">
                <a:solidFill>
                  <a:schemeClr val="bg2"/>
                </a:solid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parabiosi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8534400" cy="3081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TotalTime>
  <Words>615</Words>
  <Application>Microsoft Office PowerPoint</Application>
  <PresentationFormat>On-screen Show (4:3)</PresentationFormat>
  <Paragraphs>76</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Symbol</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California,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Lew</dc:creator>
  <cp:lastModifiedBy>John Lew</cp:lastModifiedBy>
  <cp:revision>9</cp:revision>
  <dcterms:created xsi:type="dcterms:W3CDTF">2010-03-05T22:09:24Z</dcterms:created>
  <dcterms:modified xsi:type="dcterms:W3CDTF">2013-02-27T00:40:21Z</dcterms:modified>
</cp:coreProperties>
</file>