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87" r:id="rId5"/>
    <p:sldId id="261" r:id="rId6"/>
    <p:sldId id="262" r:id="rId7"/>
    <p:sldId id="283" r:id="rId8"/>
    <p:sldId id="284" r:id="rId9"/>
    <p:sldId id="285" r:id="rId10"/>
    <p:sldId id="286" r:id="rId11"/>
    <p:sldId id="263" r:id="rId12"/>
    <p:sldId id="264" r:id="rId13"/>
    <p:sldId id="265" r:id="rId14"/>
    <p:sldId id="300" r:id="rId15"/>
    <p:sldId id="299" r:id="rId16"/>
    <p:sldId id="267" r:id="rId17"/>
    <p:sldId id="268" r:id="rId18"/>
    <p:sldId id="295" r:id="rId19"/>
    <p:sldId id="303" r:id="rId20"/>
    <p:sldId id="271" r:id="rId21"/>
    <p:sldId id="296" r:id="rId22"/>
    <p:sldId id="297" r:id="rId23"/>
    <p:sldId id="302" r:id="rId24"/>
    <p:sldId id="301" r:id="rId25"/>
    <p:sldId id="298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FF00"/>
    <a:srgbClr val="FFFF99"/>
    <a:srgbClr val="99FF33"/>
    <a:srgbClr val="FF7C8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1D06014-CF0C-4B69-855A-D07B0E964C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7938740-17D0-4DD4-8ED1-CBB52C577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87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18DD9-9894-44E8-A1F3-C23DD4EDE5AF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082A3-8095-4E47-ABA2-6A82FCBFEA94}" type="slidenum">
              <a:rPr lang="en-US"/>
              <a:pPr/>
              <a:t>10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F70A3-1F36-4412-A3E0-05D08471BE7F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5F294-1199-4537-8EBF-985726297066}" type="slidenum">
              <a:rPr lang="en-US"/>
              <a:pPr/>
              <a:t>12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B3ABE-DFAA-43BB-B115-777C8BFEAB71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C484EE-EE4E-4961-9C09-F499D9B2F86A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FD9C4-0105-46E9-925F-6531E819F092}" type="slidenum">
              <a:rPr lang="en-US"/>
              <a:pPr/>
              <a:t>15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F3322-B16A-437A-8F12-FF5816D9F95A}" type="slidenum">
              <a:rPr lang="en-US"/>
              <a:pPr/>
              <a:t>16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8E9D0-9BA5-4551-808D-30A2D3FA37BD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86D33-DA7F-448F-9CE9-C4ACDBD6030F}" type="slidenum">
              <a:rPr lang="en-US"/>
              <a:pPr/>
              <a:t>18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F8AB4D-D7E8-43FA-A4AC-0A42B84A6DF1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90D9C-1E0B-4C0F-96BC-3E4FD1E48E7F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75CCB-70B7-4FBC-A232-94ECC2AE3658}" type="slidenum">
              <a:rPr lang="en-US"/>
              <a:pPr/>
              <a:t>20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762E2-513A-4DB4-83C0-DDE52C2FA02B}" type="slidenum">
              <a:rPr lang="en-US"/>
              <a:pPr/>
              <a:t>21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75B35-D770-4F8A-B03D-62E7014E4D4C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4112A1-41AB-4640-9E54-A28CED33D355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D6FC5C-E038-41AB-8E46-24E796AF9F83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A9066-745E-4004-84B6-EB3361725C46}" type="slidenum">
              <a:rPr lang="en-US"/>
              <a:pPr/>
              <a:t>25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973DA-4FC2-4C81-9F00-F7513555F6EA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57B9DC-4184-4111-B0CF-52883D0A2561}" type="slidenum">
              <a:rPr lang="en-US"/>
              <a:pPr/>
              <a:t>4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C4C686-4046-4462-8507-53F2F2B24599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AB1BC-DBC6-426F-B9EC-E94B8A5F75FA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FB1EB-3A1E-4940-A7C9-C8A8C0B4F1C1}" type="slidenum">
              <a:rPr lang="en-US"/>
              <a:pPr/>
              <a:t>7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10856-C4C8-4BE4-90D1-9568F5F3FC91}" type="slidenum">
              <a:rPr lang="en-US"/>
              <a:pPr/>
              <a:t>8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2886A-887D-440E-94B1-82796B89E186}" type="slidenum">
              <a:rPr lang="en-US"/>
              <a:pPr/>
              <a:t>9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76C08-00B9-4176-8D43-8CFE13A11D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FAA003-4C6C-4EB2-9F8A-061D678B53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5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6B4F6-C259-4796-8D9C-EFD67134AC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62E7176-1875-48E7-B6BC-828242A260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1C6A06-B97E-4A65-ABE2-6402F57FDD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0189F60-8A9E-4674-B5EA-F9D476A434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E6805-425E-4D5A-8DAF-8833D007DC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4C6B7-A9A9-4E4A-8C29-4CC188690D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7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21F92-D0B5-4866-8CAC-C1BDEDE24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61C33A-F72F-4112-ABC9-1BBA7A7615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95DDE-7866-4456-99E7-14909D4C2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35E65-D6D5-4FDF-8930-87716DF7BE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4248CD-1DB7-4716-BC0B-DF5A16C07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76C04-2C79-446A-994C-6DDC7EA4E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973AFB-80D0-40A1-A30F-278BB2E0F5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00200" y="2362200"/>
            <a:ext cx="6149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400">
                <a:solidFill>
                  <a:srgbClr val="FF7C80"/>
                </a:solidFill>
              </a:rPr>
              <a:t>Regulation of Glycolysis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Hb_Concer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70105"/>
            <a:ext cx="8991600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600200" y="685800"/>
            <a:ext cx="600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Cooperativity –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7C80"/>
                </a:solidFill>
              </a:rPr>
              <a:t>The concerted model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38481" y="1828800"/>
            <a:ext cx="7109965" cy="4191000"/>
            <a:chOff x="938481" y="1828800"/>
            <a:chExt cx="7109965" cy="4191000"/>
          </a:xfrm>
        </p:grpSpPr>
        <p:sp>
          <p:nvSpPr>
            <p:cNvPr id="2" name="TextBox 1"/>
            <p:cNvSpPr txBox="1"/>
            <p:nvPr/>
          </p:nvSpPr>
          <p:spPr>
            <a:xfrm>
              <a:off x="1006654" y="1828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38481" y="56504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07300" y="56504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90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43800" y="1828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1828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70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90800" y="56504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07054" y="56504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7054" y="1828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50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67400" y="565046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70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67400" y="1828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1" name="Group 13"/>
          <p:cNvGrpSpPr>
            <a:grpSpLocks/>
          </p:cNvGrpSpPr>
          <p:nvPr/>
        </p:nvGrpSpPr>
        <p:grpSpPr bwMode="auto">
          <a:xfrm>
            <a:off x="2444750" y="1562100"/>
            <a:ext cx="3889375" cy="3994150"/>
            <a:chOff x="1540" y="984"/>
            <a:chExt cx="2450" cy="2516"/>
          </a:xfrm>
        </p:grpSpPr>
        <p:sp>
          <p:nvSpPr>
            <p:cNvPr id="17411" name="Arc 3"/>
            <p:cNvSpPr>
              <a:spLocks/>
            </p:cNvSpPr>
            <p:nvPr/>
          </p:nvSpPr>
          <p:spPr bwMode="auto">
            <a:xfrm rot="-15829387">
              <a:off x="1115" y="2018"/>
              <a:ext cx="1907" cy="1057"/>
            </a:xfrm>
            <a:custGeom>
              <a:avLst/>
              <a:gdLst>
                <a:gd name="G0" fmla="+- 0 0 0"/>
                <a:gd name="G1" fmla="+- 19938 0 0"/>
                <a:gd name="G2" fmla="+- 21600 0 0"/>
                <a:gd name="T0" fmla="*/ 8310 w 21600"/>
                <a:gd name="T1" fmla="*/ 0 h 19938"/>
                <a:gd name="T2" fmla="*/ 21600 w 21600"/>
                <a:gd name="T3" fmla="*/ 19938 h 19938"/>
                <a:gd name="T4" fmla="*/ 0 w 21600"/>
                <a:gd name="T5" fmla="*/ 19938 h 19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9938" fill="none" extrusionOk="0">
                  <a:moveTo>
                    <a:pt x="8309" y="0"/>
                  </a:moveTo>
                  <a:cubicBezTo>
                    <a:pt x="16357" y="3354"/>
                    <a:pt x="21600" y="11218"/>
                    <a:pt x="21600" y="19938"/>
                  </a:cubicBezTo>
                </a:path>
                <a:path w="21600" h="19938" stroke="0" extrusionOk="0">
                  <a:moveTo>
                    <a:pt x="8309" y="0"/>
                  </a:moveTo>
                  <a:cubicBezTo>
                    <a:pt x="16357" y="3354"/>
                    <a:pt x="21600" y="11218"/>
                    <a:pt x="21600" y="19938"/>
                  </a:cubicBezTo>
                  <a:lnTo>
                    <a:pt x="0" y="1993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2" name="Arc 4"/>
            <p:cNvSpPr>
              <a:spLocks/>
            </p:cNvSpPr>
            <p:nvPr/>
          </p:nvSpPr>
          <p:spPr bwMode="auto">
            <a:xfrm rot="-25708500">
              <a:off x="2494" y="1336"/>
              <a:ext cx="1848" cy="1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948"/>
                <a:gd name="T1" fmla="*/ 0 h 21600"/>
                <a:gd name="T2" fmla="*/ 20948 w 20948"/>
                <a:gd name="T3" fmla="*/ 16333 h 21600"/>
                <a:gd name="T4" fmla="*/ 0 w 2094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48" h="21600" fill="none" extrusionOk="0">
                  <a:moveTo>
                    <a:pt x="-1" y="0"/>
                  </a:moveTo>
                  <a:cubicBezTo>
                    <a:pt x="9900" y="0"/>
                    <a:pt x="18533" y="6731"/>
                    <a:pt x="20948" y="16332"/>
                  </a:cubicBezTo>
                </a:path>
                <a:path w="20948" h="21600" stroke="0" extrusionOk="0">
                  <a:moveTo>
                    <a:pt x="-1" y="0"/>
                  </a:moveTo>
                  <a:cubicBezTo>
                    <a:pt x="9900" y="0"/>
                    <a:pt x="18533" y="6731"/>
                    <a:pt x="20948" y="163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3" name="Freeform 5"/>
          <p:cNvSpPr>
            <a:spLocks/>
          </p:cNvSpPr>
          <p:nvPr/>
        </p:nvSpPr>
        <p:spPr bwMode="auto">
          <a:xfrm rot="1939141">
            <a:off x="2786063" y="838200"/>
            <a:ext cx="1803400" cy="5029200"/>
          </a:xfrm>
          <a:custGeom>
            <a:avLst/>
            <a:gdLst>
              <a:gd name="T0" fmla="*/ 150 w 330"/>
              <a:gd name="T1" fmla="*/ 1620 h 1620"/>
              <a:gd name="T2" fmla="*/ 330 w 330"/>
              <a:gd name="T3" fmla="*/ 0 h 16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0" h="1620">
                <a:moveTo>
                  <a:pt x="150" y="1620"/>
                </a:moveTo>
                <a:cubicBezTo>
                  <a:pt x="75" y="1005"/>
                  <a:pt x="0" y="390"/>
                  <a:pt x="330" y="0"/>
                </a:cubicBezTo>
              </a:path>
            </a:pathLst>
          </a:custGeom>
          <a:noFill/>
          <a:ln w="28575" cmpd="sng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2209800" y="1238250"/>
            <a:ext cx="5486400" cy="4251325"/>
            <a:chOff x="6905" y="8179"/>
            <a:chExt cx="2330" cy="1837"/>
          </a:xfrm>
        </p:grpSpPr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V="1">
              <a:off x="6905" y="8179"/>
              <a:ext cx="1" cy="1833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8"/>
            <p:cNvSpPr>
              <a:spLocks noChangeShapeType="1"/>
            </p:cNvSpPr>
            <p:nvPr/>
          </p:nvSpPr>
          <p:spPr bwMode="auto">
            <a:xfrm>
              <a:off x="6921" y="10015"/>
              <a:ext cx="2314" cy="1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606925" y="5791200"/>
            <a:ext cx="300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[O</a:t>
            </a:r>
            <a:r>
              <a:rPr lang="en-US" sz="2800" baseline="-25000">
                <a:solidFill>
                  <a:srgbClr val="FFFF99"/>
                </a:solidFill>
              </a:rPr>
              <a:t>2</a:t>
            </a:r>
            <a:r>
              <a:rPr lang="en-US" sz="2800">
                <a:solidFill>
                  <a:srgbClr val="FFFF99"/>
                </a:solidFill>
              </a:rPr>
              <a:t> (or substrate)]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04800" y="2057400"/>
            <a:ext cx="223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Bound receptor</a:t>
            </a:r>
          </a:p>
        </p:txBody>
      </p:sp>
      <p:sp>
        <p:nvSpPr>
          <p:cNvPr id="17419" name="AutoShape 11"/>
          <p:cNvSpPr>
            <a:spLocks noChangeArrowheads="1"/>
          </p:cNvSpPr>
          <p:nvPr/>
        </p:nvSpPr>
        <p:spPr bwMode="auto">
          <a:xfrm>
            <a:off x="2232025" y="674688"/>
            <a:ext cx="4191000" cy="381000"/>
          </a:xfrm>
          <a:prstGeom prst="rtTriangl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0" name="AutoShape 12"/>
          <p:cNvSpPr>
            <a:spLocks noChangeArrowheads="1"/>
          </p:cNvSpPr>
          <p:nvPr/>
        </p:nvSpPr>
        <p:spPr bwMode="auto">
          <a:xfrm flipH="1" flipV="1">
            <a:off x="2243138" y="587375"/>
            <a:ext cx="4191000" cy="381000"/>
          </a:xfrm>
          <a:prstGeom prst="rtTriangle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600200" y="1905000"/>
            <a:ext cx="6477000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>
                <a:solidFill>
                  <a:srgbClr val="FF7C80"/>
                </a:solidFill>
              </a:rPr>
              <a:t>For Cooperativity: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     1)  T</a:t>
            </a:r>
            <a:r>
              <a:rPr lang="en-US" sz="2800" baseline="-25000">
                <a:solidFill>
                  <a:srgbClr val="FFFF99"/>
                </a:solidFill>
              </a:rPr>
              <a:t>0</a:t>
            </a:r>
            <a:r>
              <a:rPr lang="en-US" sz="2800">
                <a:solidFill>
                  <a:srgbClr val="FFFF99"/>
                </a:solidFill>
              </a:rPr>
              <a:t>/R</a:t>
            </a:r>
            <a:r>
              <a:rPr lang="en-US" sz="2800" baseline="-25000">
                <a:solidFill>
                  <a:srgbClr val="FFFF99"/>
                </a:solidFill>
              </a:rPr>
              <a:t>0</a:t>
            </a:r>
            <a:r>
              <a:rPr lang="en-US" sz="2800">
                <a:solidFill>
                  <a:srgbClr val="FFFF99"/>
                </a:solidFill>
              </a:rPr>
              <a:t> is large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     2)  Affinity of </a:t>
            </a:r>
            <a:r>
              <a:rPr lang="en-US" sz="2800">
                <a:solidFill>
                  <a:srgbClr val="66FFFF"/>
                </a:solidFill>
              </a:rPr>
              <a:t>S for R</a:t>
            </a:r>
            <a:r>
              <a:rPr lang="en-US" sz="2800">
                <a:solidFill>
                  <a:srgbClr val="FFFF99"/>
                </a:solidFill>
              </a:rPr>
              <a:t> &gt;&gt; </a:t>
            </a:r>
            <a:r>
              <a:rPr lang="en-US" sz="2800">
                <a:solidFill>
                  <a:srgbClr val="66FFFF"/>
                </a:solidFill>
              </a:rPr>
              <a:t>S for 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b_Sequent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6038"/>
            <a:ext cx="9144000" cy="168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90800" y="838200"/>
            <a:ext cx="365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7C80"/>
                </a:solidFill>
              </a:rPr>
              <a:t>The Sequential Model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391400" y="3505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4"/>
          <p:cNvSpPr>
            <a:spLocks noChangeShapeType="1"/>
          </p:cNvSpPr>
          <p:nvPr/>
        </p:nvSpPr>
        <p:spPr bwMode="auto">
          <a:xfrm>
            <a:off x="6477000" y="1447800"/>
            <a:ext cx="0" cy="205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" name="Line 5"/>
          <p:cNvSpPr>
            <a:spLocks noChangeShapeType="1"/>
          </p:cNvSpPr>
          <p:nvPr/>
        </p:nvSpPr>
        <p:spPr bwMode="auto">
          <a:xfrm rot="5400000">
            <a:off x="6438900" y="1257300"/>
            <a:ext cx="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Text Box 12"/>
          <p:cNvSpPr txBox="1">
            <a:spLocks noChangeArrowheads="1"/>
          </p:cNvSpPr>
          <p:nvPr/>
        </p:nvSpPr>
        <p:spPr bwMode="auto">
          <a:xfrm>
            <a:off x="1676400" y="3581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R</a:t>
            </a:r>
          </a:p>
        </p:txBody>
      </p:sp>
      <p:sp>
        <p:nvSpPr>
          <p:cNvPr id="2053" name="Oval 13"/>
          <p:cNvSpPr>
            <a:spLocks noChangeArrowheads="1"/>
          </p:cNvSpPr>
          <p:nvPr/>
        </p:nvSpPr>
        <p:spPr bwMode="auto">
          <a:xfrm>
            <a:off x="990600" y="15240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Oval 14"/>
          <p:cNvSpPr>
            <a:spLocks noChangeArrowheads="1"/>
          </p:cNvSpPr>
          <p:nvPr/>
        </p:nvSpPr>
        <p:spPr bwMode="auto">
          <a:xfrm>
            <a:off x="2133600" y="15240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Oval 15"/>
          <p:cNvSpPr>
            <a:spLocks noChangeArrowheads="1"/>
          </p:cNvSpPr>
          <p:nvPr/>
        </p:nvSpPr>
        <p:spPr bwMode="auto">
          <a:xfrm>
            <a:off x="2133600" y="25146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Oval 16"/>
          <p:cNvSpPr>
            <a:spLocks noChangeArrowheads="1"/>
          </p:cNvSpPr>
          <p:nvPr/>
        </p:nvSpPr>
        <p:spPr bwMode="auto">
          <a:xfrm>
            <a:off x="990600" y="25146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5257800" y="1447800"/>
            <a:ext cx="2362200" cy="2057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Text Box 19"/>
          <p:cNvSpPr txBox="1">
            <a:spLocks noChangeArrowheads="1"/>
          </p:cNvSpPr>
          <p:nvPr/>
        </p:nvSpPr>
        <p:spPr bwMode="auto">
          <a:xfrm>
            <a:off x="6172200" y="3581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059" name="Line 20"/>
          <p:cNvSpPr>
            <a:spLocks noChangeShapeType="1"/>
          </p:cNvSpPr>
          <p:nvPr/>
        </p:nvSpPr>
        <p:spPr bwMode="auto">
          <a:xfrm>
            <a:off x="6477000" y="14478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60" name="Line 21"/>
          <p:cNvSpPr>
            <a:spLocks noChangeShapeType="1"/>
          </p:cNvSpPr>
          <p:nvPr/>
        </p:nvSpPr>
        <p:spPr bwMode="auto">
          <a:xfrm>
            <a:off x="5257800" y="2438400"/>
            <a:ext cx="2362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61" name="Line 22"/>
          <p:cNvSpPr>
            <a:spLocks noChangeShapeType="1"/>
          </p:cNvSpPr>
          <p:nvPr/>
        </p:nvSpPr>
        <p:spPr bwMode="auto">
          <a:xfrm>
            <a:off x="3821113" y="36957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Freeform 23"/>
          <p:cNvSpPr>
            <a:spLocks/>
          </p:cNvSpPr>
          <p:nvPr/>
        </p:nvSpPr>
        <p:spPr bwMode="auto">
          <a:xfrm>
            <a:off x="3821113" y="369570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  <a:gd name="T3" fmla="*/ 0 60000 65536"/>
              <a:gd name="T4" fmla="*/ 0 60000 65536"/>
              <a:gd name="T5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  <a:cxn ang="T3">
                <a:pos x="0" y="0"/>
              </a:cxn>
              <a:cxn ang="T4">
                <a:pos x="0" y="0"/>
              </a:cxn>
              <a:cxn ang="T5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3" name="Line 24"/>
          <p:cNvSpPr>
            <a:spLocks noChangeShapeType="1"/>
          </p:cNvSpPr>
          <p:nvPr/>
        </p:nvSpPr>
        <p:spPr bwMode="auto">
          <a:xfrm>
            <a:off x="8012113" y="3695700"/>
            <a:ext cx="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Freeform 25"/>
          <p:cNvSpPr>
            <a:spLocks/>
          </p:cNvSpPr>
          <p:nvPr/>
        </p:nvSpPr>
        <p:spPr bwMode="auto">
          <a:xfrm>
            <a:off x="8012113" y="369570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  <a:gd name="T3" fmla="*/ 0 60000 65536"/>
              <a:gd name="T4" fmla="*/ 0 60000 65536"/>
              <a:gd name="T5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  <a:cxn ang="T3">
                <a:pos x="0" y="0"/>
              </a:cxn>
              <a:cxn ang="T4">
                <a:pos x="0" y="0"/>
              </a:cxn>
              <a:cxn ang="T5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26"/>
          <p:cNvSpPr>
            <a:spLocks noChangeShapeType="1"/>
          </p:cNvSpPr>
          <p:nvPr/>
        </p:nvSpPr>
        <p:spPr bwMode="auto">
          <a:xfrm>
            <a:off x="8131175" y="6788150"/>
            <a:ext cx="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Freeform 27"/>
          <p:cNvSpPr>
            <a:spLocks/>
          </p:cNvSpPr>
          <p:nvPr/>
        </p:nvSpPr>
        <p:spPr bwMode="auto">
          <a:xfrm>
            <a:off x="8131175" y="6788150"/>
            <a:ext cx="0" cy="0"/>
          </a:xfrm>
          <a:custGeom>
            <a:avLst/>
            <a:gdLst>
              <a:gd name="T0" fmla="*/ 0 60000 65536"/>
              <a:gd name="T1" fmla="*/ 0 60000 65536"/>
              <a:gd name="T2" fmla="*/ 0 60000 65536"/>
              <a:gd name="T3" fmla="*/ 0 60000 65536"/>
              <a:gd name="T4" fmla="*/ 0 60000 65536"/>
              <a:gd name="T5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  <a:cxn ang="T2">
                <a:pos x="0" y="0"/>
              </a:cxn>
              <a:cxn ang="T3">
                <a:pos x="0" y="0"/>
              </a:cxn>
              <a:cxn ang="T4">
                <a:pos x="0" y="0"/>
              </a:cxn>
              <a:cxn ang="T5">
                <a:pos x="0" y="0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28"/>
          <p:cNvSpPr>
            <a:spLocks noChangeShapeType="1"/>
          </p:cNvSpPr>
          <p:nvPr/>
        </p:nvSpPr>
        <p:spPr bwMode="auto">
          <a:xfrm flipV="1">
            <a:off x="3592513" y="2425700"/>
            <a:ext cx="1174750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Line 29"/>
          <p:cNvSpPr>
            <a:spLocks noChangeShapeType="1"/>
          </p:cNvSpPr>
          <p:nvPr/>
        </p:nvSpPr>
        <p:spPr bwMode="auto">
          <a:xfrm flipV="1">
            <a:off x="4143375" y="2503488"/>
            <a:ext cx="200025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Freeform 30"/>
          <p:cNvSpPr>
            <a:spLocks/>
          </p:cNvSpPr>
          <p:nvPr/>
        </p:nvSpPr>
        <p:spPr bwMode="auto">
          <a:xfrm>
            <a:off x="4767263" y="2378075"/>
            <a:ext cx="163512" cy="47625"/>
          </a:xfrm>
          <a:custGeom>
            <a:avLst/>
            <a:gdLst>
              <a:gd name="T0" fmla="*/ 0 w 103"/>
              <a:gd name="T1" fmla="*/ 30 h 30"/>
              <a:gd name="T2" fmla="*/ 31 w 103"/>
              <a:gd name="T3" fmla="*/ 30 h 30"/>
              <a:gd name="T4" fmla="*/ 0 w 103"/>
              <a:gd name="T5" fmla="*/ 0 h 30"/>
              <a:gd name="T6" fmla="*/ 103 w 103"/>
              <a:gd name="T7" fmla="*/ 30 h 30"/>
              <a:gd name="T8" fmla="*/ 31 w 103"/>
              <a:gd name="T9" fmla="*/ 30 h 30"/>
              <a:gd name="T10" fmla="*/ 0 w 103"/>
              <a:gd name="T11" fmla="*/ 3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3"/>
              <a:gd name="T19" fmla="*/ 0 h 30"/>
              <a:gd name="T20" fmla="*/ 103 w 103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3" h="30">
                <a:moveTo>
                  <a:pt x="0" y="30"/>
                </a:moveTo>
                <a:lnTo>
                  <a:pt x="31" y="30"/>
                </a:lnTo>
                <a:lnTo>
                  <a:pt x="0" y="0"/>
                </a:lnTo>
                <a:lnTo>
                  <a:pt x="103" y="30"/>
                </a:lnTo>
                <a:lnTo>
                  <a:pt x="31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Freeform 31"/>
          <p:cNvSpPr>
            <a:spLocks/>
          </p:cNvSpPr>
          <p:nvPr/>
        </p:nvSpPr>
        <p:spPr bwMode="auto">
          <a:xfrm>
            <a:off x="3981450" y="2506663"/>
            <a:ext cx="161925" cy="47625"/>
          </a:xfrm>
          <a:custGeom>
            <a:avLst/>
            <a:gdLst>
              <a:gd name="T0" fmla="*/ 102 w 102"/>
              <a:gd name="T1" fmla="*/ 0 h 30"/>
              <a:gd name="T2" fmla="*/ 72 w 102"/>
              <a:gd name="T3" fmla="*/ 0 h 30"/>
              <a:gd name="T4" fmla="*/ 102 w 102"/>
              <a:gd name="T5" fmla="*/ 30 h 30"/>
              <a:gd name="T6" fmla="*/ 0 w 102"/>
              <a:gd name="T7" fmla="*/ 0 h 30"/>
              <a:gd name="T8" fmla="*/ 72 w 102"/>
              <a:gd name="T9" fmla="*/ 0 h 30"/>
              <a:gd name="T10" fmla="*/ 102 w 102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2"/>
              <a:gd name="T19" fmla="*/ 0 h 30"/>
              <a:gd name="T20" fmla="*/ 102 w 102"/>
              <a:gd name="T21" fmla="*/ 30 h 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2" h="30">
                <a:moveTo>
                  <a:pt x="102" y="0"/>
                </a:moveTo>
                <a:lnTo>
                  <a:pt x="72" y="0"/>
                </a:lnTo>
                <a:lnTo>
                  <a:pt x="102" y="30"/>
                </a:lnTo>
                <a:lnTo>
                  <a:pt x="0" y="0"/>
                </a:lnTo>
                <a:lnTo>
                  <a:pt x="72" y="0"/>
                </a:lnTo>
                <a:lnTo>
                  <a:pt x="102" y="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71" name="Group 32"/>
          <p:cNvGrpSpPr>
            <a:grpSpLocks/>
          </p:cNvGrpSpPr>
          <p:nvPr/>
        </p:nvGrpSpPr>
        <p:grpSpPr bwMode="auto">
          <a:xfrm>
            <a:off x="2438400" y="3962400"/>
            <a:ext cx="3733800" cy="2743200"/>
            <a:chOff x="1056" y="336"/>
            <a:chExt cx="4649" cy="3414"/>
          </a:xfrm>
        </p:grpSpPr>
        <p:sp>
          <p:nvSpPr>
            <p:cNvPr id="2077" name="Line 33"/>
            <p:cNvSpPr>
              <a:spLocks noChangeShapeType="1"/>
            </p:cNvSpPr>
            <p:nvPr/>
          </p:nvSpPr>
          <p:spPr bwMode="auto">
            <a:xfrm>
              <a:off x="1632" y="960"/>
              <a:ext cx="0" cy="20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34"/>
            <p:cNvSpPr>
              <a:spLocks noChangeShapeType="1"/>
            </p:cNvSpPr>
            <p:nvPr/>
          </p:nvSpPr>
          <p:spPr bwMode="auto">
            <a:xfrm>
              <a:off x="1632" y="2976"/>
              <a:ext cx="36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Arc 35"/>
            <p:cNvSpPr>
              <a:spLocks/>
            </p:cNvSpPr>
            <p:nvPr/>
          </p:nvSpPr>
          <p:spPr bwMode="auto">
            <a:xfrm rot="-4240306">
              <a:off x="2040" y="792"/>
              <a:ext cx="2688" cy="2736"/>
            </a:xfrm>
            <a:custGeom>
              <a:avLst/>
              <a:gdLst>
                <a:gd name="T0" fmla="*/ 0 w 20388"/>
                <a:gd name="T1" fmla="*/ 0 h 21600"/>
                <a:gd name="T2" fmla="*/ 2688 w 20388"/>
                <a:gd name="T3" fmla="*/ 1832 h 21600"/>
                <a:gd name="T4" fmla="*/ 0 w 20388"/>
                <a:gd name="T5" fmla="*/ 2736 h 21600"/>
                <a:gd name="T6" fmla="*/ 0 60000 65536"/>
                <a:gd name="T7" fmla="*/ 0 60000 65536"/>
                <a:gd name="T8" fmla="*/ 0 60000 65536"/>
                <a:gd name="T9" fmla="*/ 0 w 20388"/>
                <a:gd name="T10" fmla="*/ 0 h 21600"/>
                <a:gd name="T11" fmla="*/ 20388 w 2038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88" h="21600" fill="none" extrusionOk="0">
                  <a:moveTo>
                    <a:pt x="-1" y="0"/>
                  </a:moveTo>
                  <a:cubicBezTo>
                    <a:pt x="9179" y="0"/>
                    <a:pt x="17356" y="5802"/>
                    <a:pt x="20388" y="14466"/>
                  </a:cubicBezTo>
                </a:path>
                <a:path w="20388" h="21600" stroke="0" extrusionOk="0">
                  <a:moveTo>
                    <a:pt x="-1" y="0"/>
                  </a:moveTo>
                  <a:cubicBezTo>
                    <a:pt x="9179" y="0"/>
                    <a:pt x="17356" y="5802"/>
                    <a:pt x="20388" y="144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0" name="Group 36"/>
            <p:cNvGrpSpPr>
              <a:grpSpLocks/>
            </p:cNvGrpSpPr>
            <p:nvPr/>
          </p:nvGrpSpPr>
          <p:grpSpPr bwMode="auto">
            <a:xfrm rot="-193354">
              <a:off x="1056" y="336"/>
              <a:ext cx="4649" cy="3414"/>
              <a:chOff x="1111" y="433"/>
              <a:chExt cx="4649" cy="3414"/>
            </a:xfrm>
          </p:grpSpPr>
          <p:sp>
            <p:nvSpPr>
              <p:cNvPr id="2081" name="Arc 37"/>
              <p:cNvSpPr>
                <a:spLocks/>
              </p:cNvSpPr>
              <p:nvPr/>
            </p:nvSpPr>
            <p:spPr bwMode="auto">
              <a:xfrm rot="6383656">
                <a:off x="966" y="578"/>
                <a:ext cx="2688" cy="2398"/>
              </a:xfrm>
              <a:custGeom>
                <a:avLst/>
                <a:gdLst>
                  <a:gd name="T0" fmla="*/ 1372 w 20388"/>
                  <a:gd name="T1" fmla="*/ 0 h 18928"/>
                  <a:gd name="T2" fmla="*/ 2688 w 20388"/>
                  <a:gd name="T3" fmla="*/ 1494 h 18928"/>
                  <a:gd name="T4" fmla="*/ 0 w 20388"/>
                  <a:gd name="T5" fmla="*/ 2398 h 18928"/>
                  <a:gd name="T6" fmla="*/ 0 60000 65536"/>
                  <a:gd name="T7" fmla="*/ 0 60000 65536"/>
                  <a:gd name="T8" fmla="*/ 0 60000 65536"/>
                  <a:gd name="T9" fmla="*/ 0 w 20388"/>
                  <a:gd name="T10" fmla="*/ 0 h 18928"/>
                  <a:gd name="T11" fmla="*/ 20388 w 20388"/>
                  <a:gd name="T12" fmla="*/ 18928 h 189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88" h="18928" fill="none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</a:path>
                  <a:path w="20388" h="18928" stroke="0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  <a:lnTo>
                      <a:pt x="0" y="18928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" name="Arc 38"/>
              <p:cNvSpPr>
                <a:spLocks/>
              </p:cNvSpPr>
              <p:nvPr/>
            </p:nvSpPr>
            <p:spPr bwMode="auto">
              <a:xfrm rot="-4568889">
                <a:off x="3217" y="1304"/>
                <a:ext cx="2688" cy="2398"/>
              </a:xfrm>
              <a:custGeom>
                <a:avLst/>
                <a:gdLst>
                  <a:gd name="T0" fmla="*/ 1372 w 20388"/>
                  <a:gd name="T1" fmla="*/ 0 h 18928"/>
                  <a:gd name="T2" fmla="*/ 2688 w 20388"/>
                  <a:gd name="T3" fmla="*/ 1494 h 18928"/>
                  <a:gd name="T4" fmla="*/ 0 w 20388"/>
                  <a:gd name="T5" fmla="*/ 2398 h 18928"/>
                  <a:gd name="T6" fmla="*/ 0 60000 65536"/>
                  <a:gd name="T7" fmla="*/ 0 60000 65536"/>
                  <a:gd name="T8" fmla="*/ 0 60000 65536"/>
                  <a:gd name="T9" fmla="*/ 0 w 20388"/>
                  <a:gd name="T10" fmla="*/ 0 h 18928"/>
                  <a:gd name="T11" fmla="*/ 20388 w 20388"/>
                  <a:gd name="T12" fmla="*/ 18928 h 189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388" h="18928" fill="none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</a:path>
                  <a:path w="20388" h="18928" stroke="0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  <a:lnTo>
                      <a:pt x="0" y="18928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72" name="Text Box 39"/>
          <p:cNvSpPr txBox="1">
            <a:spLocks noChangeArrowheads="1"/>
          </p:cNvSpPr>
          <p:nvPr/>
        </p:nvSpPr>
        <p:spPr bwMode="auto">
          <a:xfrm>
            <a:off x="1828800" y="4876800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Bound</a:t>
            </a:r>
          </a:p>
          <a:p>
            <a:pPr eaLnBrk="1" hangingPunct="1"/>
            <a:r>
              <a:rPr lang="en-US">
                <a:solidFill>
                  <a:srgbClr val="FFFF99"/>
                </a:solidFill>
              </a:rPr>
              <a:t>Ligand</a:t>
            </a:r>
          </a:p>
        </p:txBody>
      </p:sp>
      <p:sp>
        <p:nvSpPr>
          <p:cNvPr id="2073" name="Text Box 40"/>
          <p:cNvSpPr txBox="1">
            <a:spLocks noChangeArrowheads="1"/>
          </p:cNvSpPr>
          <p:nvPr/>
        </p:nvSpPr>
        <p:spPr bwMode="auto">
          <a:xfrm>
            <a:off x="4006850" y="61325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Ligand</a:t>
            </a:r>
          </a:p>
        </p:txBody>
      </p:sp>
      <p:sp>
        <p:nvSpPr>
          <p:cNvPr id="2074" name="Text Box 43"/>
          <p:cNvSpPr txBox="1">
            <a:spLocks noChangeArrowheads="1"/>
          </p:cNvSpPr>
          <p:nvPr/>
        </p:nvSpPr>
        <p:spPr bwMode="auto">
          <a:xfrm>
            <a:off x="1600200" y="533400"/>
            <a:ext cx="6007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Cooperativity –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7C80"/>
                </a:solidFill>
              </a:rPr>
              <a:t>The concerted model</a:t>
            </a:r>
          </a:p>
        </p:txBody>
      </p:sp>
      <p:sp>
        <p:nvSpPr>
          <p:cNvPr id="2075" name="Text Box 44"/>
          <p:cNvSpPr txBox="1">
            <a:spLocks noChangeArrowheads="1"/>
          </p:cNvSpPr>
          <p:nvPr/>
        </p:nvSpPr>
        <p:spPr bwMode="auto">
          <a:xfrm>
            <a:off x="1143000" y="1828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Ligand</a:t>
            </a:r>
          </a:p>
        </p:txBody>
      </p:sp>
      <p:sp>
        <p:nvSpPr>
          <p:cNvPr id="2076" name="Text Box 45"/>
          <p:cNvSpPr txBox="1">
            <a:spLocks noChangeArrowheads="1"/>
          </p:cNvSpPr>
          <p:nvPr/>
        </p:nvSpPr>
        <p:spPr bwMode="auto">
          <a:xfrm>
            <a:off x="3810000" y="2590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FF99"/>
                </a:solidFill>
              </a:rPr>
              <a:t>Ligand</a:t>
            </a:r>
          </a:p>
        </p:txBody>
      </p:sp>
    </p:spTree>
    <p:extLst>
      <p:ext uri="{BB962C8B-B14F-4D97-AF65-F5344CB8AC3E}">
        <p14:creationId xmlns:p14="http://schemas.microsoft.com/office/powerpoint/2010/main" val="4876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438400" y="274638"/>
            <a:ext cx="4572000" cy="868362"/>
          </a:xfrm>
        </p:spPr>
        <p:txBody>
          <a:bodyPr/>
          <a:lstStyle/>
          <a:p>
            <a:r>
              <a:rPr lang="en-US" sz="3200">
                <a:solidFill>
                  <a:srgbClr val="FF7C80"/>
                </a:solidFill>
              </a:rPr>
              <a:t>Phosphofructokinase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810000" y="2590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AMP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6477000" y="1447800"/>
            <a:ext cx="0" cy="205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rot="5400000">
            <a:off x="6438900" y="1257300"/>
            <a:ext cx="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267200" y="411480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R ( ATP,  AMP)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4800600" y="4267200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5638800" y="4225925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4572000" y="52578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T (  ATP,  AMP)</a:t>
            </a:r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V="1">
            <a:off x="5105400" y="5410200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5943600" y="5410200"/>
            <a:ext cx="0" cy="1920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1676400" y="3581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R</a:t>
            </a:r>
          </a:p>
        </p:txBody>
      </p:sp>
      <p:sp>
        <p:nvSpPr>
          <p:cNvPr id="96269" name="Oval 13"/>
          <p:cNvSpPr>
            <a:spLocks noChangeArrowheads="1"/>
          </p:cNvSpPr>
          <p:nvPr/>
        </p:nvSpPr>
        <p:spPr bwMode="auto">
          <a:xfrm>
            <a:off x="990600" y="15240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2133600" y="15240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2133600" y="25146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Oval 16"/>
          <p:cNvSpPr>
            <a:spLocks noChangeArrowheads="1"/>
          </p:cNvSpPr>
          <p:nvPr/>
        </p:nvSpPr>
        <p:spPr bwMode="auto">
          <a:xfrm>
            <a:off x="990600" y="25146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5257800" y="1447800"/>
            <a:ext cx="2362200" cy="2057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3581400" y="1828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ATP</a:t>
            </a: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6172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96276" name="Line 20"/>
          <p:cNvSpPr>
            <a:spLocks noChangeShapeType="1"/>
          </p:cNvSpPr>
          <p:nvPr/>
        </p:nvSpPr>
        <p:spPr bwMode="auto">
          <a:xfrm>
            <a:off x="6477000" y="14478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77" name="Line 21"/>
          <p:cNvSpPr>
            <a:spLocks noChangeShapeType="1"/>
          </p:cNvSpPr>
          <p:nvPr/>
        </p:nvSpPr>
        <p:spPr bwMode="auto">
          <a:xfrm>
            <a:off x="5257800" y="2438400"/>
            <a:ext cx="2362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78" name="Line 22"/>
          <p:cNvSpPr>
            <a:spLocks noChangeShapeType="1"/>
          </p:cNvSpPr>
          <p:nvPr/>
        </p:nvSpPr>
        <p:spPr bwMode="auto">
          <a:xfrm>
            <a:off x="3821113" y="36957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9" name="Freeform 23"/>
          <p:cNvSpPr>
            <a:spLocks/>
          </p:cNvSpPr>
          <p:nvPr/>
        </p:nvSpPr>
        <p:spPr bwMode="auto">
          <a:xfrm>
            <a:off x="3821113" y="36957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0" name="Line 24"/>
          <p:cNvSpPr>
            <a:spLocks noChangeShapeType="1"/>
          </p:cNvSpPr>
          <p:nvPr/>
        </p:nvSpPr>
        <p:spPr bwMode="auto">
          <a:xfrm>
            <a:off x="8012113" y="3695700"/>
            <a:ext cx="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1" name="Freeform 25"/>
          <p:cNvSpPr>
            <a:spLocks/>
          </p:cNvSpPr>
          <p:nvPr/>
        </p:nvSpPr>
        <p:spPr bwMode="auto">
          <a:xfrm>
            <a:off x="8012113" y="36957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2" name="Line 26"/>
          <p:cNvSpPr>
            <a:spLocks noChangeShapeType="1"/>
          </p:cNvSpPr>
          <p:nvPr/>
        </p:nvSpPr>
        <p:spPr bwMode="auto">
          <a:xfrm>
            <a:off x="8131175" y="6788150"/>
            <a:ext cx="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3" name="Freeform 27"/>
          <p:cNvSpPr>
            <a:spLocks/>
          </p:cNvSpPr>
          <p:nvPr/>
        </p:nvSpPr>
        <p:spPr bwMode="auto">
          <a:xfrm>
            <a:off x="8131175" y="67881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4" name="Line 28"/>
          <p:cNvSpPr>
            <a:spLocks noChangeShapeType="1"/>
          </p:cNvSpPr>
          <p:nvPr/>
        </p:nvSpPr>
        <p:spPr bwMode="auto">
          <a:xfrm flipV="1">
            <a:off x="3592513" y="2425700"/>
            <a:ext cx="1174750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5" name="Line 29"/>
          <p:cNvSpPr>
            <a:spLocks noChangeShapeType="1"/>
          </p:cNvSpPr>
          <p:nvPr/>
        </p:nvSpPr>
        <p:spPr bwMode="auto">
          <a:xfrm flipV="1">
            <a:off x="3754438" y="2503488"/>
            <a:ext cx="1176337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6" name="Freeform 30"/>
          <p:cNvSpPr>
            <a:spLocks/>
          </p:cNvSpPr>
          <p:nvPr/>
        </p:nvSpPr>
        <p:spPr bwMode="auto">
          <a:xfrm>
            <a:off x="4767263" y="2378075"/>
            <a:ext cx="163512" cy="47625"/>
          </a:xfrm>
          <a:custGeom>
            <a:avLst/>
            <a:gdLst>
              <a:gd name="T0" fmla="*/ 0 w 103"/>
              <a:gd name="T1" fmla="*/ 30 h 30"/>
              <a:gd name="T2" fmla="*/ 31 w 103"/>
              <a:gd name="T3" fmla="*/ 30 h 30"/>
              <a:gd name="T4" fmla="*/ 0 w 103"/>
              <a:gd name="T5" fmla="*/ 0 h 30"/>
              <a:gd name="T6" fmla="*/ 103 w 103"/>
              <a:gd name="T7" fmla="*/ 30 h 30"/>
              <a:gd name="T8" fmla="*/ 31 w 103"/>
              <a:gd name="T9" fmla="*/ 30 h 30"/>
              <a:gd name="T10" fmla="*/ 0 w 103"/>
              <a:gd name="T1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30">
                <a:moveTo>
                  <a:pt x="0" y="30"/>
                </a:moveTo>
                <a:lnTo>
                  <a:pt x="31" y="30"/>
                </a:lnTo>
                <a:lnTo>
                  <a:pt x="0" y="0"/>
                </a:lnTo>
                <a:lnTo>
                  <a:pt x="103" y="30"/>
                </a:lnTo>
                <a:lnTo>
                  <a:pt x="31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7" name="Freeform 31"/>
          <p:cNvSpPr>
            <a:spLocks/>
          </p:cNvSpPr>
          <p:nvPr/>
        </p:nvSpPr>
        <p:spPr bwMode="auto">
          <a:xfrm>
            <a:off x="3592513" y="2506663"/>
            <a:ext cx="161925" cy="47625"/>
          </a:xfrm>
          <a:custGeom>
            <a:avLst/>
            <a:gdLst>
              <a:gd name="T0" fmla="*/ 102 w 102"/>
              <a:gd name="T1" fmla="*/ 0 h 30"/>
              <a:gd name="T2" fmla="*/ 72 w 102"/>
              <a:gd name="T3" fmla="*/ 0 h 30"/>
              <a:gd name="T4" fmla="*/ 102 w 102"/>
              <a:gd name="T5" fmla="*/ 30 h 30"/>
              <a:gd name="T6" fmla="*/ 0 w 102"/>
              <a:gd name="T7" fmla="*/ 0 h 30"/>
              <a:gd name="T8" fmla="*/ 72 w 102"/>
              <a:gd name="T9" fmla="*/ 0 h 30"/>
              <a:gd name="T10" fmla="*/ 102 w 102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30">
                <a:moveTo>
                  <a:pt x="102" y="0"/>
                </a:moveTo>
                <a:lnTo>
                  <a:pt x="72" y="0"/>
                </a:lnTo>
                <a:lnTo>
                  <a:pt x="102" y="30"/>
                </a:lnTo>
                <a:lnTo>
                  <a:pt x="0" y="0"/>
                </a:lnTo>
                <a:lnTo>
                  <a:pt x="72" y="0"/>
                </a:lnTo>
                <a:lnTo>
                  <a:pt x="102" y="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6288" name="Group 32"/>
          <p:cNvGrpSpPr>
            <a:grpSpLocks/>
          </p:cNvGrpSpPr>
          <p:nvPr/>
        </p:nvGrpSpPr>
        <p:grpSpPr bwMode="auto">
          <a:xfrm>
            <a:off x="2438400" y="3962400"/>
            <a:ext cx="3733800" cy="2743200"/>
            <a:chOff x="1056" y="336"/>
            <a:chExt cx="4649" cy="3414"/>
          </a:xfrm>
        </p:grpSpPr>
        <p:sp>
          <p:nvSpPr>
            <p:cNvPr id="96289" name="Line 33"/>
            <p:cNvSpPr>
              <a:spLocks noChangeShapeType="1"/>
            </p:cNvSpPr>
            <p:nvPr/>
          </p:nvSpPr>
          <p:spPr bwMode="auto">
            <a:xfrm>
              <a:off x="1632" y="960"/>
              <a:ext cx="0" cy="20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0" name="Line 34"/>
            <p:cNvSpPr>
              <a:spLocks noChangeShapeType="1"/>
            </p:cNvSpPr>
            <p:nvPr/>
          </p:nvSpPr>
          <p:spPr bwMode="auto">
            <a:xfrm>
              <a:off x="1632" y="2976"/>
              <a:ext cx="36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1" name="Arc 35"/>
            <p:cNvSpPr>
              <a:spLocks/>
            </p:cNvSpPr>
            <p:nvPr/>
          </p:nvSpPr>
          <p:spPr bwMode="auto">
            <a:xfrm rot="-4240306">
              <a:off x="2040" y="792"/>
              <a:ext cx="2688" cy="27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88"/>
                <a:gd name="T1" fmla="*/ 0 h 21600"/>
                <a:gd name="T2" fmla="*/ 20388 w 20388"/>
                <a:gd name="T3" fmla="*/ 14467 h 21600"/>
                <a:gd name="T4" fmla="*/ 0 w 203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8" h="21600" fill="none" extrusionOk="0">
                  <a:moveTo>
                    <a:pt x="-1" y="0"/>
                  </a:moveTo>
                  <a:cubicBezTo>
                    <a:pt x="9179" y="0"/>
                    <a:pt x="17356" y="5802"/>
                    <a:pt x="20388" y="14466"/>
                  </a:cubicBezTo>
                </a:path>
                <a:path w="20388" h="21600" stroke="0" extrusionOk="0">
                  <a:moveTo>
                    <a:pt x="-1" y="0"/>
                  </a:moveTo>
                  <a:cubicBezTo>
                    <a:pt x="9179" y="0"/>
                    <a:pt x="17356" y="5802"/>
                    <a:pt x="20388" y="144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292" name="Group 36"/>
            <p:cNvGrpSpPr>
              <a:grpSpLocks/>
            </p:cNvGrpSpPr>
            <p:nvPr/>
          </p:nvGrpSpPr>
          <p:grpSpPr bwMode="auto">
            <a:xfrm rot="-193354">
              <a:off x="1056" y="336"/>
              <a:ext cx="4649" cy="3414"/>
              <a:chOff x="1111" y="433"/>
              <a:chExt cx="4649" cy="3414"/>
            </a:xfrm>
          </p:grpSpPr>
          <p:sp>
            <p:nvSpPr>
              <p:cNvPr id="96293" name="Arc 37"/>
              <p:cNvSpPr>
                <a:spLocks/>
              </p:cNvSpPr>
              <p:nvPr/>
            </p:nvSpPr>
            <p:spPr bwMode="auto">
              <a:xfrm rot="6383656">
                <a:off x="966" y="578"/>
                <a:ext cx="2688" cy="2398"/>
              </a:xfrm>
              <a:custGeom>
                <a:avLst/>
                <a:gdLst>
                  <a:gd name="G0" fmla="+- 0 0 0"/>
                  <a:gd name="G1" fmla="+- 18928 0 0"/>
                  <a:gd name="G2" fmla="+- 21600 0 0"/>
                  <a:gd name="T0" fmla="*/ 10407 w 20388"/>
                  <a:gd name="T1" fmla="*/ 0 h 18928"/>
                  <a:gd name="T2" fmla="*/ 20388 w 20388"/>
                  <a:gd name="T3" fmla="*/ 11795 h 18928"/>
                  <a:gd name="T4" fmla="*/ 0 w 20388"/>
                  <a:gd name="T5" fmla="*/ 18928 h 18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88" h="18928" fill="none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</a:path>
                  <a:path w="20388" h="18928" stroke="0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  <a:lnTo>
                      <a:pt x="0" y="18928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294" name="Arc 38"/>
              <p:cNvSpPr>
                <a:spLocks/>
              </p:cNvSpPr>
              <p:nvPr/>
            </p:nvSpPr>
            <p:spPr bwMode="auto">
              <a:xfrm rot="-4568889">
                <a:off x="3217" y="1304"/>
                <a:ext cx="2688" cy="2398"/>
              </a:xfrm>
              <a:custGeom>
                <a:avLst/>
                <a:gdLst>
                  <a:gd name="G0" fmla="+- 0 0 0"/>
                  <a:gd name="G1" fmla="+- 18928 0 0"/>
                  <a:gd name="G2" fmla="+- 21600 0 0"/>
                  <a:gd name="T0" fmla="*/ 10407 w 20388"/>
                  <a:gd name="T1" fmla="*/ 0 h 18928"/>
                  <a:gd name="T2" fmla="*/ 20388 w 20388"/>
                  <a:gd name="T3" fmla="*/ 11795 h 18928"/>
                  <a:gd name="T4" fmla="*/ 0 w 20388"/>
                  <a:gd name="T5" fmla="*/ 18928 h 18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88" h="18928" fill="none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</a:path>
                  <a:path w="20388" h="18928" stroke="0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  <a:lnTo>
                      <a:pt x="0" y="18928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6295" name="Text Box 39"/>
          <p:cNvSpPr txBox="1">
            <a:spLocks noChangeArrowheads="1"/>
          </p:cNvSpPr>
          <p:nvPr/>
        </p:nvSpPr>
        <p:spPr bwMode="auto">
          <a:xfrm>
            <a:off x="1828800" y="4876800"/>
            <a:ext cx="90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PFK</a:t>
            </a:r>
          </a:p>
          <a:p>
            <a:r>
              <a:rPr lang="en-US">
                <a:solidFill>
                  <a:srgbClr val="FFFF99"/>
                </a:solidFill>
              </a:rPr>
              <a:t>Activity</a:t>
            </a:r>
          </a:p>
        </p:txBody>
      </p:sp>
      <p:sp>
        <p:nvSpPr>
          <p:cNvPr id="96296" name="Text Box 40"/>
          <p:cNvSpPr txBox="1">
            <a:spLocks noChangeArrowheads="1"/>
          </p:cNvSpPr>
          <p:nvPr/>
        </p:nvSpPr>
        <p:spPr bwMode="auto">
          <a:xfrm>
            <a:off x="3565525" y="613251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Fructose-6-P</a:t>
            </a:r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3810000" y="3048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99FF33"/>
                </a:solidFill>
              </a:rPr>
              <a:t>F6P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2"/>
          <p:cNvSpPr>
            <a:spLocks noChangeArrowheads="1"/>
          </p:cNvSpPr>
          <p:nvPr/>
        </p:nvSpPr>
        <p:spPr bwMode="auto">
          <a:xfrm>
            <a:off x="2743200" y="2057400"/>
            <a:ext cx="1981200" cy="1981200"/>
          </a:xfrm>
          <a:prstGeom prst="ellipse">
            <a:avLst/>
          </a:prstGeom>
          <a:noFill/>
          <a:ln w="19050" algn="ctr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3962400" y="3581400"/>
            <a:ext cx="762000" cy="457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 rot="-1466637">
            <a:off x="2819400" y="1981200"/>
            <a:ext cx="762000" cy="457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 rot="-1409914">
            <a:off x="2844800" y="1992313"/>
            <a:ext cx="73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</a:rPr>
              <a:t>AMP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 rot="429126">
            <a:off x="3994150" y="3613150"/>
            <a:ext cx="679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ATP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 rot="1258410">
            <a:off x="4321175" y="3244850"/>
            <a:ext cx="660400" cy="406400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419600" y="4114800"/>
            <a:ext cx="180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Active site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676400" y="1295400"/>
            <a:ext cx="228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Allosteric site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992563" y="412750"/>
            <a:ext cx="12715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400">
                <a:solidFill>
                  <a:srgbClr val="FF9999"/>
                </a:solidFill>
              </a:rPr>
              <a:t>PFK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819400" y="4038600"/>
            <a:ext cx="1981200" cy="1981200"/>
          </a:xfrm>
          <a:prstGeom prst="ellipse">
            <a:avLst/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4724400" y="2057400"/>
            <a:ext cx="1981200" cy="1981200"/>
          </a:xfrm>
          <a:prstGeom prst="ellipse">
            <a:avLst/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4800600" y="4038600"/>
            <a:ext cx="1981200" cy="1981200"/>
          </a:xfrm>
          <a:prstGeom prst="ellipse">
            <a:avLst/>
          </a:prstGeom>
          <a:noFill/>
          <a:ln w="9525" algn="ctr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3276600" y="2209800"/>
            <a:ext cx="1981200" cy="1981200"/>
          </a:xfrm>
          <a:prstGeom prst="ellipse">
            <a:avLst/>
          </a:prstGeom>
          <a:noFill/>
          <a:ln w="9525" algn="ctr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4495800" y="3733800"/>
            <a:ext cx="762000" cy="457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 rot="-1466637">
            <a:off x="3352800" y="2133600"/>
            <a:ext cx="762000" cy="457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 rot="-1409914">
            <a:off x="3378200" y="2144713"/>
            <a:ext cx="73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</a:rPr>
              <a:t>AMP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 rot="429126">
            <a:off x="4546600" y="3794125"/>
            <a:ext cx="71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ATP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 rot="1258410">
            <a:off x="4854575" y="3397250"/>
            <a:ext cx="660400" cy="406400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F6P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953000" y="4267200"/>
            <a:ext cx="180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Active site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209800" y="1447800"/>
            <a:ext cx="228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Allosteric site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810000" y="2895600"/>
            <a:ext cx="874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7C80"/>
                </a:solidFill>
              </a:rPr>
              <a:t>PFK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438400" y="274638"/>
            <a:ext cx="4572000" cy="868362"/>
          </a:xfrm>
        </p:spPr>
        <p:txBody>
          <a:bodyPr/>
          <a:lstStyle/>
          <a:p>
            <a:r>
              <a:rPr lang="en-US" sz="3200">
                <a:solidFill>
                  <a:srgbClr val="FF7C80"/>
                </a:solidFill>
              </a:rPr>
              <a:t>Phosphofructokinase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3810000" y="2590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AMP</a:t>
            </a: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6477000" y="1447800"/>
            <a:ext cx="0" cy="205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 rot="5400000">
            <a:off x="6438900" y="1257300"/>
            <a:ext cx="0" cy="2362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267200" y="4114800"/>
            <a:ext cx="298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R ( ATP,  AMP)</a:t>
            </a: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4800600" y="4267200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V="1">
            <a:off x="5638800" y="4225925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4572000" y="52578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T (  ATP,  AMP)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V="1">
            <a:off x="5105400" y="5410200"/>
            <a:ext cx="0" cy="1936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5943600" y="5410200"/>
            <a:ext cx="0" cy="1920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676400" y="3581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R</a:t>
            </a:r>
          </a:p>
        </p:txBody>
      </p:sp>
      <p:sp>
        <p:nvSpPr>
          <p:cNvPr id="88077" name="Oval 13"/>
          <p:cNvSpPr>
            <a:spLocks noChangeArrowheads="1"/>
          </p:cNvSpPr>
          <p:nvPr/>
        </p:nvSpPr>
        <p:spPr bwMode="auto">
          <a:xfrm>
            <a:off x="990600" y="15240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133600" y="15240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Oval 15"/>
          <p:cNvSpPr>
            <a:spLocks noChangeArrowheads="1"/>
          </p:cNvSpPr>
          <p:nvPr/>
        </p:nvSpPr>
        <p:spPr bwMode="auto">
          <a:xfrm>
            <a:off x="2133600" y="25146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Oval 16"/>
          <p:cNvSpPr>
            <a:spLocks noChangeArrowheads="1"/>
          </p:cNvSpPr>
          <p:nvPr/>
        </p:nvSpPr>
        <p:spPr bwMode="auto">
          <a:xfrm>
            <a:off x="990600" y="2514600"/>
            <a:ext cx="1143000" cy="9906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5257800" y="1447800"/>
            <a:ext cx="2362200" cy="2057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3581400" y="1828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ATP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6172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6477000" y="1447800"/>
            <a:ext cx="0" cy="2057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5257800" y="2438400"/>
            <a:ext cx="2362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3821113" y="3695700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7" name="Freeform 23"/>
          <p:cNvSpPr>
            <a:spLocks/>
          </p:cNvSpPr>
          <p:nvPr/>
        </p:nvSpPr>
        <p:spPr bwMode="auto">
          <a:xfrm>
            <a:off x="3821113" y="36957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>
            <a:off x="8012113" y="3695700"/>
            <a:ext cx="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9" name="Freeform 25"/>
          <p:cNvSpPr>
            <a:spLocks/>
          </p:cNvSpPr>
          <p:nvPr/>
        </p:nvSpPr>
        <p:spPr bwMode="auto">
          <a:xfrm>
            <a:off x="8012113" y="369570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>
            <a:off x="8131175" y="6788150"/>
            <a:ext cx="0" cy="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1" name="Freeform 27"/>
          <p:cNvSpPr>
            <a:spLocks/>
          </p:cNvSpPr>
          <p:nvPr/>
        </p:nvSpPr>
        <p:spPr bwMode="auto">
          <a:xfrm>
            <a:off x="8131175" y="67881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 flipV="1">
            <a:off x="3592513" y="2425700"/>
            <a:ext cx="1174750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 flipV="1">
            <a:off x="3754438" y="2503488"/>
            <a:ext cx="1176337" cy="31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4" name="Freeform 30"/>
          <p:cNvSpPr>
            <a:spLocks/>
          </p:cNvSpPr>
          <p:nvPr/>
        </p:nvSpPr>
        <p:spPr bwMode="auto">
          <a:xfrm>
            <a:off x="4767263" y="2378075"/>
            <a:ext cx="163512" cy="47625"/>
          </a:xfrm>
          <a:custGeom>
            <a:avLst/>
            <a:gdLst>
              <a:gd name="T0" fmla="*/ 0 w 103"/>
              <a:gd name="T1" fmla="*/ 30 h 30"/>
              <a:gd name="T2" fmla="*/ 31 w 103"/>
              <a:gd name="T3" fmla="*/ 30 h 30"/>
              <a:gd name="T4" fmla="*/ 0 w 103"/>
              <a:gd name="T5" fmla="*/ 0 h 30"/>
              <a:gd name="T6" fmla="*/ 103 w 103"/>
              <a:gd name="T7" fmla="*/ 30 h 30"/>
              <a:gd name="T8" fmla="*/ 31 w 103"/>
              <a:gd name="T9" fmla="*/ 30 h 30"/>
              <a:gd name="T10" fmla="*/ 0 w 103"/>
              <a:gd name="T11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30">
                <a:moveTo>
                  <a:pt x="0" y="30"/>
                </a:moveTo>
                <a:lnTo>
                  <a:pt x="31" y="30"/>
                </a:lnTo>
                <a:lnTo>
                  <a:pt x="0" y="0"/>
                </a:lnTo>
                <a:lnTo>
                  <a:pt x="103" y="30"/>
                </a:lnTo>
                <a:lnTo>
                  <a:pt x="31" y="30"/>
                </a:lnTo>
                <a:lnTo>
                  <a:pt x="0" y="3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95" name="Freeform 31"/>
          <p:cNvSpPr>
            <a:spLocks/>
          </p:cNvSpPr>
          <p:nvPr/>
        </p:nvSpPr>
        <p:spPr bwMode="auto">
          <a:xfrm>
            <a:off x="3592513" y="2506663"/>
            <a:ext cx="161925" cy="47625"/>
          </a:xfrm>
          <a:custGeom>
            <a:avLst/>
            <a:gdLst>
              <a:gd name="T0" fmla="*/ 102 w 102"/>
              <a:gd name="T1" fmla="*/ 0 h 30"/>
              <a:gd name="T2" fmla="*/ 72 w 102"/>
              <a:gd name="T3" fmla="*/ 0 h 30"/>
              <a:gd name="T4" fmla="*/ 102 w 102"/>
              <a:gd name="T5" fmla="*/ 30 h 30"/>
              <a:gd name="T6" fmla="*/ 0 w 102"/>
              <a:gd name="T7" fmla="*/ 0 h 30"/>
              <a:gd name="T8" fmla="*/ 72 w 102"/>
              <a:gd name="T9" fmla="*/ 0 h 30"/>
              <a:gd name="T10" fmla="*/ 102 w 102"/>
              <a:gd name="T11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30">
                <a:moveTo>
                  <a:pt x="102" y="0"/>
                </a:moveTo>
                <a:lnTo>
                  <a:pt x="72" y="0"/>
                </a:lnTo>
                <a:lnTo>
                  <a:pt x="102" y="30"/>
                </a:lnTo>
                <a:lnTo>
                  <a:pt x="0" y="0"/>
                </a:lnTo>
                <a:lnTo>
                  <a:pt x="72" y="0"/>
                </a:lnTo>
                <a:lnTo>
                  <a:pt x="102" y="0"/>
                </a:lnTo>
                <a:close/>
              </a:path>
            </a:pathLst>
          </a:custGeom>
          <a:solidFill>
            <a:srgbClr val="FFFF00"/>
          </a:solidFill>
          <a:ln w="15875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8096" name="Group 32"/>
          <p:cNvGrpSpPr>
            <a:grpSpLocks/>
          </p:cNvGrpSpPr>
          <p:nvPr/>
        </p:nvGrpSpPr>
        <p:grpSpPr bwMode="auto">
          <a:xfrm>
            <a:off x="2438400" y="3962400"/>
            <a:ext cx="3733800" cy="2743200"/>
            <a:chOff x="1056" y="336"/>
            <a:chExt cx="4649" cy="3414"/>
          </a:xfrm>
        </p:grpSpPr>
        <p:sp>
          <p:nvSpPr>
            <p:cNvPr id="88097" name="Line 33"/>
            <p:cNvSpPr>
              <a:spLocks noChangeShapeType="1"/>
            </p:cNvSpPr>
            <p:nvPr/>
          </p:nvSpPr>
          <p:spPr bwMode="auto">
            <a:xfrm>
              <a:off x="1632" y="960"/>
              <a:ext cx="0" cy="201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34"/>
            <p:cNvSpPr>
              <a:spLocks noChangeShapeType="1"/>
            </p:cNvSpPr>
            <p:nvPr/>
          </p:nvSpPr>
          <p:spPr bwMode="auto">
            <a:xfrm>
              <a:off x="1632" y="2976"/>
              <a:ext cx="36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Arc 35"/>
            <p:cNvSpPr>
              <a:spLocks/>
            </p:cNvSpPr>
            <p:nvPr/>
          </p:nvSpPr>
          <p:spPr bwMode="auto">
            <a:xfrm rot="-4240306">
              <a:off x="2040" y="792"/>
              <a:ext cx="2688" cy="27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388"/>
                <a:gd name="T1" fmla="*/ 0 h 21600"/>
                <a:gd name="T2" fmla="*/ 20388 w 20388"/>
                <a:gd name="T3" fmla="*/ 14467 h 21600"/>
                <a:gd name="T4" fmla="*/ 0 w 2038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388" h="21600" fill="none" extrusionOk="0">
                  <a:moveTo>
                    <a:pt x="-1" y="0"/>
                  </a:moveTo>
                  <a:cubicBezTo>
                    <a:pt x="9179" y="0"/>
                    <a:pt x="17356" y="5802"/>
                    <a:pt x="20388" y="14466"/>
                  </a:cubicBezTo>
                </a:path>
                <a:path w="20388" h="21600" stroke="0" extrusionOk="0">
                  <a:moveTo>
                    <a:pt x="-1" y="0"/>
                  </a:moveTo>
                  <a:cubicBezTo>
                    <a:pt x="9179" y="0"/>
                    <a:pt x="17356" y="5802"/>
                    <a:pt x="20388" y="1446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100" name="Group 36"/>
            <p:cNvGrpSpPr>
              <a:grpSpLocks/>
            </p:cNvGrpSpPr>
            <p:nvPr/>
          </p:nvGrpSpPr>
          <p:grpSpPr bwMode="auto">
            <a:xfrm rot="-193354">
              <a:off x="1056" y="336"/>
              <a:ext cx="4649" cy="3414"/>
              <a:chOff x="1111" y="433"/>
              <a:chExt cx="4649" cy="3414"/>
            </a:xfrm>
          </p:grpSpPr>
          <p:sp>
            <p:nvSpPr>
              <p:cNvPr id="88101" name="Arc 37"/>
              <p:cNvSpPr>
                <a:spLocks/>
              </p:cNvSpPr>
              <p:nvPr/>
            </p:nvSpPr>
            <p:spPr bwMode="auto">
              <a:xfrm rot="6383656">
                <a:off x="966" y="578"/>
                <a:ext cx="2688" cy="2398"/>
              </a:xfrm>
              <a:custGeom>
                <a:avLst/>
                <a:gdLst>
                  <a:gd name="G0" fmla="+- 0 0 0"/>
                  <a:gd name="G1" fmla="+- 18928 0 0"/>
                  <a:gd name="G2" fmla="+- 21600 0 0"/>
                  <a:gd name="T0" fmla="*/ 10407 w 20388"/>
                  <a:gd name="T1" fmla="*/ 0 h 18928"/>
                  <a:gd name="T2" fmla="*/ 20388 w 20388"/>
                  <a:gd name="T3" fmla="*/ 11795 h 18928"/>
                  <a:gd name="T4" fmla="*/ 0 w 20388"/>
                  <a:gd name="T5" fmla="*/ 18928 h 18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88" h="18928" fill="none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</a:path>
                  <a:path w="20388" h="18928" stroke="0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  <a:lnTo>
                      <a:pt x="0" y="18928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2" name="Arc 38"/>
              <p:cNvSpPr>
                <a:spLocks/>
              </p:cNvSpPr>
              <p:nvPr/>
            </p:nvSpPr>
            <p:spPr bwMode="auto">
              <a:xfrm rot="-4568889">
                <a:off x="3217" y="1304"/>
                <a:ext cx="2688" cy="2398"/>
              </a:xfrm>
              <a:custGeom>
                <a:avLst/>
                <a:gdLst>
                  <a:gd name="G0" fmla="+- 0 0 0"/>
                  <a:gd name="G1" fmla="+- 18928 0 0"/>
                  <a:gd name="G2" fmla="+- 21600 0 0"/>
                  <a:gd name="T0" fmla="*/ 10407 w 20388"/>
                  <a:gd name="T1" fmla="*/ 0 h 18928"/>
                  <a:gd name="T2" fmla="*/ 20388 w 20388"/>
                  <a:gd name="T3" fmla="*/ 11795 h 18928"/>
                  <a:gd name="T4" fmla="*/ 0 w 20388"/>
                  <a:gd name="T5" fmla="*/ 18928 h 18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88" h="18928" fill="none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</a:path>
                  <a:path w="20388" h="18928" stroke="0" extrusionOk="0">
                    <a:moveTo>
                      <a:pt x="10406" y="0"/>
                    </a:moveTo>
                    <a:cubicBezTo>
                      <a:pt x="15074" y="2566"/>
                      <a:pt x="18629" y="6767"/>
                      <a:pt x="20388" y="11794"/>
                    </a:cubicBezTo>
                    <a:lnTo>
                      <a:pt x="0" y="18928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1828800" y="4876800"/>
            <a:ext cx="908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PFK</a:t>
            </a:r>
          </a:p>
          <a:p>
            <a:r>
              <a:rPr lang="en-US">
                <a:solidFill>
                  <a:srgbClr val="FFFF99"/>
                </a:solidFill>
              </a:rPr>
              <a:t>Activity</a:t>
            </a:r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3565525" y="613251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Fructose-6-P</a:t>
            </a:r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3657600" y="2895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00FF00"/>
                </a:solidFill>
              </a:rPr>
              <a:t>F2,6BP</a:t>
            </a:r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3810000" y="3276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rgbClr val="99FF33"/>
                </a:solidFill>
              </a:rPr>
              <a:t>F6P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3276600" y="2209800"/>
            <a:ext cx="1981200" cy="1981200"/>
          </a:xfrm>
          <a:prstGeom prst="ellipse">
            <a:avLst/>
          </a:prstGeom>
          <a:noFill/>
          <a:ln w="9525" algn="ctr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495800" y="3733800"/>
            <a:ext cx="762000" cy="457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 rot="-1466637">
            <a:off x="1508245" y="2118369"/>
            <a:ext cx="762000" cy="457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 rot="429126">
            <a:off x="4546600" y="3794125"/>
            <a:ext cx="71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ATP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 rot="1258410">
            <a:off x="4854575" y="3397250"/>
            <a:ext cx="660400" cy="406400"/>
          </a:xfrm>
          <a:prstGeom prst="rect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00B050"/>
                </a:solidFill>
              </a:rPr>
              <a:t>F6P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953000" y="4267200"/>
            <a:ext cx="180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Active site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2209800" y="1447800"/>
            <a:ext cx="2281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Allosteric site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810000" y="2895600"/>
            <a:ext cx="874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7C80"/>
                </a:solidFill>
              </a:rPr>
              <a:t>PFK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 rot="-1409914">
            <a:off x="1564601" y="2130997"/>
            <a:ext cx="665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rgbClr val="FF3300"/>
                </a:solidFill>
              </a:rPr>
              <a:t>ATP</a:t>
            </a:r>
            <a:endParaRPr lang="en-US" sz="2000" dirty="0">
              <a:solidFill>
                <a:srgbClr val="FF3300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 rot="-1466637">
            <a:off x="3489444" y="2118367"/>
            <a:ext cx="762000" cy="457200"/>
          </a:xfrm>
          <a:prstGeom prst="ellipse">
            <a:avLst/>
          </a:prstGeom>
          <a:solidFill>
            <a:schemeClr val="tx1"/>
          </a:solidFill>
          <a:ln w="9525" algn="ctr">
            <a:solidFill>
              <a:srgbClr val="FFFF99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 rot="-1466637">
            <a:off x="3275439" y="1944509"/>
            <a:ext cx="1041435" cy="51935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1103313"/>
            <a:ext cx="9018588" cy="4556125"/>
            <a:chOff x="0" y="695"/>
            <a:chExt cx="5681" cy="2870"/>
          </a:xfrm>
        </p:grpSpPr>
        <p:pic>
          <p:nvPicPr>
            <p:cNvPr id="7171" name="Picture 3" descr="1p4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20"/>
              <a:ext cx="3456" cy="2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172" name="Picture 4" descr="2p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" y="695"/>
              <a:ext cx="2281" cy="28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562600" y="57912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410200" y="5867400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-8.5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7467600" y="57912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239000" y="5867400"/>
            <a:ext cx="176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-18.3 kcal/mol</a:t>
            </a:r>
          </a:p>
        </p:txBody>
      </p:sp>
      <p:grpSp>
        <p:nvGrpSpPr>
          <p:cNvPr id="7177" name="Group 9"/>
          <p:cNvGrpSpPr>
            <a:grpSpLocks/>
          </p:cNvGrpSpPr>
          <p:nvPr/>
        </p:nvGrpSpPr>
        <p:grpSpPr bwMode="auto">
          <a:xfrm>
            <a:off x="6897688" y="2308225"/>
            <a:ext cx="977900" cy="396875"/>
            <a:chOff x="4345" y="1454"/>
            <a:chExt cx="616" cy="250"/>
          </a:xfrm>
        </p:grpSpPr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4673" y="1502"/>
              <a:ext cx="288" cy="14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4345" y="1454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HK</a:t>
              </a:r>
            </a:p>
          </p:txBody>
        </p:sp>
      </p:grpSp>
      <p:grpSp>
        <p:nvGrpSpPr>
          <p:cNvPr id="7180" name="Group 12"/>
          <p:cNvGrpSpPr>
            <a:grpSpLocks/>
          </p:cNvGrpSpPr>
          <p:nvPr/>
        </p:nvGrpSpPr>
        <p:grpSpPr bwMode="auto">
          <a:xfrm>
            <a:off x="6788150" y="2743200"/>
            <a:ext cx="1081088" cy="396875"/>
            <a:chOff x="4276" y="1728"/>
            <a:chExt cx="681" cy="250"/>
          </a:xfrm>
        </p:grpSpPr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>
              <a:off x="4669" y="1790"/>
              <a:ext cx="288" cy="14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4276" y="1728"/>
              <a:ext cx="4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PFK</a:t>
              </a:r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6981825" y="4953000"/>
            <a:ext cx="942975" cy="396875"/>
            <a:chOff x="4398" y="3120"/>
            <a:chExt cx="594" cy="250"/>
          </a:xfrm>
        </p:grpSpPr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>
              <a:off x="4704" y="3168"/>
              <a:ext cx="288" cy="14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4398" y="312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FF0000"/>
                  </a:solidFill>
                </a:rPr>
                <a:t>PK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>
                <a:solidFill>
                  <a:srgbClr val="FF7C80"/>
                </a:solidFill>
              </a:rPr>
              <a:t>Regulation of PFK by F-2,6-BP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286000" y="2057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solidFill>
                <a:srgbClr val="FFFF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752600" y="1905000"/>
            <a:ext cx="0" cy="1066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219200" y="2971800"/>
            <a:ext cx="107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F-6-P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048000" y="29718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F-2,6-BP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286000" y="2057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PFK2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752600" y="3505200"/>
            <a:ext cx="0" cy="2362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85800" y="58674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F-1,6-BP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286000" y="3886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FBPase 2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524000" y="51054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PFK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114800" y="3429000"/>
            <a:ext cx="0" cy="1905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2667000" y="5334000"/>
            <a:ext cx="14478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124200" y="5486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FF00"/>
                </a:solidFill>
              </a:rPr>
              <a:t>+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3124200" y="5486400"/>
            <a:ext cx="381000" cy="381000"/>
          </a:xfrm>
          <a:prstGeom prst="ellipse">
            <a:avLst/>
          </a:prstGeom>
          <a:noFill/>
          <a:ln w="9525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2286000" y="2514600"/>
            <a:ext cx="1303338" cy="376238"/>
            <a:chOff x="1440" y="1584"/>
            <a:chExt cx="821" cy="237"/>
          </a:xfrm>
        </p:grpSpPr>
        <p:sp>
          <p:nvSpPr>
            <p:cNvPr id="33810" name="Arc 18"/>
            <p:cNvSpPr>
              <a:spLocks/>
            </p:cNvSpPr>
            <p:nvPr/>
          </p:nvSpPr>
          <p:spPr bwMode="auto">
            <a:xfrm rot="9969223" flipH="1">
              <a:off x="1440" y="1584"/>
              <a:ext cx="762" cy="237"/>
            </a:xfrm>
            <a:custGeom>
              <a:avLst/>
              <a:gdLst>
                <a:gd name="G0" fmla="+- 18127 0 0"/>
                <a:gd name="G1" fmla="+- 0 0 0"/>
                <a:gd name="G2" fmla="+- 21600 0 0"/>
                <a:gd name="T0" fmla="*/ 39683 w 39683"/>
                <a:gd name="T1" fmla="*/ 1371 h 21600"/>
                <a:gd name="T2" fmla="*/ 0 w 39683"/>
                <a:gd name="T3" fmla="*/ 11747 h 21600"/>
                <a:gd name="T4" fmla="*/ 18127 w 3968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683" h="21600" fill="none" extrusionOk="0">
                  <a:moveTo>
                    <a:pt x="39683" y="1371"/>
                  </a:moveTo>
                  <a:cubicBezTo>
                    <a:pt x="38960" y="12745"/>
                    <a:pt x="29524" y="21599"/>
                    <a:pt x="18127" y="21600"/>
                  </a:cubicBezTo>
                  <a:cubicBezTo>
                    <a:pt x="10805" y="21600"/>
                    <a:pt x="3982" y="17891"/>
                    <a:pt x="0" y="11746"/>
                  </a:cubicBezTo>
                </a:path>
                <a:path w="39683" h="21600" stroke="0" extrusionOk="0">
                  <a:moveTo>
                    <a:pt x="39683" y="1371"/>
                  </a:moveTo>
                  <a:cubicBezTo>
                    <a:pt x="38960" y="12745"/>
                    <a:pt x="29524" y="21599"/>
                    <a:pt x="18127" y="21600"/>
                  </a:cubicBezTo>
                  <a:cubicBezTo>
                    <a:pt x="10805" y="21600"/>
                    <a:pt x="3982" y="17891"/>
                    <a:pt x="0" y="11746"/>
                  </a:cubicBezTo>
                  <a:lnTo>
                    <a:pt x="18127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19"/>
            <p:cNvSpPr>
              <a:spLocks/>
            </p:cNvSpPr>
            <p:nvPr/>
          </p:nvSpPr>
          <p:spPr bwMode="auto">
            <a:xfrm rot="8939843" flipH="1">
              <a:off x="2210" y="1700"/>
              <a:ext cx="51" cy="66"/>
            </a:xfrm>
            <a:custGeom>
              <a:avLst/>
              <a:gdLst>
                <a:gd name="T0" fmla="*/ 0 w 50"/>
                <a:gd name="T1" fmla="*/ 110 h 112"/>
                <a:gd name="T2" fmla="*/ 34 w 50"/>
                <a:gd name="T3" fmla="*/ 0 h 112"/>
                <a:gd name="T4" fmla="*/ 50 w 50"/>
                <a:gd name="T5" fmla="*/ 112 h 112"/>
                <a:gd name="T6" fmla="*/ 28 w 50"/>
                <a:gd name="T7" fmla="*/ 78 h 112"/>
                <a:gd name="T8" fmla="*/ 0 w 50"/>
                <a:gd name="T9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2">
                  <a:moveTo>
                    <a:pt x="0" y="110"/>
                  </a:moveTo>
                  <a:lnTo>
                    <a:pt x="34" y="0"/>
                  </a:lnTo>
                  <a:lnTo>
                    <a:pt x="50" y="112"/>
                  </a:lnTo>
                  <a:lnTo>
                    <a:pt x="28" y="78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2" name="Group 20"/>
          <p:cNvGrpSpPr>
            <a:grpSpLocks/>
          </p:cNvGrpSpPr>
          <p:nvPr/>
        </p:nvGrpSpPr>
        <p:grpSpPr bwMode="auto">
          <a:xfrm rot="10800000">
            <a:off x="2286000" y="3429000"/>
            <a:ext cx="1303338" cy="376238"/>
            <a:chOff x="1440" y="1584"/>
            <a:chExt cx="821" cy="237"/>
          </a:xfrm>
        </p:grpSpPr>
        <p:sp>
          <p:nvSpPr>
            <p:cNvPr id="33813" name="Arc 21"/>
            <p:cNvSpPr>
              <a:spLocks/>
            </p:cNvSpPr>
            <p:nvPr/>
          </p:nvSpPr>
          <p:spPr bwMode="auto">
            <a:xfrm rot="9969223" flipH="1">
              <a:off x="1440" y="1584"/>
              <a:ext cx="762" cy="237"/>
            </a:xfrm>
            <a:custGeom>
              <a:avLst/>
              <a:gdLst>
                <a:gd name="G0" fmla="+- 18127 0 0"/>
                <a:gd name="G1" fmla="+- 0 0 0"/>
                <a:gd name="G2" fmla="+- 21600 0 0"/>
                <a:gd name="T0" fmla="*/ 39683 w 39683"/>
                <a:gd name="T1" fmla="*/ 1371 h 21600"/>
                <a:gd name="T2" fmla="*/ 0 w 39683"/>
                <a:gd name="T3" fmla="*/ 11747 h 21600"/>
                <a:gd name="T4" fmla="*/ 18127 w 3968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683" h="21600" fill="none" extrusionOk="0">
                  <a:moveTo>
                    <a:pt x="39683" y="1371"/>
                  </a:moveTo>
                  <a:cubicBezTo>
                    <a:pt x="38960" y="12745"/>
                    <a:pt x="29524" y="21599"/>
                    <a:pt x="18127" y="21600"/>
                  </a:cubicBezTo>
                  <a:cubicBezTo>
                    <a:pt x="10805" y="21600"/>
                    <a:pt x="3982" y="17891"/>
                    <a:pt x="0" y="11746"/>
                  </a:cubicBezTo>
                </a:path>
                <a:path w="39683" h="21600" stroke="0" extrusionOk="0">
                  <a:moveTo>
                    <a:pt x="39683" y="1371"/>
                  </a:moveTo>
                  <a:cubicBezTo>
                    <a:pt x="38960" y="12745"/>
                    <a:pt x="29524" y="21599"/>
                    <a:pt x="18127" y="21600"/>
                  </a:cubicBezTo>
                  <a:cubicBezTo>
                    <a:pt x="10805" y="21600"/>
                    <a:pt x="3982" y="17891"/>
                    <a:pt x="0" y="11746"/>
                  </a:cubicBezTo>
                  <a:lnTo>
                    <a:pt x="18127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22"/>
            <p:cNvSpPr>
              <a:spLocks/>
            </p:cNvSpPr>
            <p:nvPr/>
          </p:nvSpPr>
          <p:spPr bwMode="auto">
            <a:xfrm rot="8939843" flipH="1">
              <a:off x="2210" y="1700"/>
              <a:ext cx="51" cy="66"/>
            </a:xfrm>
            <a:custGeom>
              <a:avLst/>
              <a:gdLst>
                <a:gd name="T0" fmla="*/ 0 w 50"/>
                <a:gd name="T1" fmla="*/ 110 h 112"/>
                <a:gd name="T2" fmla="*/ 34 w 50"/>
                <a:gd name="T3" fmla="*/ 0 h 112"/>
                <a:gd name="T4" fmla="*/ 50 w 50"/>
                <a:gd name="T5" fmla="*/ 112 h 112"/>
                <a:gd name="T6" fmla="*/ 28 w 50"/>
                <a:gd name="T7" fmla="*/ 78 h 112"/>
                <a:gd name="T8" fmla="*/ 0 w 50"/>
                <a:gd name="T9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2">
                  <a:moveTo>
                    <a:pt x="0" y="110"/>
                  </a:moveTo>
                  <a:lnTo>
                    <a:pt x="34" y="0"/>
                  </a:lnTo>
                  <a:lnTo>
                    <a:pt x="50" y="112"/>
                  </a:lnTo>
                  <a:lnTo>
                    <a:pt x="28" y="78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694488" y="2576513"/>
            <a:ext cx="2270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964238" y="333216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237288" y="3943350"/>
            <a:ext cx="2270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461125" y="394335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245225" y="3030538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7159625" y="3943350"/>
            <a:ext cx="21113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943725" y="3033713"/>
            <a:ext cx="2270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734175" y="303371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7432675" y="3448050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7666038" y="3448050"/>
            <a:ext cx="19526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0000"/>
                </a:solidFill>
              </a:rPr>
              <a:t>P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7440613" y="246856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7650163" y="2468563"/>
            <a:ext cx="2111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858125" y="26527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2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962900" y="2468563"/>
            <a:ext cx="227013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8188325" y="2468563"/>
            <a:ext cx="2111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6351588" y="3652838"/>
            <a:ext cx="914400" cy="0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 flipV="1">
            <a:off x="7265988" y="3082925"/>
            <a:ext cx="280987" cy="569913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 flipH="1" flipV="1">
            <a:off x="6956425" y="2795588"/>
            <a:ext cx="590550" cy="287337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 flipH="1">
            <a:off x="6070600" y="2795588"/>
            <a:ext cx="587375" cy="287337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>
            <a:off x="6070600" y="3082925"/>
            <a:ext cx="280988" cy="569913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>
            <a:off x="6070600" y="3082925"/>
            <a:ext cx="0" cy="246063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6351588" y="3652838"/>
            <a:ext cx="0" cy="284162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 flipV="1">
            <a:off x="6351588" y="3325813"/>
            <a:ext cx="0" cy="327025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7265988" y="3652838"/>
            <a:ext cx="0" cy="284162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 flipH="1" flipV="1">
            <a:off x="7121525" y="3325813"/>
            <a:ext cx="144463" cy="327025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7546975" y="3082925"/>
            <a:ext cx="0" cy="365125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 flipV="1">
            <a:off x="7546975" y="2762250"/>
            <a:ext cx="0" cy="320675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Rectangle 50"/>
          <p:cNvSpPr>
            <a:spLocks noChangeArrowheads="1"/>
          </p:cNvSpPr>
          <p:nvPr/>
        </p:nvSpPr>
        <p:spPr bwMode="auto">
          <a:xfrm>
            <a:off x="5715000" y="2362200"/>
            <a:ext cx="22701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O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5938838" y="236220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C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6148388" y="2362200"/>
            <a:ext cx="2111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FF00"/>
                </a:solidFill>
              </a:rPr>
              <a:t>H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6356350" y="254476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500">
                <a:solidFill>
                  <a:srgbClr val="FFFF00"/>
                </a:solidFill>
              </a:rPr>
              <a:t>2</a:t>
            </a: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 flipV="1">
            <a:off x="6070600" y="2660650"/>
            <a:ext cx="0" cy="422275"/>
          </a:xfrm>
          <a:prstGeom prst="line">
            <a:avLst/>
          </a:prstGeom>
          <a:noFill/>
          <a:ln w="2063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5486400" y="2362200"/>
            <a:ext cx="1952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300">
                <a:solidFill>
                  <a:srgbClr val="FF0000"/>
                </a:solidFill>
              </a:rPr>
              <a:t>P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6021388" y="4648200"/>
            <a:ext cx="18351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700">
                <a:solidFill>
                  <a:srgbClr val="FFFF00"/>
                </a:solidFill>
                <a:latin typeface="Symbol" pitchFamily="18" charset="2"/>
              </a:rPr>
              <a:t>a</a:t>
            </a:r>
            <a:r>
              <a:rPr lang="en-US" sz="2700">
                <a:solidFill>
                  <a:srgbClr val="FFFF00"/>
                </a:solidFill>
              </a:rPr>
              <a:t>-D-F2,6BP</a:t>
            </a:r>
            <a:endParaRPr 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2803525" y="6746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sz="2800">
              <a:solidFill>
                <a:srgbClr val="FFFF00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31775" y="762000"/>
            <a:ext cx="891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7C80"/>
                </a:solidFill>
              </a:rPr>
              <a:t>PFK2 &amp; FBPase2 are encoded within the same protein!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838200" y="1676400"/>
            <a:ext cx="7467600" cy="228600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371600" y="1676400"/>
            <a:ext cx="2008188" cy="222250"/>
          </a:xfrm>
          <a:prstGeom prst="rect">
            <a:avLst/>
          </a:prstGeom>
          <a:solidFill>
            <a:srgbClr val="FF7C80"/>
          </a:solidFill>
          <a:ln w="9525" algn="ctr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953000" y="1676400"/>
            <a:ext cx="2008188" cy="222250"/>
          </a:xfrm>
          <a:prstGeom prst="rect">
            <a:avLst/>
          </a:prstGeom>
          <a:solidFill>
            <a:srgbClr val="FF7C80"/>
          </a:solidFill>
          <a:ln w="9525" algn="ctr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676400" y="19812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PFK2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5105400" y="1981200"/>
            <a:ext cx="164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FBPase2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3962400" y="1905000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0122" name="Group 10"/>
          <p:cNvGrpSpPr>
            <a:grpSpLocks/>
          </p:cNvGrpSpPr>
          <p:nvPr/>
        </p:nvGrpSpPr>
        <p:grpSpPr bwMode="auto">
          <a:xfrm>
            <a:off x="3740150" y="2217738"/>
            <a:ext cx="439738" cy="519112"/>
            <a:chOff x="1488" y="2681"/>
            <a:chExt cx="277" cy="327"/>
          </a:xfrm>
        </p:grpSpPr>
        <p:sp>
          <p:nvSpPr>
            <p:cNvPr id="90123" name="Text Box 11"/>
            <p:cNvSpPr txBox="1">
              <a:spLocks noChangeArrowheads="1"/>
            </p:cNvSpPr>
            <p:nvPr/>
          </p:nvSpPr>
          <p:spPr bwMode="auto">
            <a:xfrm>
              <a:off x="1500" y="268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FF00"/>
                  </a:solidFill>
                </a:rPr>
                <a:t>P</a:t>
              </a:r>
            </a:p>
          </p:txBody>
        </p:sp>
        <p:sp>
          <p:nvSpPr>
            <p:cNvPr id="90124" name="Oval 12"/>
            <p:cNvSpPr>
              <a:spLocks noChangeArrowheads="1"/>
            </p:cNvSpPr>
            <p:nvPr/>
          </p:nvSpPr>
          <p:spPr bwMode="auto">
            <a:xfrm>
              <a:off x="1488" y="2711"/>
              <a:ext cx="265" cy="261"/>
            </a:xfrm>
            <a:prstGeom prst="ellipse">
              <a:avLst/>
            </a:prstGeom>
            <a:noFill/>
            <a:ln w="28575" algn="ctr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898525" y="2971800"/>
            <a:ext cx="8245475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  <a:cs typeface="Arial" charset="0"/>
              </a:rPr>
              <a:t>↑</a:t>
            </a:r>
            <a:r>
              <a:rPr lang="en-US" sz="2800">
                <a:solidFill>
                  <a:srgbClr val="FFFF99"/>
                </a:solidFill>
              </a:rPr>
              <a:t>Glucose </a:t>
            </a:r>
            <a:r>
              <a:rPr lang="en-US" sz="2800">
                <a:solidFill>
                  <a:srgbClr val="FFFF99"/>
                </a:solidFill>
                <a:cs typeface="Arial" charset="0"/>
              </a:rPr>
              <a:t>→ </a:t>
            </a:r>
            <a:r>
              <a:rPr lang="en-US" sz="2800">
                <a:solidFill>
                  <a:srgbClr val="FFFF99"/>
                </a:solidFill>
              </a:rPr>
              <a:t>↑glycolytic flux is desirable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↑Glucose → ↑insulin → deP’n of PFK2/FBPase2 	→ </a:t>
            </a:r>
            <a:r>
              <a:rPr lang="en-US" sz="2800" b="1">
                <a:solidFill>
                  <a:srgbClr val="00FF00"/>
                </a:solidFill>
              </a:rPr>
              <a:t>+</a:t>
            </a:r>
            <a:r>
              <a:rPr lang="en-US" sz="2800">
                <a:solidFill>
                  <a:srgbClr val="FFFF99"/>
                </a:solidFill>
              </a:rPr>
              <a:t>PFK2/</a:t>
            </a:r>
            <a:r>
              <a:rPr lang="en-US" sz="2800" b="1">
                <a:solidFill>
                  <a:srgbClr val="00FF00"/>
                </a:solidFill>
              </a:rPr>
              <a:t>−</a:t>
            </a:r>
            <a:r>
              <a:rPr lang="en-US" sz="2800">
                <a:solidFill>
                  <a:srgbClr val="FFFF99"/>
                </a:solidFill>
              </a:rPr>
              <a:t>FBPase2 → ↑F2,6BP →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 b="1" u="sng">
                <a:solidFill>
                  <a:srgbClr val="00FF00"/>
                </a:solidFill>
              </a:rPr>
              <a:t>+</a:t>
            </a:r>
            <a:r>
              <a:rPr lang="en-US" sz="2800" u="sng">
                <a:solidFill>
                  <a:srgbClr val="00FF00"/>
                </a:solidFill>
              </a:rPr>
              <a:t>PFK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66FFFF"/>
                </a:solidFill>
                <a:cs typeface="Arial" charset="0"/>
              </a:rPr>
              <a:t>↓</a:t>
            </a:r>
            <a:r>
              <a:rPr lang="en-US" sz="2800">
                <a:solidFill>
                  <a:srgbClr val="66FFFF"/>
                </a:solidFill>
              </a:rPr>
              <a:t>Glucose → ↓glycolytic flux is desirable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66FFFF"/>
                </a:solidFill>
              </a:rPr>
              <a:t>↓Glucose → ↑glucagon → P’n of PFK2/FBPase2 	→ </a:t>
            </a:r>
            <a:r>
              <a:rPr lang="en-US" sz="2800" b="1">
                <a:solidFill>
                  <a:srgbClr val="FF3300"/>
                </a:solidFill>
                <a:cs typeface="Arial" charset="0"/>
              </a:rPr>
              <a:t>−</a:t>
            </a:r>
            <a:r>
              <a:rPr lang="en-US" sz="2800">
                <a:solidFill>
                  <a:srgbClr val="66FFFF"/>
                </a:solidFill>
              </a:rPr>
              <a:t>PFK2/</a:t>
            </a:r>
            <a:r>
              <a:rPr lang="en-US" sz="2800" b="1">
                <a:solidFill>
                  <a:srgbClr val="FF3300"/>
                </a:solidFill>
              </a:rPr>
              <a:t>+</a:t>
            </a:r>
            <a:r>
              <a:rPr lang="en-US" sz="2800">
                <a:solidFill>
                  <a:srgbClr val="66FFFF"/>
                </a:solidFill>
              </a:rPr>
              <a:t>FBPase2 → ↓F2,6BP → </a:t>
            </a:r>
            <a:r>
              <a:rPr lang="en-US" sz="2800" b="1" u="sng">
                <a:solidFill>
                  <a:srgbClr val="FF3300"/>
                </a:solidFill>
              </a:rPr>
              <a:t>−</a:t>
            </a:r>
            <a:r>
              <a:rPr lang="en-US" sz="2800" u="sng">
                <a:solidFill>
                  <a:srgbClr val="FF3300"/>
                </a:solidFill>
              </a:rPr>
              <a:t>PFK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p48"/>
          <p:cNvPicPr>
            <a:picLocks noGrp="1" noChangeAspect="1" noChangeArrowheads="1"/>
          </p:cNvPicPr>
          <p:nvPr>
            <p:ph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144000" cy="5516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FF99"/>
                </a:solidFill>
              </a:rPr>
              <a:t>The sigmoidal binding of F6P at high energy charge emphasizes inhibition of PFK at low F6P concentrations.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rgbClr val="FFFF99"/>
              </a:solidFill>
            </a:endParaRPr>
          </a:p>
          <a:p>
            <a:pPr eaLnBrk="1" hangingPunct="1"/>
            <a:r>
              <a:rPr lang="en-US" smtClean="0">
                <a:solidFill>
                  <a:srgbClr val="FFFF99"/>
                </a:solidFill>
              </a:rPr>
              <a:t>Other Effectors of PFK activity: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	1. Low pH inhibits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rgbClr val="FFFF99"/>
                </a:solidFill>
              </a:rPr>
              <a:t>	2. High citrate inhibits</a:t>
            </a:r>
          </a:p>
        </p:txBody>
      </p:sp>
    </p:spTree>
    <p:extLst>
      <p:ext uri="{BB962C8B-B14F-4D97-AF65-F5344CB8AC3E}">
        <p14:creationId xmlns:p14="http://schemas.microsoft.com/office/powerpoint/2010/main" val="1419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solidFill>
                  <a:srgbClr val="FFFF00"/>
                </a:solidFill>
              </a:rPr>
              <a:t>Glucose</a:t>
            </a:r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4572000" y="21336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648200" y="22860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3300"/>
                </a:solidFill>
              </a:rPr>
              <a:t>PFK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733800" y="2743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Pyruvate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4572000" y="32766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505200" y="3962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Acetyl CoA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953000" y="5029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Citrate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819400" y="5867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Oxaloacetate</a:t>
            </a:r>
          </a:p>
        </p:txBody>
      </p: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6858000" y="3581400"/>
            <a:ext cx="457200" cy="2819400"/>
            <a:chOff x="4320" y="2256"/>
            <a:chExt cx="288" cy="1776"/>
          </a:xfrm>
        </p:grpSpPr>
        <p:sp>
          <p:nvSpPr>
            <p:cNvPr id="7199" name="Line 11"/>
            <p:cNvSpPr>
              <a:spLocks noChangeShapeType="1"/>
            </p:cNvSpPr>
            <p:nvPr/>
          </p:nvSpPr>
          <p:spPr bwMode="auto">
            <a:xfrm>
              <a:off x="4320" y="2256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00" name="Line 12"/>
            <p:cNvSpPr>
              <a:spLocks noChangeShapeType="1"/>
            </p:cNvSpPr>
            <p:nvPr/>
          </p:nvSpPr>
          <p:spPr bwMode="auto">
            <a:xfrm>
              <a:off x="4608" y="2256"/>
              <a:ext cx="0" cy="17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01" name="Line 13"/>
            <p:cNvSpPr>
              <a:spLocks noChangeShapeType="1"/>
            </p:cNvSpPr>
            <p:nvPr/>
          </p:nvSpPr>
          <p:spPr bwMode="auto">
            <a:xfrm>
              <a:off x="4320" y="4032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179" name="Group 14"/>
          <p:cNvGrpSpPr>
            <a:grpSpLocks/>
          </p:cNvGrpSpPr>
          <p:nvPr/>
        </p:nvGrpSpPr>
        <p:grpSpPr bwMode="auto">
          <a:xfrm>
            <a:off x="6858000" y="1676400"/>
            <a:ext cx="457200" cy="1752600"/>
            <a:chOff x="4320" y="2256"/>
            <a:chExt cx="288" cy="1776"/>
          </a:xfrm>
        </p:grpSpPr>
        <p:sp>
          <p:nvSpPr>
            <p:cNvPr id="7196" name="Line 15"/>
            <p:cNvSpPr>
              <a:spLocks noChangeShapeType="1"/>
            </p:cNvSpPr>
            <p:nvPr/>
          </p:nvSpPr>
          <p:spPr bwMode="auto">
            <a:xfrm>
              <a:off x="4320" y="2256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7" name="Line 16"/>
            <p:cNvSpPr>
              <a:spLocks noChangeShapeType="1"/>
            </p:cNvSpPr>
            <p:nvPr/>
          </p:nvSpPr>
          <p:spPr bwMode="auto">
            <a:xfrm>
              <a:off x="4608" y="2256"/>
              <a:ext cx="0" cy="17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198" name="Line 17"/>
            <p:cNvSpPr>
              <a:spLocks noChangeShapeType="1"/>
            </p:cNvSpPr>
            <p:nvPr/>
          </p:nvSpPr>
          <p:spPr bwMode="auto">
            <a:xfrm>
              <a:off x="4320" y="4032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180" name="Text Box 18"/>
          <p:cNvSpPr txBox="1">
            <a:spLocks noChangeArrowheads="1"/>
          </p:cNvSpPr>
          <p:nvPr/>
        </p:nvSpPr>
        <p:spPr bwMode="auto">
          <a:xfrm>
            <a:off x="7315200" y="44196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Aerobic</a:t>
            </a:r>
          </a:p>
        </p:txBody>
      </p:sp>
      <p:sp>
        <p:nvSpPr>
          <p:cNvPr id="7181" name="Text Box 19"/>
          <p:cNvSpPr txBox="1">
            <a:spLocks noChangeArrowheads="1"/>
          </p:cNvSpPr>
          <p:nvPr/>
        </p:nvSpPr>
        <p:spPr bwMode="auto">
          <a:xfrm>
            <a:off x="7315200" y="2133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Anaerobic</a:t>
            </a:r>
          </a:p>
        </p:txBody>
      </p:sp>
      <p:sp>
        <p:nvSpPr>
          <p:cNvPr id="7182" name="Line 20"/>
          <p:cNvSpPr>
            <a:spLocks noChangeShapeType="1"/>
          </p:cNvSpPr>
          <p:nvPr/>
        </p:nvSpPr>
        <p:spPr bwMode="auto">
          <a:xfrm flipV="1">
            <a:off x="6172200" y="2438400"/>
            <a:ext cx="0" cy="2438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3" name="Line 21"/>
          <p:cNvSpPr>
            <a:spLocks noChangeShapeType="1"/>
          </p:cNvSpPr>
          <p:nvPr/>
        </p:nvSpPr>
        <p:spPr bwMode="auto">
          <a:xfrm flipH="1">
            <a:off x="5410200" y="2438400"/>
            <a:ext cx="762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4" name="Line 22"/>
          <p:cNvSpPr>
            <a:spLocks noChangeShapeType="1"/>
          </p:cNvSpPr>
          <p:nvPr/>
        </p:nvSpPr>
        <p:spPr bwMode="auto">
          <a:xfrm flipH="1">
            <a:off x="2971800" y="3048000"/>
            <a:ext cx="838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5" name="Text Box 23"/>
          <p:cNvSpPr txBox="1">
            <a:spLocks noChangeArrowheads="1"/>
          </p:cNvSpPr>
          <p:nvPr/>
        </p:nvSpPr>
        <p:spPr bwMode="auto">
          <a:xfrm>
            <a:off x="0" y="2819400"/>
            <a:ext cx="3505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Lactate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(H</a:t>
            </a:r>
            <a:r>
              <a:rPr lang="en-US" sz="2400" baseline="30000">
                <a:solidFill>
                  <a:srgbClr val="FFFF00"/>
                </a:solidFill>
              </a:rPr>
              <a:t>+ </a:t>
            </a:r>
            <a:r>
              <a:rPr lang="en-US" sz="2400">
                <a:solidFill>
                  <a:srgbClr val="FFFF00"/>
                </a:solidFill>
              </a:rPr>
              <a:t>+ CH</a:t>
            </a:r>
            <a:r>
              <a:rPr lang="en-US" sz="2400" baseline="-25000">
                <a:solidFill>
                  <a:srgbClr val="FFFF00"/>
                </a:solidFill>
              </a:rPr>
              <a:t>3</a:t>
            </a:r>
            <a:r>
              <a:rPr lang="en-US" sz="2400">
                <a:solidFill>
                  <a:srgbClr val="FFFF00"/>
                </a:solidFill>
              </a:rPr>
              <a:t>CHOHCOO-)</a:t>
            </a:r>
          </a:p>
        </p:txBody>
      </p:sp>
      <p:sp>
        <p:nvSpPr>
          <p:cNvPr id="7186" name="Line 24"/>
          <p:cNvSpPr>
            <a:spLocks noChangeShapeType="1"/>
          </p:cNvSpPr>
          <p:nvPr/>
        </p:nvSpPr>
        <p:spPr bwMode="auto">
          <a:xfrm flipV="1">
            <a:off x="381000" y="2438400"/>
            <a:ext cx="0" cy="914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7" name="Line 25"/>
          <p:cNvSpPr>
            <a:spLocks noChangeShapeType="1"/>
          </p:cNvSpPr>
          <p:nvPr/>
        </p:nvSpPr>
        <p:spPr bwMode="auto">
          <a:xfrm>
            <a:off x="381000" y="2438400"/>
            <a:ext cx="3200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8" name="Line 26"/>
          <p:cNvSpPr>
            <a:spLocks noChangeShapeType="1"/>
          </p:cNvSpPr>
          <p:nvPr/>
        </p:nvSpPr>
        <p:spPr bwMode="auto">
          <a:xfrm>
            <a:off x="2971800" y="22098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89" name="Oval 27"/>
          <p:cNvSpPr>
            <a:spLocks noChangeArrowheads="1"/>
          </p:cNvSpPr>
          <p:nvPr/>
        </p:nvSpPr>
        <p:spPr bwMode="auto">
          <a:xfrm>
            <a:off x="2895600" y="2057400"/>
            <a:ext cx="3810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0" name="Text Box 28"/>
          <p:cNvSpPr txBox="1">
            <a:spLocks noChangeArrowheads="1"/>
          </p:cNvSpPr>
          <p:nvPr/>
        </p:nvSpPr>
        <p:spPr bwMode="auto">
          <a:xfrm>
            <a:off x="1295400" y="5334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>
                <a:solidFill>
                  <a:srgbClr val="FF7C80"/>
                </a:solidFill>
              </a:rPr>
              <a:t>Inhibition of PFK by H</a:t>
            </a:r>
            <a:r>
              <a:rPr lang="en-US" sz="2800" baseline="30000">
                <a:solidFill>
                  <a:srgbClr val="FF7C80"/>
                </a:solidFill>
              </a:rPr>
              <a:t>+ </a:t>
            </a:r>
            <a:r>
              <a:rPr lang="en-US" sz="2800">
                <a:solidFill>
                  <a:srgbClr val="FF7C80"/>
                </a:solidFill>
              </a:rPr>
              <a:t>&amp; Citrate</a:t>
            </a:r>
          </a:p>
        </p:txBody>
      </p:sp>
      <p:sp>
        <p:nvSpPr>
          <p:cNvPr id="7191" name="Arc 29"/>
          <p:cNvSpPr>
            <a:spLocks/>
          </p:cNvSpPr>
          <p:nvPr/>
        </p:nvSpPr>
        <p:spPr bwMode="auto">
          <a:xfrm rot="4428495">
            <a:off x="4442619" y="4702969"/>
            <a:ext cx="930275" cy="376237"/>
          </a:xfrm>
          <a:custGeom>
            <a:avLst/>
            <a:gdLst>
              <a:gd name="T0" fmla="*/ 930275 w 30526"/>
              <a:gd name="T1" fmla="*/ 23881 h 21600"/>
              <a:gd name="T2" fmla="*/ 0 w 30526"/>
              <a:gd name="T3" fmla="*/ 342271 h 21600"/>
              <a:gd name="T4" fmla="*/ 273359 w 30526"/>
              <a:gd name="T5" fmla="*/ 0 h 21600"/>
              <a:gd name="T6" fmla="*/ 0 60000 65536"/>
              <a:gd name="T7" fmla="*/ 0 60000 65536"/>
              <a:gd name="T8" fmla="*/ 0 60000 65536"/>
              <a:gd name="T9" fmla="*/ 0 w 30526"/>
              <a:gd name="T10" fmla="*/ 0 h 21600"/>
              <a:gd name="T11" fmla="*/ 30526 w 305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526" h="21600" fill="none" extrusionOk="0">
                <a:moveTo>
                  <a:pt x="30526" y="1371"/>
                </a:moveTo>
                <a:cubicBezTo>
                  <a:pt x="29803" y="12745"/>
                  <a:pt x="20367" y="21599"/>
                  <a:pt x="8970" y="21600"/>
                </a:cubicBezTo>
                <a:cubicBezTo>
                  <a:pt x="5874" y="21600"/>
                  <a:pt x="2815" y="20934"/>
                  <a:pt x="0" y="19649"/>
                </a:cubicBezTo>
              </a:path>
              <a:path w="30526" h="21600" stroke="0" extrusionOk="0">
                <a:moveTo>
                  <a:pt x="30526" y="1371"/>
                </a:moveTo>
                <a:cubicBezTo>
                  <a:pt x="29803" y="12745"/>
                  <a:pt x="20367" y="21599"/>
                  <a:pt x="8970" y="21600"/>
                </a:cubicBezTo>
                <a:cubicBezTo>
                  <a:pt x="5874" y="21600"/>
                  <a:pt x="2815" y="20934"/>
                  <a:pt x="0" y="19649"/>
                </a:cubicBezTo>
                <a:lnTo>
                  <a:pt x="8970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Freeform 30"/>
          <p:cNvSpPr>
            <a:spLocks/>
          </p:cNvSpPr>
          <p:nvPr/>
        </p:nvSpPr>
        <p:spPr bwMode="auto">
          <a:xfrm rot="5400000">
            <a:off x="5171281" y="5233194"/>
            <a:ext cx="80963" cy="104775"/>
          </a:xfrm>
          <a:custGeom>
            <a:avLst/>
            <a:gdLst>
              <a:gd name="T0" fmla="*/ 0 w 50"/>
              <a:gd name="T1" fmla="*/ 110 h 112"/>
              <a:gd name="T2" fmla="*/ 34 w 50"/>
              <a:gd name="T3" fmla="*/ 0 h 112"/>
              <a:gd name="T4" fmla="*/ 50 w 50"/>
              <a:gd name="T5" fmla="*/ 112 h 112"/>
              <a:gd name="T6" fmla="*/ 28 w 50"/>
              <a:gd name="T7" fmla="*/ 78 h 112"/>
              <a:gd name="T8" fmla="*/ 0 w 50"/>
              <a:gd name="T9" fmla="*/ 110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"/>
              <a:gd name="T16" fmla="*/ 0 h 112"/>
              <a:gd name="T17" fmla="*/ 50 w 50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" h="112">
                <a:moveTo>
                  <a:pt x="0" y="110"/>
                </a:moveTo>
                <a:lnTo>
                  <a:pt x="34" y="0"/>
                </a:lnTo>
                <a:lnTo>
                  <a:pt x="50" y="112"/>
                </a:lnTo>
                <a:lnTo>
                  <a:pt x="28" y="78"/>
                </a:lnTo>
                <a:lnTo>
                  <a:pt x="0" y="110"/>
                </a:lnTo>
                <a:close/>
              </a:path>
            </a:pathLst>
          </a:custGeom>
          <a:solidFill>
            <a:srgbClr val="000000"/>
          </a:solidFill>
          <a:ln w="28575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3" name="Arc 31"/>
          <p:cNvSpPr>
            <a:spLocks/>
          </p:cNvSpPr>
          <p:nvPr/>
        </p:nvSpPr>
        <p:spPr bwMode="auto">
          <a:xfrm rot="5209211" flipH="1" flipV="1">
            <a:off x="4315619" y="5144294"/>
            <a:ext cx="609600" cy="969962"/>
          </a:xfrm>
          <a:custGeom>
            <a:avLst/>
            <a:gdLst>
              <a:gd name="T0" fmla="*/ 122767 w 21600"/>
              <a:gd name="T1" fmla="*/ 0 h 21157"/>
              <a:gd name="T2" fmla="*/ 609600 w 21600"/>
              <a:gd name="T3" fmla="*/ 969962 h 21157"/>
              <a:gd name="T4" fmla="*/ 0 w 21600"/>
              <a:gd name="T5" fmla="*/ 969962 h 21157"/>
              <a:gd name="T6" fmla="*/ 0 60000 65536"/>
              <a:gd name="T7" fmla="*/ 0 60000 65536"/>
              <a:gd name="T8" fmla="*/ 0 60000 65536"/>
              <a:gd name="T9" fmla="*/ 0 w 21600"/>
              <a:gd name="T10" fmla="*/ 0 h 21157"/>
              <a:gd name="T11" fmla="*/ 21600 w 21600"/>
              <a:gd name="T12" fmla="*/ 21157 h 211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157" fill="none" extrusionOk="0">
                <a:moveTo>
                  <a:pt x="4350" y="-1"/>
                </a:moveTo>
                <a:cubicBezTo>
                  <a:pt x="14392" y="2064"/>
                  <a:pt x="21600" y="10904"/>
                  <a:pt x="21600" y="21157"/>
                </a:cubicBezTo>
              </a:path>
              <a:path w="21600" h="21157" stroke="0" extrusionOk="0">
                <a:moveTo>
                  <a:pt x="4350" y="-1"/>
                </a:moveTo>
                <a:cubicBezTo>
                  <a:pt x="14392" y="2064"/>
                  <a:pt x="21600" y="10904"/>
                  <a:pt x="21600" y="21157"/>
                </a:cubicBezTo>
                <a:lnTo>
                  <a:pt x="0" y="21157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Line 32"/>
          <p:cNvSpPr>
            <a:spLocks noChangeShapeType="1"/>
          </p:cNvSpPr>
          <p:nvPr/>
        </p:nvSpPr>
        <p:spPr bwMode="auto">
          <a:xfrm>
            <a:off x="5715000" y="22098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5" name="Oval 33"/>
          <p:cNvSpPr>
            <a:spLocks noChangeArrowheads="1"/>
          </p:cNvSpPr>
          <p:nvPr/>
        </p:nvSpPr>
        <p:spPr bwMode="auto">
          <a:xfrm>
            <a:off x="5638800" y="2057400"/>
            <a:ext cx="381000" cy="304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600200" y="762000"/>
            <a:ext cx="6477000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rgbClr val="FF7C80"/>
                </a:solidFill>
              </a:rPr>
              <a:t>To engineer cooperativity:</a:t>
            </a:r>
          </a:p>
          <a:p>
            <a:pPr eaLnBrk="0" hangingPunct="0">
              <a:spcBef>
                <a:spcPct val="50000"/>
              </a:spcBef>
              <a:buFontTx/>
              <a:buAutoNum type="arabicParenR"/>
            </a:pPr>
            <a:r>
              <a:rPr lang="en-US" sz="2800">
                <a:solidFill>
                  <a:srgbClr val="FFFF99"/>
                </a:solidFill>
              </a:rPr>
              <a:t> &gt;1 substrate binding site</a:t>
            </a:r>
          </a:p>
          <a:p>
            <a:pPr eaLnBrk="0" hangingPunct="0">
              <a:spcBef>
                <a:spcPct val="50000"/>
              </a:spcBef>
              <a:buFontTx/>
              <a:buAutoNum type="arabicParenR"/>
            </a:pPr>
            <a:r>
              <a:rPr lang="en-US" sz="2800">
                <a:solidFill>
                  <a:srgbClr val="FFFF99"/>
                </a:solidFill>
              </a:rPr>
              <a:t> sites talk to each other</a:t>
            </a:r>
            <a:endParaRPr lang="en-US" sz="2800">
              <a:solidFill>
                <a:srgbClr val="FF7C8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3600">
                <a:solidFill>
                  <a:srgbClr val="FF7C80"/>
                </a:solidFill>
              </a:rPr>
              <a:t>For the concerted model: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3) R and T forms exist in equil</a:t>
            </a:r>
            <a:r>
              <a:rPr lang="en-US" sz="2800" baseline="30000">
                <a:solidFill>
                  <a:srgbClr val="FFFF99"/>
                </a:solidFill>
              </a:rPr>
              <a:t>m</a:t>
            </a:r>
            <a:endParaRPr lang="en-US" sz="2800">
              <a:solidFill>
                <a:srgbClr val="FFFF99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4) T</a:t>
            </a:r>
            <a:r>
              <a:rPr lang="en-US" sz="2800" baseline="-25000">
                <a:solidFill>
                  <a:srgbClr val="FFFF99"/>
                </a:solidFill>
              </a:rPr>
              <a:t>0</a:t>
            </a:r>
            <a:r>
              <a:rPr lang="en-US" sz="2800">
                <a:solidFill>
                  <a:srgbClr val="FFFF99"/>
                </a:solidFill>
              </a:rPr>
              <a:t>/R</a:t>
            </a:r>
            <a:r>
              <a:rPr lang="en-US" sz="2800" baseline="-25000">
                <a:solidFill>
                  <a:srgbClr val="FFFF99"/>
                </a:solidFill>
              </a:rPr>
              <a:t>0</a:t>
            </a:r>
            <a:r>
              <a:rPr lang="en-US" sz="2800">
                <a:solidFill>
                  <a:srgbClr val="FFFF99"/>
                </a:solidFill>
              </a:rPr>
              <a:t> is large</a:t>
            </a:r>
          </a:p>
          <a:p>
            <a:pPr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5) Affinity of S for R &gt;&gt; for T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8761413" y="63388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00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FF7C80"/>
                </a:solidFill>
              </a:rPr>
              <a:t>Regulation of Metabolic Pathways by Energy Charge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352800"/>
          </a:xfrm>
        </p:spPr>
        <p:txBody>
          <a:bodyPr/>
          <a:lstStyle/>
          <a:p>
            <a:r>
              <a:rPr lang="en-US">
                <a:solidFill>
                  <a:srgbClr val="FFFF99"/>
                </a:solidFill>
              </a:rPr>
              <a:t>ATP generating (catabolic) pathways are inhibited by high energy charge, whereas ATP-utilizing (anabolic) pathways are stimulated by high energy charge. </a:t>
            </a:r>
          </a:p>
          <a:p>
            <a:r>
              <a:rPr lang="en-US">
                <a:solidFill>
                  <a:srgbClr val="FFFF99"/>
                </a:solidFill>
              </a:rPr>
              <a:t>The energy charge in cells can vary from 0 (all AMP) to 1 (all ATP)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4648200" y="5486400"/>
            <a:ext cx="3048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572000" y="5562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FF00"/>
                </a:solidFill>
              </a:rPr>
              <a:t>[ATP] + [ADP] + [AMP]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828800" y="5334000"/>
            <a:ext cx="249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Energy Charge =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876800" y="4953000"/>
            <a:ext cx="2424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[ATP] + ½ [ADP]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2590800" y="1524000"/>
            <a:ext cx="0" cy="3200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2590800" y="4724400"/>
            <a:ext cx="4267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Arc 6"/>
          <p:cNvSpPr>
            <a:spLocks/>
          </p:cNvSpPr>
          <p:nvPr/>
        </p:nvSpPr>
        <p:spPr bwMode="auto">
          <a:xfrm rot="-4076995">
            <a:off x="3314700" y="1333500"/>
            <a:ext cx="4267200" cy="434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88"/>
              <a:gd name="T1" fmla="*/ 0 h 21600"/>
              <a:gd name="T2" fmla="*/ 20388 w 20388"/>
              <a:gd name="T3" fmla="*/ 14467 h 21600"/>
              <a:gd name="T4" fmla="*/ 0 w 203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88" h="21600" fill="none" extrusionOk="0">
                <a:moveTo>
                  <a:pt x="-1" y="0"/>
                </a:moveTo>
                <a:cubicBezTo>
                  <a:pt x="9179" y="0"/>
                  <a:pt x="17356" y="5802"/>
                  <a:pt x="20388" y="14466"/>
                </a:cubicBezTo>
              </a:path>
              <a:path w="20388" h="21600" stroke="0" extrusionOk="0">
                <a:moveTo>
                  <a:pt x="-1" y="0"/>
                </a:moveTo>
                <a:cubicBezTo>
                  <a:pt x="9179" y="0"/>
                  <a:pt x="17356" y="5802"/>
                  <a:pt x="20388" y="1446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295400" y="251460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Relative</a:t>
            </a:r>
          </a:p>
          <a:p>
            <a:r>
              <a:rPr lang="en-US">
                <a:solidFill>
                  <a:srgbClr val="FFFF99"/>
                </a:solidFill>
              </a:rPr>
              <a:t>Velocity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917950" y="4953000"/>
            <a:ext cx="172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Energy Charge</a:t>
            </a:r>
          </a:p>
        </p:txBody>
      </p:sp>
      <p:sp>
        <p:nvSpPr>
          <p:cNvPr id="71690" name="Arc 10"/>
          <p:cNvSpPr>
            <a:spLocks/>
          </p:cNvSpPr>
          <p:nvPr/>
        </p:nvSpPr>
        <p:spPr bwMode="auto">
          <a:xfrm rot="10800000">
            <a:off x="2590800" y="228600"/>
            <a:ext cx="4267200" cy="434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388"/>
              <a:gd name="T1" fmla="*/ 0 h 21600"/>
              <a:gd name="T2" fmla="*/ 20388 w 20388"/>
              <a:gd name="T3" fmla="*/ 14467 h 21600"/>
              <a:gd name="T4" fmla="*/ 0 w 203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88" h="21600" fill="none" extrusionOk="0">
                <a:moveTo>
                  <a:pt x="-1" y="0"/>
                </a:moveTo>
                <a:cubicBezTo>
                  <a:pt x="9179" y="0"/>
                  <a:pt x="17356" y="5802"/>
                  <a:pt x="20388" y="14466"/>
                </a:cubicBezTo>
              </a:path>
              <a:path w="20388" h="21600" stroke="0" extrusionOk="0">
                <a:moveTo>
                  <a:pt x="-1" y="0"/>
                </a:moveTo>
                <a:cubicBezTo>
                  <a:pt x="9179" y="0"/>
                  <a:pt x="17356" y="5802"/>
                  <a:pt x="20388" y="14466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096000" y="4114800"/>
            <a:ext cx="269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ATP-generating pathway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5353050" y="1371600"/>
            <a:ext cx="272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99"/>
                </a:solidFill>
              </a:rPr>
              <a:t>ATP-consuming pathway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84263" y="2743200"/>
            <a:ext cx="685641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Regulation of Phosphofructokinase (PFK)</a:t>
            </a:r>
            <a:r>
              <a:rPr lang="en-US" sz="2800" b="1">
                <a:solidFill>
                  <a:srgbClr val="FFFF99"/>
                </a:solidFill>
              </a:rPr>
              <a:t>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7C80"/>
                </a:solidFill>
              </a:rPr>
              <a:t>Cooperativity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b_Concer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991600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600200" y="685800"/>
            <a:ext cx="600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Cooperativity –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7C80"/>
                </a:solidFill>
              </a:rPr>
              <a:t>The concerted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Hb_Concer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991600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600200" y="685800"/>
            <a:ext cx="600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Cooperativity –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7C80"/>
                </a:solidFill>
              </a:rPr>
              <a:t>The concerted model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752600" y="1600200"/>
            <a:ext cx="7772400" cy="48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Hb_Concer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991600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600200" y="685800"/>
            <a:ext cx="600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Cooperativity –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7C80"/>
                </a:solidFill>
              </a:rPr>
              <a:t>The concerted model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657600" y="1600200"/>
            <a:ext cx="5867400" cy="48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b_Concert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991600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600200" y="685800"/>
            <a:ext cx="600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solidFill>
                  <a:srgbClr val="FFFF99"/>
                </a:solidFill>
              </a:rPr>
              <a:t>Cooperativity –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>
                <a:solidFill>
                  <a:srgbClr val="FF7C80"/>
                </a:solidFill>
              </a:rPr>
              <a:t>The concerted model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5334000" y="1600200"/>
            <a:ext cx="4191000" cy="480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431</Words>
  <Application>Microsoft Office PowerPoint</Application>
  <PresentationFormat>On-screen Show (4:3)</PresentationFormat>
  <Paragraphs>177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PowerPoint Presentation</vt:lpstr>
      <vt:lpstr>PowerPoint Presentation</vt:lpstr>
      <vt:lpstr>Regulation of Metabolic Pathways by Energy Charge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Phosphofructokinase</vt:lpstr>
      <vt:lpstr>PowerPoint Presentation</vt:lpstr>
      <vt:lpstr>PowerPoint Presentation</vt:lpstr>
      <vt:lpstr>Phosphofructokinase</vt:lpstr>
      <vt:lpstr>PowerPoint Presentation</vt:lpstr>
      <vt:lpstr>Regulation of PFK by F-2,6-BP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Santa Barbara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Lew</dc:creator>
  <cp:lastModifiedBy>John Lew</cp:lastModifiedBy>
  <cp:revision>33</cp:revision>
  <dcterms:created xsi:type="dcterms:W3CDTF">2010-01-27T00:35:03Z</dcterms:created>
  <dcterms:modified xsi:type="dcterms:W3CDTF">2013-01-30T01:35:12Z</dcterms:modified>
</cp:coreProperties>
</file>