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4" r:id="rId9"/>
    <p:sldId id="265" r:id="rId10"/>
    <p:sldId id="266" r:id="rId11"/>
    <p:sldId id="267" r:id="rId12"/>
    <p:sldId id="268" r:id="rId13"/>
    <p:sldId id="269" r:id="rId14"/>
    <p:sldId id="273" r:id="rId15"/>
    <p:sldId id="270" r:id="rId16"/>
    <p:sldId id="272" r:id="rId17"/>
    <p:sldId id="262" r:id="rId1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5C75FE-E856-66A5-1F3A-7916908E0602}" v="92" dt="2023-12-04T16:58:41.442"/>
    <p1510:client id="{70EB1A21-CFFB-4927-965B-4368724EA6C8}" v="836" dt="2023-12-04T22:55:04.408"/>
    <p1510:client id="{AA1D9A72-0F03-471B-852A-DBAF44249ECE}" v="1330" dt="2023-12-04T14:30:20.929"/>
    <p1510:client id="{B7F932E8-BEBF-72DA-9A35-787C07095E28}" v="15" dt="2023-12-04T22:59:54.841"/>
    <p1510:client id="{C8EB3E45-6A81-5FFE-CE18-5ABE26004BA2}" v="164" dt="2023-12-04T17:40:07.8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11/12/2023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11/12/2023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11/12/2023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11/12/2023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11/12/2023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GB" smtClean="0"/>
              <a:t>11/12/2023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youtube.com/watch?v=rY0WxgSXdEE" TargetMode="External"/><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hyperlink" Target="https://genius.com/Queen-another-one-bites-the-dust-lyric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245F62-CCC4-49E4-B95B-EA6C1E7905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38882" y="3577456"/>
            <a:ext cx="10909640" cy="1687814"/>
          </a:xfrm>
        </p:spPr>
        <p:txBody>
          <a:bodyPr anchor="b">
            <a:normAutofit/>
          </a:bodyPr>
          <a:lstStyle/>
          <a:p>
            <a:r>
              <a:rPr lang="en-GB" sz="6600">
                <a:cs typeface="Calibri Light"/>
              </a:rPr>
              <a:t>ACE logbook</a:t>
            </a:r>
          </a:p>
        </p:txBody>
      </p:sp>
      <p:sp>
        <p:nvSpPr>
          <p:cNvPr id="3" name="Subtitle 2"/>
          <p:cNvSpPr>
            <a:spLocks noGrp="1"/>
          </p:cNvSpPr>
          <p:nvPr>
            <p:ph type="subTitle" idx="1"/>
          </p:nvPr>
        </p:nvSpPr>
        <p:spPr>
          <a:xfrm>
            <a:off x="638881" y="5660607"/>
            <a:ext cx="10909643" cy="552659"/>
          </a:xfrm>
        </p:spPr>
        <p:txBody>
          <a:bodyPr vert="horz" lIns="91440" tIns="45720" rIns="91440" bIns="45720" rtlCol="0" anchor="t">
            <a:normAutofit/>
          </a:bodyPr>
          <a:lstStyle/>
          <a:p>
            <a:r>
              <a:rPr lang="en-GB" sz="2200">
                <a:cs typeface="Calibri"/>
              </a:rPr>
              <a:t>Made by Remy </a:t>
            </a:r>
            <a:r>
              <a:rPr lang="en-GB" sz="2200" err="1">
                <a:cs typeface="Calibri"/>
              </a:rPr>
              <a:t>Ligeon</a:t>
            </a:r>
            <a:r>
              <a:rPr lang="en-GB" sz="2200">
                <a:cs typeface="Calibri"/>
              </a:rPr>
              <a:t>, Aaron </a:t>
            </a:r>
            <a:r>
              <a:rPr lang="en-GB" sz="2200" err="1">
                <a:cs typeface="Calibri"/>
              </a:rPr>
              <a:t>Struikenkamp</a:t>
            </a:r>
            <a:r>
              <a:rPr lang="en-GB" sz="2200">
                <a:cs typeface="Calibri"/>
              </a:rPr>
              <a:t>, Owen Kopetzky and Stan van </a:t>
            </a:r>
            <a:r>
              <a:rPr lang="en-GB" sz="2200" err="1">
                <a:cs typeface="Calibri"/>
              </a:rPr>
              <a:t>Meijeren</a:t>
            </a:r>
            <a:r>
              <a:rPr lang="en-GB" sz="2200">
                <a:cs typeface="Calibri"/>
              </a:rPr>
              <a:t> (CV5TB)</a:t>
            </a:r>
          </a:p>
        </p:txBody>
      </p:sp>
      <p:pic>
        <p:nvPicPr>
          <p:cNvPr id="4" name="Picture 3" descr="Book It! Great Reads About Music, 2016 | San Francisco Classical Voice">
            <a:extLst>
              <a:ext uri="{FF2B5EF4-FFF2-40B4-BE49-F238E27FC236}">
                <a16:creationId xmlns:a16="http://schemas.microsoft.com/office/drawing/2014/main" id="{1AE73D85-E2EE-8095-E1F8-2A1CAB54684D}"/>
              </a:ext>
            </a:extLst>
          </p:cNvPr>
          <p:cNvPicPr>
            <a:picLocks noChangeAspect="1"/>
          </p:cNvPicPr>
          <p:nvPr/>
        </p:nvPicPr>
        <p:blipFill>
          <a:blip r:embed="rId2"/>
          <a:stretch>
            <a:fillRect/>
          </a:stretch>
        </p:blipFill>
        <p:spPr>
          <a:xfrm>
            <a:off x="3645484" y="591670"/>
            <a:ext cx="4896435" cy="2742004"/>
          </a:xfrm>
          <a:prstGeom prst="rect">
            <a:avLst/>
          </a:prstGeom>
        </p:spPr>
      </p:pic>
      <p:sp>
        <p:nvSpPr>
          <p:cNvPr id="11" name="sketch line">
            <a:extLst>
              <a:ext uri="{FF2B5EF4-FFF2-40B4-BE49-F238E27FC236}">
                <a16:creationId xmlns:a16="http://schemas.microsoft.com/office/drawing/2014/main" id="{E6C0DD6B-6AA3-448F-9B99-8386295BC1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5509052"/>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7A6D894-2BA8-3638-2589-53754965ADD5}"/>
              </a:ext>
            </a:extLst>
          </p:cNvPr>
          <p:cNvSpPr>
            <a:spLocks noGrp="1"/>
          </p:cNvSpPr>
          <p:nvPr>
            <p:ph type="title"/>
          </p:nvPr>
        </p:nvSpPr>
        <p:spPr>
          <a:xfrm>
            <a:off x="838201" y="365125"/>
            <a:ext cx="5251316" cy="1807305"/>
          </a:xfrm>
        </p:spPr>
        <p:txBody>
          <a:bodyPr>
            <a:normAutofit/>
          </a:bodyPr>
          <a:lstStyle/>
          <a:p>
            <a:r>
              <a:rPr lang="en-US">
                <a:ea typeface="Calibri Light"/>
                <a:cs typeface="Calibri Light"/>
              </a:rPr>
              <a:t>2-10-2023</a:t>
            </a:r>
            <a:endParaRPr lang="en-US"/>
          </a:p>
        </p:txBody>
      </p:sp>
      <p:sp>
        <p:nvSpPr>
          <p:cNvPr id="3" name="Content Placeholder 2">
            <a:extLst>
              <a:ext uri="{FF2B5EF4-FFF2-40B4-BE49-F238E27FC236}">
                <a16:creationId xmlns:a16="http://schemas.microsoft.com/office/drawing/2014/main" id="{DED77AFB-423F-B263-5359-91ADB4E56F3A}"/>
              </a:ext>
            </a:extLst>
          </p:cNvPr>
          <p:cNvSpPr>
            <a:spLocks noGrp="1"/>
          </p:cNvSpPr>
          <p:nvPr>
            <p:ph idx="1"/>
          </p:nvPr>
        </p:nvSpPr>
        <p:spPr>
          <a:xfrm>
            <a:off x="838200" y="2333297"/>
            <a:ext cx="4619621" cy="3843666"/>
          </a:xfrm>
        </p:spPr>
        <p:txBody>
          <a:bodyPr vert="horz" lIns="91440" tIns="45720" rIns="91440" bIns="45720" rtlCol="0">
            <a:normAutofit/>
          </a:bodyPr>
          <a:lstStyle/>
          <a:p>
            <a:pPr marL="0" indent="0">
              <a:buNone/>
            </a:pPr>
            <a:r>
              <a:rPr lang="en-US" sz="2000">
                <a:ea typeface="Calibri" panose="020F0502020204030204"/>
                <a:cs typeface="Calibri" panose="020F0502020204030204"/>
              </a:rPr>
              <a:t>Coming into this lesson, we weren't sure what we were going to practice. Eventually our teacher came to check up on us and we shared our doubts with him about the songs. He told us that Stan would be able to do the melody on the keyboard or just fragments if it was too difficult. We agreed that this would be the best option. So, we started practicing again with this knowledge. Unfortunately Stan doesn’t have the notes yet and Owen isn't able to practice on the drumkit since other people are using the kit during our ACE lessons </a:t>
            </a:r>
          </a:p>
        </p:txBody>
      </p:sp>
      <p:pic>
        <p:nvPicPr>
          <p:cNvPr id="5" name="Afbeelding 3" descr="Afbeelding met muur, persoon, overdekt, computer&#10;&#10;Automatisch gegenereerde beschrijving">
            <a:extLst>
              <a:ext uri="{FF2B5EF4-FFF2-40B4-BE49-F238E27FC236}">
                <a16:creationId xmlns:a16="http://schemas.microsoft.com/office/drawing/2014/main" id="{E3AC17C6-F0CA-8E3E-78FD-F600CE3AE18B}"/>
              </a:ext>
            </a:extLst>
          </p:cNvPr>
          <p:cNvPicPr>
            <a:picLocks noChangeAspect="1"/>
          </p:cNvPicPr>
          <p:nvPr/>
        </p:nvPicPr>
        <p:blipFill rotWithShape="1">
          <a:blip r:embed="rId2"/>
          <a:srcRect b="1374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715087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308848-6C35-B602-CE9D-594427EEAFFB}"/>
              </a:ext>
            </a:extLst>
          </p:cNvPr>
          <p:cNvSpPr>
            <a:spLocks noGrp="1"/>
          </p:cNvSpPr>
          <p:nvPr>
            <p:ph type="title"/>
          </p:nvPr>
        </p:nvSpPr>
        <p:spPr>
          <a:xfrm>
            <a:off x="838201" y="365125"/>
            <a:ext cx="5251316" cy="1807305"/>
          </a:xfrm>
        </p:spPr>
        <p:txBody>
          <a:bodyPr>
            <a:normAutofit/>
          </a:bodyPr>
          <a:lstStyle/>
          <a:p>
            <a:r>
              <a:rPr lang="en-US">
                <a:ea typeface="Calibri Light"/>
                <a:cs typeface="Calibri Light"/>
              </a:rPr>
              <a:t>23-10-2023</a:t>
            </a:r>
            <a:endParaRPr lang="en-US"/>
          </a:p>
        </p:txBody>
      </p:sp>
      <p:sp>
        <p:nvSpPr>
          <p:cNvPr id="3" name="Content Placeholder 2">
            <a:extLst>
              <a:ext uri="{FF2B5EF4-FFF2-40B4-BE49-F238E27FC236}">
                <a16:creationId xmlns:a16="http://schemas.microsoft.com/office/drawing/2014/main" id="{6695199B-B8CD-2AC0-C71D-EBDB1EF8C560}"/>
              </a:ext>
            </a:extLst>
          </p:cNvPr>
          <p:cNvSpPr>
            <a:spLocks noGrp="1"/>
          </p:cNvSpPr>
          <p:nvPr>
            <p:ph idx="1"/>
          </p:nvPr>
        </p:nvSpPr>
        <p:spPr>
          <a:xfrm>
            <a:off x="838200" y="2333297"/>
            <a:ext cx="4619621" cy="3843666"/>
          </a:xfrm>
        </p:spPr>
        <p:txBody>
          <a:bodyPr vert="horz" lIns="91440" tIns="45720" rIns="91440" bIns="45720" rtlCol="0" anchor="t">
            <a:normAutofit/>
          </a:bodyPr>
          <a:lstStyle/>
          <a:p>
            <a:pPr marL="0" indent="0">
              <a:buNone/>
            </a:pPr>
            <a:r>
              <a:rPr lang="en-US" sz="2400">
                <a:ea typeface="+mn-lt"/>
                <a:cs typeface="+mn-lt"/>
              </a:rPr>
              <a:t>In today's jam session, Remy was on a mission, perfecting his bass part. On the flip side, Aaron and Stan were deep in detective mode, trying to crack the code of what the piano notes were going to be. Teamwork makes the dream work, right? So, we're all just vibing and figuring it out as we go in this musical journey.</a:t>
            </a:r>
            <a:endParaRPr lang="nl-NL" sz="2400"/>
          </a:p>
          <a:p>
            <a:pPr marL="0" indent="0">
              <a:buNone/>
            </a:pPr>
            <a:endParaRPr lang="en-US" sz="2000">
              <a:cs typeface="Calibri" panose="020F0502020204030204"/>
            </a:endParaRPr>
          </a:p>
          <a:p>
            <a:pPr marL="0" indent="0">
              <a:buNone/>
            </a:pPr>
            <a:endParaRPr lang="en-US" sz="2000">
              <a:cs typeface="Calibri" panose="020F0502020204030204"/>
            </a:endParaRPr>
          </a:p>
          <a:p>
            <a:pPr marL="0" indent="0">
              <a:buNone/>
            </a:pPr>
            <a:endParaRPr lang="en-US" sz="2000">
              <a:cs typeface="Calibri" panose="020F0502020204030204"/>
            </a:endParaRPr>
          </a:p>
        </p:txBody>
      </p:sp>
      <p:pic>
        <p:nvPicPr>
          <p:cNvPr id="4" name="Afbeelding 3" descr="Afbeelding met kleding, persoon, muur, overdekt&#10;&#10;Automatisch gegenereerde beschrijving">
            <a:extLst>
              <a:ext uri="{FF2B5EF4-FFF2-40B4-BE49-F238E27FC236}">
                <a16:creationId xmlns:a16="http://schemas.microsoft.com/office/drawing/2014/main" id="{3B3D630A-9AA1-22D3-BEE4-9369427C9B80}"/>
              </a:ext>
            </a:extLst>
          </p:cNvPr>
          <p:cNvPicPr>
            <a:picLocks noChangeAspect="1"/>
          </p:cNvPicPr>
          <p:nvPr/>
        </p:nvPicPr>
        <p:blipFill rotWithShape="1">
          <a:blip r:embed="rId2"/>
          <a:srcRect b="1374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118322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0A334C2-C1B6-A8F5-D000-252B2AEA18F1}"/>
              </a:ext>
            </a:extLst>
          </p:cNvPr>
          <p:cNvSpPr>
            <a:spLocks noGrp="1"/>
          </p:cNvSpPr>
          <p:nvPr>
            <p:ph type="title"/>
          </p:nvPr>
        </p:nvSpPr>
        <p:spPr>
          <a:xfrm>
            <a:off x="6513788" y="365125"/>
            <a:ext cx="4840010" cy="1807305"/>
          </a:xfrm>
        </p:spPr>
        <p:txBody>
          <a:bodyPr vert="horz" lIns="91440" tIns="45720" rIns="91440" bIns="45720" rtlCol="0">
            <a:normAutofit/>
          </a:bodyPr>
          <a:lstStyle/>
          <a:p>
            <a:r>
              <a:rPr lang="en-US" kern="1200">
                <a:latin typeface="+mj-lt"/>
                <a:ea typeface="+mj-ea"/>
                <a:cs typeface="+mj-cs"/>
              </a:rPr>
              <a:t>30-10-2023</a:t>
            </a:r>
          </a:p>
        </p:txBody>
      </p:sp>
      <p:pic>
        <p:nvPicPr>
          <p:cNvPr id="5" name="Afbeelding 4" descr="Afbeelding met persoon, muziekinstrument, kleding, overdekt&#10;&#10;Automatisch gegenereerde beschrijving">
            <a:extLst>
              <a:ext uri="{FF2B5EF4-FFF2-40B4-BE49-F238E27FC236}">
                <a16:creationId xmlns:a16="http://schemas.microsoft.com/office/drawing/2014/main" id="{25E3BA52-F03D-41A3-0DDB-2BCD202B5C56}"/>
              </a:ext>
            </a:extLst>
          </p:cNvPr>
          <p:cNvPicPr>
            <a:picLocks noChangeAspect="1"/>
          </p:cNvPicPr>
          <p:nvPr/>
        </p:nvPicPr>
        <p:blipFill rotWithShape="1">
          <a:blip r:embed="rId2"/>
          <a:srcRect r="-2" b="15907"/>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Content Placeholder 2">
            <a:extLst>
              <a:ext uri="{FF2B5EF4-FFF2-40B4-BE49-F238E27FC236}">
                <a16:creationId xmlns:a16="http://schemas.microsoft.com/office/drawing/2014/main" id="{4C1379CE-61A3-09E5-F32D-A78322816727}"/>
              </a:ext>
            </a:extLst>
          </p:cNvPr>
          <p:cNvSpPr>
            <a:spLocks noGrp="1"/>
          </p:cNvSpPr>
          <p:nvPr>
            <p:ph idx="1"/>
          </p:nvPr>
        </p:nvSpPr>
        <p:spPr>
          <a:xfrm>
            <a:off x="6513788" y="2333297"/>
            <a:ext cx="4840010" cy="3843666"/>
          </a:xfrm>
        </p:spPr>
        <p:txBody>
          <a:bodyPr vert="horz" lIns="91440" tIns="45720" rIns="91440" bIns="45720" rtlCol="0" anchor="t">
            <a:normAutofit/>
          </a:bodyPr>
          <a:lstStyle/>
          <a:p>
            <a:pPr marL="0" indent="0">
              <a:buNone/>
            </a:pPr>
            <a:endParaRPr lang="en-US" sz="2000">
              <a:cs typeface="Calibri"/>
            </a:endParaRPr>
          </a:p>
          <a:p>
            <a:pPr marL="0" indent="0">
              <a:buNone/>
            </a:pPr>
            <a:endParaRPr lang="en-US" sz="2000">
              <a:cs typeface="Calibri"/>
            </a:endParaRPr>
          </a:p>
        </p:txBody>
      </p:sp>
      <p:sp>
        <p:nvSpPr>
          <p:cNvPr id="4" name="Tekstvak 3">
            <a:extLst>
              <a:ext uri="{FF2B5EF4-FFF2-40B4-BE49-F238E27FC236}">
                <a16:creationId xmlns:a16="http://schemas.microsoft.com/office/drawing/2014/main" id="{4DAE727A-8ACF-6D34-E770-6A5678F542BE}"/>
              </a:ext>
            </a:extLst>
          </p:cNvPr>
          <p:cNvSpPr txBox="1"/>
          <p:nvPr/>
        </p:nvSpPr>
        <p:spPr>
          <a:xfrm>
            <a:off x="6514629" y="2175462"/>
            <a:ext cx="4703703"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nl-NL" sz="2400" err="1">
                <a:cs typeface="Calibri"/>
              </a:rPr>
              <a:t>After</a:t>
            </a:r>
            <a:r>
              <a:rPr lang="nl-NL" sz="2400">
                <a:cs typeface="Calibri"/>
              </a:rPr>
              <a:t> finishing </a:t>
            </a:r>
            <a:r>
              <a:rPr lang="nl-NL" sz="2400" err="1">
                <a:cs typeface="Calibri"/>
              </a:rPr>
              <a:t>the</a:t>
            </a:r>
            <a:r>
              <a:rPr lang="nl-NL" sz="2400">
                <a:cs typeface="Calibri"/>
              </a:rPr>
              <a:t> detective </a:t>
            </a:r>
            <a:r>
              <a:rPr lang="nl-NL" sz="2400" err="1">
                <a:cs typeface="Calibri"/>
              </a:rPr>
              <a:t>work</a:t>
            </a:r>
            <a:r>
              <a:rPr lang="nl-NL" sz="2400">
                <a:cs typeface="Calibri"/>
              </a:rPr>
              <a:t> Aaron </a:t>
            </a:r>
            <a:r>
              <a:rPr lang="nl-NL" sz="2400" err="1">
                <a:cs typeface="Calibri"/>
              </a:rPr>
              <a:t>and</a:t>
            </a:r>
            <a:r>
              <a:rPr lang="nl-NL" sz="2400">
                <a:cs typeface="Calibri"/>
              </a:rPr>
              <a:t> Stan had found </a:t>
            </a:r>
            <a:r>
              <a:rPr lang="nl-NL" sz="2400" err="1">
                <a:cs typeface="Calibri"/>
              </a:rPr>
              <a:t>the</a:t>
            </a:r>
            <a:r>
              <a:rPr lang="nl-NL" sz="2400">
                <a:cs typeface="Calibri"/>
              </a:rPr>
              <a:t> correct </a:t>
            </a:r>
            <a:r>
              <a:rPr lang="nl-NL" sz="2400" err="1">
                <a:cs typeface="Calibri"/>
              </a:rPr>
              <a:t>notes</a:t>
            </a:r>
            <a:r>
              <a:rPr lang="nl-NL" sz="2400">
                <a:cs typeface="Calibri"/>
              </a:rPr>
              <a:t> Stan </a:t>
            </a:r>
            <a:r>
              <a:rPr lang="nl-NL" sz="2400" err="1">
                <a:cs typeface="Calibri"/>
              </a:rPr>
              <a:t>needed</a:t>
            </a:r>
            <a:r>
              <a:rPr lang="nl-NL" sz="2400">
                <a:cs typeface="Calibri"/>
              </a:rPr>
              <a:t> </a:t>
            </a:r>
            <a:r>
              <a:rPr lang="nl-NL" sz="2400" err="1">
                <a:cs typeface="Calibri"/>
              </a:rPr>
              <a:t>to</a:t>
            </a:r>
            <a:r>
              <a:rPr lang="nl-NL" sz="2400">
                <a:cs typeface="Calibri"/>
              </a:rPr>
              <a:t> </a:t>
            </a:r>
            <a:r>
              <a:rPr lang="nl-NL" sz="2400" err="1">
                <a:cs typeface="Calibri"/>
              </a:rPr>
              <a:t>play</a:t>
            </a:r>
            <a:r>
              <a:rPr lang="nl-NL" sz="2400">
                <a:cs typeface="Calibri"/>
              </a:rPr>
              <a:t> </a:t>
            </a:r>
            <a:r>
              <a:rPr lang="nl-NL" sz="2400" err="1">
                <a:cs typeface="Calibri"/>
              </a:rPr>
              <a:t>for</a:t>
            </a:r>
            <a:r>
              <a:rPr lang="nl-NL" sz="2400">
                <a:cs typeface="Calibri"/>
              </a:rPr>
              <a:t> </a:t>
            </a:r>
            <a:r>
              <a:rPr lang="nl-NL" sz="2400" err="1">
                <a:cs typeface="Calibri"/>
              </a:rPr>
              <a:t>the</a:t>
            </a:r>
            <a:r>
              <a:rPr lang="nl-NL" sz="2400">
                <a:cs typeface="Calibri"/>
              </a:rPr>
              <a:t> song. </a:t>
            </a:r>
            <a:r>
              <a:rPr lang="nl-NL" sz="2400" err="1">
                <a:cs typeface="Calibri"/>
              </a:rPr>
              <a:t>So</a:t>
            </a:r>
            <a:r>
              <a:rPr lang="nl-NL" sz="2400">
                <a:cs typeface="Calibri"/>
              </a:rPr>
              <a:t> he </a:t>
            </a:r>
            <a:r>
              <a:rPr lang="nl-NL" sz="2400" err="1">
                <a:cs typeface="Calibri"/>
              </a:rPr>
              <a:t>started</a:t>
            </a:r>
            <a:r>
              <a:rPr lang="nl-NL" sz="2400">
                <a:cs typeface="Calibri"/>
              </a:rPr>
              <a:t> </a:t>
            </a:r>
            <a:r>
              <a:rPr lang="nl-NL" sz="2400" err="1">
                <a:cs typeface="Calibri"/>
              </a:rPr>
              <a:t>practicing</a:t>
            </a:r>
            <a:r>
              <a:rPr lang="nl-NL" sz="2400">
                <a:cs typeface="Calibri"/>
              </a:rPr>
              <a:t> it. Remy had </a:t>
            </a:r>
            <a:r>
              <a:rPr lang="nl-NL" sz="2400" err="1">
                <a:cs typeface="Calibri"/>
              </a:rPr>
              <a:t>almost</a:t>
            </a:r>
            <a:r>
              <a:rPr lang="nl-NL" sz="2400">
                <a:cs typeface="Calibri"/>
              </a:rPr>
              <a:t> </a:t>
            </a:r>
            <a:r>
              <a:rPr lang="nl-NL" sz="2400" err="1">
                <a:cs typeface="Calibri"/>
              </a:rPr>
              <a:t>perfectionised</a:t>
            </a:r>
            <a:r>
              <a:rPr lang="nl-NL" sz="2400">
                <a:cs typeface="Calibri"/>
              </a:rPr>
              <a:t> his part. Owen </a:t>
            </a:r>
            <a:r>
              <a:rPr lang="nl-NL" sz="2400" err="1">
                <a:cs typeface="Calibri"/>
              </a:rPr>
              <a:t>worked</a:t>
            </a:r>
            <a:r>
              <a:rPr lang="nl-NL" sz="2400">
                <a:cs typeface="Calibri"/>
              </a:rPr>
              <a:t> on his part but </a:t>
            </a:r>
            <a:r>
              <a:rPr lang="nl-NL" sz="2400" err="1">
                <a:cs typeface="Calibri"/>
              </a:rPr>
              <a:t>did</a:t>
            </a:r>
            <a:r>
              <a:rPr lang="nl-NL" sz="2400">
                <a:cs typeface="Calibri"/>
              </a:rPr>
              <a:t> </a:t>
            </a:r>
            <a:r>
              <a:rPr lang="nl-NL" sz="2400" err="1">
                <a:cs typeface="Calibri"/>
              </a:rPr>
              <a:t>it</a:t>
            </a:r>
            <a:r>
              <a:rPr lang="nl-NL" sz="2400">
                <a:cs typeface="Calibri"/>
              </a:rPr>
              <a:t> on his </a:t>
            </a:r>
            <a:r>
              <a:rPr lang="nl-NL" sz="2400" err="1">
                <a:cs typeface="Calibri"/>
              </a:rPr>
              <a:t>chair</a:t>
            </a:r>
            <a:r>
              <a:rPr lang="nl-NL" sz="2400">
                <a:cs typeface="Calibri"/>
              </a:rPr>
              <a:t> </a:t>
            </a:r>
            <a:r>
              <a:rPr lang="nl-NL" sz="2400" err="1">
                <a:cs typeface="Calibri"/>
              </a:rPr>
              <a:t>since</a:t>
            </a:r>
            <a:r>
              <a:rPr lang="nl-NL" sz="2400">
                <a:cs typeface="Calibri"/>
              </a:rPr>
              <a:t> we had no </a:t>
            </a:r>
            <a:r>
              <a:rPr lang="nl-NL" sz="2400" err="1">
                <a:cs typeface="Calibri"/>
              </a:rPr>
              <a:t>drumset</a:t>
            </a:r>
            <a:r>
              <a:rPr lang="nl-NL" sz="2400">
                <a:cs typeface="Calibri"/>
              </a:rPr>
              <a:t> in </a:t>
            </a:r>
            <a:r>
              <a:rPr lang="nl-NL" sz="2400" err="1">
                <a:cs typeface="Calibri"/>
              </a:rPr>
              <a:t>the</a:t>
            </a:r>
            <a:r>
              <a:rPr lang="nl-NL" sz="2400">
                <a:cs typeface="Calibri"/>
              </a:rPr>
              <a:t> room we practiced. </a:t>
            </a:r>
          </a:p>
        </p:txBody>
      </p:sp>
    </p:spTree>
    <p:extLst>
      <p:ext uri="{BB962C8B-B14F-4D97-AF65-F5344CB8AC3E}">
        <p14:creationId xmlns:p14="http://schemas.microsoft.com/office/powerpoint/2010/main" val="4176693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2F6A4E-9452-064F-C058-63D0B305B599}"/>
              </a:ext>
            </a:extLst>
          </p:cNvPr>
          <p:cNvSpPr>
            <a:spLocks noGrp="1"/>
          </p:cNvSpPr>
          <p:nvPr>
            <p:ph type="title"/>
          </p:nvPr>
        </p:nvSpPr>
        <p:spPr>
          <a:xfrm>
            <a:off x="643468" y="643467"/>
            <a:ext cx="4620584" cy="2836175"/>
          </a:xfrm>
        </p:spPr>
        <p:txBody>
          <a:bodyPr vert="horz" lIns="91440" tIns="45720" rIns="91440" bIns="45720" rtlCol="0" anchor="b">
            <a:normAutofit/>
          </a:bodyPr>
          <a:lstStyle/>
          <a:p>
            <a:r>
              <a:rPr lang="en-US"/>
              <a:t>6-11-2023</a:t>
            </a:r>
          </a:p>
        </p:txBody>
      </p:sp>
      <p:sp>
        <p:nvSpPr>
          <p:cNvPr id="3" name="Content Placeholder 2">
            <a:extLst>
              <a:ext uri="{FF2B5EF4-FFF2-40B4-BE49-F238E27FC236}">
                <a16:creationId xmlns:a16="http://schemas.microsoft.com/office/drawing/2014/main" id="{7373475E-6880-0990-F64C-6F26D4C76E21}"/>
              </a:ext>
            </a:extLst>
          </p:cNvPr>
          <p:cNvSpPr>
            <a:spLocks noGrp="1"/>
          </p:cNvSpPr>
          <p:nvPr>
            <p:ph idx="1"/>
          </p:nvPr>
        </p:nvSpPr>
        <p:spPr>
          <a:xfrm>
            <a:off x="643467" y="3480870"/>
            <a:ext cx="4620584" cy="2929789"/>
          </a:xfrm>
        </p:spPr>
        <p:txBody>
          <a:bodyPr vert="horz" lIns="91440" tIns="45720" rIns="91440" bIns="45720" rtlCol="0" anchor="t">
            <a:normAutofit lnSpcReduction="10000"/>
          </a:bodyPr>
          <a:lstStyle/>
          <a:p>
            <a:pPr marL="0" indent="0">
              <a:buNone/>
            </a:pPr>
            <a:r>
              <a:rPr lang="en-US" sz="2400">
                <a:cs typeface="Calibri"/>
              </a:rPr>
              <a:t>Today everyone tried to perfect the part they needed to do so we could try and start recording our song for the final product. After some time of practicing, we came to the conclusion that we needed more time before recording it so we practiced this lesson, hoping we could finish it the next time.</a:t>
            </a:r>
          </a:p>
        </p:txBody>
      </p:sp>
      <p:pic>
        <p:nvPicPr>
          <p:cNvPr id="5" name="Picture 4" descr="Media">
            <a:extLst>
              <a:ext uri="{FF2B5EF4-FFF2-40B4-BE49-F238E27FC236}">
                <a16:creationId xmlns:a16="http://schemas.microsoft.com/office/drawing/2014/main" id="{1863E468-6016-B595-499D-9A9BFDE95907}"/>
              </a:ext>
            </a:extLst>
          </p:cNvPr>
          <p:cNvPicPr>
            <a:picLocks noChangeAspect="1"/>
          </p:cNvPicPr>
          <p:nvPr/>
        </p:nvPicPr>
        <p:blipFill rotWithShape="1">
          <a:blip r:embed="rId2"/>
          <a:srcRect t="9701" b="4039"/>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702507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61178FA-0426-AEC2-CC60-212EC50D0366}"/>
              </a:ext>
            </a:extLst>
          </p:cNvPr>
          <p:cNvSpPr txBox="1"/>
          <p:nvPr/>
        </p:nvSpPr>
        <p:spPr>
          <a:xfrm>
            <a:off x="481013" y="3752849"/>
            <a:ext cx="3290887" cy="24526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Bef>
                <a:spcPct val="0"/>
              </a:spcBef>
              <a:spcAft>
                <a:spcPts val="600"/>
              </a:spcAft>
            </a:pPr>
            <a:r>
              <a:rPr lang="en-US" sz="4800">
                <a:latin typeface="+mj-lt"/>
                <a:ea typeface="+mj-ea"/>
                <a:cs typeface="+mj-cs"/>
              </a:rPr>
              <a:t>20-11-2023</a:t>
            </a:r>
          </a:p>
        </p:txBody>
      </p:sp>
      <p:pic>
        <p:nvPicPr>
          <p:cNvPr id="5" name="Afbeelding 3" descr="Afbeelding met tekst, schermopname, software, Computerpictogram&#10;&#10;Automatisch gegenereerde beschrijving">
            <a:extLst>
              <a:ext uri="{FF2B5EF4-FFF2-40B4-BE49-F238E27FC236}">
                <a16:creationId xmlns:a16="http://schemas.microsoft.com/office/drawing/2014/main" id="{BC650E35-517A-F6E8-5D4B-272C9DA7F2F3}"/>
              </a:ext>
            </a:extLst>
          </p:cNvPr>
          <p:cNvPicPr>
            <a:picLocks noGrp="1" noChangeAspect="1"/>
          </p:cNvPicPr>
          <p:nvPr>
            <p:ph idx="1"/>
          </p:nvPr>
        </p:nvPicPr>
        <p:blipFill rotWithShape="1">
          <a:blip r:embed="rId2"/>
          <a:srcRect t="17858" b="21876"/>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6" name="TextBox 5">
            <a:extLst>
              <a:ext uri="{FF2B5EF4-FFF2-40B4-BE49-F238E27FC236}">
                <a16:creationId xmlns:a16="http://schemas.microsoft.com/office/drawing/2014/main" id="{940CE999-89BC-401D-E994-AB15C0E74F08}"/>
              </a:ext>
            </a:extLst>
          </p:cNvPr>
          <p:cNvSpPr txBox="1"/>
          <p:nvPr/>
        </p:nvSpPr>
        <p:spPr>
          <a:xfrm>
            <a:off x="4223982" y="3752850"/>
            <a:ext cx="7485413" cy="2452687"/>
          </a:xfrm>
          <a:prstGeom prst="rect">
            <a:avLst/>
          </a:prstGeom>
        </p:spPr>
        <p:txBody>
          <a:bodyPr rot="0" spcFirstLastPara="0" vertOverflow="overflow" horzOverflow="overflow" vert="horz" lIns="91440" tIns="45720" rIns="91440" bIns="45720" numCol="1" spcCol="0" rtlCol="0" fromWordArt="0" anchor="ctr" anchorCtr="0" forceAA="0" compatLnSpc="1">
            <a:prstTxWarp prst="textNoShape">
              <a:avLst/>
            </a:prstTxWarp>
            <a:normAutofit/>
          </a:bodyPr>
          <a:lstStyle/>
          <a:p>
            <a:pPr>
              <a:lnSpc>
                <a:spcPct val="90000"/>
              </a:lnSpc>
              <a:spcAft>
                <a:spcPts val="600"/>
              </a:spcAft>
            </a:pPr>
            <a:r>
              <a:rPr lang="en-US" sz="2400"/>
              <a:t>Today we presented our Pitch and we got a 7.5. This was a relief to all of us since it gave us hope for our final project. We worked on the log and practiced a little bit. We decided where we would end the song and then the lesson ended. In the coming week all of us would have to send our piece in our groups app so that Aaron and Owen could edit  </a:t>
            </a:r>
          </a:p>
        </p:txBody>
      </p:sp>
    </p:spTree>
    <p:extLst>
      <p:ext uri="{BB962C8B-B14F-4D97-AF65-F5344CB8AC3E}">
        <p14:creationId xmlns:p14="http://schemas.microsoft.com/office/powerpoint/2010/main" val="13052497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AC79B38-9C91-E6DC-E0C3-770FC6BBBBB2}"/>
              </a:ext>
            </a:extLst>
          </p:cNvPr>
          <p:cNvSpPr>
            <a:spLocks noGrp="1"/>
          </p:cNvSpPr>
          <p:nvPr>
            <p:ph type="title"/>
          </p:nvPr>
        </p:nvSpPr>
        <p:spPr>
          <a:xfrm>
            <a:off x="838201" y="365125"/>
            <a:ext cx="5251316" cy="1807305"/>
          </a:xfrm>
        </p:spPr>
        <p:txBody>
          <a:bodyPr vert="horz" lIns="91440" tIns="45720" rIns="91440" bIns="45720" rtlCol="0">
            <a:normAutofit/>
          </a:bodyPr>
          <a:lstStyle/>
          <a:p>
            <a:r>
              <a:rPr lang="en-US" kern="1200">
                <a:latin typeface="+mj-lt"/>
                <a:ea typeface="+mj-ea"/>
                <a:cs typeface="+mj-cs"/>
              </a:rPr>
              <a:t>13-11-2023</a:t>
            </a:r>
          </a:p>
        </p:txBody>
      </p:sp>
      <p:sp>
        <p:nvSpPr>
          <p:cNvPr id="3" name="Content Placeholder 2">
            <a:extLst>
              <a:ext uri="{FF2B5EF4-FFF2-40B4-BE49-F238E27FC236}">
                <a16:creationId xmlns:a16="http://schemas.microsoft.com/office/drawing/2014/main" id="{FDB8CB82-3A26-FEFE-3FE3-EA8ECC8CD427}"/>
              </a:ext>
            </a:extLst>
          </p:cNvPr>
          <p:cNvSpPr>
            <a:spLocks noGrp="1"/>
          </p:cNvSpPr>
          <p:nvPr>
            <p:ph idx="1"/>
          </p:nvPr>
        </p:nvSpPr>
        <p:spPr>
          <a:xfrm>
            <a:off x="838200" y="2333297"/>
            <a:ext cx="4619621" cy="3843666"/>
          </a:xfrm>
        </p:spPr>
        <p:txBody>
          <a:bodyPr vert="horz" lIns="91440" tIns="45720" rIns="91440" bIns="45720" rtlCol="0" anchor="t">
            <a:normAutofit/>
          </a:bodyPr>
          <a:lstStyle/>
          <a:p>
            <a:pPr marL="0" indent="0">
              <a:buNone/>
            </a:pPr>
            <a:r>
              <a:rPr lang="en-US" sz="2400">
                <a:ea typeface="Calibri"/>
                <a:cs typeface="Calibri"/>
              </a:rPr>
              <a:t>We decided that it would be best if we all recorded our pieces separately because we didn’t have time to practice as a band. We agreed that this would mean Stan and Remy would finish the final presentation and log while Aaron and Owen would edit the song and our final presentation slides with voiceovers </a:t>
            </a:r>
            <a:endParaRPr lang="en-US" sz="2400" kern="1200">
              <a:latin typeface="+mn-lt"/>
              <a:ea typeface="Calibri"/>
              <a:cs typeface="Calibri"/>
            </a:endParaRPr>
          </a:p>
        </p:txBody>
      </p:sp>
      <p:pic>
        <p:nvPicPr>
          <p:cNvPr id="5" name="Afbeelding 4" descr="Afbeelding met tekst, elektronica, Elektronisch apparaat, beeldscherm&#10;&#10;Automatisch gegenereerde beschrijving">
            <a:extLst>
              <a:ext uri="{FF2B5EF4-FFF2-40B4-BE49-F238E27FC236}">
                <a16:creationId xmlns:a16="http://schemas.microsoft.com/office/drawing/2014/main" id="{1DE3B621-1CDE-D6AD-61B9-7F7168BE5D68}"/>
              </a:ext>
            </a:extLst>
          </p:cNvPr>
          <p:cNvPicPr>
            <a:picLocks noChangeAspect="1"/>
          </p:cNvPicPr>
          <p:nvPr/>
        </p:nvPicPr>
        <p:blipFill rotWithShape="1">
          <a:blip r:embed="rId2"/>
          <a:srcRect t="14399" r="-1" b="20905"/>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6531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7B804-D028-D05B-D819-9FBC7C57B901}"/>
              </a:ext>
            </a:extLst>
          </p:cNvPr>
          <p:cNvSpPr>
            <a:spLocks noGrp="1"/>
          </p:cNvSpPr>
          <p:nvPr>
            <p:ph type="title"/>
          </p:nvPr>
        </p:nvSpPr>
        <p:spPr>
          <a:xfrm>
            <a:off x="838201" y="365125"/>
            <a:ext cx="5251316" cy="1807305"/>
          </a:xfrm>
        </p:spPr>
        <p:txBody>
          <a:bodyPr>
            <a:normAutofit/>
          </a:bodyPr>
          <a:lstStyle/>
          <a:p>
            <a:r>
              <a:rPr lang="en-US">
                <a:ea typeface="Calibri Light"/>
                <a:cs typeface="Calibri Light"/>
              </a:rPr>
              <a:t>4-12-2023</a:t>
            </a:r>
            <a:endParaRPr lang="en-US"/>
          </a:p>
        </p:txBody>
      </p:sp>
      <p:sp>
        <p:nvSpPr>
          <p:cNvPr id="3" name="Content Placeholder 2">
            <a:extLst>
              <a:ext uri="{FF2B5EF4-FFF2-40B4-BE49-F238E27FC236}">
                <a16:creationId xmlns:a16="http://schemas.microsoft.com/office/drawing/2014/main" id="{CDA7A4F9-7552-D546-8D77-DFF496F1954C}"/>
              </a:ext>
            </a:extLst>
          </p:cNvPr>
          <p:cNvSpPr>
            <a:spLocks noGrp="1"/>
          </p:cNvSpPr>
          <p:nvPr>
            <p:ph idx="1"/>
          </p:nvPr>
        </p:nvSpPr>
        <p:spPr>
          <a:xfrm>
            <a:off x="838200" y="2333297"/>
            <a:ext cx="4619621" cy="3843666"/>
          </a:xfrm>
        </p:spPr>
        <p:txBody>
          <a:bodyPr vert="horz" lIns="91440" tIns="45720" rIns="91440" bIns="45720" rtlCol="0">
            <a:normAutofit/>
          </a:bodyPr>
          <a:lstStyle/>
          <a:p>
            <a:pPr marL="0" indent="0">
              <a:buNone/>
            </a:pPr>
            <a:r>
              <a:rPr lang="en-US" sz="1900">
                <a:ea typeface="Calibri" panose="020F0502020204030204"/>
                <a:cs typeface="Calibri" panose="020F0502020204030204"/>
              </a:rPr>
              <a:t>Today was the last time we could practice before handing it in. Everybody finished their piece except Stan, because he lost the cables to his keyboard. This meant he would have to do it at school during our last lesson, which made the other members a bit anxious because it would have to go perfectly and then it would have to be edited. The editing was also a problem because only the guitar and bass sounded good together, it felt like the drums and vocals didn’t belong at all. Luckily, this was fixed by Aaron during our English class. </a:t>
            </a:r>
          </a:p>
        </p:txBody>
      </p:sp>
      <p:pic>
        <p:nvPicPr>
          <p:cNvPr id="5" name="Afbeelding 3" descr="Afbeelding met kleding, persoon, overdekt, schoeisel&#10;&#10;Automatisch gegenereerde beschrijving">
            <a:extLst>
              <a:ext uri="{FF2B5EF4-FFF2-40B4-BE49-F238E27FC236}">
                <a16:creationId xmlns:a16="http://schemas.microsoft.com/office/drawing/2014/main" id="{10A6D4F8-2B76-C105-DE0F-5ADFDB76240C}"/>
              </a:ext>
            </a:extLst>
          </p:cNvPr>
          <p:cNvPicPr>
            <a:picLocks noChangeAspect="1"/>
          </p:cNvPicPr>
          <p:nvPr/>
        </p:nvPicPr>
        <p:blipFill rotWithShape="1">
          <a:blip r:embed="rId2"/>
          <a:srcRect b="13740"/>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87648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4BDDF-F03D-2D17-810C-A1F34A38F78B}"/>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Planning</a:t>
            </a:r>
          </a:p>
        </p:txBody>
      </p:sp>
      <p:graphicFrame>
        <p:nvGraphicFramePr>
          <p:cNvPr id="10" name="Content Placeholder 9">
            <a:extLst>
              <a:ext uri="{FF2B5EF4-FFF2-40B4-BE49-F238E27FC236}">
                <a16:creationId xmlns:a16="http://schemas.microsoft.com/office/drawing/2014/main" id="{B2F562CB-DCF8-1A40-9504-1B64A6ED3D9F}"/>
              </a:ext>
            </a:extLst>
          </p:cNvPr>
          <p:cNvGraphicFramePr>
            <a:graphicFrameLocks noGrp="1"/>
          </p:cNvGraphicFramePr>
          <p:nvPr>
            <p:ph idx="1"/>
            <p:extLst>
              <p:ext uri="{D42A27DB-BD31-4B8C-83A1-F6EECF244321}">
                <p14:modId xmlns:p14="http://schemas.microsoft.com/office/powerpoint/2010/main" val="962835077"/>
              </p:ext>
            </p:extLst>
          </p:nvPr>
        </p:nvGraphicFramePr>
        <p:xfrm>
          <a:off x="643467" y="1736088"/>
          <a:ext cx="10905066" cy="4272482"/>
        </p:xfrm>
        <a:graphic>
          <a:graphicData uri="http://schemas.openxmlformats.org/drawingml/2006/table">
            <a:tbl>
              <a:tblPr firstRow="1" bandRow="1">
                <a:solidFill>
                  <a:srgbClr val="F7F7F7"/>
                </a:solidFill>
                <a:tableStyleId>{5C22544A-7EE6-4342-B048-85BDC9FD1C3A}</a:tableStyleId>
              </a:tblPr>
              <a:tblGrid>
                <a:gridCol w="1263050">
                  <a:extLst>
                    <a:ext uri="{9D8B030D-6E8A-4147-A177-3AD203B41FA5}">
                      <a16:colId xmlns:a16="http://schemas.microsoft.com/office/drawing/2014/main" val="3999146151"/>
                    </a:ext>
                  </a:extLst>
                </a:gridCol>
                <a:gridCol w="9642016">
                  <a:extLst>
                    <a:ext uri="{9D8B030D-6E8A-4147-A177-3AD203B41FA5}">
                      <a16:colId xmlns:a16="http://schemas.microsoft.com/office/drawing/2014/main" val="21346481"/>
                    </a:ext>
                  </a:extLst>
                </a:gridCol>
              </a:tblGrid>
              <a:tr h="617432">
                <a:tc>
                  <a:txBody>
                    <a:bodyPr/>
                    <a:lstStyle/>
                    <a:p>
                      <a:r>
                        <a:rPr lang="en-US" sz="1500" b="1" cap="all" spc="60">
                          <a:solidFill>
                            <a:schemeClr val="tx1"/>
                          </a:solidFill>
                        </a:rPr>
                        <a:t>Week</a:t>
                      </a:r>
                    </a:p>
                  </a:txBody>
                  <a:tcPr marL="171509" marR="171509" marT="171509" marB="171509">
                    <a:lnL w="12700" cmpd="sng">
                      <a:noFill/>
                    </a:lnL>
                    <a:lnR w="12700" cmpd="sng">
                      <a:noFill/>
                    </a:lnR>
                    <a:lnT w="12700" cmpd="sng">
                      <a:noFill/>
                    </a:lnT>
                    <a:lnB w="38100" cmpd="sng">
                      <a:noFill/>
                    </a:lnB>
                    <a:noFill/>
                  </a:tcPr>
                </a:tc>
                <a:tc>
                  <a:txBody>
                    <a:bodyPr/>
                    <a:lstStyle/>
                    <a:p>
                      <a:r>
                        <a:rPr lang="en-US" sz="1500" b="1" cap="all" spc="60">
                          <a:solidFill>
                            <a:schemeClr val="tx1"/>
                          </a:solidFill>
                        </a:rPr>
                        <a:t>Planning</a:t>
                      </a:r>
                    </a:p>
                  </a:txBody>
                  <a:tcPr marL="171509" marR="171509" marT="171509" marB="171509">
                    <a:lnL w="12700" cmpd="sng">
                      <a:noFill/>
                    </a:lnL>
                    <a:lnR w="12700" cmpd="sng">
                      <a:noFill/>
                    </a:lnR>
                    <a:lnT w="12700" cmpd="sng">
                      <a:noFill/>
                    </a:lnT>
                    <a:lnB w="38100" cmpd="sng">
                      <a:noFill/>
                    </a:lnB>
                    <a:noFill/>
                  </a:tcPr>
                </a:tc>
                <a:extLst>
                  <a:ext uri="{0D108BD9-81ED-4DB2-BD59-A6C34878D82A}">
                    <a16:rowId xmlns:a16="http://schemas.microsoft.com/office/drawing/2014/main" val="793851112"/>
                  </a:ext>
                </a:extLst>
              </a:tr>
              <a:tr h="522150">
                <a:tc>
                  <a:txBody>
                    <a:bodyPr/>
                    <a:lstStyle/>
                    <a:p>
                      <a:r>
                        <a:rPr lang="en-US" sz="2000" cap="none" spc="0">
                          <a:solidFill>
                            <a:schemeClr val="tx1"/>
                          </a:solidFill>
                        </a:rPr>
                        <a:t>1.</a:t>
                      </a:r>
                    </a:p>
                  </a:txBody>
                  <a:tcPr marL="114339" marR="114339" marT="57170" marB="114339">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n-US" sz="2000" cap="none" spc="0">
                          <a:solidFill>
                            <a:schemeClr val="tx1"/>
                          </a:solidFill>
                        </a:rPr>
                        <a:t>Getting used to instruments and planning the division.</a:t>
                      </a:r>
                    </a:p>
                  </a:txBody>
                  <a:tcPr marL="114339" marR="114339" marT="57170" marB="114339">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3650272587"/>
                  </a:ext>
                </a:extLst>
              </a:tr>
              <a:tr h="522150">
                <a:tc>
                  <a:txBody>
                    <a:bodyPr/>
                    <a:lstStyle/>
                    <a:p>
                      <a:r>
                        <a:rPr lang="en-US" sz="2000" cap="none" spc="0">
                          <a:solidFill>
                            <a:schemeClr val="tx1"/>
                          </a:solidFill>
                        </a:rPr>
                        <a:t>2.</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000" cap="none" spc="0">
                          <a:solidFill>
                            <a:schemeClr val="tx1"/>
                          </a:solidFill>
                        </a:rPr>
                        <a:t>Practicing chords/notes/rhythm/etc.</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2313874688"/>
                  </a:ext>
                </a:extLst>
              </a:tr>
              <a:tr h="522150">
                <a:tc>
                  <a:txBody>
                    <a:bodyPr/>
                    <a:lstStyle/>
                    <a:p>
                      <a:r>
                        <a:rPr lang="en-US" sz="2000" cap="none" spc="0">
                          <a:solidFill>
                            <a:schemeClr val="tx1"/>
                          </a:solidFill>
                        </a:rPr>
                        <a:t>3.</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2000" cap="none" spc="0">
                          <a:solidFill>
                            <a:schemeClr val="tx1"/>
                          </a:solidFill>
                        </a:rPr>
                        <a:t>Practicing parts of the song together.</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523808303"/>
                  </a:ext>
                </a:extLst>
              </a:tr>
              <a:tr h="522150">
                <a:tc>
                  <a:txBody>
                    <a:bodyPr/>
                    <a:lstStyle/>
                    <a:p>
                      <a:r>
                        <a:rPr lang="en-US" sz="2000" cap="none" spc="0">
                          <a:solidFill>
                            <a:schemeClr val="tx1"/>
                          </a:solidFill>
                        </a:rPr>
                        <a:t>4.</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000" cap="none" spc="0">
                          <a:solidFill>
                            <a:schemeClr val="tx1"/>
                          </a:solidFill>
                        </a:rPr>
                        <a:t>Practicing the whole song together.</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951861605"/>
                  </a:ext>
                </a:extLst>
              </a:tr>
              <a:tr h="522150">
                <a:tc>
                  <a:txBody>
                    <a:bodyPr/>
                    <a:lstStyle/>
                    <a:p>
                      <a:r>
                        <a:rPr lang="en-US" sz="2000" cap="none" spc="0">
                          <a:solidFill>
                            <a:schemeClr val="tx1"/>
                          </a:solidFill>
                        </a:rPr>
                        <a:t>5.</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rgbClr val="F7F7F7"/>
                    </a:solidFill>
                  </a:tcPr>
                </a:tc>
                <a:tc>
                  <a:txBody>
                    <a:bodyPr/>
                    <a:lstStyle/>
                    <a:p>
                      <a:r>
                        <a:rPr lang="en-US" sz="2000" cap="none" spc="0">
                          <a:solidFill>
                            <a:schemeClr val="tx1"/>
                          </a:solidFill>
                        </a:rPr>
                        <a:t>Recording the final version.</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rgbClr val="F7F7F7"/>
                    </a:solidFill>
                  </a:tcPr>
                </a:tc>
                <a:extLst>
                  <a:ext uri="{0D108BD9-81ED-4DB2-BD59-A6C34878D82A}">
                    <a16:rowId xmlns:a16="http://schemas.microsoft.com/office/drawing/2014/main" val="76638960"/>
                  </a:ext>
                </a:extLst>
              </a:tr>
              <a:tr h="522150">
                <a:tc>
                  <a:txBody>
                    <a:bodyPr/>
                    <a:lstStyle/>
                    <a:p>
                      <a:r>
                        <a:rPr lang="en-US" sz="2000" cap="none" spc="0">
                          <a:solidFill>
                            <a:schemeClr val="tx1"/>
                          </a:solidFill>
                        </a:rPr>
                        <a:t>6.</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n-US" sz="2000" cap="none" spc="0">
                          <a:solidFill>
                            <a:schemeClr val="tx1"/>
                          </a:solidFill>
                        </a:rPr>
                        <a:t>Adding vocals and preparing pitch.</a:t>
                      </a:r>
                    </a:p>
                  </a:txBody>
                  <a:tcPr marL="114339" marR="114339" marT="57170" marB="114339">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1232122302"/>
                  </a:ext>
                </a:extLst>
              </a:tr>
              <a:tr h="522150">
                <a:tc>
                  <a:txBody>
                    <a:bodyPr/>
                    <a:lstStyle/>
                    <a:p>
                      <a:r>
                        <a:rPr lang="en-US" sz="2000" cap="none" spc="0">
                          <a:solidFill>
                            <a:schemeClr val="tx1"/>
                          </a:solidFill>
                        </a:rPr>
                        <a:t>7.</a:t>
                      </a:r>
                    </a:p>
                  </a:txBody>
                  <a:tcPr marL="114339" marR="114339" marT="57170" marB="114339">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tc>
                  <a:txBody>
                    <a:bodyPr/>
                    <a:lstStyle/>
                    <a:p>
                      <a:r>
                        <a:rPr lang="en-US" sz="2000" cap="none" spc="0">
                          <a:solidFill>
                            <a:schemeClr val="tx1"/>
                          </a:solidFill>
                        </a:rPr>
                        <a:t>Finish pitch.</a:t>
                      </a:r>
                    </a:p>
                  </a:txBody>
                  <a:tcPr marL="114339" marR="114339" marT="57170" marB="114339">
                    <a:lnL w="12700" cmpd="sng">
                      <a:noFill/>
                      <a:prstDash val="solid"/>
                    </a:lnL>
                    <a:lnR w="12700" cmpd="sng">
                      <a:noFill/>
                      <a:prstDash val="solid"/>
                    </a:lnR>
                    <a:lnT w="12700" cmpd="sng">
                      <a:noFill/>
                      <a:prstDash val="solid"/>
                    </a:lnT>
                    <a:lnB w="12700" cap="flat" cmpd="sng" algn="ctr">
                      <a:solidFill>
                        <a:schemeClr val="tx1">
                          <a:lumMod val="50000"/>
                          <a:lumOff val="50000"/>
                        </a:schemeClr>
                      </a:solidFill>
                      <a:prstDash val="solid"/>
                    </a:lnB>
                    <a:solidFill>
                      <a:srgbClr val="F7F7F7"/>
                    </a:solidFill>
                  </a:tcPr>
                </a:tc>
                <a:extLst>
                  <a:ext uri="{0D108BD9-81ED-4DB2-BD59-A6C34878D82A}">
                    <a16:rowId xmlns:a16="http://schemas.microsoft.com/office/drawing/2014/main" val="1878847879"/>
                  </a:ext>
                </a:extLst>
              </a:tr>
            </a:tbl>
          </a:graphicData>
        </a:graphic>
      </p:graphicFrame>
    </p:spTree>
    <p:extLst>
      <p:ext uri="{BB962C8B-B14F-4D97-AF65-F5344CB8AC3E}">
        <p14:creationId xmlns:p14="http://schemas.microsoft.com/office/powerpoint/2010/main" val="39473687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9007FD-A3B5-0245-5A23-B966D266666D}"/>
              </a:ext>
            </a:extLst>
          </p:cNvPr>
          <p:cNvSpPr>
            <a:spLocks noGrp="1"/>
          </p:cNvSpPr>
          <p:nvPr>
            <p:ph type="title"/>
          </p:nvPr>
        </p:nvSpPr>
        <p:spPr>
          <a:xfrm>
            <a:off x="640080" y="325369"/>
            <a:ext cx="4368602" cy="1956841"/>
          </a:xfrm>
        </p:spPr>
        <p:txBody>
          <a:bodyPr anchor="b">
            <a:normAutofit/>
          </a:bodyPr>
          <a:lstStyle/>
          <a:p>
            <a:r>
              <a:rPr lang="en-US" sz="5400">
                <a:cs typeface="Calibri Light"/>
              </a:rPr>
              <a:t>Index</a:t>
            </a:r>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971D7CF-83D0-965E-C818-A8D4A25B5AEB}"/>
              </a:ext>
            </a:extLst>
          </p:cNvPr>
          <p:cNvSpPr>
            <a:spLocks noGrp="1"/>
          </p:cNvSpPr>
          <p:nvPr>
            <p:ph idx="1"/>
          </p:nvPr>
        </p:nvSpPr>
        <p:spPr>
          <a:xfrm>
            <a:off x="640080" y="2872899"/>
            <a:ext cx="4243589" cy="3320668"/>
          </a:xfrm>
        </p:spPr>
        <p:txBody>
          <a:bodyPr vert="horz" lIns="91440" tIns="45720" rIns="91440" bIns="45720" rtlCol="0" anchor="t">
            <a:normAutofit/>
          </a:bodyPr>
          <a:lstStyle/>
          <a:p>
            <a:pPr marL="0" indent="0">
              <a:buNone/>
            </a:pPr>
            <a:endParaRPr lang="en-US" sz="2200">
              <a:cs typeface="Calibri"/>
            </a:endParaRPr>
          </a:p>
          <a:p>
            <a:pPr marL="0" indent="0">
              <a:buNone/>
            </a:pPr>
            <a:endParaRPr lang="en-US" sz="2200">
              <a:ea typeface="Calibri"/>
              <a:cs typeface="Calibri"/>
            </a:endParaRPr>
          </a:p>
          <a:p>
            <a:r>
              <a:rPr lang="en-US" sz="2200">
                <a:ea typeface="Calibri"/>
                <a:cs typeface="Calibri"/>
              </a:rPr>
              <a:t>All our lessons</a:t>
            </a:r>
            <a:endParaRPr lang="en-US" sz="2200">
              <a:cs typeface="Calibri"/>
            </a:endParaRPr>
          </a:p>
          <a:p>
            <a:r>
              <a:rPr lang="en-US" sz="2200">
                <a:cs typeface="Calibri"/>
              </a:rPr>
              <a:t>What are the current plans?</a:t>
            </a:r>
            <a:endParaRPr lang="en-US"/>
          </a:p>
          <a:p>
            <a:r>
              <a:rPr lang="en-US" sz="2200">
                <a:cs typeface="Calibri"/>
              </a:rPr>
              <a:t>Summary </a:t>
            </a:r>
            <a:endParaRPr lang="en-US" sz="2200">
              <a:ea typeface="Calibri"/>
              <a:cs typeface="Calibri"/>
            </a:endParaRPr>
          </a:p>
          <a:p>
            <a:r>
              <a:rPr lang="en-US" sz="2200">
                <a:cs typeface="Calibri"/>
              </a:rPr>
              <a:t>Planning</a:t>
            </a:r>
            <a:endParaRPr lang="en-US" sz="2200">
              <a:ea typeface="Calibri"/>
              <a:cs typeface="Calibri"/>
            </a:endParaRPr>
          </a:p>
          <a:p>
            <a:endParaRPr lang="en-US" sz="2200">
              <a:cs typeface="Calibri"/>
            </a:endParaRPr>
          </a:p>
          <a:p>
            <a:endParaRPr lang="en-US" sz="2200">
              <a:cs typeface="Calibri"/>
            </a:endParaRPr>
          </a:p>
          <a:p>
            <a:endParaRPr lang="en-US" sz="2200">
              <a:cs typeface="Calibri"/>
            </a:endParaRPr>
          </a:p>
          <a:p>
            <a:pPr marL="0" indent="0">
              <a:buNone/>
            </a:pPr>
            <a:endParaRPr lang="en-US" sz="2200">
              <a:cs typeface="Calibri"/>
            </a:endParaRPr>
          </a:p>
        </p:txBody>
      </p:sp>
      <p:pic>
        <p:nvPicPr>
          <p:cNvPr id="4" name="Picture 3" descr="Fotobehang Rock Band Instruments - PIXERS.NL">
            <a:extLst>
              <a:ext uri="{FF2B5EF4-FFF2-40B4-BE49-F238E27FC236}">
                <a16:creationId xmlns:a16="http://schemas.microsoft.com/office/drawing/2014/main" id="{7FC1D7A5-25B6-627D-15CF-79C28D9C091E}"/>
              </a:ext>
            </a:extLst>
          </p:cNvPr>
          <p:cNvPicPr>
            <a:picLocks noChangeAspect="1"/>
          </p:cNvPicPr>
          <p:nvPr/>
        </p:nvPicPr>
        <p:blipFill rotWithShape="1">
          <a:blip r:embed="rId2"/>
          <a:srcRect l="20146" r="12901"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40376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D5980D-0F24-8D73-1273-9FA4FB5738BA}"/>
              </a:ext>
            </a:extLst>
          </p:cNvPr>
          <p:cNvSpPr>
            <a:spLocks noGrp="1"/>
          </p:cNvSpPr>
          <p:nvPr>
            <p:ph type="title"/>
          </p:nvPr>
        </p:nvSpPr>
        <p:spPr>
          <a:xfrm>
            <a:off x="481013" y="3752849"/>
            <a:ext cx="3290887" cy="2452687"/>
          </a:xfrm>
        </p:spPr>
        <p:txBody>
          <a:bodyPr anchor="ctr">
            <a:normAutofit/>
          </a:bodyPr>
          <a:lstStyle/>
          <a:p>
            <a:r>
              <a:rPr lang="nl-NL" sz="3600">
                <a:cs typeface="Calibri Light"/>
              </a:rPr>
              <a:t>4-9-2023</a:t>
            </a:r>
            <a:endParaRPr lang="nl-NL" sz="3600"/>
          </a:p>
        </p:txBody>
      </p:sp>
      <p:pic>
        <p:nvPicPr>
          <p:cNvPr id="4" name="Picture 3" descr="Learning Piano vs Learning Guitar vs Learning Keyboard vs Learning Violin vs  Learning Cello">
            <a:extLst>
              <a:ext uri="{FF2B5EF4-FFF2-40B4-BE49-F238E27FC236}">
                <a16:creationId xmlns:a16="http://schemas.microsoft.com/office/drawing/2014/main" id="{65001C5A-2879-63F3-6F02-C03559FDD53F}"/>
              </a:ext>
            </a:extLst>
          </p:cNvPr>
          <p:cNvPicPr>
            <a:picLocks noChangeAspect="1"/>
          </p:cNvPicPr>
          <p:nvPr/>
        </p:nvPicPr>
        <p:blipFill rotWithShape="1">
          <a:blip r:embed="rId2"/>
          <a:srcRect t="123" r="-4" b="8358"/>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Tijdelijke aanduiding voor inhoud 2">
            <a:extLst>
              <a:ext uri="{FF2B5EF4-FFF2-40B4-BE49-F238E27FC236}">
                <a16:creationId xmlns:a16="http://schemas.microsoft.com/office/drawing/2014/main" id="{9EC28ABF-BD49-30D9-F31C-7D44D7CC1FB5}"/>
              </a:ext>
            </a:extLst>
          </p:cNvPr>
          <p:cNvSpPr>
            <a:spLocks noGrp="1"/>
          </p:cNvSpPr>
          <p:nvPr>
            <p:ph idx="1"/>
          </p:nvPr>
        </p:nvSpPr>
        <p:spPr>
          <a:xfrm>
            <a:off x="4223982" y="3752850"/>
            <a:ext cx="7485413" cy="2452687"/>
          </a:xfrm>
        </p:spPr>
        <p:txBody>
          <a:bodyPr vert="horz" lIns="91440" tIns="45720" rIns="91440" bIns="45720" rtlCol="0" anchor="ctr">
            <a:normAutofit/>
          </a:bodyPr>
          <a:lstStyle/>
          <a:p>
            <a:pPr marL="0" indent="0">
              <a:buNone/>
            </a:pPr>
            <a:r>
              <a:rPr lang="en-GB" sz="1500">
                <a:ea typeface="+mn-lt"/>
                <a:cs typeface="+mn-lt"/>
              </a:rPr>
              <a:t>Today we looked at the options we had to choose between for the project. After quite a while we came to an agreement to remake a song. We didn’t know what song to choose so after 40-50 minutes of brainstorming we still didn’t know which song we to choose so that was going to be a problem for the next lesson. We did talk about who can play what. Aaron could play guitar because he is already a guitarist so he has experience, Owen could play the drums because he's already a drummer, Remy could play bass because he's already a bassist and then finally we concluded that Stan could play keyboard because he has one at home so he can practice. Although there was still the question whether Aaron could learn Stan how to play the guitar, we all knew it would be better if he didn’t due to our limited time. </a:t>
            </a:r>
            <a:endParaRPr lang="en-GB" sz="1500"/>
          </a:p>
        </p:txBody>
      </p:sp>
    </p:spTree>
    <p:extLst>
      <p:ext uri="{BB962C8B-B14F-4D97-AF65-F5344CB8AC3E}">
        <p14:creationId xmlns:p14="http://schemas.microsoft.com/office/powerpoint/2010/main" val="348183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Afbeelding 3" descr="Loved Bohemian Rhapsody? See how the real Freddie Mercury transformed over  the years in these 10 videos - Entertainment">
            <a:extLst>
              <a:ext uri="{FF2B5EF4-FFF2-40B4-BE49-F238E27FC236}">
                <a16:creationId xmlns:a16="http://schemas.microsoft.com/office/drawing/2014/main" id="{81865DE6-615F-058D-017D-2BE6F809F129}"/>
              </a:ext>
            </a:extLst>
          </p:cNvPr>
          <p:cNvPicPr>
            <a:picLocks noChangeAspect="1"/>
          </p:cNvPicPr>
          <p:nvPr/>
        </p:nvPicPr>
        <p:blipFill rotWithShape="1">
          <a:blip r:embed="rId2"/>
          <a:srcRect l="897" r="6397"/>
          <a:stretch/>
        </p:blipFill>
        <p:spPr>
          <a:xfrm>
            <a:off x="2522356" y="10"/>
            <a:ext cx="9669642" cy="6857990"/>
          </a:xfrm>
          <a:prstGeom prst="rect">
            <a:avLst/>
          </a:prstGeom>
        </p:spPr>
      </p:pic>
      <p:sp>
        <p:nvSpPr>
          <p:cNvPr id="20" name="Rectangle 10">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1E7DA34-E9BB-96B8-F71C-E3B9E16FD19B}"/>
              </a:ext>
            </a:extLst>
          </p:cNvPr>
          <p:cNvSpPr>
            <a:spLocks noGrp="1"/>
          </p:cNvSpPr>
          <p:nvPr>
            <p:ph type="title"/>
          </p:nvPr>
        </p:nvSpPr>
        <p:spPr>
          <a:xfrm>
            <a:off x="838200" y="365125"/>
            <a:ext cx="3822189" cy="1899912"/>
          </a:xfrm>
        </p:spPr>
        <p:txBody>
          <a:bodyPr>
            <a:normAutofit/>
          </a:bodyPr>
          <a:lstStyle/>
          <a:p>
            <a:r>
              <a:rPr lang="nl-NL" sz="4000">
                <a:cs typeface="Calibri Light"/>
              </a:rPr>
              <a:t>11-9-2023</a:t>
            </a:r>
            <a:endParaRPr lang="nl-NL" sz="4000"/>
          </a:p>
        </p:txBody>
      </p:sp>
      <p:sp>
        <p:nvSpPr>
          <p:cNvPr id="3" name="Tijdelijke aanduiding voor inhoud 2">
            <a:extLst>
              <a:ext uri="{FF2B5EF4-FFF2-40B4-BE49-F238E27FC236}">
                <a16:creationId xmlns:a16="http://schemas.microsoft.com/office/drawing/2014/main" id="{F950B1AC-BF23-0A33-0EC7-F184BDBAF5F3}"/>
              </a:ext>
            </a:extLst>
          </p:cNvPr>
          <p:cNvSpPr>
            <a:spLocks noGrp="1"/>
          </p:cNvSpPr>
          <p:nvPr>
            <p:ph idx="1"/>
          </p:nvPr>
        </p:nvSpPr>
        <p:spPr>
          <a:xfrm>
            <a:off x="838200" y="2434201"/>
            <a:ext cx="3822189" cy="3742762"/>
          </a:xfrm>
        </p:spPr>
        <p:txBody>
          <a:bodyPr vert="horz" lIns="91440" tIns="45720" rIns="91440" bIns="45720" rtlCol="0">
            <a:normAutofit/>
          </a:bodyPr>
          <a:lstStyle/>
          <a:p>
            <a:pPr marL="0" indent="0">
              <a:buNone/>
            </a:pPr>
            <a:r>
              <a:rPr lang="en-GB" sz="1400">
                <a:cs typeface="Calibri"/>
              </a:rPr>
              <a:t>Today we spent most of the lesson on deciding which song was both a good fit for our group and achievable with the musical capabilities of our group. After we settled on </a:t>
            </a:r>
            <a:r>
              <a:rPr lang="en-GB" sz="1400">
                <a:cs typeface="Calibri"/>
                <a:hlinkClick r:id="rId3"/>
              </a:rPr>
              <a:t>Another one bites the dust</a:t>
            </a:r>
            <a:r>
              <a:rPr lang="en-GB" sz="1400">
                <a:cs typeface="Calibri"/>
              </a:rPr>
              <a:t> by Queen it was time to decide who was going to do what instrument, for the most part this was easy because Aaron is already a guitarist, so he is going to perform the guitar while Remy who is already a bassist is going to take care of the bass and Owen is taking the drums because he is already a drummer. The hard part was to think of what Stan could do because he doesn't have a musical background, eventually we settled on a keyboard as Stan has one of those at home so he can practice.</a:t>
            </a:r>
          </a:p>
        </p:txBody>
      </p:sp>
    </p:spTree>
    <p:extLst>
      <p:ext uri="{BB962C8B-B14F-4D97-AF65-F5344CB8AC3E}">
        <p14:creationId xmlns:p14="http://schemas.microsoft.com/office/powerpoint/2010/main" val="2893629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73B2E4-E553-BDF5-ED6C-19AE23AC32B6}"/>
              </a:ext>
            </a:extLst>
          </p:cNvPr>
          <p:cNvSpPr>
            <a:spLocks noGrp="1"/>
          </p:cNvSpPr>
          <p:nvPr>
            <p:ph type="title"/>
          </p:nvPr>
        </p:nvSpPr>
        <p:spPr>
          <a:xfrm>
            <a:off x="640080" y="325369"/>
            <a:ext cx="4368602" cy="1956841"/>
          </a:xfrm>
        </p:spPr>
        <p:txBody>
          <a:bodyPr anchor="b">
            <a:normAutofit/>
          </a:bodyPr>
          <a:lstStyle/>
          <a:p>
            <a:r>
              <a:rPr lang="en-US" sz="5400">
                <a:cs typeface="Calibri Light"/>
              </a:rPr>
              <a:t>Song Lyrics</a:t>
            </a:r>
            <a:endParaRPr lang="en-US" sz="5400"/>
          </a:p>
        </p:txBody>
      </p:sp>
      <p:sp>
        <p:nvSpPr>
          <p:cNvPr id="1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7FC29E6-69F0-113F-33CD-4432F4E5E00B}"/>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200">
                <a:cs typeface="Calibri"/>
              </a:rPr>
              <a:t>Here is a website that shows the lyrics and the meaning behind Another One Bites The Dust: </a:t>
            </a:r>
            <a:r>
              <a:rPr lang="en-US" sz="2200">
                <a:ea typeface="+mn-lt"/>
                <a:cs typeface="+mn-lt"/>
                <a:hlinkClick r:id="rId2"/>
              </a:rPr>
              <a:t>Queen – Another One Bites the Dust Lyrics | Genius Lyrics   </a:t>
            </a:r>
            <a:endParaRPr lang="en-US" sz="2200">
              <a:cs typeface="Calibri"/>
            </a:endParaRPr>
          </a:p>
        </p:txBody>
      </p:sp>
      <p:pic>
        <p:nvPicPr>
          <p:cNvPr id="5" name="Picture 4" descr="Microphone with stage lights">
            <a:extLst>
              <a:ext uri="{FF2B5EF4-FFF2-40B4-BE49-F238E27FC236}">
                <a16:creationId xmlns:a16="http://schemas.microsoft.com/office/drawing/2014/main" id="{A129B9BE-7F5C-B8B1-569C-E73830B2A01C}"/>
              </a:ext>
            </a:extLst>
          </p:cNvPr>
          <p:cNvPicPr>
            <a:picLocks noChangeAspect="1"/>
          </p:cNvPicPr>
          <p:nvPr/>
        </p:nvPicPr>
        <p:blipFill rotWithShape="1">
          <a:blip r:embed="rId3"/>
          <a:srcRect r="34077"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7124463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EAC5FCED-9EDB-40D4-BBD7-18D2F59C7C71}"/>
              </a:ext>
            </a:extLst>
          </p:cNvPr>
          <p:cNvSpPr>
            <a:spLocks noGrp="1"/>
          </p:cNvSpPr>
          <p:nvPr>
            <p:ph type="title"/>
          </p:nvPr>
        </p:nvSpPr>
        <p:spPr>
          <a:xfrm>
            <a:off x="838201" y="345810"/>
            <a:ext cx="5120561" cy="1325563"/>
          </a:xfrm>
        </p:spPr>
        <p:txBody>
          <a:bodyPr>
            <a:normAutofit/>
          </a:bodyPr>
          <a:lstStyle/>
          <a:p>
            <a:r>
              <a:rPr lang="en-GB" sz="4000">
                <a:cs typeface="Calibri Light"/>
              </a:rPr>
              <a:t>Current plans </a:t>
            </a:r>
            <a:endParaRPr lang="en-GB" sz="4000"/>
          </a:p>
        </p:txBody>
      </p:sp>
      <p:sp>
        <p:nvSpPr>
          <p:cNvPr id="3" name="Tijdelijke aanduiding voor inhoud 2">
            <a:extLst>
              <a:ext uri="{FF2B5EF4-FFF2-40B4-BE49-F238E27FC236}">
                <a16:creationId xmlns:a16="http://schemas.microsoft.com/office/drawing/2014/main" id="{FF40BCA1-F61E-4FA4-9695-6F347ABBC832}"/>
              </a:ext>
            </a:extLst>
          </p:cNvPr>
          <p:cNvSpPr>
            <a:spLocks noGrp="1"/>
          </p:cNvSpPr>
          <p:nvPr>
            <p:ph idx="1"/>
          </p:nvPr>
        </p:nvSpPr>
        <p:spPr>
          <a:xfrm>
            <a:off x="838201" y="1825625"/>
            <a:ext cx="5092194" cy="4351338"/>
          </a:xfrm>
        </p:spPr>
        <p:txBody>
          <a:bodyPr vert="horz" lIns="91440" tIns="45720" rIns="91440" bIns="45720" rtlCol="0" anchor="t">
            <a:normAutofit fontScale="85000" lnSpcReduction="20000"/>
          </a:bodyPr>
          <a:lstStyle/>
          <a:p>
            <a:pPr marL="0" indent="0" algn="just">
              <a:buNone/>
            </a:pPr>
            <a:r>
              <a:rPr lang="en-GB">
                <a:cs typeface="Calibri" panose="020F0502020204030204"/>
              </a:rPr>
              <a:t>After a lot of discussion and possibilities, we settled on another one bites the dust by the band Queen. All of us will play the instrument we are most familiar with(as mentioned before). We need to practice as a band a lot more, seeing how little time we have. We have never made any music together so I believe it will be a very interesting process. Currently we have only practiced solo. We do not need a lot, except for the instruments and a space to practice. I expect us to play as a band in the next Ace lesson if we get a pass. </a:t>
            </a:r>
            <a:endParaRPr lang="en-US">
              <a:cs typeface="Calibri" panose="020F0502020204030204"/>
            </a:endParaRPr>
          </a:p>
        </p:txBody>
      </p:sp>
      <p:sp>
        <p:nvSpPr>
          <p:cNvPr id="10" name="Oval 9">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8" name="Picture 7" descr="Queen | Members, Songs, Albums, &amp; Facts | Britannica">
            <a:extLst>
              <a:ext uri="{FF2B5EF4-FFF2-40B4-BE49-F238E27FC236}">
                <a16:creationId xmlns:a16="http://schemas.microsoft.com/office/drawing/2014/main" id="{C4D22FEE-2E0C-2E35-BD88-D73FF7969B76}"/>
              </a:ext>
            </a:extLst>
          </p:cNvPr>
          <p:cNvPicPr>
            <a:picLocks noChangeAspect="1"/>
          </p:cNvPicPr>
          <p:nvPr/>
        </p:nvPicPr>
        <p:blipFill rotWithShape="1">
          <a:blip r:embed="rId2"/>
          <a:srcRect l="25789" r="10063" b="2"/>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7" name="Arc 16">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descr="Amazon.com: QUEEN Bank Brooch Music Badge The Dust Another One Custom  Cartoon Dog Enamel Lapel Pin Shirt Bag Decoration Funny Animal Badge  Jewelry Gift Fans Friends Family Members: Clothing, Shoes &amp; Jewelry">
            <a:extLst>
              <a:ext uri="{FF2B5EF4-FFF2-40B4-BE49-F238E27FC236}">
                <a16:creationId xmlns:a16="http://schemas.microsoft.com/office/drawing/2014/main" id="{D5134891-DADD-AD3D-96F3-E87B0BB753EA}"/>
              </a:ext>
            </a:extLst>
          </p:cNvPr>
          <p:cNvPicPr>
            <a:picLocks noChangeAspect="1"/>
          </p:cNvPicPr>
          <p:nvPr/>
        </p:nvPicPr>
        <p:blipFill rotWithShape="1">
          <a:blip r:embed="rId3"/>
          <a:srcRect l="6824" r="12739" b="1"/>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Tree>
    <p:extLst>
      <p:ext uri="{BB962C8B-B14F-4D97-AF65-F5344CB8AC3E}">
        <p14:creationId xmlns:p14="http://schemas.microsoft.com/office/powerpoint/2010/main" val="1807119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A958FA-413F-1B33-5979-AA95E75F8FCD}"/>
              </a:ext>
            </a:extLst>
          </p:cNvPr>
          <p:cNvSpPr>
            <a:spLocks noGrp="1"/>
          </p:cNvSpPr>
          <p:nvPr>
            <p:ph type="title"/>
          </p:nvPr>
        </p:nvSpPr>
        <p:spPr>
          <a:xfrm>
            <a:off x="761803" y="350196"/>
            <a:ext cx="4646904" cy="1624520"/>
          </a:xfrm>
        </p:spPr>
        <p:txBody>
          <a:bodyPr anchor="ctr">
            <a:normAutofit/>
          </a:bodyPr>
          <a:lstStyle/>
          <a:p>
            <a:r>
              <a:rPr lang="nl-NL" sz="4000">
                <a:cs typeface="Calibri Light"/>
              </a:rPr>
              <a:t>Summary </a:t>
            </a:r>
            <a:endParaRPr lang="nl-NL" sz="4000"/>
          </a:p>
        </p:txBody>
      </p:sp>
      <p:sp>
        <p:nvSpPr>
          <p:cNvPr id="3" name="Tijdelijke aanduiding voor inhoud 2">
            <a:extLst>
              <a:ext uri="{FF2B5EF4-FFF2-40B4-BE49-F238E27FC236}">
                <a16:creationId xmlns:a16="http://schemas.microsoft.com/office/drawing/2014/main" id="{AC0AD5E1-489C-FE2A-576C-F70E2B85CE0F}"/>
              </a:ext>
            </a:extLst>
          </p:cNvPr>
          <p:cNvSpPr>
            <a:spLocks noGrp="1"/>
          </p:cNvSpPr>
          <p:nvPr>
            <p:ph idx="1"/>
          </p:nvPr>
        </p:nvSpPr>
        <p:spPr>
          <a:xfrm>
            <a:off x="761802" y="2743200"/>
            <a:ext cx="4646905" cy="3613149"/>
          </a:xfrm>
        </p:spPr>
        <p:txBody>
          <a:bodyPr vert="horz" lIns="91440" tIns="45720" rIns="91440" bIns="45720" rtlCol="0" anchor="ctr">
            <a:normAutofit/>
          </a:bodyPr>
          <a:lstStyle/>
          <a:p>
            <a:pPr marL="0" indent="0">
              <a:buNone/>
            </a:pPr>
            <a:r>
              <a:rPr lang="nl-NL" sz="2000">
                <a:cs typeface="Calibri" panose="020F0502020204030204"/>
              </a:rPr>
              <a:t>To sum it all up, we have chosen a song to practice and therefore a goal to work towards in this project. We have divided the tasks equally and everyone can practice at home to make the song come together with some practice in school. We definitely need some practice but luckily we have enough time to make this work. We still need to figure out how to get vocals, but we are sure to come up with a solution in time.</a:t>
            </a:r>
          </a:p>
        </p:txBody>
      </p:sp>
      <p:pic>
        <p:nvPicPr>
          <p:cNvPr id="5" name="Picture 4" descr="Man writing on music sheet">
            <a:extLst>
              <a:ext uri="{FF2B5EF4-FFF2-40B4-BE49-F238E27FC236}">
                <a16:creationId xmlns:a16="http://schemas.microsoft.com/office/drawing/2014/main" id="{DAFCCA97-C5E3-5998-31FD-BC35F0CDBE6C}"/>
              </a:ext>
            </a:extLst>
          </p:cNvPr>
          <p:cNvPicPr>
            <a:picLocks noChangeAspect="1"/>
          </p:cNvPicPr>
          <p:nvPr/>
        </p:nvPicPr>
        <p:blipFill rotWithShape="1">
          <a:blip r:embed="rId2"/>
          <a:srcRect l="20883" r="19803" b="-3"/>
          <a:stretch/>
        </p:blipFill>
        <p:spPr>
          <a:xfrm>
            <a:off x="6096000" y="1"/>
            <a:ext cx="6102825" cy="6858000"/>
          </a:xfrm>
          <a:prstGeom prst="rect">
            <a:avLst/>
          </a:prstGeom>
        </p:spPr>
      </p:pic>
    </p:spTree>
    <p:extLst>
      <p:ext uri="{BB962C8B-B14F-4D97-AF65-F5344CB8AC3E}">
        <p14:creationId xmlns:p14="http://schemas.microsoft.com/office/powerpoint/2010/main" val="61474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56909-3F8E-47A5-B123-8E9B86003A9E}"/>
              </a:ext>
            </a:extLst>
          </p:cNvPr>
          <p:cNvSpPr>
            <a:spLocks noGrp="1"/>
          </p:cNvSpPr>
          <p:nvPr>
            <p:ph type="title"/>
          </p:nvPr>
        </p:nvSpPr>
        <p:spPr>
          <a:xfrm>
            <a:off x="6417733" y="490537"/>
            <a:ext cx="5291663" cy="1628775"/>
          </a:xfrm>
        </p:spPr>
        <p:txBody>
          <a:bodyPr anchor="b">
            <a:normAutofit/>
          </a:bodyPr>
          <a:lstStyle/>
          <a:p>
            <a:r>
              <a:rPr lang="en-US" sz="4000">
                <a:ea typeface="Calibri Light"/>
                <a:cs typeface="Calibri Light"/>
              </a:rPr>
              <a:t>18-9-2023</a:t>
            </a:r>
            <a:endParaRPr lang="en-US" sz="4000"/>
          </a:p>
        </p:txBody>
      </p:sp>
      <p:pic>
        <p:nvPicPr>
          <p:cNvPr id="5" name="Afbeelding 3" descr="Afbeelding met kleding, persoon, person, muur&#10;&#10;Automatisch gegenereerde beschrijving">
            <a:extLst>
              <a:ext uri="{FF2B5EF4-FFF2-40B4-BE49-F238E27FC236}">
                <a16:creationId xmlns:a16="http://schemas.microsoft.com/office/drawing/2014/main" id="{0D1D2B67-792D-341D-405E-9A6A021744AE}"/>
              </a:ext>
            </a:extLst>
          </p:cNvPr>
          <p:cNvPicPr>
            <a:picLocks noChangeAspect="1"/>
          </p:cNvPicPr>
          <p:nvPr/>
        </p:nvPicPr>
        <p:blipFill rotWithShape="1">
          <a:blip r:embed="rId2"/>
          <a:srcRect l="4799" r="28520"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Content Placeholder 2">
            <a:extLst>
              <a:ext uri="{FF2B5EF4-FFF2-40B4-BE49-F238E27FC236}">
                <a16:creationId xmlns:a16="http://schemas.microsoft.com/office/drawing/2014/main" id="{F54FE067-5CF8-BC5C-9A16-712DCEE9ED55}"/>
              </a:ext>
            </a:extLst>
          </p:cNvPr>
          <p:cNvSpPr>
            <a:spLocks noGrp="1"/>
          </p:cNvSpPr>
          <p:nvPr>
            <p:ph idx="1"/>
          </p:nvPr>
        </p:nvSpPr>
        <p:spPr>
          <a:xfrm>
            <a:off x="6417734" y="2614612"/>
            <a:ext cx="5291663" cy="3752849"/>
          </a:xfrm>
        </p:spPr>
        <p:txBody>
          <a:bodyPr vert="horz" lIns="91440" tIns="45720" rIns="91440" bIns="45720" rtlCol="0">
            <a:normAutofit/>
          </a:bodyPr>
          <a:lstStyle/>
          <a:p>
            <a:pPr marL="0" indent="0">
              <a:buNone/>
            </a:pPr>
            <a:r>
              <a:rPr lang="en-US" sz="1800">
                <a:ea typeface="Calibri"/>
                <a:cs typeface="Calibri"/>
              </a:rPr>
              <a:t>Today we practiced a bit and Aaron and Stan looked at the online options for keyboard pieces to play in the song. We considered doing solos in the middle piece and decided it probably wouldn’t work. We left this idea, but we might come back to it later. While Stan and Aaron were searching, they also looked at pieces of guitar that Stan could possibly cover with his keyboard. They found nothing, so Aaron decided that Stan could take over some of his pieces. This idea was fine with all of us.  </a:t>
            </a:r>
          </a:p>
        </p:txBody>
      </p:sp>
    </p:spTree>
    <p:extLst>
      <p:ext uri="{BB962C8B-B14F-4D97-AF65-F5344CB8AC3E}">
        <p14:creationId xmlns:p14="http://schemas.microsoft.com/office/powerpoint/2010/main" val="2326032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752A5C-6B2A-0A1E-3B17-422F6C866EE5}"/>
              </a:ext>
            </a:extLst>
          </p:cNvPr>
          <p:cNvSpPr>
            <a:spLocks noGrp="1"/>
          </p:cNvSpPr>
          <p:nvPr>
            <p:ph type="title"/>
          </p:nvPr>
        </p:nvSpPr>
        <p:spPr>
          <a:xfrm>
            <a:off x="838201" y="365125"/>
            <a:ext cx="5251316" cy="1807305"/>
          </a:xfrm>
        </p:spPr>
        <p:txBody>
          <a:bodyPr>
            <a:normAutofit/>
          </a:bodyPr>
          <a:lstStyle/>
          <a:p>
            <a:r>
              <a:rPr lang="en-US">
                <a:ea typeface="Calibri Light"/>
                <a:cs typeface="Calibri Light"/>
              </a:rPr>
              <a:t>25-9-2023</a:t>
            </a:r>
            <a:endParaRPr lang="en-US"/>
          </a:p>
        </p:txBody>
      </p:sp>
      <p:sp>
        <p:nvSpPr>
          <p:cNvPr id="3" name="Content Placeholder 2">
            <a:extLst>
              <a:ext uri="{FF2B5EF4-FFF2-40B4-BE49-F238E27FC236}">
                <a16:creationId xmlns:a16="http://schemas.microsoft.com/office/drawing/2014/main" id="{796054EA-E39B-3ADC-848D-4DB7AB265CA7}"/>
              </a:ext>
            </a:extLst>
          </p:cNvPr>
          <p:cNvSpPr>
            <a:spLocks noGrp="1"/>
          </p:cNvSpPr>
          <p:nvPr>
            <p:ph idx="1"/>
          </p:nvPr>
        </p:nvSpPr>
        <p:spPr>
          <a:xfrm>
            <a:off x="838200" y="2333297"/>
            <a:ext cx="4619621" cy="3843666"/>
          </a:xfrm>
        </p:spPr>
        <p:txBody>
          <a:bodyPr vert="horz" lIns="91440" tIns="45720" rIns="91440" bIns="45720" rtlCol="0">
            <a:normAutofit/>
          </a:bodyPr>
          <a:lstStyle/>
          <a:p>
            <a:pPr marL="0" indent="0">
              <a:buNone/>
            </a:pPr>
            <a:r>
              <a:rPr lang="en-US" sz="2000">
                <a:ea typeface="Calibri" panose="020F0502020204030204"/>
                <a:cs typeface="Calibri" panose="020F0502020204030204"/>
              </a:rPr>
              <a:t>Today, there was a lot of uncertainty. We doubted about our song since we had no idea how we were going to do it without vocals since the song would be boring without them. Owen told us about a song called Green Onions by Booker T. &amp; the M.G.'s. It was a song without any vocals, and it was fairly easy. Too easy perhaps. At the end of the lesson, it wasn't clear which song we were going to do. Thus, nobody practiced</a:t>
            </a:r>
            <a:endParaRPr lang="en-US" sz="2000"/>
          </a:p>
        </p:txBody>
      </p:sp>
      <p:pic>
        <p:nvPicPr>
          <p:cNvPr id="4" name="Picture 3" descr="Green Onions: Stax Soul Food From Booker T &amp; The MGs | uDiscover">
            <a:extLst>
              <a:ext uri="{FF2B5EF4-FFF2-40B4-BE49-F238E27FC236}">
                <a16:creationId xmlns:a16="http://schemas.microsoft.com/office/drawing/2014/main" id="{DCDA8C71-5075-0898-7537-52F5E6186EBB}"/>
              </a:ext>
            </a:extLst>
          </p:cNvPr>
          <p:cNvPicPr>
            <a:picLocks noChangeAspect="1"/>
          </p:cNvPicPr>
          <p:nvPr/>
        </p:nvPicPr>
        <p:blipFill rotWithShape="1">
          <a:blip r:embed="rId2"/>
          <a:srcRect l="5261" r="779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67674849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17</Slides>
  <Notes>0</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ACE logbook</vt:lpstr>
      <vt:lpstr>Index</vt:lpstr>
      <vt:lpstr>4-9-2023</vt:lpstr>
      <vt:lpstr>11-9-2023</vt:lpstr>
      <vt:lpstr>Song Lyrics</vt:lpstr>
      <vt:lpstr>Current plans </vt:lpstr>
      <vt:lpstr>Summary </vt:lpstr>
      <vt:lpstr>18-9-2023</vt:lpstr>
      <vt:lpstr>25-9-2023</vt:lpstr>
      <vt:lpstr>2-10-2023</vt:lpstr>
      <vt:lpstr>23-10-2023</vt:lpstr>
      <vt:lpstr>30-10-2023</vt:lpstr>
      <vt:lpstr>6-11-2023</vt:lpstr>
      <vt:lpstr>PowerPoint Presentation</vt:lpstr>
      <vt:lpstr>13-11-2023</vt:lpstr>
      <vt:lpstr>4-12-2023</vt:lpstr>
      <vt:lpstr>Planning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2</cp:revision>
  <dcterms:created xsi:type="dcterms:W3CDTF">2023-09-17T18:52:37Z</dcterms:created>
  <dcterms:modified xsi:type="dcterms:W3CDTF">2023-12-11T16:50:06Z</dcterms:modified>
</cp:coreProperties>
</file>