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3" r:id="rId3"/>
    <p:sldId id="264" r:id="rId4"/>
    <p:sldId id="267" r:id="rId5"/>
    <p:sldId id="257" r:id="rId6"/>
    <p:sldId id="261" r:id="rId7"/>
    <p:sldId id="272" r:id="rId8"/>
    <p:sldId id="265" r:id="rId9"/>
    <p:sldId id="273" r:id="rId10"/>
    <p:sldId id="275" r:id="rId11"/>
    <p:sldId id="276" r:id="rId12"/>
    <p:sldId id="274" r:id="rId13"/>
    <p:sldId id="278" r:id="rId14"/>
    <p:sldId id="280" r:id="rId15"/>
    <p:sldId id="281" r:id="rId16"/>
    <p:sldId id="282" r:id="rId17"/>
    <p:sldId id="283" r:id="rId18"/>
    <p:sldId id="284" r:id="rId19"/>
    <p:sldId id="286" r:id="rId20"/>
    <p:sldId id="296" r:id="rId21"/>
    <p:sldId id="287" r:id="rId22"/>
    <p:sldId id="292" r:id="rId23"/>
    <p:sldId id="293" r:id="rId24"/>
    <p:sldId id="295" r:id="rId25"/>
    <p:sldId id="303" r:id="rId26"/>
    <p:sldId id="317" r:id="rId27"/>
    <p:sldId id="304" r:id="rId28"/>
    <p:sldId id="306" r:id="rId29"/>
    <p:sldId id="299" r:id="rId30"/>
    <p:sldId id="307" r:id="rId31"/>
    <p:sldId id="308" r:id="rId32"/>
    <p:sldId id="301" r:id="rId33"/>
    <p:sldId id="311" r:id="rId34"/>
    <p:sldId id="312" r:id="rId35"/>
    <p:sldId id="313" r:id="rId36"/>
    <p:sldId id="314" r:id="rId37"/>
    <p:sldId id="315" r:id="rId38"/>
    <p:sldId id="316" r:id="rId39"/>
    <p:sldId id="259" r:id="rId40"/>
    <p:sldId id="260" r:id="rId41"/>
    <p:sldId id="31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on Margosis" initials="AM" lastIdx="7" clrIdx="0">
    <p:extLst>
      <p:ext uri="{19B8F6BF-5375-455C-9EA6-DF929625EA0E}">
        <p15:presenceInfo xmlns:p15="http://schemas.microsoft.com/office/powerpoint/2012/main" userId="S::aaron.margosis@tanium.com::682699f8-26ce-47fd-8890-25817d8011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7" autoAdjust="0"/>
    <p:restoredTop sz="90008" autoAdjust="0"/>
  </p:normalViewPr>
  <p:slideViewPr>
    <p:cSldViewPr snapToGrid="0">
      <p:cViewPr varScale="1">
        <p:scale>
          <a:sx n="99" d="100"/>
          <a:sy n="99" d="100"/>
        </p:scale>
        <p:origin x="282" y="90"/>
      </p:cViewPr>
      <p:guideLst/>
    </p:cSldViewPr>
  </p:slideViewPr>
  <p:notesTextViewPr>
    <p:cViewPr>
      <p:scale>
        <a:sx n="3" d="2"/>
        <a:sy n="3" d="2"/>
      </p:scale>
      <p:origin x="0" y="0"/>
    </p:cViewPr>
  </p:notesTextViewPr>
  <p:sorterViewPr>
    <p:cViewPr>
      <p:scale>
        <a:sx n="200" d="100"/>
        <a:sy n="200" d="100"/>
      </p:scale>
      <p:origin x="0" y="-469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05T15:55:28.528" idx="1">
    <p:pos x="10" y="10"/>
    <p:text>Who is this for, and why?</p:text>
    <p:extLst>
      <p:ext uri="{C676402C-5697-4E1C-873F-D02D1690AC5C}">
        <p15:threadingInfo xmlns:p15="http://schemas.microsoft.com/office/powerpoint/2012/main" timeZoneBias="240"/>
      </p:ext>
    </p:extLst>
  </p:cm>
  <p:cm authorId="1" dt="2021-05-05T22:14:12.392" idx="7">
    <p:pos x="10" y="106"/>
    <p:text>Technical audience interested in Windows security and access control</p:text>
    <p:extLst>
      <p:ext uri="{C676402C-5697-4E1C-873F-D02D1690AC5C}">
        <p15:threadingInfo xmlns:p15="http://schemas.microsoft.com/office/powerpoint/2012/main" timeZoneBias="240">
          <p15:parentCm authorId="1" idx="1"/>
        </p15:threadingInfo>
      </p:ext>
    </p:extLst>
  </p:cm>
  <p:cm authorId="1" dt="2021-05-05T15:55:49.374" idx="2">
    <p:pos x="106" y="106"/>
    <p:text>Where does SDDL show up?</p:text>
    <p:extLst>
      <p:ext uri="{C676402C-5697-4E1C-873F-D02D1690AC5C}">
        <p15:threadingInfo xmlns:p15="http://schemas.microsoft.com/office/powerpoint/2012/main" timeZoneBias="240"/>
      </p:ext>
    </p:extLst>
  </p:cm>
  <p:cm authorId="1" dt="2021-05-05T18:27:12.756" idx="3">
    <p:pos x="106" y="202"/>
    <p:text>cacls /S</p:text>
    <p:extLst>
      <p:ext uri="{C676402C-5697-4E1C-873F-D02D1690AC5C}">
        <p15:threadingInfo xmlns:p15="http://schemas.microsoft.com/office/powerpoint/2012/main" timeZoneBias="240">
          <p15:parentCm authorId="1" idx="2"/>
        </p15:threadingInfo>
      </p:ext>
    </p:extLst>
  </p:cm>
  <p:cm authorId="1" dt="2021-05-05T18:27:24.037" idx="4">
    <p:pos x="106" y="298"/>
    <p:text>sc.exe sdshow, sdset</p:text>
    <p:extLst>
      <p:ext uri="{C676402C-5697-4E1C-873F-D02D1690AC5C}">
        <p15:threadingInfo xmlns:p15="http://schemas.microsoft.com/office/powerpoint/2012/main" timeZoneBias="240">
          <p15:parentCm authorId="1" idx="2"/>
        </p15:threadingInfo>
      </p:ext>
    </p:extLst>
  </p:cm>
  <p:cm authorId="1" dt="2021-05-05T18:27:42.559" idx="5">
    <p:pos x="106" y="394"/>
    <p:text>accesschk, SetObjectSecurity</p:text>
    <p:extLst>
      <p:ext uri="{C676402C-5697-4E1C-873F-D02D1690AC5C}">
        <p15:threadingInfo xmlns:p15="http://schemas.microsoft.com/office/powerpoint/2012/main" timeZoneBias="240">
          <p15:parentCm authorId="1" idx="2"/>
        </p15:threadingInfo>
      </p:ext>
    </p:extLst>
  </p:cm>
  <p:cm authorId="1" dt="2021-05-05T19:08:08.739" idx="6">
    <p:pos x="106" y="490"/>
    <p:text>Get-Acl. (Set-Acl?)</p:text>
    <p:extLst>
      <p:ext uri="{C676402C-5697-4E1C-873F-D02D1690AC5C}">
        <p15:threadingInfo xmlns:p15="http://schemas.microsoft.com/office/powerpoint/2012/main" timeZoneBias="240">
          <p15:parentCm authorId="1" idx="2"/>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128FEF-3F46-4322-8730-508DEEA4E5B4}"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04631-0585-43BC-9910-CF5E1692C8DA}" type="slidenum">
              <a:rPr lang="en-US" smtClean="0"/>
              <a:t>‹#›</a:t>
            </a:fld>
            <a:endParaRPr lang="en-US"/>
          </a:p>
        </p:txBody>
      </p:sp>
    </p:spTree>
    <p:extLst>
      <p:ext uri="{BB962C8B-B14F-4D97-AF65-F5344CB8AC3E}">
        <p14:creationId xmlns:p14="http://schemas.microsoft.com/office/powerpoint/2010/main" val="104471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Security Descriptor Definition Language (SDDL) is a concise and portable textual representation of Windows security descriptors. Security descriptors are binary objects that describe the permissions and other information about securable objects in Windows, including files, directories, registry keys, services, processes, and lots more. SDDL is really good for some things, but Microsoft's documentation leads to its sometimes being misunderstood and misinterpreted. This presentation digs into the 100-level (maybe 200-level) details, and also introduces a tool I wrote to help interpret SDDL strings.</a:t>
            </a:r>
            <a:endParaRPr lang="en-US" dirty="0"/>
          </a:p>
        </p:txBody>
      </p:sp>
      <p:sp>
        <p:nvSpPr>
          <p:cNvPr id="4" name="Slide Number Placeholder 3"/>
          <p:cNvSpPr>
            <a:spLocks noGrp="1"/>
          </p:cNvSpPr>
          <p:nvPr>
            <p:ph type="sldNum" sz="quarter" idx="5"/>
          </p:nvPr>
        </p:nvSpPr>
        <p:spPr/>
        <p:txBody>
          <a:bodyPr/>
          <a:lstStyle/>
          <a:p>
            <a:fld id="{BC704631-0585-43BC-9910-CF5E1692C8DA}" type="slidenum">
              <a:rPr lang="en-US" smtClean="0"/>
              <a:t>1</a:t>
            </a:fld>
            <a:endParaRPr lang="en-US"/>
          </a:p>
        </p:txBody>
      </p:sp>
    </p:spTree>
    <p:extLst>
      <p:ext uri="{BB962C8B-B14F-4D97-AF65-F5344CB8AC3E}">
        <p14:creationId xmlns:p14="http://schemas.microsoft.com/office/powerpoint/2010/main" val="910042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04631-0585-43BC-9910-CF5E1692C8DA}" type="slidenum">
              <a:rPr lang="en-US" smtClean="0"/>
              <a:t>3</a:t>
            </a:fld>
            <a:endParaRPr lang="en-US"/>
          </a:p>
        </p:txBody>
      </p:sp>
    </p:spTree>
    <p:extLst>
      <p:ext uri="{BB962C8B-B14F-4D97-AF65-F5344CB8AC3E}">
        <p14:creationId xmlns:p14="http://schemas.microsoft.com/office/powerpoint/2010/main" val="814324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mapping:</a:t>
            </a:r>
          </a:p>
          <a:p>
            <a:r>
              <a:rPr lang="en-US" dirty="0"/>
              <a:t>Process</a:t>
            </a:r>
          </a:p>
          <a:p>
            <a:r>
              <a:rPr lang="en-US" dirty="0"/>
              <a:t>GA - 0x1fffff - PROCESS_ALL_ACCESS</a:t>
            </a:r>
          </a:p>
          <a:p>
            <a:r>
              <a:rPr lang="en-US" dirty="0"/>
              <a:t>GR - 0x20410 - PROCESS_QUERY_INFORMATION | PROCESS_VM_READ | READ_CONTROL</a:t>
            </a:r>
          </a:p>
          <a:p>
            <a:r>
              <a:rPr lang="en-US" dirty="0"/>
              <a:t>GW - 0x20bea - PROCESS_CREATE_PROCESS | PROCESS_CREATE_THREAD | PROCESS_DUP_HANDLE | PROCESS_SET_QUOTA | PROCESS_SET_INFORMATION | PROCESS_SUSPEND_RESUME | PROCESS_VM_OPERATION | PROCESS_VM_WRITE | READ_CONTROL</a:t>
            </a:r>
          </a:p>
          <a:p>
            <a:r>
              <a:rPr lang="en-US" dirty="0"/>
              <a:t>GX - 0x121001 - PROCESS_QUERY_LIMITED_INFORMATION | PROCESS_TERMINATE | SYNCHRONIZE | READ_CONTROL</a:t>
            </a:r>
          </a:p>
          <a:p>
            <a:endParaRPr lang="en-US" dirty="0"/>
          </a:p>
          <a:p>
            <a:r>
              <a:rPr lang="en-US" dirty="0"/>
              <a:t>file</a:t>
            </a:r>
          </a:p>
          <a:p>
            <a:r>
              <a:rPr lang="en-US" dirty="0"/>
              <a:t>GA - FA - FILE_ALL_ACCESS</a:t>
            </a:r>
          </a:p>
          <a:p>
            <a:r>
              <a:rPr lang="en-US" dirty="0"/>
              <a:t>GR - FR - FILE_READ_ATTRIBUTES | FILE_READ_DATA | FILE_READ_EA | SYNCHRONIZE | READ_CONTROL</a:t>
            </a:r>
          </a:p>
          <a:p>
            <a:r>
              <a:rPr lang="en-US" dirty="0"/>
              <a:t>GW - FW - FILE_APPEND_DATA | FILE_WRITE_ATTRIBUTES FILE_WRITE_DATA | FILE_WRITE_EA | SYNCHRONIZE | READ_CONTROL</a:t>
            </a:r>
          </a:p>
          <a:p>
            <a:r>
              <a:rPr lang="en-US" dirty="0"/>
              <a:t>GX - FX - FILE_EXECUTE | FILE_READ_ATTRIBUTES | SYNCHRONIZE | READ_CONTROL</a:t>
            </a:r>
          </a:p>
          <a:p>
            <a:endParaRPr lang="en-US" dirty="0"/>
          </a:p>
          <a:p>
            <a:r>
              <a:rPr lang="en-US" dirty="0"/>
              <a:t>key</a:t>
            </a:r>
          </a:p>
          <a:p>
            <a:r>
              <a:rPr lang="en-US" dirty="0"/>
              <a:t>GA - KA - KEY_ALL_ACCESS</a:t>
            </a:r>
          </a:p>
          <a:p>
            <a:r>
              <a:rPr lang="en-US" dirty="0"/>
              <a:t>GR - KR - KEY_QUERY_VALUE | KEY_ENUMERATE_SUB_KEYS | KEY_NOTIFY | READ_CONTROL</a:t>
            </a:r>
          </a:p>
          <a:p>
            <a:r>
              <a:rPr lang="en-US" dirty="0"/>
              <a:t>GW - KW - KEY_CREATE_SUB_KEY | KEY_SET_VALUE | READ_CONTROL</a:t>
            </a:r>
          </a:p>
          <a:p>
            <a:r>
              <a:rPr lang="en-US" dirty="0"/>
              <a:t>GX - CCSWRPWPRC - KEY_QUERY_VALUE | KEY_CREATE_LINK | KEY_ENUMERATE_SUB_KEYS | KEY_NOTIFY | READ_CONTROL</a:t>
            </a:r>
          </a:p>
          <a:p>
            <a:endParaRPr lang="en-US" dirty="0"/>
          </a:p>
          <a:p>
            <a:endParaRPr lang="en-US" dirty="0"/>
          </a:p>
        </p:txBody>
      </p:sp>
      <p:sp>
        <p:nvSpPr>
          <p:cNvPr id="4" name="Slide Number Placeholder 3"/>
          <p:cNvSpPr>
            <a:spLocks noGrp="1"/>
          </p:cNvSpPr>
          <p:nvPr>
            <p:ph type="sldNum" sz="quarter" idx="5"/>
          </p:nvPr>
        </p:nvSpPr>
        <p:spPr/>
        <p:txBody>
          <a:bodyPr/>
          <a:lstStyle/>
          <a:p>
            <a:fld id="{BC704631-0585-43BC-9910-CF5E1692C8DA}" type="slidenum">
              <a:rPr lang="en-US" smtClean="0"/>
              <a:t>12</a:t>
            </a:fld>
            <a:endParaRPr lang="en-US"/>
          </a:p>
        </p:txBody>
      </p:sp>
    </p:spTree>
    <p:extLst>
      <p:ext uri="{BB962C8B-B14F-4D97-AF65-F5344CB8AC3E}">
        <p14:creationId xmlns:p14="http://schemas.microsoft.com/office/powerpoint/2010/main" val="2223746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mapping:</a:t>
            </a:r>
          </a:p>
          <a:p>
            <a:r>
              <a:rPr lang="en-US" dirty="0"/>
              <a:t>Process</a:t>
            </a:r>
          </a:p>
          <a:p>
            <a:r>
              <a:rPr lang="en-US" dirty="0"/>
              <a:t>GA - 0x1fffff - PROCESS_ALL_ACCESS</a:t>
            </a:r>
          </a:p>
          <a:p>
            <a:r>
              <a:rPr lang="en-US" dirty="0"/>
              <a:t>GR - 0x20410 - PROCESS_QUERY_INFORMATION | PROCESS_VM_READ | READ_CONTROL</a:t>
            </a:r>
          </a:p>
          <a:p>
            <a:r>
              <a:rPr lang="en-US" dirty="0"/>
              <a:t>GW - 0x20bea - PROCESS_CREATE_PROCESS | PROCESS_CREATE_THREAD | PROCESS_DUP_HANDLE | PROCESS_SET_QUOTA | PROCESS_SET_INFORMATION | PROCESS_SUSPEND_RESUME | PROCESS_VM_OPERATION | PROCESS_VM_WRITE | READ_CONTROL</a:t>
            </a:r>
          </a:p>
          <a:p>
            <a:r>
              <a:rPr lang="en-US" dirty="0"/>
              <a:t>GX - 0x121001 - PROCESS_QUERY_LIMITED_INFORMATION | PROCESS_TERMINATE | SYNCHRONIZE | READ_CONTROL</a:t>
            </a:r>
          </a:p>
          <a:p>
            <a:endParaRPr lang="en-US" dirty="0"/>
          </a:p>
          <a:p>
            <a:r>
              <a:rPr lang="en-US" dirty="0"/>
              <a:t>file</a:t>
            </a:r>
          </a:p>
          <a:p>
            <a:r>
              <a:rPr lang="en-US" dirty="0"/>
              <a:t>GA - FA - FILE_ALL_ACCESS</a:t>
            </a:r>
          </a:p>
          <a:p>
            <a:r>
              <a:rPr lang="en-US" dirty="0"/>
              <a:t>GR - FR - FILE_READ_ATTRIBUTES | FILE_READ_DATA | FILE_READ_EA | SYNCHRONIZE | READ_CONTROL</a:t>
            </a:r>
          </a:p>
          <a:p>
            <a:r>
              <a:rPr lang="en-US" dirty="0"/>
              <a:t>GW - FW - FILE_APPEND_DATA | FILE_WRITE_ATTRIBUTES FILE_WRITE_DATA | FILE_WRITE_EA | SYNCHRONIZE | READ_CONTROL</a:t>
            </a:r>
          </a:p>
          <a:p>
            <a:r>
              <a:rPr lang="en-US" dirty="0"/>
              <a:t>GX - FX - FILE_EXECUTE | FILE_READ_ATTRIBUTES | SYNCHRONIZE | READ_CONTROL</a:t>
            </a:r>
          </a:p>
          <a:p>
            <a:endParaRPr lang="en-US" dirty="0"/>
          </a:p>
          <a:p>
            <a:r>
              <a:rPr lang="en-US" dirty="0"/>
              <a:t>key</a:t>
            </a:r>
          </a:p>
          <a:p>
            <a:r>
              <a:rPr lang="en-US" dirty="0"/>
              <a:t>GA - KA - KEY_ALL_ACCESS</a:t>
            </a:r>
          </a:p>
          <a:p>
            <a:r>
              <a:rPr lang="en-US" dirty="0"/>
              <a:t>GR - KR - KEY_QUERY_VALUE | KEY_ENUMERATE_SUB_KEYS | KEY_NOTIFY | READ_CONTROL</a:t>
            </a:r>
          </a:p>
          <a:p>
            <a:r>
              <a:rPr lang="en-US" dirty="0"/>
              <a:t>GW - KW - KEY_CREATE_SUB_KEY | KEY_SET_VALUE | READ_CONTROL</a:t>
            </a:r>
          </a:p>
          <a:p>
            <a:r>
              <a:rPr lang="en-US" dirty="0"/>
              <a:t>GX - CCSWRPWPRC - KEY_QUERY_VALUE | KEY_CREATE_LINK | KEY_ENUMERATE_SUB_KEYS | KEY_NOTIFY | READ_CONTROL</a:t>
            </a:r>
          </a:p>
          <a:p>
            <a:endParaRPr lang="en-US" dirty="0"/>
          </a:p>
          <a:p>
            <a:endParaRPr lang="en-US" dirty="0"/>
          </a:p>
        </p:txBody>
      </p:sp>
      <p:sp>
        <p:nvSpPr>
          <p:cNvPr id="4" name="Slide Number Placeholder 3"/>
          <p:cNvSpPr>
            <a:spLocks noGrp="1"/>
          </p:cNvSpPr>
          <p:nvPr>
            <p:ph type="sldNum" sz="quarter" idx="5"/>
          </p:nvPr>
        </p:nvSpPr>
        <p:spPr/>
        <p:txBody>
          <a:bodyPr/>
          <a:lstStyle/>
          <a:p>
            <a:fld id="{BC704631-0585-43BC-9910-CF5E1692C8DA}" type="slidenum">
              <a:rPr lang="en-US" smtClean="0"/>
              <a:t>13</a:t>
            </a:fld>
            <a:endParaRPr lang="en-US"/>
          </a:p>
        </p:txBody>
      </p:sp>
    </p:spTree>
    <p:extLst>
      <p:ext uri="{BB962C8B-B14F-4D97-AF65-F5344CB8AC3E}">
        <p14:creationId xmlns:p14="http://schemas.microsoft.com/office/powerpoint/2010/main" val="264275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04631-0585-43BC-9910-CF5E1692C8DA}" type="slidenum">
              <a:rPr lang="en-US" smtClean="0"/>
              <a:t>35</a:t>
            </a:fld>
            <a:endParaRPr lang="en-US"/>
          </a:p>
        </p:txBody>
      </p:sp>
    </p:spTree>
    <p:extLst>
      <p:ext uri="{BB962C8B-B14F-4D97-AF65-F5344CB8AC3E}">
        <p14:creationId xmlns:p14="http://schemas.microsoft.com/office/powerpoint/2010/main" val="2936566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4F25-50AA-495C-B8E0-21219CF7A6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582EA8-2B6B-42D9-A2F0-6FB9FFACE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3E5F7D-883A-43A3-A360-168B98CB48E9}"/>
              </a:ext>
            </a:extLst>
          </p:cNvPr>
          <p:cNvSpPr>
            <a:spLocks noGrp="1"/>
          </p:cNvSpPr>
          <p:nvPr>
            <p:ph type="dt" sz="half" idx="10"/>
          </p:nvPr>
        </p:nvSpPr>
        <p:spPr/>
        <p:txBody>
          <a:bodyPr/>
          <a:lstStyle/>
          <a:p>
            <a:fld id="{DD32951F-26DE-40BA-8CC1-534B94EFB1BA}" type="datetimeFigureOut">
              <a:rPr lang="en-US" smtClean="0"/>
              <a:t>9/16/2024</a:t>
            </a:fld>
            <a:endParaRPr lang="en-US"/>
          </a:p>
        </p:txBody>
      </p:sp>
      <p:sp>
        <p:nvSpPr>
          <p:cNvPr id="5" name="Footer Placeholder 4">
            <a:extLst>
              <a:ext uri="{FF2B5EF4-FFF2-40B4-BE49-F238E27FC236}">
                <a16:creationId xmlns:a16="http://schemas.microsoft.com/office/drawing/2014/main" id="{41E51084-642E-4DC2-9228-00EF34985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6CE32-1937-4649-8D02-CBF5E1516E61}"/>
              </a:ext>
            </a:extLst>
          </p:cNvPr>
          <p:cNvSpPr>
            <a:spLocks noGrp="1"/>
          </p:cNvSpPr>
          <p:nvPr>
            <p:ph type="sldNum" sz="quarter" idx="12"/>
          </p:nvPr>
        </p:nvSpPr>
        <p:spPr/>
        <p:txBody>
          <a:bodyPr/>
          <a:lstStyle/>
          <a:p>
            <a:fld id="{EA5BAAFD-AD5D-4A54-A6E2-B037A2504859}" type="slidenum">
              <a:rPr lang="en-US" smtClean="0"/>
              <a:t>‹#›</a:t>
            </a:fld>
            <a:endParaRPr lang="en-US"/>
          </a:p>
        </p:txBody>
      </p:sp>
    </p:spTree>
    <p:extLst>
      <p:ext uri="{BB962C8B-B14F-4D97-AF65-F5344CB8AC3E}">
        <p14:creationId xmlns:p14="http://schemas.microsoft.com/office/powerpoint/2010/main" val="100387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0395-7FD2-42C4-883D-961ED29D82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298AF-D8ED-4519-983E-92414BF639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0EAC8-090E-41A9-B8C2-16D9B26CEBB2}"/>
              </a:ext>
            </a:extLst>
          </p:cNvPr>
          <p:cNvSpPr>
            <a:spLocks noGrp="1"/>
          </p:cNvSpPr>
          <p:nvPr>
            <p:ph type="dt" sz="half" idx="10"/>
          </p:nvPr>
        </p:nvSpPr>
        <p:spPr/>
        <p:txBody>
          <a:bodyPr/>
          <a:lstStyle/>
          <a:p>
            <a:fld id="{DD32951F-26DE-40BA-8CC1-534B94EFB1BA}" type="datetimeFigureOut">
              <a:rPr lang="en-US" smtClean="0"/>
              <a:t>9/16/2024</a:t>
            </a:fld>
            <a:endParaRPr lang="en-US"/>
          </a:p>
        </p:txBody>
      </p:sp>
      <p:sp>
        <p:nvSpPr>
          <p:cNvPr id="5" name="Footer Placeholder 4">
            <a:extLst>
              <a:ext uri="{FF2B5EF4-FFF2-40B4-BE49-F238E27FC236}">
                <a16:creationId xmlns:a16="http://schemas.microsoft.com/office/drawing/2014/main" id="{1C0F4B7E-A707-48CD-B97C-7B391E715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C14FC-1123-479D-B146-FD4F28CA4D09}"/>
              </a:ext>
            </a:extLst>
          </p:cNvPr>
          <p:cNvSpPr>
            <a:spLocks noGrp="1"/>
          </p:cNvSpPr>
          <p:nvPr>
            <p:ph type="sldNum" sz="quarter" idx="12"/>
          </p:nvPr>
        </p:nvSpPr>
        <p:spPr/>
        <p:txBody>
          <a:bodyPr/>
          <a:lstStyle/>
          <a:p>
            <a:fld id="{EA5BAAFD-AD5D-4A54-A6E2-B037A2504859}" type="slidenum">
              <a:rPr lang="en-US" smtClean="0"/>
              <a:t>‹#›</a:t>
            </a:fld>
            <a:endParaRPr lang="en-US"/>
          </a:p>
        </p:txBody>
      </p:sp>
    </p:spTree>
    <p:extLst>
      <p:ext uri="{BB962C8B-B14F-4D97-AF65-F5344CB8AC3E}">
        <p14:creationId xmlns:p14="http://schemas.microsoft.com/office/powerpoint/2010/main" val="40075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B362A3-C5F5-46D9-AA01-958503394E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E28257-9B05-4085-8215-7124DEE600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3D56C-DF03-4FC0-80B1-34B8439335BC}"/>
              </a:ext>
            </a:extLst>
          </p:cNvPr>
          <p:cNvSpPr>
            <a:spLocks noGrp="1"/>
          </p:cNvSpPr>
          <p:nvPr>
            <p:ph type="dt" sz="half" idx="10"/>
          </p:nvPr>
        </p:nvSpPr>
        <p:spPr/>
        <p:txBody>
          <a:bodyPr/>
          <a:lstStyle/>
          <a:p>
            <a:fld id="{DD32951F-26DE-40BA-8CC1-534B94EFB1BA}" type="datetimeFigureOut">
              <a:rPr lang="en-US" smtClean="0"/>
              <a:t>9/16/2024</a:t>
            </a:fld>
            <a:endParaRPr lang="en-US"/>
          </a:p>
        </p:txBody>
      </p:sp>
      <p:sp>
        <p:nvSpPr>
          <p:cNvPr id="5" name="Footer Placeholder 4">
            <a:extLst>
              <a:ext uri="{FF2B5EF4-FFF2-40B4-BE49-F238E27FC236}">
                <a16:creationId xmlns:a16="http://schemas.microsoft.com/office/drawing/2014/main" id="{11CE9FAC-C364-4BFD-9892-AA04CB696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99DCB-B908-47C4-9745-1FF57FE48123}"/>
              </a:ext>
            </a:extLst>
          </p:cNvPr>
          <p:cNvSpPr>
            <a:spLocks noGrp="1"/>
          </p:cNvSpPr>
          <p:nvPr>
            <p:ph type="sldNum" sz="quarter" idx="12"/>
          </p:nvPr>
        </p:nvSpPr>
        <p:spPr/>
        <p:txBody>
          <a:bodyPr/>
          <a:lstStyle/>
          <a:p>
            <a:fld id="{EA5BAAFD-AD5D-4A54-A6E2-B037A2504859}" type="slidenum">
              <a:rPr lang="en-US" smtClean="0"/>
              <a:t>‹#›</a:t>
            </a:fld>
            <a:endParaRPr lang="en-US"/>
          </a:p>
        </p:txBody>
      </p:sp>
    </p:spTree>
    <p:extLst>
      <p:ext uri="{BB962C8B-B14F-4D97-AF65-F5344CB8AC3E}">
        <p14:creationId xmlns:p14="http://schemas.microsoft.com/office/powerpoint/2010/main" val="79203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62B5-D9BB-472B-8495-2A63012E12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6C966-D03E-44AC-904C-A27FA4D353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3055F-7137-497E-B3DD-04F0BF365BB2}"/>
              </a:ext>
            </a:extLst>
          </p:cNvPr>
          <p:cNvSpPr>
            <a:spLocks noGrp="1"/>
          </p:cNvSpPr>
          <p:nvPr>
            <p:ph type="dt" sz="half" idx="10"/>
          </p:nvPr>
        </p:nvSpPr>
        <p:spPr/>
        <p:txBody>
          <a:bodyPr/>
          <a:lstStyle/>
          <a:p>
            <a:fld id="{DD32951F-26DE-40BA-8CC1-534B94EFB1BA}" type="datetimeFigureOut">
              <a:rPr lang="en-US" smtClean="0"/>
              <a:t>9/16/2024</a:t>
            </a:fld>
            <a:endParaRPr lang="en-US"/>
          </a:p>
        </p:txBody>
      </p:sp>
      <p:sp>
        <p:nvSpPr>
          <p:cNvPr id="5" name="Footer Placeholder 4">
            <a:extLst>
              <a:ext uri="{FF2B5EF4-FFF2-40B4-BE49-F238E27FC236}">
                <a16:creationId xmlns:a16="http://schemas.microsoft.com/office/drawing/2014/main" id="{16A51395-000B-4B47-BCBF-51ABBA484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9552D-FA9A-4A35-B394-67BF17F4E1F8}"/>
              </a:ext>
            </a:extLst>
          </p:cNvPr>
          <p:cNvSpPr>
            <a:spLocks noGrp="1"/>
          </p:cNvSpPr>
          <p:nvPr>
            <p:ph type="sldNum" sz="quarter" idx="12"/>
          </p:nvPr>
        </p:nvSpPr>
        <p:spPr/>
        <p:txBody>
          <a:bodyPr/>
          <a:lstStyle/>
          <a:p>
            <a:fld id="{EA5BAAFD-AD5D-4A54-A6E2-B037A2504859}" type="slidenum">
              <a:rPr lang="en-US" smtClean="0"/>
              <a:t>‹#›</a:t>
            </a:fld>
            <a:endParaRPr lang="en-US"/>
          </a:p>
        </p:txBody>
      </p:sp>
    </p:spTree>
    <p:extLst>
      <p:ext uri="{BB962C8B-B14F-4D97-AF65-F5344CB8AC3E}">
        <p14:creationId xmlns:p14="http://schemas.microsoft.com/office/powerpoint/2010/main" val="12265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F9E7-08AE-4276-A2B3-2E9B890052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5D1120-24C5-491A-A89B-D033BFD3BE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D764F6-2832-48BD-93B0-AE98536E6047}"/>
              </a:ext>
            </a:extLst>
          </p:cNvPr>
          <p:cNvSpPr>
            <a:spLocks noGrp="1"/>
          </p:cNvSpPr>
          <p:nvPr>
            <p:ph type="dt" sz="half" idx="10"/>
          </p:nvPr>
        </p:nvSpPr>
        <p:spPr/>
        <p:txBody>
          <a:bodyPr/>
          <a:lstStyle/>
          <a:p>
            <a:fld id="{DD32951F-26DE-40BA-8CC1-534B94EFB1BA}" type="datetimeFigureOut">
              <a:rPr lang="en-US" smtClean="0"/>
              <a:t>9/16/2024</a:t>
            </a:fld>
            <a:endParaRPr lang="en-US"/>
          </a:p>
        </p:txBody>
      </p:sp>
      <p:sp>
        <p:nvSpPr>
          <p:cNvPr id="5" name="Footer Placeholder 4">
            <a:extLst>
              <a:ext uri="{FF2B5EF4-FFF2-40B4-BE49-F238E27FC236}">
                <a16:creationId xmlns:a16="http://schemas.microsoft.com/office/drawing/2014/main" id="{549CE475-904A-4105-B291-CA22A221C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E9389-CB2B-4011-BCDB-EF9759175457}"/>
              </a:ext>
            </a:extLst>
          </p:cNvPr>
          <p:cNvSpPr>
            <a:spLocks noGrp="1"/>
          </p:cNvSpPr>
          <p:nvPr>
            <p:ph type="sldNum" sz="quarter" idx="12"/>
          </p:nvPr>
        </p:nvSpPr>
        <p:spPr/>
        <p:txBody>
          <a:bodyPr/>
          <a:lstStyle/>
          <a:p>
            <a:fld id="{EA5BAAFD-AD5D-4A54-A6E2-B037A2504859}" type="slidenum">
              <a:rPr lang="en-US" smtClean="0"/>
              <a:t>‹#›</a:t>
            </a:fld>
            <a:endParaRPr lang="en-US"/>
          </a:p>
        </p:txBody>
      </p:sp>
    </p:spTree>
    <p:extLst>
      <p:ext uri="{BB962C8B-B14F-4D97-AF65-F5344CB8AC3E}">
        <p14:creationId xmlns:p14="http://schemas.microsoft.com/office/powerpoint/2010/main" val="4004782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83D7-2D61-4E61-84CE-46B8173170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51CEAD-D2D0-46FB-BE5E-DECAF6D4B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18433A-4BF0-4D89-AB7F-2487D1F3B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5C1946-2E8B-4689-B30E-5C10DAF41458}"/>
              </a:ext>
            </a:extLst>
          </p:cNvPr>
          <p:cNvSpPr>
            <a:spLocks noGrp="1"/>
          </p:cNvSpPr>
          <p:nvPr>
            <p:ph type="dt" sz="half" idx="10"/>
          </p:nvPr>
        </p:nvSpPr>
        <p:spPr/>
        <p:txBody>
          <a:bodyPr/>
          <a:lstStyle/>
          <a:p>
            <a:fld id="{DD32951F-26DE-40BA-8CC1-534B94EFB1BA}" type="datetimeFigureOut">
              <a:rPr lang="en-US" smtClean="0"/>
              <a:t>9/16/2024</a:t>
            </a:fld>
            <a:endParaRPr lang="en-US"/>
          </a:p>
        </p:txBody>
      </p:sp>
      <p:sp>
        <p:nvSpPr>
          <p:cNvPr id="6" name="Footer Placeholder 5">
            <a:extLst>
              <a:ext uri="{FF2B5EF4-FFF2-40B4-BE49-F238E27FC236}">
                <a16:creationId xmlns:a16="http://schemas.microsoft.com/office/drawing/2014/main" id="{3CFAEB0E-759B-4789-A348-098186721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AFC68-3164-4529-8C37-CEED840DC133}"/>
              </a:ext>
            </a:extLst>
          </p:cNvPr>
          <p:cNvSpPr>
            <a:spLocks noGrp="1"/>
          </p:cNvSpPr>
          <p:nvPr>
            <p:ph type="sldNum" sz="quarter" idx="12"/>
          </p:nvPr>
        </p:nvSpPr>
        <p:spPr/>
        <p:txBody>
          <a:bodyPr/>
          <a:lstStyle/>
          <a:p>
            <a:fld id="{EA5BAAFD-AD5D-4A54-A6E2-B037A2504859}" type="slidenum">
              <a:rPr lang="en-US" smtClean="0"/>
              <a:t>‹#›</a:t>
            </a:fld>
            <a:endParaRPr lang="en-US"/>
          </a:p>
        </p:txBody>
      </p:sp>
    </p:spTree>
    <p:extLst>
      <p:ext uri="{BB962C8B-B14F-4D97-AF65-F5344CB8AC3E}">
        <p14:creationId xmlns:p14="http://schemas.microsoft.com/office/powerpoint/2010/main" val="95943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7FE5-BC3E-486E-B0F1-9933B2221E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A0B6B3-36B7-4CBB-B990-878EAADF9F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F7FA2-B439-4A31-9262-FDE7D42D85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DEAA6-A5BB-4700-9432-64E8AFC2A0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53C935-7337-427A-91C2-59F88E6FE8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E22BC7-F253-431D-A593-CF1E31D411DF}"/>
              </a:ext>
            </a:extLst>
          </p:cNvPr>
          <p:cNvSpPr>
            <a:spLocks noGrp="1"/>
          </p:cNvSpPr>
          <p:nvPr>
            <p:ph type="dt" sz="half" idx="10"/>
          </p:nvPr>
        </p:nvSpPr>
        <p:spPr/>
        <p:txBody>
          <a:bodyPr/>
          <a:lstStyle/>
          <a:p>
            <a:fld id="{DD32951F-26DE-40BA-8CC1-534B94EFB1BA}" type="datetimeFigureOut">
              <a:rPr lang="en-US" smtClean="0"/>
              <a:t>9/16/2024</a:t>
            </a:fld>
            <a:endParaRPr lang="en-US"/>
          </a:p>
        </p:txBody>
      </p:sp>
      <p:sp>
        <p:nvSpPr>
          <p:cNvPr id="8" name="Footer Placeholder 7">
            <a:extLst>
              <a:ext uri="{FF2B5EF4-FFF2-40B4-BE49-F238E27FC236}">
                <a16:creationId xmlns:a16="http://schemas.microsoft.com/office/drawing/2014/main" id="{7918DD9E-E538-4B75-A2D8-8FC996172D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20CDC0-934C-471F-A042-73320E4F067F}"/>
              </a:ext>
            </a:extLst>
          </p:cNvPr>
          <p:cNvSpPr>
            <a:spLocks noGrp="1"/>
          </p:cNvSpPr>
          <p:nvPr>
            <p:ph type="sldNum" sz="quarter" idx="12"/>
          </p:nvPr>
        </p:nvSpPr>
        <p:spPr/>
        <p:txBody>
          <a:bodyPr/>
          <a:lstStyle/>
          <a:p>
            <a:fld id="{EA5BAAFD-AD5D-4A54-A6E2-B037A2504859}" type="slidenum">
              <a:rPr lang="en-US" smtClean="0"/>
              <a:t>‹#›</a:t>
            </a:fld>
            <a:endParaRPr lang="en-US"/>
          </a:p>
        </p:txBody>
      </p:sp>
    </p:spTree>
    <p:extLst>
      <p:ext uri="{BB962C8B-B14F-4D97-AF65-F5344CB8AC3E}">
        <p14:creationId xmlns:p14="http://schemas.microsoft.com/office/powerpoint/2010/main" val="358816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643F-ADA2-4403-AEA3-94C8F8A288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C8C78B-F91F-42AA-9483-863490C1905C}"/>
              </a:ext>
            </a:extLst>
          </p:cNvPr>
          <p:cNvSpPr>
            <a:spLocks noGrp="1"/>
          </p:cNvSpPr>
          <p:nvPr>
            <p:ph type="dt" sz="half" idx="10"/>
          </p:nvPr>
        </p:nvSpPr>
        <p:spPr/>
        <p:txBody>
          <a:bodyPr/>
          <a:lstStyle/>
          <a:p>
            <a:fld id="{DD32951F-26DE-40BA-8CC1-534B94EFB1BA}" type="datetimeFigureOut">
              <a:rPr lang="en-US" smtClean="0"/>
              <a:t>9/16/2024</a:t>
            </a:fld>
            <a:endParaRPr lang="en-US"/>
          </a:p>
        </p:txBody>
      </p:sp>
      <p:sp>
        <p:nvSpPr>
          <p:cNvPr id="4" name="Footer Placeholder 3">
            <a:extLst>
              <a:ext uri="{FF2B5EF4-FFF2-40B4-BE49-F238E27FC236}">
                <a16:creationId xmlns:a16="http://schemas.microsoft.com/office/drawing/2014/main" id="{B54608D4-8794-472D-8519-B9415AC3C6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ACD2EE-7EF7-45BC-ACB1-4778628C53D2}"/>
              </a:ext>
            </a:extLst>
          </p:cNvPr>
          <p:cNvSpPr>
            <a:spLocks noGrp="1"/>
          </p:cNvSpPr>
          <p:nvPr>
            <p:ph type="sldNum" sz="quarter" idx="12"/>
          </p:nvPr>
        </p:nvSpPr>
        <p:spPr/>
        <p:txBody>
          <a:bodyPr/>
          <a:lstStyle/>
          <a:p>
            <a:fld id="{EA5BAAFD-AD5D-4A54-A6E2-B037A2504859}" type="slidenum">
              <a:rPr lang="en-US" smtClean="0"/>
              <a:t>‹#›</a:t>
            </a:fld>
            <a:endParaRPr lang="en-US"/>
          </a:p>
        </p:txBody>
      </p:sp>
    </p:spTree>
    <p:extLst>
      <p:ext uri="{BB962C8B-B14F-4D97-AF65-F5344CB8AC3E}">
        <p14:creationId xmlns:p14="http://schemas.microsoft.com/office/powerpoint/2010/main" val="1280054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785DB-156C-442C-B076-99704A8FFD24}"/>
              </a:ext>
            </a:extLst>
          </p:cNvPr>
          <p:cNvSpPr>
            <a:spLocks noGrp="1"/>
          </p:cNvSpPr>
          <p:nvPr>
            <p:ph type="dt" sz="half" idx="10"/>
          </p:nvPr>
        </p:nvSpPr>
        <p:spPr/>
        <p:txBody>
          <a:bodyPr/>
          <a:lstStyle/>
          <a:p>
            <a:fld id="{DD32951F-26DE-40BA-8CC1-534B94EFB1BA}" type="datetimeFigureOut">
              <a:rPr lang="en-US" smtClean="0"/>
              <a:t>9/16/2024</a:t>
            </a:fld>
            <a:endParaRPr lang="en-US"/>
          </a:p>
        </p:txBody>
      </p:sp>
      <p:sp>
        <p:nvSpPr>
          <p:cNvPr id="3" name="Footer Placeholder 2">
            <a:extLst>
              <a:ext uri="{FF2B5EF4-FFF2-40B4-BE49-F238E27FC236}">
                <a16:creationId xmlns:a16="http://schemas.microsoft.com/office/drawing/2014/main" id="{3052D4D4-372D-48CE-835A-7C712BF6B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B56847-5241-419B-A8AB-99C24E221E6E}"/>
              </a:ext>
            </a:extLst>
          </p:cNvPr>
          <p:cNvSpPr>
            <a:spLocks noGrp="1"/>
          </p:cNvSpPr>
          <p:nvPr>
            <p:ph type="sldNum" sz="quarter" idx="12"/>
          </p:nvPr>
        </p:nvSpPr>
        <p:spPr/>
        <p:txBody>
          <a:bodyPr/>
          <a:lstStyle/>
          <a:p>
            <a:fld id="{EA5BAAFD-AD5D-4A54-A6E2-B037A2504859}" type="slidenum">
              <a:rPr lang="en-US" smtClean="0"/>
              <a:t>‹#›</a:t>
            </a:fld>
            <a:endParaRPr lang="en-US"/>
          </a:p>
        </p:txBody>
      </p:sp>
    </p:spTree>
    <p:extLst>
      <p:ext uri="{BB962C8B-B14F-4D97-AF65-F5344CB8AC3E}">
        <p14:creationId xmlns:p14="http://schemas.microsoft.com/office/powerpoint/2010/main" val="402988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162A-CE9C-445A-80A7-DA5895A3B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492A78-2ACC-4C7C-B7A2-779562CC06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738678-0390-4E3A-A385-E0BE0725D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A4AF0E-A2FF-48AF-9903-9BCF46585E65}"/>
              </a:ext>
            </a:extLst>
          </p:cNvPr>
          <p:cNvSpPr>
            <a:spLocks noGrp="1"/>
          </p:cNvSpPr>
          <p:nvPr>
            <p:ph type="dt" sz="half" idx="10"/>
          </p:nvPr>
        </p:nvSpPr>
        <p:spPr/>
        <p:txBody>
          <a:bodyPr/>
          <a:lstStyle/>
          <a:p>
            <a:fld id="{DD32951F-26DE-40BA-8CC1-534B94EFB1BA}" type="datetimeFigureOut">
              <a:rPr lang="en-US" smtClean="0"/>
              <a:t>9/16/2024</a:t>
            </a:fld>
            <a:endParaRPr lang="en-US"/>
          </a:p>
        </p:txBody>
      </p:sp>
      <p:sp>
        <p:nvSpPr>
          <p:cNvPr id="6" name="Footer Placeholder 5">
            <a:extLst>
              <a:ext uri="{FF2B5EF4-FFF2-40B4-BE49-F238E27FC236}">
                <a16:creationId xmlns:a16="http://schemas.microsoft.com/office/drawing/2014/main" id="{82B8CFD4-D797-4DF1-B02C-A3FD26AF44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0E0172-8CE9-410A-97A5-6B76C3A410D3}"/>
              </a:ext>
            </a:extLst>
          </p:cNvPr>
          <p:cNvSpPr>
            <a:spLocks noGrp="1"/>
          </p:cNvSpPr>
          <p:nvPr>
            <p:ph type="sldNum" sz="quarter" idx="12"/>
          </p:nvPr>
        </p:nvSpPr>
        <p:spPr/>
        <p:txBody>
          <a:bodyPr/>
          <a:lstStyle/>
          <a:p>
            <a:fld id="{EA5BAAFD-AD5D-4A54-A6E2-B037A2504859}" type="slidenum">
              <a:rPr lang="en-US" smtClean="0"/>
              <a:t>‹#›</a:t>
            </a:fld>
            <a:endParaRPr lang="en-US"/>
          </a:p>
        </p:txBody>
      </p:sp>
    </p:spTree>
    <p:extLst>
      <p:ext uri="{BB962C8B-B14F-4D97-AF65-F5344CB8AC3E}">
        <p14:creationId xmlns:p14="http://schemas.microsoft.com/office/powerpoint/2010/main" val="391495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17759-6F5B-45CF-B776-ABBDDF130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98560-C260-4F9C-B172-7B34D72B3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6A8123-5E74-41A9-9D44-D8F1BF394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44CFD-3EF0-42F1-ABDD-10CBBB6CECAB}"/>
              </a:ext>
            </a:extLst>
          </p:cNvPr>
          <p:cNvSpPr>
            <a:spLocks noGrp="1"/>
          </p:cNvSpPr>
          <p:nvPr>
            <p:ph type="dt" sz="half" idx="10"/>
          </p:nvPr>
        </p:nvSpPr>
        <p:spPr/>
        <p:txBody>
          <a:bodyPr/>
          <a:lstStyle/>
          <a:p>
            <a:fld id="{DD32951F-26DE-40BA-8CC1-534B94EFB1BA}" type="datetimeFigureOut">
              <a:rPr lang="en-US" smtClean="0"/>
              <a:t>9/16/2024</a:t>
            </a:fld>
            <a:endParaRPr lang="en-US"/>
          </a:p>
        </p:txBody>
      </p:sp>
      <p:sp>
        <p:nvSpPr>
          <p:cNvPr id="6" name="Footer Placeholder 5">
            <a:extLst>
              <a:ext uri="{FF2B5EF4-FFF2-40B4-BE49-F238E27FC236}">
                <a16:creationId xmlns:a16="http://schemas.microsoft.com/office/drawing/2014/main" id="{B8CD9766-65FE-4003-9841-1600D92D0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3AFE5-4921-4B49-9D9B-33AE1CB131E9}"/>
              </a:ext>
            </a:extLst>
          </p:cNvPr>
          <p:cNvSpPr>
            <a:spLocks noGrp="1"/>
          </p:cNvSpPr>
          <p:nvPr>
            <p:ph type="sldNum" sz="quarter" idx="12"/>
          </p:nvPr>
        </p:nvSpPr>
        <p:spPr/>
        <p:txBody>
          <a:bodyPr/>
          <a:lstStyle/>
          <a:p>
            <a:fld id="{EA5BAAFD-AD5D-4A54-A6E2-B037A2504859}" type="slidenum">
              <a:rPr lang="en-US" smtClean="0"/>
              <a:t>‹#›</a:t>
            </a:fld>
            <a:endParaRPr lang="en-US"/>
          </a:p>
        </p:txBody>
      </p:sp>
    </p:spTree>
    <p:extLst>
      <p:ext uri="{BB962C8B-B14F-4D97-AF65-F5344CB8AC3E}">
        <p14:creationId xmlns:p14="http://schemas.microsoft.com/office/powerpoint/2010/main" val="1801755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8FC314-BE58-4260-AEA6-F580C28A00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45D0411-1FED-4C60-ACA5-198E8844D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71D19C-07A5-430F-9372-2B0CF4FFF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85000"/>
                  </a:schemeClr>
                </a:solidFill>
              </a:defRPr>
            </a:lvl1pPr>
          </a:lstStyle>
          <a:p>
            <a:fld id="{DD32951F-26DE-40BA-8CC1-534B94EFB1BA}" type="datetimeFigureOut">
              <a:rPr lang="en-US" smtClean="0"/>
              <a:pPr/>
              <a:t>9/16/2024</a:t>
            </a:fld>
            <a:endParaRPr lang="en-US" dirty="0"/>
          </a:p>
        </p:txBody>
      </p:sp>
      <p:sp>
        <p:nvSpPr>
          <p:cNvPr id="5" name="Footer Placeholder 4">
            <a:extLst>
              <a:ext uri="{FF2B5EF4-FFF2-40B4-BE49-F238E27FC236}">
                <a16:creationId xmlns:a16="http://schemas.microsoft.com/office/drawing/2014/main" id="{BE4D510E-0C97-451B-9840-0707FCEAC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lumMod val="85000"/>
                  </a:schemeClr>
                </a:solidFill>
              </a:defRPr>
            </a:lvl1pPr>
          </a:lstStyle>
          <a:p>
            <a:endParaRPr lang="en-US" dirty="0"/>
          </a:p>
        </p:txBody>
      </p:sp>
      <p:sp>
        <p:nvSpPr>
          <p:cNvPr id="6" name="Slide Number Placeholder 5">
            <a:extLst>
              <a:ext uri="{FF2B5EF4-FFF2-40B4-BE49-F238E27FC236}">
                <a16:creationId xmlns:a16="http://schemas.microsoft.com/office/drawing/2014/main" id="{B61695B8-F4E3-4567-9CBF-EA621D3485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lumMod val="85000"/>
                  </a:schemeClr>
                </a:solidFill>
              </a:defRPr>
            </a:lvl1pPr>
          </a:lstStyle>
          <a:p>
            <a:fld id="{EA5BAAFD-AD5D-4A54-A6E2-B037A2504859}" type="slidenum">
              <a:rPr lang="en-US" smtClean="0"/>
              <a:pPr/>
              <a:t>‹#›</a:t>
            </a:fld>
            <a:endParaRPr lang="en-US" dirty="0"/>
          </a:p>
        </p:txBody>
      </p:sp>
    </p:spTree>
    <p:extLst>
      <p:ext uri="{BB962C8B-B14F-4D97-AF65-F5344CB8AC3E}">
        <p14:creationId xmlns:p14="http://schemas.microsoft.com/office/powerpoint/2010/main" val="911998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E5AF-E6C4-48A7-BA00-E9CB8F79964A}"/>
              </a:ext>
            </a:extLst>
          </p:cNvPr>
          <p:cNvSpPr>
            <a:spLocks noGrp="1"/>
          </p:cNvSpPr>
          <p:nvPr>
            <p:ph type="ctrTitle"/>
          </p:nvPr>
        </p:nvSpPr>
        <p:spPr>
          <a:xfrm>
            <a:off x="0" y="1122362"/>
            <a:ext cx="12287250" cy="2306638"/>
          </a:xfrm>
        </p:spPr>
        <p:txBody>
          <a:bodyPr>
            <a:normAutofit/>
          </a:bodyPr>
          <a:lstStyle/>
          <a:p>
            <a:r>
              <a:rPr lang="en-US" dirty="0"/>
              <a:t>SDDL 101</a:t>
            </a:r>
            <a:br>
              <a:rPr lang="en-US" sz="4800" dirty="0"/>
            </a:br>
            <a:br>
              <a:rPr lang="en-US" sz="4800" dirty="0"/>
            </a:br>
            <a:r>
              <a:rPr lang="en-US" sz="4800" dirty="0"/>
              <a:t>Intro to Security Descriptor Definition Language</a:t>
            </a:r>
          </a:p>
        </p:txBody>
      </p:sp>
      <p:sp>
        <p:nvSpPr>
          <p:cNvPr id="3" name="Subtitle 2">
            <a:extLst>
              <a:ext uri="{FF2B5EF4-FFF2-40B4-BE49-F238E27FC236}">
                <a16:creationId xmlns:a16="http://schemas.microsoft.com/office/drawing/2014/main" id="{B6A1E8C3-388C-4ADB-A809-C9063208F5BC}"/>
              </a:ext>
            </a:extLst>
          </p:cNvPr>
          <p:cNvSpPr>
            <a:spLocks noGrp="1"/>
          </p:cNvSpPr>
          <p:nvPr>
            <p:ph type="subTitle" idx="1"/>
          </p:nvPr>
        </p:nvSpPr>
        <p:spPr>
          <a:xfrm>
            <a:off x="1157288" y="3975287"/>
            <a:ext cx="9877425" cy="968188"/>
          </a:xfrm>
        </p:spPr>
        <p:txBody>
          <a:bodyPr/>
          <a:lstStyle/>
          <a:p>
            <a:r>
              <a:rPr lang="en-US" dirty="0"/>
              <a:t>SDDL: Concise and portable text representation of binary security descriptor</a:t>
            </a:r>
          </a:p>
        </p:txBody>
      </p:sp>
      <p:sp>
        <p:nvSpPr>
          <p:cNvPr id="4" name="Subtitle 2">
            <a:extLst>
              <a:ext uri="{FF2B5EF4-FFF2-40B4-BE49-F238E27FC236}">
                <a16:creationId xmlns:a16="http://schemas.microsoft.com/office/drawing/2014/main" id="{EA526C03-15BD-4838-9A4A-4F2E6EEFAFB8}"/>
              </a:ext>
            </a:extLst>
          </p:cNvPr>
          <p:cNvSpPr txBox="1">
            <a:spLocks/>
          </p:cNvSpPr>
          <p:nvPr/>
        </p:nvSpPr>
        <p:spPr>
          <a:xfrm>
            <a:off x="8922135" y="5761516"/>
            <a:ext cx="3159219" cy="9681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Aaron Margosis,</a:t>
            </a:r>
            <a:br>
              <a:rPr lang="en-US" sz="2000" dirty="0"/>
            </a:br>
            <a:r>
              <a:rPr lang="en-US" sz="2000" dirty="0" err="1"/>
              <a:t>SysNocturnals</a:t>
            </a:r>
            <a:r>
              <a:rPr lang="en-US" sz="2000" dirty="0"/>
              <a:t> Tools</a:t>
            </a:r>
          </a:p>
        </p:txBody>
      </p:sp>
    </p:spTree>
    <p:extLst>
      <p:ext uri="{BB962C8B-B14F-4D97-AF65-F5344CB8AC3E}">
        <p14:creationId xmlns:p14="http://schemas.microsoft.com/office/powerpoint/2010/main" val="329570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96A9-B2E9-4910-A1C7-E526AC85A112}"/>
              </a:ext>
            </a:extLst>
          </p:cNvPr>
          <p:cNvSpPr>
            <a:spLocks noGrp="1"/>
          </p:cNvSpPr>
          <p:nvPr>
            <p:ph type="title"/>
          </p:nvPr>
        </p:nvSpPr>
        <p:spPr/>
        <p:txBody>
          <a:bodyPr/>
          <a:lstStyle/>
          <a:p>
            <a:r>
              <a:rPr lang="en-US" dirty="0"/>
              <a:t>32-bit access mask – combined definitions</a:t>
            </a:r>
          </a:p>
        </p:txBody>
      </p:sp>
      <p:sp>
        <p:nvSpPr>
          <p:cNvPr id="3" name="Content Placeholder 2">
            <a:extLst>
              <a:ext uri="{FF2B5EF4-FFF2-40B4-BE49-F238E27FC236}">
                <a16:creationId xmlns:a16="http://schemas.microsoft.com/office/drawing/2014/main" id="{75A67B0E-DB65-4AE3-A83B-B412B57E2496}"/>
              </a:ext>
            </a:extLst>
          </p:cNvPr>
          <p:cNvSpPr>
            <a:spLocks noGrp="1"/>
          </p:cNvSpPr>
          <p:nvPr>
            <p:ph idx="1"/>
          </p:nvPr>
        </p:nvSpPr>
        <p:spPr>
          <a:xfrm>
            <a:off x="838200" y="3051915"/>
            <a:ext cx="10515600" cy="3151375"/>
          </a:xfrm>
        </p:spPr>
        <p:txBody>
          <a:bodyPr/>
          <a:lstStyle/>
          <a:p>
            <a:pPr marL="0" indent="0">
              <a:buNone/>
            </a:pPr>
            <a:r>
              <a:rPr lang="en-US" dirty="0"/>
              <a:t>Examples of combined rights</a:t>
            </a:r>
          </a:p>
        </p:txBody>
      </p:sp>
      <p:graphicFrame>
        <p:nvGraphicFramePr>
          <p:cNvPr id="6" name="Table 5">
            <a:extLst>
              <a:ext uri="{FF2B5EF4-FFF2-40B4-BE49-F238E27FC236}">
                <a16:creationId xmlns:a16="http://schemas.microsoft.com/office/drawing/2014/main" id="{F1741E0C-3499-4298-9F8D-1838E38AB114}"/>
              </a:ext>
            </a:extLst>
          </p:cNvPr>
          <p:cNvGraphicFramePr>
            <a:graphicFrameLocks noGrp="1"/>
          </p:cNvGraphicFramePr>
          <p:nvPr>
            <p:extLst>
              <p:ext uri="{D42A27DB-BD31-4B8C-83A1-F6EECF244321}">
                <p14:modId xmlns:p14="http://schemas.microsoft.com/office/powerpoint/2010/main" val="3189584545"/>
              </p:ext>
            </p:extLst>
          </p:nvPr>
        </p:nvGraphicFramePr>
        <p:xfrm>
          <a:off x="838200" y="3973364"/>
          <a:ext cx="10515595" cy="2459104"/>
        </p:xfrm>
        <a:graphic>
          <a:graphicData uri="http://schemas.openxmlformats.org/drawingml/2006/table">
            <a:tbl>
              <a:tblPr>
                <a:tableStyleId>{5C22544A-7EE6-4342-B048-85BDC9FD1C3A}</a:tableStyleId>
              </a:tblPr>
              <a:tblGrid>
                <a:gridCol w="2187872">
                  <a:extLst>
                    <a:ext uri="{9D8B030D-6E8A-4147-A177-3AD203B41FA5}">
                      <a16:colId xmlns:a16="http://schemas.microsoft.com/office/drawing/2014/main" val="3735017123"/>
                    </a:ext>
                  </a:extLst>
                </a:gridCol>
                <a:gridCol w="2401122">
                  <a:extLst>
                    <a:ext uri="{9D8B030D-6E8A-4147-A177-3AD203B41FA5}">
                      <a16:colId xmlns:a16="http://schemas.microsoft.com/office/drawing/2014/main" val="2840151250"/>
                    </a:ext>
                  </a:extLst>
                </a:gridCol>
                <a:gridCol w="5926601">
                  <a:extLst>
                    <a:ext uri="{9D8B030D-6E8A-4147-A177-3AD203B41FA5}">
                      <a16:colId xmlns:a16="http://schemas.microsoft.com/office/drawing/2014/main" val="1426380983"/>
                    </a:ext>
                  </a:extLst>
                </a:gridCol>
              </a:tblGrid>
              <a:tr h="307388">
                <a:tc>
                  <a:txBody>
                    <a:bodyPr/>
                    <a:lstStyle/>
                    <a:p>
                      <a:pPr algn="ctr" fontAlgn="t"/>
                      <a:r>
                        <a:rPr lang="en-US" sz="1800" b="1" i="1" u="none" strike="noStrike" dirty="0">
                          <a:effectLst/>
                        </a:rPr>
                        <a:t>Access mask</a:t>
                      </a:r>
                      <a:endParaRPr lang="en-US" sz="1800" b="1" i="1"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t"/>
                      <a:r>
                        <a:rPr lang="en-US" sz="1800" b="1" i="1" u="none" strike="noStrike" dirty="0">
                          <a:effectLst/>
                        </a:rPr>
                        <a:t>Combined rights</a:t>
                      </a:r>
                      <a:endParaRPr lang="en-US" sz="1800" b="1" i="1"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US" sz="1800" b="1" i="1" u="none" strike="noStrike" dirty="0">
                          <a:solidFill>
                            <a:srgbClr val="000000"/>
                          </a:solidFill>
                          <a:effectLst/>
                          <a:latin typeface="Calibri" panose="020F0502020204030204" pitchFamily="34" charset="0"/>
                        </a:rPr>
                        <a:t>Explanation</a:t>
                      </a:r>
                    </a:p>
                  </a:txBody>
                  <a:tcPr marL="7620" marR="7620" marT="7620" marB="0" anchor="ctr"/>
                </a:tc>
                <a:extLst>
                  <a:ext uri="{0D108BD9-81ED-4DB2-BD59-A6C34878D82A}">
                    <a16:rowId xmlns:a16="http://schemas.microsoft.com/office/drawing/2014/main" val="4262012729"/>
                  </a:ext>
                </a:extLst>
              </a:tr>
              <a:tr h="307388">
                <a:tc>
                  <a:txBody>
                    <a:bodyPr/>
                    <a:lstStyle/>
                    <a:p>
                      <a:pPr marL="0" algn="ctr"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0x00020019</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KEY_READ</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mn-lt"/>
                          <a:ea typeface="+mn-ea"/>
                          <a:cs typeface="+mn-cs"/>
                        </a:rPr>
                        <a:t>Includes KEY_QUERY_VALUE, KEY_ENUMERATE_SUBKEYS, KEY_NOTIFY, …</a:t>
                      </a:r>
                    </a:p>
                  </a:txBody>
                  <a:tcPr marL="7620" marR="7620" marT="7620" marB="0" anchor="ctr"/>
                </a:tc>
                <a:extLst>
                  <a:ext uri="{0D108BD9-81ED-4DB2-BD59-A6C34878D82A}">
                    <a16:rowId xmlns:a16="http://schemas.microsoft.com/office/drawing/2014/main" val="3731484430"/>
                  </a:ext>
                </a:extLst>
              </a:tr>
              <a:tr h="307388">
                <a:tc>
                  <a:txBody>
                    <a:bodyPr/>
                    <a:lstStyle/>
                    <a:p>
                      <a:pPr marL="0" algn="ctr"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0x00020006</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KEY_WRITE</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mn-lt"/>
                          <a:ea typeface="+mn-ea"/>
                          <a:cs typeface="+mn-cs"/>
                        </a:rPr>
                        <a:t>Includes KEY_SET_VALUE, KEY_CREATE_SUB_KEY, …</a:t>
                      </a:r>
                    </a:p>
                  </a:txBody>
                  <a:tcPr marL="7620" marR="7620" marT="7620" marB="0" anchor="ctr"/>
                </a:tc>
                <a:extLst>
                  <a:ext uri="{0D108BD9-81ED-4DB2-BD59-A6C34878D82A}">
                    <a16:rowId xmlns:a16="http://schemas.microsoft.com/office/drawing/2014/main" val="49905742"/>
                  </a:ext>
                </a:extLst>
              </a:tr>
              <a:tr h="307388">
                <a:tc>
                  <a:txBody>
                    <a:bodyPr/>
                    <a:lstStyle/>
                    <a:p>
                      <a:pPr marL="0" algn="ctr"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0x000f003f</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KEY_ALL_ACCESS</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mn-lt"/>
                          <a:ea typeface="+mn-ea"/>
                          <a:cs typeface="+mn-cs"/>
                        </a:rPr>
                        <a:t>Includes KEY_READ, KEY_WRITE, KEY_CREATE_LINK, DELETE, …</a:t>
                      </a:r>
                    </a:p>
                  </a:txBody>
                  <a:tcPr marL="7620" marR="7620" marT="7620" marB="0" anchor="ctr"/>
                </a:tc>
                <a:extLst>
                  <a:ext uri="{0D108BD9-81ED-4DB2-BD59-A6C34878D82A}">
                    <a16:rowId xmlns:a16="http://schemas.microsoft.com/office/drawing/2014/main" val="3136236996"/>
                  </a:ext>
                </a:extLst>
              </a:tr>
              <a:tr h="307388">
                <a:tc>
                  <a:txBody>
                    <a:bodyPr/>
                    <a:lstStyle/>
                    <a:p>
                      <a:pPr marL="0" algn="ctr"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0x00120089</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FILE_GENERIC_READ</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mn-lt"/>
                          <a:ea typeface="+mn-ea"/>
                          <a:cs typeface="+mn-cs"/>
                        </a:rPr>
                        <a:t>Includes FILE_READ_DATA, FILE_READ_ATTRIBUTES, FILE_READ_EA, …</a:t>
                      </a:r>
                    </a:p>
                  </a:txBody>
                  <a:tcPr marL="7620" marR="7620" marT="7620" marB="0" anchor="ctr"/>
                </a:tc>
                <a:extLst>
                  <a:ext uri="{0D108BD9-81ED-4DB2-BD59-A6C34878D82A}">
                    <a16:rowId xmlns:a16="http://schemas.microsoft.com/office/drawing/2014/main" val="592568803"/>
                  </a:ext>
                </a:extLst>
              </a:tr>
              <a:tr h="307388">
                <a:tc>
                  <a:txBody>
                    <a:bodyPr/>
                    <a:lstStyle/>
                    <a:p>
                      <a:pPr marL="0" algn="ctr"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0x00120116</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FILE_GENERIC_WRITE</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mn-lt"/>
                          <a:ea typeface="+mn-ea"/>
                          <a:cs typeface="+mn-cs"/>
                        </a:rPr>
                        <a:t>Includes FILE_WRITE_DATA, FILE_APPEND_DATA, FILE_WRITE_EA, …</a:t>
                      </a:r>
                    </a:p>
                  </a:txBody>
                  <a:tcPr marL="7620" marR="7620" marT="7620" marB="0" anchor="ctr"/>
                </a:tc>
                <a:extLst>
                  <a:ext uri="{0D108BD9-81ED-4DB2-BD59-A6C34878D82A}">
                    <a16:rowId xmlns:a16="http://schemas.microsoft.com/office/drawing/2014/main" val="621436566"/>
                  </a:ext>
                </a:extLst>
              </a:tr>
              <a:tr h="307388">
                <a:tc>
                  <a:txBody>
                    <a:bodyPr/>
                    <a:lstStyle/>
                    <a:p>
                      <a:pPr marL="0" algn="ctr"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0x001f01ff</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FILE_ALL_ACCESS</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mn-lt"/>
                          <a:ea typeface="+mn-ea"/>
                          <a:cs typeface="+mn-cs"/>
                        </a:rPr>
                        <a:t>Includes almost all Standard and all object-specific rights</a:t>
                      </a:r>
                    </a:p>
                  </a:txBody>
                  <a:tcPr marL="7620" marR="7620" marT="7620" marB="0" anchor="ctr"/>
                </a:tc>
                <a:extLst>
                  <a:ext uri="{0D108BD9-81ED-4DB2-BD59-A6C34878D82A}">
                    <a16:rowId xmlns:a16="http://schemas.microsoft.com/office/drawing/2014/main" val="3930237573"/>
                  </a:ext>
                </a:extLst>
              </a:tr>
              <a:tr h="307388">
                <a:tc>
                  <a:txBody>
                    <a:bodyPr/>
                    <a:lstStyle/>
                    <a:p>
                      <a:pPr marL="0" algn="ctr"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0x000f003f</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SC_MANAGER_ALL_ACCESS</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mn-lt"/>
                          <a:ea typeface="+mn-ea"/>
                          <a:cs typeface="+mn-cs"/>
                        </a:rPr>
                        <a:t>Includes most Standard and all SCM-specific rights</a:t>
                      </a:r>
                    </a:p>
                  </a:txBody>
                  <a:tcPr marL="7620" marR="7620" marT="7620" marB="0" anchor="ctr"/>
                </a:tc>
                <a:extLst>
                  <a:ext uri="{0D108BD9-81ED-4DB2-BD59-A6C34878D82A}">
                    <a16:rowId xmlns:a16="http://schemas.microsoft.com/office/drawing/2014/main" val="1916830165"/>
                  </a:ext>
                </a:extLst>
              </a:tr>
            </a:tbl>
          </a:graphicData>
        </a:graphic>
      </p:graphicFrame>
      <p:graphicFrame>
        <p:nvGraphicFramePr>
          <p:cNvPr id="7" name="Table 6">
            <a:extLst>
              <a:ext uri="{FF2B5EF4-FFF2-40B4-BE49-F238E27FC236}">
                <a16:creationId xmlns:a16="http://schemas.microsoft.com/office/drawing/2014/main" id="{CE55CC58-714B-48BA-B55E-B998DD411350}"/>
              </a:ext>
            </a:extLst>
          </p:cNvPr>
          <p:cNvGraphicFramePr>
            <a:graphicFrameLocks noGrp="1"/>
          </p:cNvGraphicFramePr>
          <p:nvPr>
            <p:extLst>
              <p:ext uri="{D42A27DB-BD31-4B8C-83A1-F6EECF244321}">
                <p14:modId xmlns:p14="http://schemas.microsoft.com/office/powerpoint/2010/main" val="2021882120"/>
              </p:ext>
            </p:extLst>
          </p:nvPr>
        </p:nvGraphicFramePr>
        <p:xfrm>
          <a:off x="838199" y="1460863"/>
          <a:ext cx="10515596" cy="919740"/>
        </p:xfrm>
        <a:graphic>
          <a:graphicData uri="http://schemas.openxmlformats.org/drawingml/2006/table">
            <a:tbl>
              <a:tblPr firstRow="1" firstCol="1" bandRow="1">
                <a:tableStyleId>{B301B821-A1FF-4177-AEE7-76D212191A09}</a:tableStyleId>
              </a:tblPr>
              <a:tblGrid>
                <a:gridCol w="330258">
                  <a:extLst>
                    <a:ext uri="{9D8B030D-6E8A-4147-A177-3AD203B41FA5}">
                      <a16:colId xmlns:a16="http://schemas.microsoft.com/office/drawing/2014/main" val="1975311393"/>
                    </a:ext>
                  </a:extLst>
                </a:gridCol>
                <a:gridCol w="330258">
                  <a:extLst>
                    <a:ext uri="{9D8B030D-6E8A-4147-A177-3AD203B41FA5}">
                      <a16:colId xmlns:a16="http://schemas.microsoft.com/office/drawing/2014/main" val="4009000980"/>
                    </a:ext>
                  </a:extLst>
                </a:gridCol>
                <a:gridCol w="330258">
                  <a:extLst>
                    <a:ext uri="{9D8B030D-6E8A-4147-A177-3AD203B41FA5}">
                      <a16:colId xmlns:a16="http://schemas.microsoft.com/office/drawing/2014/main" val="1945726287"/>
                    </a:ext>
                  </a:extLst>
                </a:gridCol>
                <a:gridCol w="330258">
                  <a:extLst>
                    <a:ext uri="{9D8B030D-6E8A-4147-A177-3AD203B41FA5}">
                      <a16:colId xmlns:a16="http://schemas.microsoft.com/office/drawing/2014/main" val="3113112248"/>
                    </a:ext>
                  </a:extLst>
                </a:gridCol>
                <a:gridCol w="330258">
                  <a:extLst>
                    <a:ext uri="{9D8B030D-6E8A-4147-A177-3AD203B41FA5}">
                      <a16:colId xmlns:a16="http://schemas.microsoft.com/office/drawing/2014/main" val="1849496038"/>
                    </a:ext>
                  </a:extLst>
                </a:gridCol>
                <a:gridCol w="330258">
                  <a:extLst>
                    <a:ext uri="{9D8B030D-6E8A-4147-A177-3AD203B41FA5}">
                      <a16:colId xmlns:a16="http://schemas.microsoft.com/office/drawing/2014/main" val="87386884"/>
                    </a:ext>
                  </a:extLst>
                </a:gridCol>
                <a:gridCol w="330258">
                  <a:extLst>
                    <a:ext uri="{9D8B030D-6E8A-4147-A177-3AD203B41FA5}">
                      <a16:colId xmlns:a16="http://schemas.microsoft.com/office/drawing/2014/main" val="2626059564"/>
                    </a:ext>
                  </a:extLst>
                </a:gridCol>
                <a:gridCol w="330258">
                  <a:extLst>
                    <a:ext uri="{9D8B030D-6E8A-4147-A177-3AD203B41FA5}">
                      <a16:colId xmlns:a16="http://schemas.microsoft.com/office/drawing/2014/main" val="3044408301"/>
                    </a:ext>
                  </a:extLst>
                </a:gridCol>
                <a:gridCol w="330258">
                  <a:extLst>
                    <a:ext uri="{9D8B030D-6E8A-4147-A177-3AD203B41FA5}">
                      <a16:colId xmlns:a16="http://schemas.microsoft.com/office/drawing/2014/main" val="433711243"/>
                    </a:ext>
                  </a:extLst>
                </a:gridCol>
                <a:gridCol w="330258">
                  <a:extLst>
                    <a:ext uri="{9D8B030D-6E8A-4147-A177-3AD203B41FA5}">
                      <a16:colId xmlns:a16="http://schemas.microsoft.com/office/drawing/2014/main" val="50972215"/>
                    </a:ext>
                  </a:extLst>
                </a:gridCol>
                <a:gridCol w="330258">
                  <a:extLst>
                    <a:ext uri="{9D8B030D-6E8A-4147-A177-3AD203B41FA5}">
                      <a16:colId xmlns:a16="http://schemas.microsoft.com/office/drawing/2014/main" val="2768448869"/>
                    </a:ext>
                  </a:extLst>
                </a:gridCol>
                <a:gridCol w="330258">
                  <a:extLst>
                    <a:ext uri="{9D8B030D-6E8A-4147-A177-3AD203B41FA5}">
                      <a16:colId xmlns:a16="http://schemas.microsoft.com/office/drawing/2014/main" val="2522692479"/>
                    </a:ext>
                  </a:extLst>
                </a:gridCol>
                <a:gridCol w="330258">
                  <a:extLst>
                    <a:ext uri="{9D8B030D-6E8A-4147-A177-3AD203B41FA5}">
                      <a16:colId xmlns:a16="http://schemas.microsoft.com/office/drawing/2014/main" val="2329771351"/>
                    </a:ext>
                  </a:extLst>
                </a:gridCol>
                <a:gridCol w="330258">
                  <a:extLst>
                    <a:ext uri="{9D8B030D-6E8A-4147-A177-3AD203B41FA5}">
                      <a16:colId xmlns:a16="http://schemas.microsoft.com/office/drawing/2014/main" val="1060698069"/>
                    </a:ext>
                  </a:extLst>
                </a:gridCol>
                <a:gridCol w="330258">
                  <a:extLst>
                    <a:ext uri="{9D8B030D-6E8A-4147-A177-3AD203B41FA5}">
                      <a16:colId xmlns:a16="http://schemas.microsoft.com/office/drawing/2014/main" val="1873497709"/>
                    </a:ext>
                  </a:extLst>
                </a:gridCol>
                <a:gridCol w="330258">
                  <a:extLst>
                    <a:ext uri="{9D8B030D-6E8A-4147-A177-3AD203B41FA5}">
                      <a16:colId xmlns:a16="http://schemas.microsoft.com/office/drawing/2014/main" val="641547097"/>
                    </a:ext>
                  </a:extLst>
                </a:gridCol>
                <a:gridCol w="330258">
                  <a:extLst>
                    <a:ext uri="{9D8B030D-6E8A-4147-A177-3AD203B41FA5}">
                      <a16:colId xmlns:a16="http://schemas.microsoft.com/office/drawing/2014/main" val="3695645156"/>
                    </a:ext>
                  </a:extLst>
                </a:gridCol>
                <a:gridCol w="330258">
                  <a:extLst>
                    <a:ext uri="{9D8B030D-6E8A-4147-A177-3AD203B41FA5}">
                      <a16:colId xmlns:a16="http://schemas.microsoft.com/office/drawing/2014/main" val="2152789760"/>
                    </a:ext>
                  </a:extLst>
                </a:gridCol>
                <a:gridCol w="330258">
                  <a:extLst>
                    <a:ext uri="{9D8B030D-6E8A-4147-A177-3AD203B41FA5}">
                      <a16:colId xmlns:a16="http://schemas.microsoft.com/office/drawing/2014/main" val="3241930063"/>
                    </a:ext>
                  </a:extLst>
                </a:gridCol>
                <a:gridCol w="330258">
                  <a:extLst>
                    <a:ext uri="{9D8B030D-6E8A-4147-A177-3AD203B41FA5}">
                      <a16:colId xmlns:a16="http://schemas.microsoft.com/office/drawing/2014/main" val="3575858225"/>
                    </a:ext>
                  </a:extLst>
                </a:gridCol>
                <a:gridCol w="330258">
                  <a:extLst>
                    <a:ext uri="{9D8B030D-6E8A-4147-A177-3AD203B41FA5}">
                      <a16:colId xmlns:a16="http://schemas.microsoft.com/office/drawing/2014/main" val="497435580"/>
                    </a:ext>
                  </a:extLst>
                </a:gridCol>
                <a:gridCol w="330258">
                  <a:extLst>
                    <a:ext uri="{9D8B030D-6E8A-4147-A177-3AD203B41FA5}">
                      <a16:colId xmlns:a16="http://schemas.microsoft.com/office/drawing/2014/main" val="938092357"/>
                    </a:ext>
                  </a:extLst>
                </a:gridCol>
                <a:gridCol w="324992">
                  <a:extLst>
                    <a:ext uri="{9D8B030D-6E8A-4147-A177-3AD203B41FA5}">
                      <a16:colId xmlns:a16="http://schemas.microsoft.com/office/drawing/2014/main" val="876749321"/>
                    </a:ext>
                  </a:extLst>
                </a:gridCol>
                <a:gridCol w="324992">
                  <a:extLst>
                    <a:ext uri="{9D8B030D-6E8A-4147-A177-3AD203B41FA5}">
                      <a16:colId xmlns:a16="http://schemas.microsoft.com/office/drawing/2014/main" val="202081395"/>
                    </a:ext>
                  </a:extLst>
                </a:gridCol>
                <a:gridCol w="324992">
                  <a:extLst>
                    <a:ext uri="{9D8B030D-6E8A-4147-A177-3AD203B41FA5}">
                      <a16:colId xmlns:a16="http://schemas.microsoft.com/office/drawing/2014/main" val="1763808068"/>
                    </a:ext>
                  </a:extLst>
                </a:gridCol>
                <a:gridCol w="324992">
                  <a:extLst>
                    <a:ext uri="{9D8B030D-6E8A-4147-A177-3AD203B41FA5}">
                      <a16:colId xmlns:a16="http://schemas.microsoft.com/office/drawing/2014/main" val="2353580893"/>
                    </a:ext>
                  </a:extLst>
                </a:gridCol>
                <a:gridCol w="324992">
                  <a:extLst>
                    <a:ext uri="{9D8B030D-6E8A-4147-A177-3AD203B41FA5}">
                      <a16:colId xmlns:a16="http://schemas.microsoft.com/office/drawing/2014/main" val="882704401"/>
                    </a:ext>
                  </a:extLst>
                </a:gridCol>
                <a:gridCol w="324992">
                  <a:extLst>
                    <a:ext uri="{9D8B030D-6E8A-4147-A177-3AD203B41FA5}">
                      <a16:colId xmlns:a16="http://schemas.microsoft.com/office/drawing/2014/main" val="1142328703"/>
                    </a:ext>
                  </a:extLst>
                </a:gridCol>
                <a:gridCol w="324992">
                  <a:extLst>
                    <a:ext uri="{9D8B030D-6E8A-4147-A177-3AD203B41FA5}">
                      <a16:colId xmlns:a16="http://schemas.microsoft.com/office/drawing/2014/main" val="3458391804"/>
                    </a:ext>
                  </a:extLst>
                </a:gridCol>
                <a:gridCol w="324992">
                  <a:extLst>
                    <a:ext uri="{9D8B030D-6E8A-4147-A177-3AD203B41FA5}">
                      <a16:colId xmlns:a16="http://schemas.microsoft.com/office/drawing/2014/main" val="4087261117"/>
                    </a:ext>
                  </a:extLst>
                </a:gridCol>
                <a:gridCol w="324992">
                  <a:extLst>
                    <a:ext uri="{9D8B030D-6E8A-4147-A177-3AD203B41FA5}">
                      <a16:colId xmlns:a16="http://schemas.microsoft.com/office/drawing/2014/main" val="2669184998"/>
                    </a:ext>
                  </a:extLst>
                </a:gridCol>
                <a:gridCol w="324992">
                  <a:extLst>
                    <a:ext uri="{9D8B030D-6E8A-4147-A177-3AD203B41FA5}">
                      <a16:colId xmlns:a16="http://schemas.microsoft.com/office/drawing/2014/main" val="1790557817"/>
                    </a:ext>
                  </a:extLst>
                </a:gridCol>
              </a:tblGrid>
              <a:tr h="459870">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31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30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29</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28</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27</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26</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23</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22</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21</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20</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19</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18</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17</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16</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15</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14</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13</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12</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11</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10</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9</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8</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7</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6</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5</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4</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3</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0</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87155230"/>
                  </a:ext>
                </a:extLst>
              </a:tr>
              <a:tr h="459870">
                <a:tc gridSpan="4">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0" kern="1200" noProof="0" dirty="0">
                          <a:solidFill>
                            <a:schemeClr val="bg2">
                              <a:lumMod val="75000"/>
                            </a:schemeClr>
                          </a:solidFill>
                          <a:effectLst/>
                          <a:latin typeface="+mn-lt"/>
                          <a:ea typeface="+mn-ea"/>
                          <a:cs typeface="+mn-cs"/>
                        </a:rPr>
                        <a:t>Generic rights</a:t>
                      </a:r>
                    </a:p>
                  </a:txBody>
                  <a:tcPr marL="68580" marR="68580" marT="0" marB="0" anchor="ctr">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4">
                  <a:txBody>
                    <a:bodyPr/>
                    <a:lstStyle/>
                    <a:p>
                      <a:pPr marL="0" marR="0" algn="ctr" defTabSz="914400" rtl="0" eaLnBrk="1" latinLnBrk="0" hangingPunct="1">
                        <a:lnSpc>
                          <a:spcPct val="107000"/>
                        </a:lnSpc>
                        <a:spcBef>
                          <a:spcPts val="0"/>
                        </a:spcBef>
                        <a:spcAft>
                          <a:spcPts val="0"/>
                        </a:spcAft>
                      </a:pPr>
                      <a:r>
                        <a:rPr lang="en-US" sz="1600" b="0" kern="1200" dirty="0">
                          <a:solidFill>
                            <a:schemeClr val="bg2">
                              <a:lumMod val="75000"/>
                            </a:schemeClr>
                          </a:solidFill>
                          <a:effectLst/>
                          <a:latin typeface="+mn-lt"/>
                          <a:ea typeface="+mn-ea"/>
                          <a:cs typeface="+mn-cs"/>
                        </a:rPr>
                        <a:t>Misc.</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8">
                  <a:txBody>
                    <a:bodyPr/>
                    <a:lstStyle/>
                    <a:p>
                      <a:pPr marL="0" marR="0" algn="ctr" defTabSz="914400" rtl="0" eaLnBrk="1" latinLnBrk="0" hangingPunct="1">
                        <a:lnSpc>
                          <a:spcPct val="107000"/>
                        </a:lnSpc>
                        <a:spcBef>
                          <a:spcPts val="0"/>
                        </a:spcBef>
                        <a:spcAft>
                          <a:spcPts val="0"/>
                        </a:spcAft>
                      </a:pPr>
                      <a:r>
                        <a:rPr lang="en-US" sz="1600" b="1" kern="1200" dirty="0">
                          <a:solidFill>
                            <a:schemeClr val="dk1"/>
                          </a:solidFill>
                          <a:effectLst/>
                          <a:latin typeface="+mn-lt"/>
                          <a:ea typeface="+mn-ea"/>
                          <a:cs typeface="+mn-cs"/>
                        </a:rPr>
                        <a:t>Standard rights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16">
                  <a:txBody>
                    <a:bodyPr/>
                    <a:lstStyle/>
                    <a:p>
                      <a:pPr marL="0" marR="0" algn="ctr" defTabSz="914400" rtl="0" eaLnBrk="1" latinLnBrk="0" hangingPunct="1">
                        <a:lnSpc>
                          <a:spcPct val="107000"/>
                        </a:lnSpc>
                        <a:spcBef>
                          <a:spcPts val="0"/>
                        </a:spcBef>
                        <a:spcAft>
                          <a:spcPts val="0"/>
                        </a:spcAft>
                      </a:pPr>
                      <a:r>
                        <a:rPr lang="en-US" sz="1600" b="1" kern="1200" dirty="0">
                          <a:solidFill>
                            <a:schemeClr val="dk1"/>
                          </a:solidFill>
                          <a:effectLst/>
                          <a:latin typeface="+mn-lt"/>
                          <a:ea typeface="+mn-ea"/>
                          <a:cs typeface="+mn-cs"/>
                        </a:rPr>
                        <a:t>Object-specific rights</a:t>
                      </a:r>
                    </a:p>
                  </a:txBody>
                  <a:tcPr marL="68580" marR="68580" marT="0" marB="0" anchor="ctr">
                    <a:lnL w="12700" cap="flat" cmpd="sng" algn="ctr">
                      <a:solidFill>
                        <a:schemeClr val="tx1"/>
                      </a:solidFill>
                      <a:prstDash val="solid"/>
                      <a:round/>
                      <a:headEnd type="none" w="med" len="med"/>
                      <a:tailEnd type="none" w="med" len="med"/>
                    </a:lnL>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4046727"/>
                  </a:ext>
                </a:extLst>
              </a:tr>
            </a:tbl>
          </a:graphicData>
        </a:graphic>
      </p:graphicFrame>
    </p:spTree>
    <p:extLst>
      <p:ext uri="{BB962C8B-B14F-4D97-AF65-F5344CB8AC3E}">
        <p14:creationId xmlns:p14="http://schemas.microsoft.com/office/powerpoint/2010/main" val="4486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96A9-B2E9-4910-A1C7-E526AC85A112}"/>
              </a:ext>
            </a:extLst>
          </p:cNvPr>
          <p:cNvSpPr>
            <a:spLocks noGrp="1"/>
          </p:cNvSpPr>
          <p:nvPr>
            <p:ph type="title"/>
          </p:nvPr>
        </p:nvSpPr>
        <p:spPr/>
        <p:txBody>
          <a:bodyPr/>
          <a:lstStyle/>
          <a:p>
            <a:r>
              <a:rPr lang="en-US" dirty="0"/>
              <a:t>32-bit access mask – miscellaneous</a:t>
            </a:r>
          </a:p>
        </p:txBody>
      </p:sp>
      <p:sp>
        <p:nvSpPr>
          <p:cNvPr id="3" name="Content Placeholder 2">
            <a:extLst>
              <a:ext uri="{FF2B5EF4-FFF2-40B4-BE49-F238E27FC236}">
                <a16:creationId xmlns:a16="http://schemas.microsoft.com/office/drawing/2014/main" id="{75A67B0E-DB65-4AE3-A83B-B412B57E2496}"/>
              </a:ext>
            </a:extLst>
          </p:cNvPr>
          <p:cNvSpPr>
            <a:spLocks noGrp="1"/>
          </p:cNvSpPr>
          <p:nvPr>
            <p:ph idx="1"/>
          </p:nvPr>
        </p:nvSpPr>
        <p:spPr>
          <a:xfrm>
            <a:off x="838200" y="3051915"/>
            <a:ext cx="10515600" cy="3151375"/>
          </a:xfrm>
        </p:spPr>
        <p:txBody>
          <a:bodyPr/>
          <a:lstStyle/>
          <a:p>
            <a:pPr marL="0" indent="0">
              <a:buNone/>
            </a:pPr>
            <a:r>
              <a:rPr lang="en-US" dirty="0"/>
              <a:t>Used only when requesting access</a:t>
            </a:r>
          </a:p>
          <a:p>
            <a:pPr marL="0" indent="0">
              <a:buNone/>
            </a:pPr>
            <a:r>
              <a:rPr lang="en-US" dirty="0"/>
              <a:t>Not found in security descriptors</a:t>
            </a:r>
          </a:p>
          <a:p>
            <a:pPr marL="0" indent="0">
              <a:buNone/>
            </a:pPr>
            <a:r>
              <a:rPr lang="en-US" dirty="0"/>
              <a:t>No representation in SDDL</a:t>
            </a:r>
          </a:p>
        </p:txBody>
      </p:sp>
      <p:graphicFrame>
        <p:nvGraphicFramePr>
          <p:cNvPr id="6" name="Table 5">
            <a:extLst>
              <a:ext uri="{FF2B5EF4-FFF2-40B4-BE49-F238E27FC236}">
                <a16:creationId xmlns:a16="http://schemas.microsoft.com/office/drawing/2014/main" id="{F1741E0C-3499-4298-9F8D-1838E38AB114}"/>
              </a:ext>
            </a:extLst>
          </p:cNvPr>
          <p:cNvGraphicFramePr>
            <a:graphicFrameLocks noGrp="1"/>
          </p:cNvGraphicFramePr>
          <p:nvPr>
            <p:extLst>
              <p:ext uri="{D42A27DB-BD31-4B8C-83A1-F6EECF244321}">
                <p14:modId xmlns:p14="http://schemas.microsoft.com/office/powerpoint/2010/main" val="1602763879"/>
              </p:ext>
            </p:extLst>
          </p:nvPr>
        </p:nvGraphicFramePr>
        <p:xfrm>
          <a:off x="838200" y="4945432"/>
          <a:ext cx="10515595" cy="922164"/>
        </p:xfrm>
        <a:graphic>
          <a:graphicData uri="http://schemas.openxmlformats.org/drawingml/2006/table">
            <a:tbl>
              <a:tblPr>
                <a:tableStyleId>{5C22544A-7EE6-4342-B048-85BDC9FD1C3A}</a:tableStyleId>
              </a:tblPr>
              <a:tblGrid>
                <a:gridCol w="2194450">
                  <a:extLst>
                    <a:ext uri="{9D8B030D-6E8A-4147-A177-3AD203B41FA5}">
                      <a16:colId xmlns:a16="http://schemas.microsoft.com/office/drawing/2014/main" val="3735017123"/>
                    </a:ext>
                  </a:extLst>
                </a:gridCol>
                <a:gridCol w="2986602">
                  <a:extLst>
                    <a:ext uri="{9D8B030D-6E8A-4147-A177-3AD203B41FA5}">
                      <a16:colId xmlns:a16="http://schemas.microsoft.com/office/drawing/2014/main" val="2840151250"/>
                    </a:ext>
                  </a:extLst>
                </a:gridCol>
                <a:gridCol w="5334543">
                  <a:extLst>
                    <a:ext uri="{9D8B030D-6E8A-4147-A177-3AD203B41FA5}">
                      <a16:colId xmlns:a16="http://schemas.microsoft.com/office/drawing/2014/main" val="1426380983"/>
                    </a:ext>
                  </a:extLst>
                </a:gridCol>
              </a:tblGrid>
              <a:tr h="307388">
                <a:tc>
                  <a:txBody>
                    <a:bodyPr/>
                    <a:lstStyle/>
                    <a:p>
                      <a:pPr algn="ctr" fontAlgn="t"/>
                      <a:r>
                        <a:rPr lang="en-US" sz="1800" b="1" i="1" u="none" strike="noStrike" dirty="0">
                          <a:effectLst/>
                          <a:latin typeface="+mn-lt"/>
                        </a:rPr>
                        <a:t>Bit</a:t>
                      </a:r>
                      <a:endParaRPr lang="en-US" sz="1800" b="1" i="1" u="none" strike="noStrike" dirty="0">
                        <a:solidFill>
                          <a:srgbClr val="000000"/>
                        </a:solidFill>
                        <a:effectLst/>
                        <a:latin typeface="+mn-lt"/>
                      </a:endParaRPr>
                    </a:p>
                  </a:txBody>
                  <a:tcPr marL="7620" marR="7620" marT="7620" marB="0" anchor="ctr"/>
                </a:tc>
                <a:tc>
                  <a:txBody>
                    <a:bodyPr/>
                    <a:lstStyle/>
                    <a:p>
                      <a:pPr algn="ctr" fontAlgn="t"/>
                      <a:r>
                        <a:rPr lang="en-US" sz="1800" b="1" i="1" u="none" strike="noStrike" dirty="0">
                          <a:effectLst/>
                          <a:latin typeface="+mn-lt"/>
                        </a:rPr>
                        <a:t>Requested rights</a:t>
                      </a:r>
                      <a:endParaRPr lang="en-US" sz="1800" b="1" i="1" u="none" strike="noStrike" dirty="0">
                        <a:solidFill>
                          <a:srgbClr val="000000"/>
                        </a:solidFill>
                        <a:effectLst/>
                        <a:latin typeface="+mn-lt"/>
                      </a:endParaRPr>
                    </a:p>
                  </a:txBody>
                  <a:tcPr marL="7620" marR="7620" marT="7620" marB="0" anchor="ctr"/>
                </a:tc>
                <a:tc>
                  <a:txBody>
                    <a:bodyPr/>
                    <a:lstStyle/>
                    <a:p>
                      <a:pPr algn="ctr" fontAlgn="t"/>
                      <a:r>
                        <a:rPr lang="en-US" sz="1800" b="1" i="1" u="none" strike="noStrike" dirty="0">
                          <a:solidFill>
                            <a:srgbClr val="000000"/>
                          </a:solidFill>
                          <a:effectLst/>
                          <a:latin typeface="+mn-lt"/>
                        </a:rPr>
                        <a:t>Explanation</a:t>
                      </a:r>
                    </a:p>
                  </a:txBody>
                  <a:tcPr marL="7620" marR="7620" marT="7620" marB="0" anchor="ctr"/>
                </a:tc>
                <a:extLst>
                  <a:ext uri="{0D108BD9-81ED-4DB2-BD59-A6C34878D82A}">
                    <a16:rowId xmlns:a16="http://schemas.microsoft.com/office/drawing/2014/main" val="4262012729"/>
                  </a:ext>
                </a:extLst>
              </a:tr>
              <a:tr h="307388">
                <a:tc>
                  <a:txBody>
                    <a:bodyPr/>
                    <a:lstStyle/>
                    <a:p>
                      <a:pPr marL="0" algn="ctr"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0x01000000</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ACCESS_SYSTEM_SECURITY</a:t>
                      </a:r>
                    </a:p>
                  </a:txBody>
                  <a:tcPr marL="7620" marR="7620" marT="7620" marB="0" anchor="ctr"/>
                </a:tc>
                <a:tc>
                  <a:txBody>
                    <a:bodyPr/>
                    <a:lstStyle/>
                    <a:p>
                      <a:pPr marL="0" algn="l" defTabSz="914400" rtl="0" eaLnBrk="1" fontAlgn="t" latinLnBrk="0" hangingPunct="1"/>
                      <a:r>
                        <a:rPr lang="en-US" sz="1600" u="none" strike="noStrike" kern="1200" dirty="0">
                          <a:solidFill>
                            <a:schemeClr val="dk1"/>
                          </a:solidFill>
                          <a:effectLst/>
                          <a:latin typeface="+mn-lt"/>
                          <a:ea typeface="+mn-ea"/>
                          <a:cs typeface="+mn-cs"/>
                        </a:rPr>
                        <a:t>Read/write the SACL in the object’s SD</a:t>
                      </a:r>
                    </a:p>
                  </a:txBody>
                  <a:tcPr marL="7620" marR="7620" marT="7620" marB="0" anchor="ctr"/>
                </a:tc>
                <a:extLst>
                  <a:ext uri="{0D108BD9-81ED-4DB2-BD59-A6C34878D82A}">
                    <a16:rowId xmlns:a16="http://schemas.microsoft.com/office/drawing/2014/main" val="3930237573"/>
                  </a:ext>
                </a:extLst>
              </a:tr>
              <a:tr h="307388">
                <a:tc>
                  <a:txBody>
                    <a:bodyPr/>
                    <a:lstStyle/>
                    <a:p>
                      <a:pPr marL="0" algn="ctr"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0x02000000</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MAXIMUM_ALLOWED</a:t>
                      </a:r>
                    </a:p>
                  </a:txBody>
                  <a:tcPr marL="7620" marR="7620" marT="7620" marB="0" anchor="ctr"/>
                </a:tc>
                <a:tc>
                  <a:txBody>
                    <a:bodyPr/>
                    <a:lstStyle/>
                    <a:p>
                      <a:pPr marL="0" algn="l" defTabSz="914400" rtl="0" eaLnBrk="1" fontAlgn="t" latinLnBrk="0" hangingPunct="1"/>
                      <a:r>
                        <a:rPr lang="en-US" sz="1600" u="none" strike="noStrike" kern="1200" dirty="0">
                          <a:solidFill>
                            <a:schemeClr val="dk1"/>
                          </a:solidFill>
                          <a:effectLst/>
                          <a:latin typeface="+mn-lt"/>
                          <a:ea typeface="+mn-ea"/>
                          <a:cs typeface="+mn-cs"/>
                        </a:rPr>
                        <a:t>Request whatever permissions the caller is granted</a:t>
                      </a:r>
                    </a:p>
                  </a:txBody>
                  <a:tcPr marL="7620" marR="7620" marT="7620" marB="0" anchor="ctr"/>
                </a:tc>
                <a:extLst>
                  <a:ext uri="{0D108BD9-81ED-4DB2-BD59-A6C34878D82A}">
                    <a16:rowId xmlns:a16="http://schemas.microsoft.com/office/drawing/2014/main" val="1916830165"/>
                  </a:ext>
                </a:extLst>
              </a:tr>
            </a:tbl>
          </a:graphicData>
        </a:graphic>
      </p:graphicFrame>
      <p:graphicFrame>
        <p:nvGraphicFramePr>
          <p:cNvPr id="7" name="Table 6">
            <a:extLst>
              <a:ext uri="{FF2B5EF4-FFF2-40B4-BE49-F238E27FC236}">
                <a16:creationId xmlns:a16="http://schemas.microsoft.com/office/drawing/2014/main" id="{FDAB77F9-67A3-4A3F-9F19-9F53930FFCF7}"/>
              </a:ext>
            </a:extLst>
          </p:cNvPr>
          <p:cNvGraphicFramePr>
            <a:graphicFrameLocks noGrp="1"/>
          </p:cNvGraphicFramePr>
          <p:nvPr/>
        </p:nvGraphicFramePr>
        <p:xfrm>
          <a:off x="838199" y="1460863"/>
          <a:ext cx="10515596" cy="919740"/>
        </p:xfrm>
        <a:graphic>
          <a:graphicData uri="http://schemas.openxmlformats.org/drawingml/2006/table">
            <a:tbl>
              <a:tblPr firstRow="1" firstCol="1" bandRow="1">
                <a:tableStyleId>{B301B821-A1FF-4177-AEE7-76D212191A09}</a:tableStyleId>
              </a:tblPr>
              <a:tblGrid>
                <a:gridCol w="330258">
                  <a:extLst>
                    <a:ext uri="{9D8B030D-6E8A-4147-A177-3AD203B41FA5}">
                      <a16:colId xmlns:a16="http://schemas.microsoft.com/office/drawing/2014/main" val="1975311393"/>
                    </a:ext>
                  </a:extLst>
                </a:gridCol>
                <a:gridCol w="330258">
                  <a:extLst>
                    <a:ext uri="{9D8B030D-6E8A-4147-A177-3AD203B41FA5}">
                      <a16:colId xmlns:a16="http://schemas.microsoft.com/office/drawing/2014/main" val="4009000980"/>
                    </a:ext>
                  </a:extLst>
                </a:gridCol>
                <a:gridCol w="330258">
                  <a:extLst>
                    <a:ext uri="{9D8B030D-6E8A-4147-A177-3AD203B41FA5}">
                      <a16:colId xmlns:a16="http://schemas.microsoft.com/office/drawing/2014/main" val="1945726287"/>
                    </a:ext>
                  </a:extLst>
                </a:gridCol>
                <a:gridCol w="330258">
                  <a:extLst>
                    <a:ext uri="{9D8B030D-6E8A-4147-A177-3AD203B41FA5}">
                      <a16:colId xmlns:a16="http://schemas.microsoft.com/office/drawing/2014/main" val="3113112248"/>
                    </a:ext>
                  </a:extLst>
                </a:gridCol>
                <a:gridCol w="330258">
                  <a:extLst>
                    <a:ext uri="{9D8B030D-6E8A-4147-A177-3AD203B41FA5}">
                      <a16:colId xmlns:a16="http://schemas.microsoft.com/office/drawing/2014/main" val="1849496038"/>
                    </a:ext>
                  </a:extLst>
                </a:gridCol>
                <a:gridCol w="330258">
                  <a:extLst>
                    <a:ext uri="{9D8B030D-6E8A-4147-A177-3AD203B41FA5}">
                      <a16:colId xmlns:a16="http://schemas.microsoft.com/office/drawing/2014/main" val="87386884"/>
                    </a:ext>
                  </a:extLst>
                </a:gridCol>
                <a:gridCol w="330258">
                  <a:extLst>
                    <a:ext uri="{9D8B030D-6E8A-4147-A177-3AD203B41FA5}">
                      <a16:colId xmlns:a16="http://schemas.microsoft.com/office/drawing/2014/main" val="2626059564"/>
                    </a:ext>
                  </a:extLst>
                </a:gridCol>
                <a:gridCol w="330258">
                  <a:extLst>
                    <a:ext uri="{9D8B030D-6E8A-4147-A177-3AD203B41FA5}">
                      <a16:colId xmlns:a16="http://schemas.microsoft.com/office/drawing/2014/main" val="3044408301"/>
                    </a:ext>
                  </a:extLst>
                </a:gridCol>
                <a:gridCol w="330258">
                  <a:extLst>
                    <a:ext uri="{9D8B030D-6E8A-4147-A177-3AD203B41FA5}">
                      <a16:colId xmlns:a16="http://schemas.microsoft.com/office/drawing/2014/main" val="433711243"/>
                    </a:ext>
                  </a:extLst>
                </a:gridCol>
                <a:gridCol w="330258">
                  <a:extLst>
                    <a:ext uri="{9D8B030D-6E8A-4147-A177-3AD203B41FA5}">
                      <a16:colId xmlns:a16="http://schemas.microsoft.com/office/drawing/2014/main" val="50972215"/>
                    </a:ext>
                  </a:extLst>
                </a:gridCol>
                <a:gridCol w="330258">
                  <a:extLst>
                    <a:ext uri="{9D8B030D-6E8A-4147-A177-3AD203B41FA5}">
                      <a16:colId xmlns:a16="http://schemas.microsoft.com/office/drawing/2014/main" val="2768448869"/>
                    </a:ext>
                  </a:extLst>
                </a:gridCol>
                <a:gridCol w="330258">
                  <a:extLst>
                    <a:ext uri="{9D8B030D-6E8A-4147-A177-3AD203B41FA5}">
                      <a16:colId xmlns:a16="http://schemas.microsoft.com/office/drawing/2014/main" val="2522692479"/>
                    </a:ext>
                  </a:extLst>
                </a:gridCol>
                <a:gridCol w="330258">
                  <a:extLst>
                    <a:ext uri="{9D8B030D-6E8A-4147-A177-3AD203B41FA5}">
                      <a16:colId xmlns:a16="http://schemas.microsoft.com/office/drawing/2014/main" val="2329771351"/>
                    </a:ext>
                  </a:extLst>
                </a:gridCol>
                <a:gridCol w="330258">
                  <a:extLst>
                    <a:ext uri="{9D8B030D-6E8A-4147-A177-3AD203B41FA5}">
                      <a16:colId xmlns:a16="http://schemas.microsoft.com/office/drawing/2014/main" val="1060698069"/>
                    </a:ext>
                  </a:extLst>
                </a:gridCol>
                <a:gridCol w="330258">
                  <a:extLst>
                    <a:ext uri="{9D8B030D-6E8A-4147-A177-3AD203B41FA5}">
                      <a16:colId xmlns:a16="http://schemas.microsoft.com/office/drawing/2014/main" val="1873497709"/>
                    </a:ext>
                  </a:extLst>
                </a:gridCol>
                <a:gridCol w="330258">
                  <a:extLst>
                    <a:ext uri="{9D8B030D-6E8A-4147-A177-3AD203B41FA5}">
                      <a16:colId xmlns:a16="http://schemas.microsoft.com/office/drawing/2014/main" val="641547097"/>
                    </a:ext>
                  </a:extLst>
                </a:gridCol>
                <a:gridCol w="330258">
                  <a:extLst>
                    <a:ext uri="{9D8B030D-6E8A-4147-A177-3AD203B41FA5}">
                      <a16:colId xmlns:a16="http://schemas.microsoft.com/office/drawing/2014/main" val="3695645156"/>
                    </a:ext>
                  </a:extLst>
                </a:gridCol>
                <a:gridCol w="330258">
                  <a:extLst>
                    <a:ext uri="{9D8B030D-6E8A-4147-A177-3AD203B41FA5}">
                      <a16:colId xmlns:a16="http://schemas.microsoft.com/office/drawing/2014/main" val="2152789760"/>
                    </a:ext>
                  </a:extLst>
                </a:gridCol>
                <a:gridCol w="330258">
                  <a:extLst>
                    <a:ext uri="{9D8B030D-6E8A-4147-A177-3AD203B41FA5}">
                      <a16:colId xmlns:a16="http://schemas.microsoft.com/office/drawing/2014/main" val="3241930063"/>
                    </a:ext>
                  </a:extLst>
                </a:gridCol>
                <a:gridCol w="330258">
                  <a:extLst>
                    <a:ext uri="{9D8B030D-6E8A-4147-A177-3AD203B41FA5}">
                      <a16:colId xmlns:a16="http://schemas.microsoft.com/office/drawing/2014/main" val="3575858225"/>
                    </a:ext>
                  </a:extLst>
                </a:gridCol>
                <a:gridCol w="330258">
                  <a:extLst>
                    <a:ext uri="{9D8B030D-6E8A-4147-A177-3AD203B41FA5}">
                      <a16:colId xmlns:a16="http://schemas.microsoft.com/office/drawing/2014/main" val="497435580"/>
                    </a:ext>
                  </a:extLst>
                </a:gridCol>
                <a:gridCol w="330258">
                  <a:extLst>
                    <a:ext uri="{9D8B030D-6E8A-4147-A177-3AD203B41FA5}">
                      <a16:colId xmlns:a16="http://schemas.microsoft.com/office/drawing/2014/main" val="938092357"/>
                    </a:ext>
                  </a:extLst>
                </a:gridCol>
                <a:gridCol w="324992">
                  <a:extLst>
                    <a:ext uri="{9D8B030D-6E8A-4147-A177-3AD203B41FA5}">
                      <a16:colId xmlns:a16="http://schemas.microsoft.com/office/drawing/2014/main" val="876749321"/>
                    </a:ext>
                  </a:extLst>
                </a:gridCol>
                <a:gridCol w="324992">
                  <a:extLst>
                    <a:ext uri="{9D8B030D-6E8A-4147-A177-3AD203B41FA5}">
                      <a16:colId xmlns:a16="http://schemas.microsoft.com/office/drawing/2014/main" val="202081395"/>
                    </a:ext>
                  </a:extLst>
                </a:gridCol>
                <a:gridCol w="324992">
                  <a:extLst>
                    <a:ext uri="{9D8B030D-6E8A-4147-A177-3AD203B41FA5}">
                      <a16:colId xmlns:a16="http://schemas.microsoft.com/office/drawing/2014/main" val="1763808068"/>
                    </a:ext>
                  </a:extLst>
                </a:gridCol>
                <a:gridCol w="324992">
                  <a:extLst>
                    <a:ext uri="{9D8B030D-6E8A-4147-A177-3AD203B41FA5}">
                      <a16:colId xmlns:a16="http://schemas.microsoft.com/office/drawing/2014/main" val="2353580893"/>
                    </a:ext>
                  </a:extLst>
                </a:gridCol>
                <a:gridCol w="324992">
                  <a:extLst>
                    <a:ext uri="{9D8B030D-6E8A-4147-A177-3AD203B41FA5}">
                      <a16:colId xmlns:a16="http://schemas.microsoft.com/office/drawing/2014/main" val="882704401"/>
                    </a:ext>
                  </a:extLst>
                </a:gridCol>
                <a:gridCol w="324992">
                  <a:extLst>
                    <a:ext uri="{9D8B030D-6E8A-4147-A177-3AD203B41FA5}">
                      <a16:colId xmlns:a16="http://schemas.microsoft.com/office/drawing/2014/main" val="1142328703"/>
                    </a:ext>
                  </a:extLst>
                </a:gridCol>
                <a:gridCol w="324992">
                  <a:extLst>
                    <a:ext uri="{9D8B030D-6E8A-4147-A177-3AD203B41FA5}">
                      <a16:colId xmlns:a16="http://schemas.microsoft.com/office/drawing/2014/main" val="3458391804"/>
                    </a:ext>
                  </a:extLst>
                </a:gridCol>
                <a:gridCol w="324992">
                  <a:extLst>
                    <a:ext uri="{9D8B030D-6E8A-4147-A177-3AD203B41FA5}">
                      <a16:colId xmlns:a16="http://schemas.microsoft.com/office/drawing/2014/main" val="4087261117"/>
                    </a:ext>
                  </a:extLst>
                </a:gridCol>
                <a:gridCol w="324992">
                  <a:extLst>
                    <a:ext uri="{9D8B030D-6E8A-4147-A177-3AD203B41FA5}">
                      <a16:colId xmlns:a16="http://schemas.microsoft.com/office/drawing/2014/main" val="2669184998"/>
                    </a:ext>
                  </a:extLst>
                </a:gridCol>
                <a:gridCol w="324992">
                  <a:extLst>
                    <a:ext uri="{9D8B030D-6E8A-4147-A177-3AD203B41FA5}">
                      <a16:colId xmlns:a16="http://schemas.microsoft.com/office/drawing/2014/main" val="1790557817"/>
                    </a:ext>
                  </a:extLst>
                </a:gridCol>
              </a:tblGrid>
              <a:tr h="459870">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31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30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29</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28</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27</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26</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23</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22</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21</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20</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19</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18</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17</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16</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13</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12</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9</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8</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7</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6</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3</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87155230"/>
                  </a:ext>
                </a:extLst>
              </a:tr>
              <a:tr h="459870">
                <a:tc gridSpan="4">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0" kern="1200" noProof="0" dirty="0">
                          <a:solidFill>
                            <a:schemeClr val="bg2">
                              <a:lumMod val="75000"/>
                            </a:schemeClr>
                          </a:solidFill>
                          <a:effectLst/>
                          <a:latin typeface="+mn-lt"/>
                          <a:ea typeface="+mn-ea"/>
                          <a:cs typeface="+mn-cs"/>
                        </a:rPr>
                        <a:t>Generic rights</a:t>
                      </a:r>
                    </a:p>
                  </a:txBody>
                  <a:tcPr marL="68580" marR="68580" marT="0" marB="0" anchor="ctr">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4">
                  <a:txBody>
                    <a:bodyPr/>
                    <a:lstStyle/>
                    <a:p>
                      <a:pPr marL="0" marR="0" algn="ctr" defTabSz="914400" rtl="0" eaLnBrk="1" latinLnBrk="0" hangingPunct="1">
                        <a:lnSpc>
                          <a:spcPct val="107000"/>
                        </a:lnSpc>
                        <a:spcBef>
                          <a:spcPts val="0"/>
                        </a:spcBef>
                        <a:spcAft>
                          <a:spcPts val="0"/>
                        </a:spcAft>
                      </a:pPr>
                      <a:r>
                        <a:rPr lang="en-US" sz="1600" b="0" kern="1200" dirty="0">
                          <a:solidFill>
                            <a:schemeClr val="bg2">
                              <a:lumMod val="75000"/>
                            </a:schemeClr>
                          </a:solidFill>
                          <a:effectLst/>
                          <a:latin typeface="+mn-lt"/>
                          <a:ea typeface="+mn-ea"/>
                          <a:cs typeface="+mn-cs"/>
                        </a:rPr>
                        <a:t>Misc.</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8">
                  <a:txBody>
                    <a:bodyPr/>
                    <a:lstStyle/>
                    <a:p>
                      <a:pPr marL="0" marR="0" algn="ctr" defTabSz="914400" rtl="0" eaLnBrk="1" latinLnBrk="0" hangingPunct="1">
                        <a:lnSpc>
                          <a:spcPct val="107000"/>
                        </a:lnSpc>
                        <a:spcBef>
                          <a:spcPts val="0"/>
                        </a:spcBef>
                        <a:spcAft>
                          <a:spcPts val="0"/>
                        </a:spcAft>
                      </a:pPr>
                      <a:r>
                        <a:rPr lang="en-US" sz="1600" b="1" kern="1200" dirty="0">
                          <a:solidFill>
                            <a:schemeClr val="dk1"/>
                          </a:solidFill>
                          <a:effectLst/>
                          <a:latin typeface="+mn-lt"/>
                          <a:ea typeface="+mn-ea"/>
                          <a:cs typeface="+mn-cs"/>
                        </a:rPr>
                        <a:t>Standard rights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16">
                  <a:txBody>
                    <a:bodyPr/>
                    <a:lstStyle/>
                    <a:p>
                      <a:pPr marL="0" marR="0" algn="ctr" defTabSz="914400" rtl="0" eaLnBrk="1" latinLnBrk="0" hangingPunct="1">
                        <a:lnSpc>
                          <a:spcPct val="107000"/>
                        </a:lnSpc>
                        <a:spcBef>
                          <a:spcPts val="0"/>
                        </a:spcBef>
                        <a:spcAft>
                          <a:spcPts val="0"/>
                        </a:spcAft>
                      </a:pPr>
                      <a:r>
                        <a:rPr lang="en-US" sz="1600" b="0" kern="1200" dirty="0">
                          <a:solidFill>
                            <a:schemeClr val="bg2">
                              <a:lumMod val="75000"/>
                            </a:schemeClr>
                          </a:solidFill>
                          <a:effectLst/>
                          <a:latin typeface="+mn-lt"/>
                          <a:ea typeface="+mn-ea"/>
                          <a:cs typeface="+mn-cs"/>
                        </a:rPr>
                        <a:t>Object-specific rights</a:t>
                      </a:r>
                    </a:p>
                  </a:txBody>
                  <a:tcPr marL="68580" marR="68580" marT="0" marB="0" anchor="ctr">
                    <a:lnL w="12700" cap="flat" cmpd="sng" algn="ctr">
                      <a:solidFill>
                        <a:schemeClr val="tx1"/>
                      </a:solidFill>
                      <a:prstDash val="solid"/>
                      <a:round/>
                      <a:headEnd type="none" w="med" len="med"/>
                      <a:tailEnd type="none" w="med" len="med"/>
                    </a:lnL>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4046727"/>
                  </a:ext>
                </a:extLst>
              </a:tr>
            </a:tbl>
          </a:graphicData>
        </a:graphic>
      </p:graphicFrame>
      <p:graphicFrame>
        <p:nvGraphicFramePr>
          <p:cNvPr id="8" name="Table 7">
            <a:extLst>
              <a:ext uri="{FF2B5EF4-FFF2-40B4-BE49-F238E27FC236}">
                <a16:creationId xmlns:a16="http://schemas.microsoft.com/office/drawing/2014/main" id="{B7B302B4-6A58-4D4F-8B05-8513A9195C97}"/>
              </a:ext>
            </a:extLst>
          </p:cNvPr>
          <p:cNvGraphicFramePr>
            <a:graphicFrameLocks noGrp="1"/>
          </p:cNvGraphicFramePr>
          <p:nvPr>
            <p:extLst>
              <p:ext uri="{D42A27DB-BD31-4B8C-83A1-F6EECF244321}">
                <p14:modId xmlns:p14="http://schemas.microsoft.com/office/powerpoint/2010/main" val="88273121"/>
              </p:ext>
            </p:extLst>
          </p:nvPr>
        </p:nvGraphicFramePr>
        <p:xfrm>
          <a:off x="842315" y="1456741"/>
          <a:ext cx="10515596" cy="919740"/>
        </p:xfrm>
        <a:graphic>
          <a:graphicData uri="http://schemas.openxmlformats.org/drawingml/2006/table">
            <a:tbl>
              <a:tblPr firstRow="1" firstCol="1" bandRow="1">
                <a:tableStyleId>{B301B821-A1FF-4177-AEE7-76D212191A09}</a:tableStyleId>
              </a:tblPr>
              <a:tblGrid>
                <a:gridCol w="330258">
                  <a:extLst>
                    <a:ext uri="{9D8B030D-6E8A-4147-A177-3AD203B41FA5}">
                      <a16:colId xmlns:a16="http://schemas.microsoft.com/office/drawing/2014/main" val="1975311393"/>
                    </a:ext>
                  </a:extLst>
                </a:gridCol>
                <a:gridCol w="330258">
                  <a:extLst>
                    <a:ext uri="{9D8B030D-6E8A-4147-A177-3AD203B41FA5}">
                      <a16:colId xmlns:a16="http://schemas.microsoft.com/office/drawing/2014/main" val="4009000980"/>
                    </a:ext>
                  </a:extLst>
                </a:gridCol>
                <a:gridCol w="330258">
                  <a:extLst>
                    <a:ext uri="{9D8B030D-6E8A-4147-A177-3AD203B41FA5}">
                      <a16:colId xmlns:a16="http://schemas.microsoft.com/office/drawing/2014/main" val="1945726287"/>
                    </a:ext>
                  </a:extLst>
                </a:gridCol>
                <a:gridCol w="330258">
                  <a:extLst>
                    <a:ext uri="{9D8B030D-6E8A-4147-A177-3AD203B41FA5}">
                      <a16:colId xmlns:a16="http://schemas.microsoft.com/office/drawing/2014/main" val="3113112248"/>
                    </a:ext>
                  </a:extLst>
                </a:gridCol>
                <a:gridCol w="330258">
                  <a:extLst>
                    <a:ext uri="{9D8B030D-6E8A-4147-A177-3AD203B41FA5}">
                      <a16:colId xmlns:a16="http://schemas.microsoft.com/office/drawing/2014/main" val="1849496038"/>
                    </a:ext>
                  </a:extLst>
                </a:gridCol>
                <a:gridCol w="330258">
                  <a:extLst>
                    <a:ext uri="{9D8B030D-6E8A-4147-A177-3AD203B41FA5}">
                      <a16:colId xmlns:a16="http://schemas.microsoft.com/office/drawing/2014/main" val="87386884"/>
                    </a:ext>
                  </a:extLst>
                </a:gridCol>
                <a:gridCol w="330258">
                  <a:extLst>
                    <a:ext uri="{9D8B030D-6E8A-4147-A177-3AD203B41FA5}">
                      <a16:colId xmlns:a16="http://schemas.microsoft.com/office/drawing/2014/main" val="2626059564"/>
                    </a:ext>
                  </a:extLst>
                </a:gridCol>
                <a:gridCol w="330258">
                  <a:extLst>
                    <a:ext uri="{9D8B030D-6E8A-4147-A177-3AD203B41FA5}">
                      <a16:colId xmlns:a16="http://schemas.microsoft.com/office/drawing/2014/main" val="3044408301"/>
                    </a:ext>
                  </a:extLst>
                </a:gridCol>
                <a:gridCol w="330258">
                  <a:extLst>
                    <a:ext uri="{9D8B030D-6E8A-4147-A177-3AD203B41FA5}">
                      <a16:colId xmlns:a16="http://schemas.microsoft.com/office/drawing/2014/main" val="433711243"/>
                    </a:ext>
                  </a:extLst>
                </a:gridCol>
                <a:gridCol w="330258">
                  <a:extLst>
                    <a:ext uri="{9D8B030D-6E8A-4147-A177-3AD203B41FA5}">
                      <a16:colId xmlns:a16="http://schemas.microsoft.com/office/drawing/2014/main" val="50972215"/>
                    </a:ext>
                  </a:extLst>
                </a:gridCol>
                <a:gridCol w="330258">
                  <a:extLst>
                    <a:ext uri="{9D8B030D-6E8A-4147-A177-3AD203B41FA5}">
                      <a16:colId xmlns:a16="http://schemas.microsoft.com/office/drawing/2014/main" val="2768448869"/>
                    </a:ext>
                  </a:extLst>
                </a:gridCol>
                <a:gridCol w="330258">
                  <a:extLst>
                    <a:ext uri="{9D8B030D-6E8A-4147-A177-3AD203B41FA5}">
                      <a16:colId xmlns:a16="http://schemas.microsoft.com/office/drawing/2014/main" val="2522692479"/>
                    </a:ext>
                  </a:extLst>
                </a:gridCol>
                <a:gridCol w="330258">
                  <a:extLst>
                    <a:ext uri="{9D8B030D-6E8A-4147-A177-3AD203B41FA5}">
                      <a16:colId xmlns:a16="http://schemas.microsoft.com/office/drawing/2014/main" val="2329771351"/>
                    </a:ext>
                  </a:extLst>
                </a:gridCol>
                <a:gridCol w="330258">
                  <a:extLst>
                    <a:ext uri="{9D8B030D-6E8A-4147-A177-3AD203B41FA5}">
                      <a16:colId xmlns:a16="http://schemas.microsoft.com/office/drawing/2014/main" val="1060698069"/>
                    </a:ext>
                  </a:extLst>
                </a:gridCol>
                <a:gridCol w="330258">
                  <a:extLst>
                    <a:ext uri="{9D8B030D-6E8A-4147-A177-3AD203B41FA5}">
                      <a16:colId xmlns:a16="http://schemas.microsoft.com/office/drawing/2014/main" val="1873497709"/>
                    </a:ext>
                  </a:extLst>
                </a:gridCol>
                <a:gridCol w="330258">
                  <a:extLst>
                    <a:ext uri="{9D8B030D-6E8A-4147-A177-3AD203B41FA5}">
                      <a16:colId xmlns:a16="http://schemas.microsoft.com/office/drawing/2014/main" val="641547097"/>
                    </a:ext>
                  </a:extLst>
                </a:gridCol>
                <a:gridCol w="330258">
                  <a:extLst>
                    <a:ext uri="{9D8B030D-6E8A-4147-A177-3AD203B41FA5}">
                      <a16:colId xmlns:a16="http://schemas.microsoft.com/office/drawing/2014/main" val="3695645156"/>
                    </a:ext>
                  </a:extLst>
                </a:gridCol>
                <a:gridCol w="330258">
                  <a:extLst>
                    <a:ext uri="{9D8B030D-6E8A-4147-A177-3AD203B41FA5}">
                      <a16:colId xmlns:a16="http://schemas.microsoft.com/office/drawing/2014/main" val="2152789760"/>
                    </a:ext>
                  </a:extLst>
                </a:gridCol>
                <a:gridCol w="330258">
                  <a:extLst>
                    <a:ext uri="{9D8B030D-6E8A-4147-A177-3AD203B41FA5}">
                      <a16:colId xmlns:a16="http://schemas.microsoft.com/office/drawing/2014/main" val="3241930063"/>
                    </a:ext>
                  </a:extLst>
                </a:gridCol>
                <a:gridCol w="330258">
                  <a:extLst>
                    <a:ext uri="{9D8B030D-6E8A-4147-A177-3AD203B41FA5}">
                      <a16:colId xmlns:a16="http://schemas.microsoft.com/office/drawing/2014/main" val="3575858225"/>
                    </a:ext>
                  </a:extLst>
                </a:gridCol>
                <a:gridCol w="330258">
                  <a:extLst>
                    <a:ext uri="{9D8B030D-6E8A-4147-A177-3AD203B41FA5}">
                      <a16:colId xmlns:a16="http://schemas.microsoft.com/office/drawing/2014/main" val="497435580"/>
                    </a:ext>
                  </a:extLst>
                </a:gridCol>
                <a:gridCol w="330258">
                  <a:extLst>
                    <a:ext uri="{9D8B030D-6E8A-4147-A177-3AD203B41FA5}">
                      <a16:colId xmlns:a16="http://schemas.microsoft.com/office/drawing/2014/main" val="938092357"/>
                    </a:ext>
                  </a:extLst>
                </a:gridCol>
                <a:gridCol w="324992">
                  <a:extLst>
                    <a:ext uri="{9D8B030D-6E8A-4147-A177-3AD203B41FA5}">
                      <a16:colId xmlns:a16="http://schemas.microsoft.com/office/drawing/2014/main" val="876749321"/>
                    </a:ext>
                  </a:extLst>
                </a:gridCol>
                <a:gridCol w="324992">
                  <a:extLst>
                    <a:ext uri="{9D8B030D-6E8A-4147-A177-3AD203B41FA5}">
                      <a16:colId xmlns:a16="http://schemas.microsoft.com/office/drawing/2014/main" val="202081395"/>
                    </a:ext>
                  </a:extLst>
                </a:gridCol>
                <a:gridCol w="324992">
                  <a:extLst>
                    <a:ext uri="{9D8B030D-6E8A-4147-A177-3AD203B41FA5}">
                      <a16:colId xmlns:a16="http://schemas.microsoft.com/office/drawing/2014/main" val="1763808068"/>
                    </a:ext>
                  </a:extLst>
                </a:gridCol>
                <a:gridCol w="324992">
                  <a:extLst>
                    <a:ext uri="{9D8B030D-6E8A-4147-A177-3AD203B41FA5}">
                      <a16:colId xmlns:a16="http://schemas.microsoft.com/office/drawing/2014/main" val="2353580893"/>
                    </a:ext>
                  </a:extLst>
                </a:gridCol>
                <a:gridCol w="324992">
                  <a:extLst>
                    <a:ext uri="{9D8B030D-6E8A-4147-A177-3AD203B41FA5}">
                      <a16:colId xmlns:a16="http://schemas.microsoft.com/office/drawing/2014/main" val="882704401"/>
                    </a:ext>
                  </a:extLst>
                </a:gridCol>
                <a:gridCol w="324992">
                  <a:extLst>
                    <a:ext uri="{9D8B030D-6E8A-4147-A177-3AD203B41FA5}">
                      <a16:colId xmlns:a16="http://schemas.microsoft.com/office/drawing/2014/main" val="1142328703"/>
                    </a:ext>
                  </a:extLst>
                </a:gridCol>
                <a:gridCol w="324992">
                  <a:extLst>
                    <a:ext uri="{9D8B030D-6E8A-4147-A177-3AD203B41FA5}">
                      <a16:colId xmlns:a16="http://schemas.microsoft.com/office/drawing/2014/main" val="3458391804"/>
                    </a:ext>
                  </a:extLst>
                </a:gridCol>
                <a:gridCol w="324992">
                  <a:extLst>
                    <a:ext uri="{9D8B030D-6E8A-4147-A177-3AD203B41FA5}">
                      <a16:colId xmlns:a16="http://schemas.microsoft.com/office/drawing/2014/main" val="4087261117"/>
                    </a:ext>
                  </a:extLst>
                </a:gridCol>
                <a:gridCol w="324992">
                  <a:extLst>
                    <a:ext uri="{9D8B030D-6E8A-4147-A177-3AD203B41FA5}">
                      <a16:colId xmlns:a16="http://schemas.microsoft.com/office/drawing/2014/main" val="2669184998"/>
                    </a:ext>
                  </a:extLst>
                </a:gridCol>
                <a:gridCol w="324992">
                  <a:extLst>
                    <a:ext uri="{9D8B030D-6E8A-4147-A177-3AD203B41FA5}">
                      <a16:colId xmlns:a16="http://schemas.microsoft.com/office/drawing/2014/main" val="1790557817"/>
                    </a:ext>
                  </a:extLst>
                </a:gridCol>
              </a:tblGrid>
              <a:tr h="459870">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31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30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29</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28</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27</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26</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25</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24</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23</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22</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19</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18</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17</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16</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13</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12</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9</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8</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7</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6</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3</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87155230"/>
                  </a:ext>
                </a:extLst>
              </a:tr>
              <a:tr h="459870">
                <a:tc gridSpan="4">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0" kern="1200" noProof="0" dirty="0">
                          <a:solidFill>
                            <a:schemeClr val="bg2">
                              <a:lumMod val="75000"/>
                            </a:schemeClr>
                          </a:solidFill>
                          <a:effectLst/>
                          <a:latin typeface="+mn-lt"/>
                          <a:ea typeface="+mn-ea"/>
                          <a:cs typeface="+mn-cs"/>
                        </a:rPr>
                        <a:t>Generic rights</a:t>
                      </a:r>
                    </a:p>
                  </a:txBody>
                  <a:tcPr marL="68580" marR="68580" marT="0" marB="0" anchor="ctr">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4">
                  <a:txBody>
                    <a:bodyPr/>
                    <a:lstStyle/>
                    <a:p>
                      <a:pPr marL="0" marR="0" algn="ctr" defTabSz="914400" rtl="0" eaLnBrk="1" latinLnBrk="0" hangingPunct="1">
                        <a:lnSpc>
                          <a:spcPct val="107000"/>
                        </a:lnSpc>
                        <a:spcBef>
                          <a:spcPts val="0"/>
                        </a:spcBef>
                        <a:spcAft>
                          <a:spcPts val="0"/>
                        </a:spcAft>
                      </a:pPr>
                      <a:r>
                        <a:rPr lang="en-US" sz="1600" b="1" kern="1200" dirty="0">
                          <a:solidFill>
                            <a:schemeClr val="dk1"/>
                          </a:solidFill>
                          <a:effectLst/>
                          <a:latin typeface="+mn-lt"/>
                          <a:ea typeface="+mn-ea"/>
                          <a:cs typeface="+mn-cs"/>
                        </a:rPr>
                        <a:t>Misc.</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8">
                  <a:txBody>
                    <a:bodyPr/>
                    <a:lstStyle/>
                    <a:p>
                      <a:pPr marL="0" marR="0" algn="ctr" defTabSz="914400" rtl="0" eaLnBrk="1" latinLnBrk="0" hangingPunct="1">
                        <a:lnSpc>
                          <a:spcPct val="107000"/>
                        </a:lnSpc>
                        <a:spcBef>
                          <a:spcPts val="0"/>
                        </a:spcBef>
                        <a:spcAft>
                          <a:spcPts val="0"/>
                        </a:spcAft>
                      </a:pPr>
                      <a:r>
                        <a:rPr lang="en-US" sz="1600" b="0" kern="1200" dirty="0">
                          <a:solidFill>
                            <a:schemeClr val="bg2">
                              <a:lumMod val="75000"/>
                            </a:schemeClr>
                          </a:solidFill>
                          <a:effectLst/>
                          <a:latin typeface="+mn-lt"/>
                          <a:ea typeface="+mn-ea"/>
                          <a:cs typeface="+mn-cs"/>
                        </a:rPr>
                        <a:t>Standard rights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16">
                  <a:txBody>
                    <a:bodyPr/>
                    <a:lstStyle/>
                    <a:p>
                      <a:pPr marL="0" marR="0" algn="ctr" defTabSz="914400" rtl="0" eaLnBrk="1" latinLnBrk="0" hangingPunct="1">
                        <a:lnSpc>
                          <a:spcPct val="107000"/>
                        </a:lnSpc>
                        <a:spcBef>
                          <a:spcPts val="0"/>
                        </a:spcBef>
                        <a:spcAft>
                          <a:spcPts val="0"/>
                        </a:spcAft>
                      </a:pPr>
                      <a:r>
                        <a:rPr lang="en-US" sz="1600" b="0" kern="1200" dirty="0">
                          <a:solidFill>
                            <a:schemeClr val="bg2">
                              <a:lumMod val="75000"/>
                            </a:schemeClr>
                          </a:solidFill>
                          <a:effectLst/>
                          <a:latin typeface="+mn-lt"/>
                          <a:ea typeface="+mn-ea"/>
                          <a:cs typeface="+mn-cs"/>
                        </a:rPr>
                        <a:t>Object-specific rights</a:t>
                      </a:r>
                    </a:p>
                  </a:txBody>
                  <a:tcPr marL="68580" marR="68580" marT="0" marB="0" anchor="ctr">
                    <a:lnL w="12700" cap="flat" cmpd="sng" algn="ctr">
                      <a:solidFill>
                        <a:schemeClr val="tx1"/>
                      </a:solidFill>
                      <a:prstDash val="solid"/>
                      <a:round/>
                      <a:headEnd type="none" w="med" len="med"/>
                      <a:tailEnd type="none" w="med" len="med"/>
                    </a:lnL>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4046727"/>
                  </a:ext>
                </a:extLst>
              </a:tr>
            </a:tbl>
          </a:graphicData>
        </a:graphic>
      </p:graphicFrame>
    </p:spTree>
    <p:extLst>
      <p:ext uri="{BB962C8B-B14F-4D97-AF65-F5344CB8AC3E}">
        <p14:creationId xmlns:p14="http://schemas.microsoft.com/office/powerpoint/2010/main" val="71300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96A9-B2E9-4910-A1C7-E526AC85A112}"/>
              </a:ext>
            </a:extLst>
          </p:cNvPr>
          <p:cNvSpPr>
            <a:spLocks noGrp="1"/>
          </p:cNvSpPr>
          <p:nvPr>
            <p:ph type="title"/>
          </p:nvPr>
        </p:nvSpPr>
        <p:spPr/>
        <p:txBody>
          <a:bodyPr/>
          <a:lstStyle/>
          <a:p>
            <a:r>
              <a:rPr lang="en-US" dirty="0"/>
              <a:t>32-bit access mask – generic rights</a:t>
            </a:r>
          </a:p>
        </p:txBody>
      </p:sp>
      <p:sp>
        <p:nvSpPr>
          <p:cNvPr id="3" name="Content Placeholder 2">
            <a:extLst>
              <a:ext uri="{FF2B5EF4-FFF2-40B4-BE49-F238E27FC236}">
                <a16:creationId xmlns:a16="http://schemas.microsoft.com/office/drawing/2014/main" id="{75A67B0E-DB65-4AE3-A83B-B412B57E2496}"/>
              </a:ext>
            </a:extLst>
          </p:cNvPr>
          <p:cNvSpPr>
            <a:spLocks noGrp="1"/>
          </p:cNvSpPr>
          <p:nvPr>
            <p:ph idx="1"/>
          </p:nvPr>
        </p:nvSpPr>
        <p:spPr>
          <a:xfrm>
            <a:off x="838200" y="3051915"/>
            <a:ext cx="10515600" cy="3151375"/>
          </a:xfrm>
        </p:spPr>
        <p:txBody>
          <a:bodyPr/>
          <a:lstStyle/>
          <a:p>
            <a:pPr marL="0" indent="0">
              <a:buNone/>
            </a:pPr>
            <a:r>
              <a:rPr lang="en-US" dirty="0"/>
              <a:t>For requesting access without knowing object-specific access mask.</a:t>
            </a:r>
          </a:p>
          <a:p>
            <a:pPr marL="0" indent="0">
              <a:buNone/>
            </a:pPr>
            <a:r>
              <a:rPr lang="en-US" dirty="0"/>
              <a:t>Each object type defines mapping to Standard + Object-specific rights.</a:t>
            </a:r>
          </a:p>
        </p:txBody>
      </p:sp>
      <p:graphicFrame>
        <p:nvGraphicFramePr>
          <p:cNvPr id="6" name="Table 5">
            <a:extLst>
              <a:ext uri="{FF2B5EF4-FFF2-40B4-BE49-F238E27FC236}">
                <a16:creationId xmlns:a16="http://schemas.microsoft.com/office/drawing/2014/main" id="{F1741E0C-3499-4298-9F8D-1838E38AB114}"/>
              </a:ext>
            </a:extLst>
          </p:cNvPr>
          <p:cNvGraphicFramePr>
            <a:graphicFrameLocks noGrp="1"/>
          </p:cNvGraphicFramePr>
          <p:nvPr>
            <p:extLst>
              <p:ext uri="{D42A27DB-BD31-4B8C-83A1-F6EECF244321}">
                <p14:modId xmlns:p14="http://schemas.microsoft.com/office/powerpoint/2010/main" val="3949751320"/>
              </p:ext>
            </p:extLst>
          </p:nvPr>
        </p:nvGraphicFramePr>
        <p:xfrm>
          <a:off x="838200" y="4260274"/>
          <a:ext cx="5910706" cy="1914124"/>
        </p:xfrm>
        <a:graphic>
          <a:graphicData uri="http://schemas.openxmlformats.org/drawingml/2006/table">
            <a:tbl>
              <a:tblPr>
                <a:tableStyleId>{5C22544A-7EE6-4342-B048-85BDC9FD1C3A}</a:tableStyleId>
              </a:tblPr>
              <a:tblGrid>
                <a:gridCol w="2601763">
                  <a:extLst>
                    <a:ext uri="{9D8B030D-6E8A-4147-A177-3AD203B41FA5}">
                      <a16:colId xmlns:a16="http://schemas.microsoft.com/office/drawing/2014/main" val="3735017123"/>
                    </a:ext>
                  </a:extLst>
                </a:gridCol>
                <a:gridCol w="3308943">
                  <a:extLst>
                    <a:ext uri="{9D8B030D-6E8A-4147-A177-3AD203B41FA5}">
                      <a16:colId xmlns:a16="http://schemas.microsoft.com/office/drawing/2014/main" val="2840151250"/>
                    </a:ext>
                  </a:extLst>
                </a:gridCol>
              </a:tblGrid>
              <a:tr h="445868">
                <a:tc>
                  <a:txBody>
                    <a:bodyPr/>
                    <a:lstStyle/>
                    <a:p>
                      <a:pPr algn="ctr" fontAlgn="t"/>
                      <a:r>
                        <a:rPr lang="en-US" sz="2400" b="1" i="1" u="none" strike="noStrike" dirty="0">
                          <a:effectLst/>
                        </a:rPr>
                        <a:t>Bit</a:t>
                      </a:r>
                      <a:endParaRPr lang="en-US" sz="2400" b="1" i="1"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t"/>
                      <a:r>
                        <a:rPr lang="en-US" sz="2400" b="1" i="1" u="none" strike="noStrike" dirty="0">
                          <a:effectLst/>
                        </a:rPr>
                        <a:t>Generic rights</a:t>
                      </a:r>
                      <a:endParaRPr lang="en-US" sz="2400" b="1" i="1"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62012729"/>
                  </a:ext>
                </a:extLst>
              </a:tr>
              <a:tr h="367064">
                <a:tc>
                  <a:txBody>
                    <a:bodyPr/>
                    <a:lstStyle/>
                    <a:p>
                      <a:pPr marL="0" algn="ctr"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0x10000000</a:t>
                      </a:r>
                    </a:p>
                  </a:txBody>
                  <a:tcPr marL="7620" marR="7620" marT="7620" marB="0" anchor="ctr"/>
                </a:tc>
                <a:tc>
                  <a:txBody>
                    <a:bodyPr/>
                    <a:lstStyle/>
                    <a:p>
                      <a:pPr marL="0" algn="l"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GENERIC_ALL</a:t>
                      </a:r>
                    </a:p>
                  </a:txBody>
                  <a:tcPr marL="7620" marR="7620" marT="7620" marB="0" anchor="ctr"/>
                </a:tc>
                <a:extLst>
                  <a:ext uri="{0D108BD9-81ED-4DB2-BD59-A6C34878D82A}">
                    <a16:rowId xmlns:a16="http://schemas.microsoft.com/office/drawing/2014/main" val="3731484430"/>
                  </a:ext>
                </a:extLst>
              </a:tr>
              <a:tr h="367064">
                <a:tc>
                  <a:txBody>
                    <a:bodyPr/>
                    <a:lstStyle/>
                    <a:p>
                      <a:pPr marL="0" algn="ctr"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0x20000000</a:t>
                      </a:r>
                    </a:p>
                  </a:txBody>
                  <a:tcPr marL="7620" marR="7620" marT="7620" marB="0" anchor="ctr"/>
                </a:tc>
                <a:tc>
                  <a:txBody>
                    <a:bodyPr/>
                    <a:lstStyle/>
                    <a:p>
                      <a:pPr marL="0" algn="l"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GENERIC_EXECUTE</a:t>
                      </a:r>
                    </a:p>
                  </a:txBody>
                  <a:tcPr marL="7620" marR="7620" marT="7620" marB="0" anchor="ctr"/>
                </a:tc>
                <a:extLst>
                  <a:ext uri="{0D108BD9-81ED-4DB2-BD59-A6C34878D82A}">
                    <a16:rowId xmlns:a16="http://schemas.microsoft.com/office/drawing/2014/main" val="49905742"/>
                  </a:ext>
                </a:extLst>
              </a:tr>
              <a:tr h="367064">
                <a:tc>
                  <a:txBody>
                    <a:bodyPr/>
                    <a:lstStyle/>
                    <a:p>
                      <a:pPr marL="0" algn="ctr"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0x40000000</a:t>
                      </a:r>
                    </a:p>
                  </a:txBody>
                  <a:tcPr marL="7620" marR="7620" marT="7620" marB="0" anchor="ctr"/>
                </a:tc>
                <a:tc>
                  <a:txBody>
                    <a:bodyPr/>
                    <a:lstStyle/>
                    <a:p>
                      <a:pPr marL="0" algn="l"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GENERIC_WRITE</a:t>
                      </a:r>
                    </a:p>
                  </a:txBody>
                  <a:tcPr marL="7620" marR="7620" marT="7620" marB="0" anchor="ctr"/>
                </a:tc>
                <a:extLst>
                  <a:ext uri="{0D108BD9-81ED-4DB2-BD59-A6C34878D82A}">
                    <a16:rowId xmlns:a16="http://schemas.microsoft.com/office/drawing/2014/main" val="3136236996"/>
                  </a:ext>
                </a:extLst>
              </a:tr>
              <a:tr h="367064">
                <a:tc>
                  <a:txBody>
                    <a:bodyPr/>
                    <a:lstStyle/>
                    <a:p>
                      <a:pPr marL="0" algn="ctr"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0x80000000</a:t>
                      </a:r>
                    </a:p>
                  </a:txBody>
                  <a:tcPr marL="7620" marR="7620" marT="7620" marB="0" anchor="ctr"/>
                </a:tc>
                <a:tc>
                  <a:txBody>
                    <a:bodyPr/>
                    <a:lstStyle/>
                    <a:p>
                      <a:pPr marL="0" algn="l"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GENERIC_READ</a:t>
                      </a:r>
                    </a:p>
                  </a:txBody>
                  <a:tcPr marL="7620" marR="7620" marT="7620" marB="0" anchor="ctr"/>
                </a:tc>
                <a:extLst>
                  <a:ext uri="{0D108BD9-81ED-4DB2-BD59-A6C34878D82A}">
                    <a16:rowId xmlns:a16="http://schemas.microsoft.com/office/drawing/2014/main" val="592568803"/>
                  </a:ext>
                </a:extLst>
              </a:tr>
            </a:tbl>
          </a:graphicData>
        </a:graphic>
      </p:graphicFrame>
      <p:graphicFrame>
        <p:nvGraphicFramePr>
          <p:cNvPr id="7" name="Table 6">
            <a:extLst>
              <a:ext uri="{FF2B5EF4-FFF2-40B4-BE49-F238E27FC236}">
                <a16:creationId xmlns:a16="http://schemas.microsoft.com/office/drawing/2014/main" id="{56A62041-F805-4993-82C4-07778F0311C9}"/>
              </a:ext>
            </a:extLst>
          </p:cNvPr>
          <p:cNvGraphicFramePr>
            <a:graphicFrameLocks noGrp="1"/>
          </p:cNvGraphicFramePr>
          <p:nvPr>
            <p:extLst>
              <p:ext uri="{D42A27DB-BD31-4B8C-83A1-F6EECF244321}">
                <p14:modId xmlns:p14="http://schemas.microsoft.com/office/powerpoint/2010/main" val="1269210459"/>
              </p:ext>
            </p:extLst>
          </p:nvPr>
        </p:nvGraphicFramePr>
        <p:xfrm>
          <a:off x="838199" y="1460863"/>
          <a:ext cx="10515596" cy="919740"/>
        </p:xfrm>
        <a:graphic>
          <a:graphicData uri="http://schemas.openxmlformats.org/drawingml/2006/table">
            <a:tbl>
              <a:tblPr firstRow="1" firstCol="1" bandRow="1">
                <a:tableStyleId>{B301B821-A1FF-4177-AEE7-76D212191A09}</a:tableStyleId>
              </a:tblPr>
              <a:tblGrid>
                <a:gridCol w="330258">
                  <a:extLst>
                    <a:ext uri="{9D8B030D-6E8A-4147-A177-3AD203B41FA5}">
                      <a16:colId xmlns:a16="http://schemas.microsoft.com/office/drawing/2014/main" val="1975311393"/>
                    </a:ext>
                  </a:extLst>
                </a:gridCol>
                <a:gridCol w="330258">
                  <a:extLst>
                    <a:ext uri="{9D8B030D-6E8A-4147-A177-3AD203B41FA5}">
                      <a16:colId xmlns:a16="http://schemas.microsoft.com/office/drawing/2014/main" val="4009000980"/>
                    </a:ext>
                  </a:extLst>
                </a:gridCol>
                <a:gridCol w="330258">
                  <a:extLst>
                    <a:ext uri="{9D8B030D-6E8A-4147-A177-3AD203B41FA5}">
                      <a16:colId xmlns:a16="http://schemas.microsoft.com/office/drawing/2014/main" val="1945726287"/>
                    </a:ext>
                  </a:extLst>
                </a:gridCol>
                <a:gridCol w="330258">
                  <a:extLst>
                    <a:ext uri="{9D8B030D-6E8A-4147-A177-3AD203B41FA5}">
                      <a16:colId xmlns:a16="http://schemas.microsoft.com/office/drawing/2014/main" val="3113112248"/>
                    </a:ext>
                  </a:extLst>
                </a:gridCol>
                <a:gridCol w="330258">
                  <a:extLst>
                    <a:ext uri="{9D8B030D-6E8A-4147-A177-3AD203B41FA5}">
                      <a16:colId xmlns:a16="http://schemas.microsoft.com/office/drawing/2014/main" val="1849496038"/>
                    </a:ext>
                  </a:extLst>
                </a:gridCol>
                <a:gridCol w="330258">
                  <a:extLst>
                    <a:ext uri="{9D8B030D-6E8A-4147-A177-3AD203B41FA5}">
                      <a16:colId xmlns:a16="http://schemas.microsoft.com/office/drawing/2014/main" val="87386884"/>
                    </a:ext>
                  </a:extLst>
                </a:gridCol>
                <a:gridCol w="330258">
                  <a:extLst>
                    <a:ext uri="{9D8B030D-6E8A-4147-A177-3AD203B41FA5}">
                      <a16:colId xmlns:a16="http://schemas.microsoft.com/office/drawing/2014/main" val="2626059564"/>
                    </a:ext>
                  </a:extLst>
                </a:gridCol>
                <a:gridCol w="330258">
                  <a:extLst>
                    <a:ext uri="{9D8B030D-6E8A-4147-A177-3AD203B41FA5}">
                      <a16:colId xmlns:a16="http://schemas.microsoft.com/office/drawing/2014/main" val="3044408301"/>
                    </a:ext>
                  </a:extLst>
                </a:gridCol>
                <a:gridCol w="330258">
                  <a:extLst>
                    <a:ext uri="{9D8B030D-6E8A-4147-A177-3AD203B41FA5}">
                      <a16:colId xmlns:a16="http://schemas.microsoft.com/office/drawing/2014/main" val="433711243"/>
                    </a:ext>
                  </a:extLst>
                </a:gridCol>
                <a:gridCol w="330258">
                  <a:extLst>
                    <a:ext uri="{9D8B030D-6E8A-4147-A177-3AD203B41FA5}">
                      <a16:colId xmlns:a16="http://schemas.microsoft.com/office/drawing/2014/main" val="50972215"/>
                    </a:ext>
                  </a:extLst>
                </a:gridCol>
                <a:gridCol w="330258">
                  <a:extLst>
                    <a:ext uri="{9D8B030D-6E8A-4147-A177-3AD203B41FA5}">
                      <a16:colId xmlns:a16="http://schemas.microsoft.com/office/drawing/2014/main" val="2768448869"/>
                    </a:ext>
                  </a:extLst>
                </a:gridCol>
                <a:gridCol w="330258">
                  <a:extLst>
                    <a:ext uri="{9D8B030D-6E8A-4147-A177-3AD203B41FA5}">
                      <a16:colId xmlns:a16="http://schemas.microsoft.com/office/drawing/2014/main" val="2522692479"/>
                    </a:ext>
                  </a:extLst>
                </a:gridCol>
                <a:gridCol w="330258">
                  <a:extLst>
                    <a:ext uri="{9D8B030D-6E8A-4147-A177-3AD203B41FA5}">
                      <a16:colId xmlns:a16="http://schemas.microsoft.com/office/drawing/2014/main" val="2329771351"/>
                    </a:ext>
                  </a:extLst>
                </a:gridCol>
                <a:gridCol w="330258">
                  <a:extLst>
                    <a:ext uri="{9D8B030D-6E8A-4147-A177-3AD203B41FA5}">
                      <a16:colId xmlns:a16="http://schemas.microsoft.com/office/drawing/2014/main" val="1060698069"/>
                    </a:ext>
                  </a:extLst>
                </a:gridCol>
                <a:gridCol w="330258">
                  <a:extLst>
                    <a:ext uri="{9D8B030D-6E8A-4147-A177-3AD203B41FA5}">
                      <a16:colId xmlns:a16="http://schemas.microsoft.com/office/drawing/2014/main" val="1873497709"/>
                    </a:ext>
                  </a:extLst>
                </a:gridCol>
                <a:gridCol w="330258">
                  <a:extLst>
                    <a:ext uri="{9D8B030D-6E8A-4147-A177-3AD203B41FA5}">
                      <a16:colId xmlns:a16="http://schemas.microsoft.com/office/drawing/2014/main" val="641547097"/>
                    </a:ext>
                  </a:extLst>
                </a:gridCol>
                <a:gridCol w="330258">
                  <a:extLst>
                    <a:ext uri="{9D8B030D-6E8A-4147-A177-3AD203B41FA5}">
                      <a16:colId xmlns:a16="http://schemas.microsoft.com/office/drawing/2014/main" val="3695645156"/>
                    </a:ext>
                  </a:extLst>
                </a:gridCol>
                <a:gridCol w="330258">
                  <a:extLst>
                    <a:ext uri="{9D8B030D-6E8A-4147-A177-3AD203B41FA5}">
                      <a16:colId xmlns:a16="http://schemas.microsoft.com/office/drawing/2014/main" val="2152789760"/>
                    </a:ext>
                  </a:extLst>
                </a:gridCol>
                <a:gridCol w="330258">
                  <a:extLst>
                    <a:ext uri="{9D8B030D-6E8A-4147-A177-3AD203B41FA5}">
                      <a16:colId xmlns:a16="http://schemas.microsoft.com/office/drawing/2014/main" val="3241930063"/>
                    </a:ext>
                  </a:extLst>
                </a:gridCol>
                <a:gridCol w="330258">
                  <a:extLst>
                    <a:ext uri="{9D8B030D-6E8A-4147-A177-3AD203B41FA5}">
                      <a16:colId xmlns:a16="http://schemas.microsoft.com/office/drawing/2014/main" val="3575858225"/>
                    </a:ext>
                  </a:extLst>
                </a:gridCol>
                <a:gridCol w="330258">
                  <a:extLst>
                    <a:ext uri="{9D8B030D-6E8A-4147-A177-3AD203B41FA5}">
                      <a16:colId xmlns:a16="http://schemas.microsoft.com/office/drawing/2014/main" val="497435580"/>
                    </a:ext>
                  </a:extLst>
                </a:gridCol>
                <a:gridCol w="330258">
                  <a:extLst>
                    <a:ext uri="{9D8B030D-6E8A-4147-A177-3AD203B41FA5}">
                      <a16:colId xmlns:a16="http://schemas.microsoft.com/office/drawing/2014/main" val="938092357"/>
                    </a:ext>
                  </a:extLst>
                </a:gridCol>
                <a:gridCol w="324992">
                  <a:extLst>
                    <a:ext uri="{9D8B030D-6E8A-4147-A177-3AD203B41FA5}">
                      <a16:colId xmlns:a16="http://schemas.microsoft.com/office/drawing/2014/main" val="876749321"/>
                    </a:ext>
                  </a:extLst>
                </a:gridCol>
                <a:gridCol w="324992">
                  <a:extLst>
                    <a:ext uri="{9D8B030D-6E8A-4147-A177-3AD203B41FA5}">
                      <a16:colId xmlns:a16="http://schemas.microsoft.com/office/drawing/2014/main" val="202081395"/>
                    </a:ext>
                  </a:extLst>
                </a:gridCol>
                <a:gridCol w="324992">
                  <a:extLst>
                    <a:ext uri="{9D8B030D-6E8A-4147-A177-3AD203B41FA5}">
                      <a16:colId xmlns:a16="http://schemas.microsoft.com/office/drawing/2014/main" val="1763808068"/>
                    </a:ext>
                  </a:extLst>
                </a:gridCol>
                <a:gridCol w="324992">
                  <a:extLst>
                    <a:ext uri="{9D8B030D-6E8A-4147-A177-3AD203B41FA5}">
                      <a16:colId xmlns:a16="http://schemas.microsoft.com/office/drawing/2014/main" val="2353580893"/>
                    </a:ext>
                  </a:extLst>
                </a:gridCol>
                <a:gridCol w="324992">
                  <a:extLst>
                    <a:ext uri="{9D8B030D-6E8A-4147-A177-3AD203B41FA5}">
                      <a16:colId xmlns:a16="http://schemas.microsoft.com/office/drawing/2014/main" val="882704401"/>
                    </a:ext>
                  </a:extLst>
                </a:gridCol>
                <a:gridCol w="324992">
                  <a:extLst>
                    <a:ext uri="{9D8B030D-6E8A-4147-A177-3AD203B41FA5}">
                      <a16:colId xmlns:a16="http://schemas.microsoft.com/office/drawing/2014/main" val="1142328703"/>
                    </a:ext>
                  </a:extLst>
                </a:gridCol>
                <a:gridCol w="324992">
                  <a:extLst>
                    <a:ext uri="{9D8B030D-6E8A-4147-A177-3AD203B41FA5}">
                      <a16:colId xmlns:a16="http://schemas.microsoft.com/office/drawing/2014/main" val="3458391804"/>
                    </a:ext>
                  </a:extLst>
                </a:gridCol>
                <a:gridCol w="324992">
                  <a:extLst>
                    <a:ext uri="{9D8B030D-6E8A-4147-A177-3AD203B41FA5}">
                      <a16:colId xmlns:a16="http://schemas.microsoft.com/office/drawing/2014/main" val="4087261117"/>
                    </a:ext>
                  </a:extLst>
                </a:gridCol>
                <a:gridCol w="324992">
                  <a:extLst>
                    <a:ext uri="{9D8B030D-6E8A-4147-A177-3AD203B41FA5}">
                      <a16:colId xmlns:a16="http://schemas.microsoft.com/office/drawing/2014/main" val="2669184998"/>
                    </a:ext>
                  </a:extLst>
                </a:gridCol>
                <a:gridCol w="324992">
                  <a:extLst>
                    <a:ext uri="{9D8B030D-6E8A-4147-A177-3AD203B41FA5}">
                      <a16:colId xmlns:a16="http://schemas.microsoft.com/office/drawing/2014/main" val="1790557817"/>
                    </a:ext>
                  </a:extLst>
                </a:gridCol>
              </a:tblGrid>
              <a:tr h="459870">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31</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30</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29</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28</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27</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26</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23</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22</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19</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18</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17</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16</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13</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12</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9</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8</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7</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6</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3</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87155230"/>
                  </a:ext>
                </a:extLst>
              </a:tr>
              <a:tr h="459870">
                <a:tc gridSpan="4">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1" kern="1200" noProof="0" dirty="0">
                          <a:solidFill>
                            <a:schemeClr val="dk1"/>
                          </a:solidFill>
                          <a:effectLst/>
                          <a:latin typeface="+mn-lt"/>
                          <a:ea typeface="+mn-ea"/>
                          <a:cs typeface="+mn-cs"/>
                        </a:rPr>
                        <a:t>Generic rights</a:t>
                      </a:r>
                    </a:p>
                  </a:txBody>
                  <a:tcPr marL="68580" marR="68580" marT="0" marB="0" anchor="ctr">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4">
                  <a:txBody>
                    <a:bodyPr/>
                    <a:lstStyle/>
                    <a:p>
                      <a:pPr marL="0" marR="0" algn="ctr" defTabSz="914400" rtl="0" eaLnBrk="1" latinLnBrk="0" hangingPunct="1">
                        <a:lnSpc>
                          <a:spcPct val="107000"/>
                        </a:lnSpc>
                        <a:spcBef>
                          <a:spcPts val="0"/>
                        </a:spcBef>
                        <a:spcAft>
                          <a:spcPts val="0"/>
                        </a:spcAft>
                      </a:pPr>
                      <a:r>
                        <a:rPr lang="en-US" sz="1600" b="0" kern="1200" dirty="0">
                          <a:solidFill>
                            <a:schemeClr val="bg2">
                              <a:lumMod val="75000"/>
                            </a:schemeClr>
                          </a:solidFill>
                          <a:effectLst/>
                          <a:latin typeface="+mn-lt"/>
                          <a:ea typeface="+mn-ea"/>
                          <a:cs typeface="+mn-cs"/>
                        </a:rPr>
                        <a:t>Misc.</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8">
                  <a:txBody>
                    <a:bodyPr/>
                    <a:lstStyle/>
                    <a:p>
                      <a:pPr marL="0" marR="0" algn="ctr" defTabSz="914400" rtl="0" eaLnBrk="1" latinLnBrk="0" hangingPunct="1">
                        <a:lnSpc>
                          <a:spcPct val="107000"/>
                        </a:lnSpc>
                        <a:spcBef>
                          <a:spcPts val="0"/>
                        </a:spcBef>
                        <a:spcAft>
                          <a:spcPts val="0"/>
                        </a:spcAft>
                      </a:pPr>
                      <a:r>
                        <a:rPr lang="en-US" sz="1600" b="0" kern="1200" dirty="0">
                          <a:solidFill>
                            <a:schemeClr val="bg2">
                              <a:lumMod val="75000"/>
                            </a:schemeClr>
                          </a:solidFill>
                          <a:effectLst/>
                          <a:latin typeface="+mn-lt"/>
                          <a:ea typeface="+mn-ea"/>
                          <a:cs typeface="+mn-cs"/>
                        </a:rPr>
                        <a:t>Standard rights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16">
                  <a:txBody>
                    <a:bodyPr/>
                    <a:lstStyle/>
                    <a:p>
                      <a:pPr marL="0" marR="0" algn="ctr" defTabSz="914400" rtl="0" eaLnBrk="1" latinLnBrk="0" hangingPunct="1">
                        <a:lnSpc>
                          <a:spcPct val="107000"/>
                        </a:lnSpc>
                        <a:spcBef>
                          <a:spcPts val="0"/>
                        </a:spcBef>
                        <a:spcAft>
                          <a:spcPts val="0"/>
                        </a:spcAft>
                      </a:pPr>
                      <a:r>
                        <a:rPr lang="en-US" sz="1600" b="0" kern="1200" dirty="0">
                          <a:solidFill>
                            <a:schemeClr val="bg2">
                              <a:lumMod val="75000"/>
                            </a:schemeClr>
                          </a:solidFill>
                          <a:effectLst/>
                          <a:latin typeface="+mn-lt"/>
                          <a:ea typeface="+mn-ea"/>
                          <a:cs typeface="+mn-cs"/>
                        </a:rPr>
                        <a:t>Object-specific rights</a:t>
                      </a:r>
                    </a:p>
                  </a:txBody>
                  <a:tcPr marL="68580" marR="68580" marT="0" marB="0" anchor="ctr">
                    <a:lnL w="12700" cap="flat" cmpd="sng" algn="ctr">
                      <a:solidFill>
                        <a:schemeClr val="tx1"/>
                      </a:solidFill>
                      <a:prstDash val="solid"/>
                      <a:round/>
                      <a:headEnd type="none" w="med" len="med"/>
                      <a:tailEnd type="none" w="med" len="med"/>
                    </a:lnL>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4046727"/>
                  </a:ext>
                </a:extLst>
              </a:tr>
            </a:tbl>
          </a:graphicData>
        </a:graphic>
      </p:graphicFrame>
    </p:spTree>
    <p:extLst>
      <p:ext uri="{BB962C8B-B14F-4D97-AF65-F5344CB8AC3E}">
        <p14:creationId xmlns:p14="http://schemas.microsoft.com/office/powerpoint/2010/main" val="4853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96A9-B2E9-4910-A1C7-E526AC85A112}"/>
              </a:ext>
            </a:extLst>
          </p:cNvPr>
          <p:cNvSpPr>
            <a:spLocks noGrp="1"/>
          </p:cNvSpPr>
          <p:nvPr>
            <p:ph type="title"/>
          </p:nvPr>
        </p:nvSpPr>
        <p:spPr/>
        <p:txBody>
          <a:bodyPr/>
          <a:lstStyle/>
          <a:p>
            <a:r>
              <a:rPr lang="en-US" dirty="0"/>
              <a:t>32-bit access mask – generic rights</a:t>
            </a:r>
          </a:p>
        </p:txBody>
      </p:sp>
      <p:sp>
        <p:nvSpPr>
          <p:cNvPr id="3" name="Content Placeholder 2">
            <a:extLst>
              <a:ext uri="{FF2B5EF4-FFF2-40B4-BE49-F238E27FC236}">
                <a16:creationId xmlns:a16="http://schemas.microsoft.com/office/drawing/2014/main" id="{75A67B0E-DB65-4AE3-A83B-B412B57E2496}"/>
              </a:ext>
            </a:extLst>
          </p:cNvPr>
          <p:cNvSpPr>
            <a:spLocks noGrp="1"/>
          </p:cNvSpPr>
          <p:nvPr>
            <p:ph idx="1"/>
          </p:nvPr>
        </p:nvSpPr>
        <p:spPr>
          <a:xfrm>
            <a:off x="838200" y="3051915"/>
            <a:ext cx="10515600" cy="3151375"/>
          </a:xfrm>
        </p:spPr>
        <p:txBody>
          <a:bodyPr/>
          <a:lstStyle/>
          <a:p>
            <a:pPr marL="0" indent="0">
              <a:buNone/>
            </a:pPr>
            <a:r>
              <a:rPr lang="en-US" dirty="0"/>
              <a:t>Examples of mappings for some object types:</a:t>
            </a:r>
          </a:p>
        </p:txBody>
      </p:sp>
      <p:graphicFrame>
        <p:nvGraphicFramePr>
          <p:cNvPr id="7" name="Table 6">
            <a:extLst>
              <a:ext uri="{FF2B5EF4-FFF2-40B4-BE49-F238E27FC236}">
                <a16:creationId xmlns:a16="http://schemas.microsoft.com/office/drawing/2014/main" id="{56A62041-F805-4993-82C4-07778F0311C9}"/>
              </a:ext>
            </a:extLst>
          </p:cNvPr>
          <p:cNvGraphicFramePr>
            <a:graphicFrameLocks noGrp="1"/>
          </p:cNvGraphicFramePr>
          <p:nvPr/>
        </p:nvGraphicFramePr>
        <p:xfrm>
          <a:off x="838199" y="1460863"/>
          <a:ext cx="10515596" cy="919740"/>
        </p:xfrm>
        <a:graphic>
          <a:graphicData uri="http://schemas.openxmlformats.org/drawingml/2006/table">
            <a:tbl>
              <a:tblPr firstRow="1" firstCol="1" bandRow="1">
                <a:tableStyleId>{B301B821-A1FF-4177-AEE7-76D212191A09}</a:tableStyleId>
              </a:tblPr>
              <a:tblGrid>
                <a:gridCol w="330258">
                  <a:extLst>
                    <a:ext uri="{9D8B030D-6E8A-4147-A177-3AD203B41FA5}">
                      <a16:colId xmlns:a16="http://schemas.microsoft.com/office/drawing/2014/main" val="1975311393"/>
                    </a:ext>
                  </a:extLst>
                </a:gridCol>
                <a:gridCol w="330258">
                  <a:extLst>
                    <a:ext uri="{9D8B030D-6E8A-4147-A177-3AD203B41FA5}">
                      <a16:colId xmlns:a16="http://schemas.microsoft.com/office/drawing/2014/main" val="4009000980"/>
                    </a:ext>
                  </a:extLst>
                </a:gridCol>
                <a:gridCol w="330258">
                  <a:extLst>
                    <a:ext uri="{9D8B030D-6E8A-4147-A177-3AD203B41FA5}">
                      <a16:colId xmlns:a16="http://schemas.microsoft.com/office/drawing/2014/main" val="1945726287"/>
                    </a:ext>
                  </a:extLst>
                </a:gridCol>
                <a:gridCol w="330258">
                  <a:extLst>
                    <a:ext uri="{9D8B030D-6E8A-4147-A177-3AD203B41FA5}">
                      <a16:colId xmlns:a16="http://schemas.microsoft.com/office/drawing/2014/main" val="3113112248"/>
                    </a:ext>
                  </a:extLst>
                </a:gridCol>
                <a:gridCol w="330258">
                  <a:extLst>
                    <a:ext uri="{9D8B030D-6E8A-4147-A177-3AD203B41FA5}">
                      <a16:colId xmlns:a16="http://schemas.microsoft.com/office/drawing/2014/main" val="1849496038"/>
                    </a:ext>
                  </a:extLst>
                </a:gridCol>
                <a:gridCol w="330258">
                  <a:extLst>
                    <a:ext uri="{9D8B030D-6E8A-4147-A177-3AD203B41FA5}">
                      <a16:colId xmlns:a16="http://schemas.microsoft.com/office/drawing/2014/main" val="87386884"/>
                    </a:ext>
                  </a:extLst>
                </a:gridCol>
                <a:gridCol w="330258">
                  <a:extLst>
                    <a:ext uri="{9D8B030D-6E8A-4147-A177-3AD203B41FA5}">
                      <a16:colId xmlns:a16="http://schemas.microsoft.com/office/drawing/2014/main" val="2626059564"/>
                    </a:ext>
                  </a:extLst>
                </a:gridCol>
                <a:gridCol w="330258">
                  <a:extLst>
                    <a:ext uri="{9D8B030D-6E8A-4147-A177-3AD203B41FA5}">
                      <a16:colId xmlns:a16="http://schemas.microsoft.com/office/drawing/2014/main" val="3044408301"/>
                    </a:ext>
                  </a:extLst>
                </a:gridCol>
                <a:gridCol w="330258">
                  <a:extLst>
                    <a:ext uri="{9D8B030D-6E8A-4147-A177-3AD203B41FA5}">
                      <a16:colId xmlns:a16="http://schemas.microsoft.com/office/drawing/2014/main" val="433711243"/>
                    </a:ext>
                  </a:extLst>
                </a:gridCol>
                <a:gridCol w="330258">
                  <a:extLst>
                    <a:ext uri="{9D8B030D-6E8A-4147-A177-3AD203B41FA5}">
                      <a16:colId xmlns:a16="http://schemas.microsoft.com/office/drawing/2014/main" val="50972215"/>
                    </a:ext>
                  </a:extLst>
                </a:gridCol>
                <a:gridCol w="330258">
                  <a:extLst>
                    <a:ext uri="{9D8B030D-6E8A-4147-A177-3AD203B41FA5}">
                      <a16:colId xmlns:a16="http://schemas.microsoft.com/office/drawing/2014/main" val="2768448869"/>
                    </a:ext>
                  </a:extLst>
                </a:gridCol>
                <a:gridCol w="330258">
                  <a:extLst>
                    <a:ext uri="{9D8B030D-6E8A-4147-A177-3AD203B41FA5}">
                      <a16:colId xmlns:a16="http://schemas.microsoft.com/office/drawing/2014/main" val="2522692479"/>
                    </a:ext>
                  </a:extLst>
                </a:gridCol>
                <a:gridCol w="330258">
                  <a:extLst>
                    <a:ext uri="{9D8B030D-6E8A-4147-A177-3AD203B41FA5}">
                      <a16:colId xmlns:a16="http://schemas.microsoft.com/office/drawing/2014/main" val="2329771351"/>
                    </a:ext>
                  </a:extLst>
                </a:gridCol>
                <a:gridCol w="330258">
                  <a:extLst>
                    <a:ext uri="{9D8B030D-6E8A-4147-A177-3AD203B41FA5}">
                      <a16:colId xmlns:a16="http://schemas.microsoft.com/office/drawing/2014/main" val="1060698069"/>
                    </a:ext>
                  </a:extLst>
                </a:gridCol>
                <a:gridCol w="330258">
                  <a:extLst>
                    <a:ext uri="{9D8B030D-6E8A-4147-A177-3AD203B41FA5}">
                      <a16:colId xmlns:a16="http://schemas.microsoft.com/office/drawing/2014/main" val="1873497709"/>
                    </a:ext>
                  </a:extLst>
                </a:gridCol>
                <a:gridCol w="330258">
                  <a:extLst>
                    <a:ext uri="{9D8B030D-6E8A-4147-A177-3AD203B41FA5}">
                      <a16:colId xmlns:a16="http://schemas.microsoft.com/office/drawing/2014/main" val="641547097"/>
                    </a:ext>
                  </a:extLst>
                </a:gridCol>
                <a:gridCol w="330258">
                  <a:extLst>
                    <a:ext uri="{9D8B030D-6E8A-4147-A177-3AD203B41FA5}">
                      <a16:colId xmlns:a16="http://schemas.microsoft.com/office/drawing/2014/main" val="3695645156"/>
                    </a:ext>
                  </a:extLst>
                </a:gridCol>
                <a:gridCol w="330258">
                  <a:extLst>
                    <a:ext uri="{9D8B030D-6E8A-4147-A177-3AD203B41FA5}">
                      <a16:colId xmlns:a16="http://schemas.microsoft.com/office/drawing/2014/main" val="2152789760"/>
                    </a:ext>
                  </a:extLst>
                </a:gridCol>
                <a:gridCol w="330258">
                  <a:extLst>
                    <a:ext uri="{9D8B030D-6E8A-4147-A177-3AD203B41FA5}">
                      <a16:colId xmlns:a16="http://schemas.microsoft.com/office/drawing/2014/main" val="3241930063"/>
                    </a:ext>
                  </a:extLst>
                </a:gridCol>
                <a:gridCol w="330258">
                  <a:extLst>
                    <a:ext uri="{9D8B030D-6E8A-4147-A177-3AD203B41FA5}">
                      <a16:colId xmlns:a16="http://schemas.microsoft.com/office/drawing/2014/main" val="3575858225"/>
                    </a:ext>
                  </a:extLst>
                </a:gridCol>
                <a:gridCol w="330258">
                  <a:extLst>
                    <a:ext uri="{9D8B030D-6E8A-4147-A177-3AD203B41FA5}">
                      <a16:colId xmlns:a16="http://schemas.microsoft.com/office/drawing/2014/main" val="497435580"/>
                    </a:ext>
                  </a:extLst>
                </a:gridCol>
                <a:gridCol w="330258">
                  <a:extLst>
                    <a:ext uri="{9D8B030D-6E8A-4147-A177-3AD203B41FA5}">
                      <a16:colId xmlns:a16="http://schemas.microsoft.com/office/drawing/2014/main" val="938092357"/>
                    </a:ext>
                  </a:extLst>
                </a:gridCol>
                <a:gridCol w="324992">
                  <a:extLst>
                    <a:ext uri="{9D8B030D-6E8A-4147-A177-3AD203B41FA5}">
                      <a16:colId xmlns:a16="http://schemas.microsoft.com/office/drawing/2014/main" val="876749321"/>
                    </a:ext>
                  </a:extLst>
                </a:gridCol>
                <a:gridCol w="324992">
                  <a:extLst>
                    <a:ext uri="{9D8B030D-6E8A-4147-A177-3AD203B41FA5}">
                      <a16:colId xmlns:a16="http://schemas.microsoft.com/office/drawing/2014/main" val="202081395"/>
                    </a:ext>
                  </a:extLst>
                </a:gridCol>
                <a:gridCol w="324992">
                  <a:extLst>
                    <a:ext uri="{9D8B030D-6E8A-4147-A177-3AD203B41FA5}">
                      <a16:colId xmlns:a16="http://schemas.microsoft.com/office/drawing/2014/main" val="1763808068"/>
                    </a:ext>
                  </a:extLst>
                </a:gridCol>
                <a:gridCol w="324992">
                  <a:extLst>
                    <a:ext uri="{9D8B030D-6E8A-4147-A177-3AD203B41FA5}">
                      <a16:colId xmlns:a16="http://schemas.microsoft.com/office/drawing/2014/main" val="2353580893"/>
                    </a:ext>
                  </a:extLst>
                </a:gridCol>
                <a:gridCol w="324992">
                  <a:extLst>
                    <a:ext uri="{9D8B030D-6E8A-4147-A177-3AD203B41FA5}">
                      <a16:colId xmlns:a16="http://schemas.microsoft.com/office/drawing/2014/main" val="882704401"/>
                    </a:ext>
                  </a:extLst>
                </a:gridCol>
                <a:gridCol w="324992">
                  <a:extLst>
                    <a:ext uri="{9D8B030D-6E8A-4147-A177-3AD203B41FA5}">
                      <a16:colId xmlns:a16="http://schemas.microsoft.com/office/drawing/2014/main" val="1142328703"/>
                    </a:ext>
                  </a:extLst>
                </a:gridCol>
                <a:gridCol w="324992">
                  <a:extLst>
                    <a:ext uri="{9D8B030D-6E8A-4147-A177-3AD203B41FA5}">
                      <a16:colId xmlns:a16="http://schemas.microsoft.com/office/drawing/2014/main" val="3458391804"/>
                    </a:ext>
                  </a:extLst>
                </a:gridCol>
                <a:gridCol w="324992">
                  <a:extLst>
                    <a:ext uri="{9D8B030D-6E8A-4147-A177-3AD203B41FA5}">
                      <a16:colId xmlns:a16="http://schemas.microsoft.com/office/drawing/2014/main" val="4087261117"/>
                    </a:ext>
                  </a:extLst>
                </a:gridCol>
                <a:gridCol w="324992">
                  <a:extLst>
                    <a:ext uri="{9D8B030D-6E8A-4147-A177-3AD203B41FA5}">
                      <a16:colId xmlns:a16="http://schemas.microsoft.com/office/drawing/2014/main" val="2669184998"/>
                    </a:ext>
                  </a:extLst>
                </a:gridCol>
                <a:gridCol w="324992">
                  <a:extLst>
                    <a:ext uri="{9D8B030D-6E8A-4147-A177-3AD203B41FA5}">
                      <a16:colId xmlns:a16="http://schemas.microsoft.com/office/drawing/2014/main" val="1790557817"/>
                    </a:ext>
                  </a:extLst>
                </a:gridCol>
              </a:tblGrid>
              <a:tr h="459870">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31</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30</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29</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28</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27</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26</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23</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22</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19</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18</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17</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16</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13</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12</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9</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8</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7</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6</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3</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87155230"/>
                  </a:ext>
                </a:extLst>
              </a:tr>
              <a:tr h="459870">
                <a:tc gridSpan="4">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1" kern="1200" noProof="0" dirty="0">
                          <a:solidFill>
                            <a:schemeClr val="dk1"/>
                          </a:solidFill>
                          <a:effectLst/>
                          <a:latin typeface="+mn-lt"/>
                          <a:ea typeface="+mn-ea"/>
                          <a:cs typeface="+mn-cs"/>
                        </a:rPr>
                        <a:t>Generic rights</a:t>
                      </a:r>
                    </a:p>
                  </a:txBody>
                  <a:tcPr marL="68580" marR="68580" marT="0" marB="0" anchor="ctr">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4">
                  <a:txBody>
                    <a:bodyPr/>
                    <a:lstStyle/>
                    <a:p>
                      <a:pPr marL="0" marR="0" algn="ctr" defTabSz="914400" rtl="0" eaLnBrk="1" latinLnBrk="0" hangingPunct="1">
                        <a:lnSpc>
                          <a:spcPct val="107000"/>
                        </a:lnSpc>
                        <a:spcBef>
                          <a:spcPts val="0"/>
                        </a:spcBef>
                        <a:spcAft>
                          <a:spcPts val="0"/>
                        </a:spcAft>
                      </a:pPr>
                      <a:r>
                        <a:rPr lang="en-US" sz="1600" b="0" kern="1200" dirty="0">
                          <a:solidFill>
                            <a:schemeClr val="bg2">
                              <a:lumMod val="75000"/>
                            </a:schemeClr>
                          </a:solidFill>
                          <a:effectLst/>
                          <a:latin typeface="+mn-lt"/>
                          <a:ea typeface="+mn-ea"/>
                          <a:cs typeface="+mn-cs"/>
                        </a:rPr>
                        <a:t>Misc.</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8">
                  <a:txBody>
                    <a:bodyPr/>
                    <a:lstStyle/>
                    <a:p>
                      <a:pPr marL="0" marR="0" algn="ctr" defTabSz="914400" rtl="0" eaLnBrk="1" latinLnBrk="0" hangingPunct="1">
                        <a:lnSpc>
                          <a:spcPct val="107000"/>
                        </a:lnSpc>
                        <a:spcBef>
                          <a:spcPts val="0"/>
                        </a:spcBef>
                        <a:spcAft>
                          <a:spcPts val="0"/>
                        </a:spcAft>
                      </a:pPr>
                      <a:r>
                        <a:rPr lang="en-US" sz="1600" b="0" kern="1200" dirty="0">
                          <a:solidFill>
                            <a:schemeClr val="bg2">
                              <a:lumMod val="75000"/>
                            </a:schemeClr>
                          </a:solidFill>
                          <a:effectLst/>
                          <a:latin typeface="+mn-lt"/>
                          <a:ea typeface="+mn-ea"/>
                          <a:cs typeface="+mn-cs"/>
                        </a:rPr>
                        <a:t>Standard rights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16">
                  <a:txBody>
                    <a:bodyPr/>
                    <a:lstStyle/>
                    <a:p>
                      <a:pPr marL="0" marR="0" algn="ctr" defTabSz="914400" rtl="0" eaLnBrk="1" latinLnBrk="0" hangingPunct="1">
                        <a:lnSpc>
                          <a:spcPct val="107000"/>
                        </a:lnSpc>
                        <a:spcBef>
                          <a:spcPts val="0"/>
                        </a:spcBef>
                        <a:spcAft>
                          <a:spcPts val="0"/>
                        </a:spcAft>
                      </a:pPr>
                      <a:r>
                        <a:rPr lang="en-US" sz="1600" b="0" kern="1200" dirty="0">
                          <a:solidFill>
                            <a:schemeClr val="bg2">
                              <a:lumMod val="75000"/>
                            </a:schemeClr>
                          </a:solidFill>
                          <a:effectLst/>
                          <a:latin typeface="+mn-lt"/>
                          <a:ea typeface="+mn-ea"/>
                          <a:cs typeface="+mn-cs"/>
                        </a:rPr>
                        <a:t>Object-specific rights</a:t>
                      </a:r>
                    </a:p>
                  </a:txBody>
                  <a:tcPr marL="68580" marR="68580" marT="0" marB="0" anchor="ctr">
                    <a:lnL w="12700" cap="flat" cmpd="sng" algn="ctr">
                      <a:solidFill>
                        <a:schemeClr val="tx1"/>
                      </a:solidFill>
                      <a:prstDash val="solid"/>
                      <a:round/>
                      <a:headEnd type="none" w="med" len="med"/>
                      <a:tailEnd type="none" w="med" len="med"/>
                    </a:lnL>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4046727"/>
                  </a:ext>
                </a:extLst>
              </a:tr>
            </a:tbl>
          </a:graphicData>
        </a:graphic>
      </p:graphicFrame>
      <p:graphicFrame>
        <p:nvGraphicFramePr>
          <p:cNvPr id="8" name="Table 7">
            <a:extLst>
              <a:ext uri="{FF2B5EF4-FFF2-40B4-BE49-F238E27FC236}">
                <a16:creationId xmlns:a16="http://schemas.microsoft.com/office/drawing/2014/main" id="{F04940DA-068B-4E25-8778-5580FB12FEC3}"/>
              </a:ext>
            </a:extLst>
          </p:cNvPr>
          <p:cNvGraphicFramePr>
            <a:graphicFrameLocks noGrp="1"/>
          </p:cNvGraphicFramePr>
          <p:nvPr>
            <p:extLst>
              <p:ext uri="{D42A27DB-BD31-4B8C-83A1-F6EECF244321}">
                <p14:modId xmlns:p14="http://schemas.microsoft.com/office/powerpoint/2010/main" val="2238934207"/>
              </p:ext>
            </p:extLst>
          </p:nvPr>
        </p:nvGraphicFramePr>
        <p:xfrm>
          <a:off x="838199" y="4104411"/>
          <a:ext cx="10654144" cy="2071493"/>
        </p:xfrm>
        <a:graphic>
          <a:graphicData uri="http://schemas.openxmlformats.org/drawingml/2006/table">
            <a:tbl>
              <a:tblPr>
                <a:tableStyleId>{5C22544A-7EE6-4342-B048-85BDC9FD1C3A}</a:tableStyleId>
              </a:tblPr>
              <a:tblGrid>
                <a:gridCol w="2663536">
                  <a:extLst>
                    <a:ext uri="{9D8B030D-6E8A-4147-A177-3AD203B41FA5}">
                      <a16:colId xmlns:a16="http://schemas.microsoft.com/office/drawing/2014/main" val="2840151250"/>
                    </a:ext>
                  </a:extLst>
                </a:gridCol>
                <a:gridCol w="2663536">
                  <a:extLst>
                    <a:ext uri="{9D8B030D-6E8A-4147-A177-3AD203B41FA5}">
                      <a16:colId xmlns:a16="http://schemas.microsoft.com/office/drawing/2014/main" val="4035786521"/>
                    </a:ext>
                  </a:extLst>
                </a:gridCol>
                <a:gridCol w="2663536">
                  <a:extLst>
                    <a:ext uri="{9D8B030D-6E8A-4147-A177-3AD203B41FA5}">
                      <a16:colId xmlns:a16="http://schemas.microsoft.com/office/drawing/2014/main" val="2146441963"/>
                    </a:ext>
                  </a:extLst>
                </a:gridCol>
                <a:gridCol w="2663536">
                  <a:extLst>
                    <a:ext uri="{9D8B030D-6E8A-4147-A177-3AD203B41FA5}">
                      <a16:colId xmlns:a16="http://schemas.microsoft.com/office/drawing/2014/main" val="2908272167"/>
                    </a:ext>
                  </a:extLst>
                </a:gridCol>
              </a:tblGrid>
              <a:tr h="482525">
                <a:tc>
                  <a:txBody>
                    <a:bodyPr/>
                    <a:lstStyle/>
                    <a:p>
                      <a:pPr algn="ctr" fontAlgn="t"/>
                      <a:r>
                        <a:rPr lang="en-US" sz="2400" b="1" i="1" u="none" strike="noStrike" dirty="0">
                          <a:effectLst/>
                          <a:latin typeface="+mn-lt"/>
                        </a:rPr>
                        <a:t>Generic rights</a:t>
                      </a:r>
                      <a:endParaRPr lang="en-US" sz="2400" b="1" i="1" u="none" strike="noStrike" dirty="0">
                        <a:solidFill>
                          <a:srgbClr val="000000"/>
                        </a:solidFill>
                        <a:effectLst/>
                        <a:latin typeface="+mn-lt"/>
                      </a:endParaRPr>
                    </a:p>
                  </a:txBody>
                  <a:tcPr marL="7620" marR="7620" marT="7620" marB="0" anchor="ctr"/>
                </a:tc>
                <a:tc>
                  <a:txBody>
                    <a:bodyPr/>
                    <a:lstStyle/>
                    <a:p>
                      <a:pPr algn="ctr" fontAlgn="t"/>
                      <a:r>
                        <a:rPr lang="en-US" sz="2400" b="1" i="1" u="none" strike="noStrike" dirty="0">
                          <a:solidFill>
                            <a:srgbClr val="000000"/>
                          </a:solidFill>
                          <a:effectLst/>
                          <a:latin typeface="+mn-lt"/>
                        </a:rPr>
                        <a:t>File</a:t>
                      </a:r>
                    </a:p>
                  </a:txBody>
                  <a:tcPr marL="7620" marR="7620" marT="7620" marB="0" anchor="ctr"/>
                </a:tc>
                <a:tc>
                  <a:txBody>
                    <a:bodyPr/>
                    <a:lstStyle/>
                    <a:p>
                      <a:pPr algn="ctr" fontAlgn="t"/>
                      <a:r>
                        <a:rPr lang="en-US" sz="2400" b="1" i="1" u="none" strike="noStrike" dirty="0">
                          <a:solidFill>
                            <a:srgbClr val="000000"/>
                          </a:solidFill>
                          <a:effectLst/>
                          <a:latin typeface="+mn-lt"/>
                        </a:rPr>
                        <a:t>Registry key</a:t>
                      </a:r>
                    </a:p>
                  </a:txBody>
                  <a:tcPr marL="7620" marR="7620" marT="7620" marB="0" anchor="ctr"/>
                </a:tc>
                <a:tc>
                  <a:txBody>
                    <a:bodyPr/>
                    <a:lstStyle/>
                    <a:p>
                      <a:pPr algn="ctr" fontAlgn="t"/>
                      <a:r>
                        <a:rPr lang="en-US" sz="2400" b="1" i="1" u="none" strike="noStrike" dirty="0">
                          <a:solidFill>
                            <a:srgbClr val="000000"/>
                          </a:solidFill>
                          <a:effectLst/>
                          <a:latin typeface="+mn-lt"/>
                        </a:rPr>
                        <a:t>Process</a:t>
                      </a:r>
                    </a:p>
                  </a:txBody>
                  <a:tcPr marL="7620" marR="7620" marT="7620" marB="0" anchor="ctr"/>
                </a:tc>
                <a:extLst>
                  <a:ext uri="{0D108BD9-81ED-4DB2-BD59-A6C34878D82A}">
                    <a16:rowId xmlns:a16="http://schemas.microsoft.com/office/drawing/2014/main" val="4262012729"/>
                  </a:ext>
                </a:extLst>
              </a:tr>
              <a:tr h="397242">
                <a:tc>
                  <a:txBody>
                    <a:bodyPr/>
                    <a:lstStyle/>
                    <a:p>
                      <a:pPr marL="0" algn="l"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GENERIC_ALL</a:t>
                      </a:r>
                    </a:p>
                  </a:txBody>
                  <a:tcPr marL="7620" marR="7620" marT="7620" marB="0" anchor="ctr"/>
                </a:tc>
                <a:tc>
                  <a:txBody>
                    <a:bodyPr/>
                    <a:lstStyle/>
                    <a:p>
                      <a:pPr marL="0" algn="l"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0x001f01ff</a:t>
                      </a:r>
                    </a:p>
                  </a:txBody>
                  <a:tcPr marL="7620" marR="7620" marT="7620" marB="0" anchor="ctr"/>
                </a:tc>
                <a:tc>
                  <a:txBody>
                    <a:bodyPr/>
                    <a:lstStyle/>
                    <a:p>
                      <a:pPr marL="0" algn="l"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0x000f003f</a:t>
                      </a:r>
                    </a:p>
                  </a:txBody>
                  <a:tcPr marL="7620" marR="7620" marT="7620" marB="0" anchor="ctr"/>
                </a:tc>
                <a:tc>
                  <a:txBody>
                    <a:bodyPr/>
                    <a:lstStyle/>
                    <a:p>
                      <a:pPr marL="0" algn="l" defTabSz="914400" rtl="0" eaLnBrk="1" fontAlgn="t" latinLnBrk="0" hangingPunct="1"/>
                      <a:r>
                        <a:rPr lang="en-US" sz="1800" dirty="0">
                          <a:latin typeface="Lucida Console" panose="020B0609040504020204" pitchFamily="49" charset="0"/>
                        </a:rPr>
                        <a:t>0x001fffff</a:t>
                      </a:r>
                      <a:endParaRPr lang="en-US" sz="1800" u="none" strike="noStrike" kern="1200" dirty="0">
                        <a:solidFill>
                          <a:schemeClr val="dk1"/>
                        </a:solidFill>
                        <a:effectLst/>
                        <a:latin typeface="Lucida Console" panose="020B0609040504020204" pitchFamily="49" charset="0"/>
                        <a:ea typeface="+mn-ea"/>
                        <a:cs typeface="+mn-cs"/>
                      </a:endParaRPr>
                    </a:p>
                  </a:txBody>
                  <a:tcPr marL="7620" marR="7620" marT="7620" marB="0" anchor="ctr"/>
                </a:tc>
                <a:extLst>
                  <a:ext uri="{0D108BD9-81ED-4DB2-BD59-A6C34878D82A}">
                    <a16:rowId xmlns:a16="http://schemas.microsoft.com/office/drawing/2014/main" val="3731484430"/>
                  </a:ext>
                </a:extLst>
              </a:tr>
              <a:tr h="397242">
                <a:tc>
                  <a:txBody>
                    <a:bodyPr/>
                    <a:lstStyle/>
                    <a:p>
                      <a:pPr marL="0" algn="l"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GENERIC_EXECUTE</a:t>
                      </a:r>
                    </a:p>
                  </a:txBody>
                  <a:tcPr marL="7620" marR="7620" marT="7620" marB="0" anchor="ctr"/>
                </a:tc>
                <a:tc>
                  <a:txBody>
                    <a:bodyPr/>
                    <a:lstStyle/>
                    <a:p>
                      <a:pPr marL="0" algn="l"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0x001200a0</a:t>
                      </a:r>
                    </a:p>
                  </a:txBody>
                  <a:tcPr marL="7620" marR="7620" marT="7620" marB="0" anchor="ctr"/>
                </a:tc>
                <a:tc>
                  <a:txBody>
                    <a:bodyPr/>
                    <a:lstStyle/>
                    <a:p>
                      <a:pPr marL="0" algn="l" defTabSz="914400" rtl="0" eaLnBrk="1" fontAlgn="t" latinLnBrk="0" hangingPunct="1"/>
                      <a:r>
                        <a:rPr lang="en-US" sz="1800" dirty="0">
                          <a:latin typeface="Lucida Console" panose="020B0609040504020204" pitchFamily="49" charset="0"/>
                        </a:rPr>
                        <a:t>0x00020039</a:t>
                      </a:r>
                      <a:endParaRPr lang="en-US" sz="1800" u="none" strike="noStrike" kern="1200" dirty="0">
                        <a:solidFill>
                          <a:schemeClr val="dk1"/>
                        </a:solidFill>
                        <a:effectLst/>
                        <a:latin typeface="Lucida Console" panose="020B0609040504020204" pitchFamily="49" charset="0"/>
                        <a:ea typeface="+mn-ea"/>
                        <a:cs typeface="+mn-cs"/>
                      </a:endParaRPr>
                    </a:p>
                  </a:txBody>
                  <a:tcPr marL="7620" marR="7620" marT="7620" marB="0" anchor="ctr"/>
                </a:tc>
                <a:tc>
                  <a:txBody>
                    <a:bodyPr/>
                    <a:lstStyle/>
                    <a:p>
                      <a:pPr marL="0" algn="l" defTabSz="914400" rtl="0" eaLnBrk="1" fontAlgn="t" latinLnBrk="0" hangingPunct="1"/>
                      <a:r>
                        <a:rPr lang="en-US" sz="1800" dirty="0">
                          <a:latin typeface="Lucida Console" panose="020B0609040504020204" pitchFamily="49" charset="0"/>
                        </a:rPr>
                        <a:t>0x00121001</a:t>
                      </a:r>
                      <a:endParaRPr lang="en-US" sz="1800" u="none" strike="noStrike" kern="1200" dirty="0">
                        <a:solidFill>
                          <a:schemeClr val="dk1"/>
                        </a:solidFill>
                        <a:effectLst/>
                        <a:latin typeface="Lucida Console" panose="020B0609040504020204" pitchFamily="49" charset="0"/>
                        <a:ea typeface="+mn-ea"/>
                        <a:cs typeface="+mn-cs"/>
                      </a:endParaRPr>
                    </a:p>
                  </a:txBody>
                  <a:tcPr marL="7620" marR="7620" marT="7620" marB="0" anchor="ctr"/>
                </a:tc>
                <a:extLst>
                  <a:ext uri="{0D108BD9-81ED-4DB2-BD59-A6C34878D82A}">
                    <a16:rowId xmlns:a16="http://schemas.microsoft.com/office/drawing/2014/main" val="49905742"/>
                  </a:ext>
                </a:extLst>
              </a:tr>
              <a:tr h="397242">
                <a:tc>
                  <a:txBody>
                    <a:bodyPr/>
                    <a:lstStyle/>
                    <a:p>
                      <a:pPr marL="0" algn="l"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GENERIC_WRITE</a:t>
                      </a:r>
                    </a:p>
                  </a:txBody>
                  <a:tcPr marL="7620" marR="7620" marT="7620" marB="0" anchor="ctr"/>
                </a:tc>
                <a:tc>
                  <a:txBody>
                    <a:bodyPr/>
                    <a:lstStyle/>
                    <a:p>
                      <a:pPr marL="0" algn="l"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0x00120116</a:t>
                      </a:r>
                    </a:p>
                  </a:txBody>
                  <a:tcPr marL="7620" marR="7620" marT="7620" marB="0" anchor="ctr"/>
                </a:tc>
                <a:tc>
                  <a:txBody>
                    <a:bodyPr/>
                    <a:lstStyle/>
                    <a:p>
                      <a:pPr marL="0" algn="l"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0x00020006</a:t>
                      </a:r>
                    </a:p>
                  </a:txBody>
                  <a:tcPr marL="7620" marR="7620" marT="7620" marB="0" anchor="ctr"/>
                </a:tc>
                <a:tc>
                  <a:txBody>
                    <a:bodyPr/>
                    <a:lstStyle/>
                    <a:p>
                      <a:pPr marL="0" algn="l" defTabSz="914400" rtl="0" eaLnBrk="1" fontAlgn="t" latinLnBrk="0" hangingPunct="1"/>
                      <a:r>
                        <a:rPr lang="en-US" sz="1800" dirty="0">
                          <a:latin typeface="Lucida Console" panose="020B0609040504020204" pitchFamily="49" charset="0"/>
                        </a:rPr>
                        <a:t>0x00020bea</a:t>
                      </a:r>
                      <a:endParaRPr lang="en-US" sz="1800" u="none" strike="noStrike" kern="1200" dirty="0">
                        <a:solidFill>
                          <a:schemeClr val="dk1"/>
                        </a:solidFill>
                        <a:effectLst/>
                        <a:latin typeface="Lucida Console" panose="020B0609040504020204" pitchFamily="49" charset="0"/>
                        <a:ea typeface="+mn-ea"/>
                        <a:cs typeface="+mn-cs"/>
                      </a:endParaRPr>
                    </a:p>
                  </a:txBody>
                  <a:tcPr marL="7620" marR="7620" marT="7620" marB="0" anchor="ctr"/>
                </a:tc>
                <a:extLst>
                  <a:ext uri="{0D108BD9-81ED-4DB2-BD59-A6C34878D82A}">
                    <a16:rowId xmlns:a16="http://schemas.microsoft.com/office/drawing/2014/main" val="3136236996"/>
                  </a:ext>
                </a:extLst>
              </a:tr>
              <a:tr h="397242">
                <a:tc>
                  <a:txBody>
                    <a:bodyPr/>
                    <a:lstStyle/>
                    <a:p>
                      <a:pPr marL="0" algn="l"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GENERIC_READ</a:t>
                      </a:r>
                    </a:p>
                  </a:txBody>
                  <a:tcPr marL="7620" marR="7620" marT="7620" marB="0" anchor="ctr"/>
                </a:tc>
                <a:tc>
                  <a:txBody>
                    <a:bodyPr/>
                    <a:lstStyle/>
                    <a:p>
                      <a:pPr marL="0" algn="l"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0x00120089</a:t>
                      </a:r>
                    </a:p>
                  </a:txBody>
                  <a:tcPr marL="7620" marR="7620" marT="7620" marB="0" anchor="ctr"/>
                </a:tc>
                <a:tc>
                  <a:txBody>
                    <a:bodyPr/>
                    <a:lstStyle/>
                    <a:p>
                      <a:pPr marL="0" algn="l" defTabSz="914400" rtl="0" eaLnBrk="1" fontAlgn="t" latinLnBrk="0" hangingPunct="1"/>
                      <a:r>
                        <a:rPr lang="en-US" sz="1800" u="none" strike="noStrike" kern="1200" dirty="0">
                          <a:solidFill>
                            <a:schemeClr val="dk1"/>
                          </a:solidFill>
                          <a:effectLst/>
                          <a:latin typeface="Lucida Console" panose="020B0609040504020204" pitchFamily="49" charset="0"/>
                          <a:ea typeface="+mn-ea"/>
                          <a:cs typeface="+mn-cs"/>
                        </a:rPr>
                        <a:t>0x00020019</a:t>
                      </a:r>
                    </a:p>
                  </a:txBody>
                  <a:tcPr marL="7620" marR="7620" marT="7620" marB="0" anchor="ctr"/>
                </a:tc>
                <a:tc>
                  <a:txBody>
                    <a:bodyPr/>
                    <a:lstStyle/>
                    <a:p>
                      <a:pPr marL="0" algn="l" defTabSz="914400" rtl="0" eaLnBrk="1" fontAlgn="t" latinLnBrk="0" hangingPunct="1"/>
                      <a:r>
                        <a:rPr lang="en-US" sz="1800" dirty="0">
                          <a:latin typeface="Lucida Console" panose="020B0609040504020204" pitchFamily="49" charset="0"/>
                        </a:rPr>
                        <a:t>0x00020410</a:t>
                      </a:r>
                      <a:endParaRPr lang="en-US" sz="1800" u="none" strike="noStrike" kern="1200" dirty="0">
                        <a:solidFill>
                          <a:schemeClr val="dk1"/>
                        </a:solidFill>
                        <a:effectLst/>
                        <a:latin typeface="Lucida Console" panose="020B0609040504020204" pitchFamily="49" charset="0"/>
                        <a:ea typeface="+mn-ea"/>
                        <a:cs typeface="+mn-cs"/>
                      </a:endParaRPr>
                    </a:p>
                  </a:txBody>
                  <a:tcPr marL="7620" marR="7620" marT="7620" marB="0" anchor="ctr"/>
                </a:tc>
                <a:extLst>
                  <a:ext uri="{0D108BD9-81ED-4DB2-BD59-A6C34878D82A}">
                    <a16:rowId xmlns:a16="http://schemas.microsoft.com/office/drawing/2014/main" val="592568803"/>
                  </a:ext>
                </a:extLst>
              </a:tr>
            </a:tbl>
          </a:graphicData>
        </a:graphic>
      </p:graphicFrame>
    </p:spTree>
    <p:extLst>
      <p:ext uri="{BB962C8B-B14F-4D97-AF65-F5344CB8AC3E}">
        <p14:creationId xmlns:p14="http://schemas.microsoft.com/office/powerpoint/2010/main" val="384559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E9CE-5D14-4948-B1A4-6875096CBDCC}"/>
              </a:ext>
            </a:extLst>
          </p:cNvPr>
          <p:cNvSpPr>
            <a:spLocks noGrp="1"/>
          </p:cNvSpPr>
          <p:nvPr>
            <p:ph type="title"/>
          </p:nvPr>
        </p:nvSpPr>
        <p:spPr/>
        <p:txBody>
          <a:bodyPr/>
          <a:lstStyle/>
          <a:p>
            <a:r>
              <a:rPr lang="en-US" dirty="0"/>
              <a:t>SDDL format</a:t>
            </a:r>
          </a:p>
        </p:txBody>
      </p:sp>
      <p:sp>
        <p:nvSpPr>
          <p:cNvPr id="3" name="Content Placeholder 2">
            <a:extLst>
              <a:ext uri="{FF2B5EF4-FFF2-40B4-BE49-F238E27FC236}">
                <a16:creationId xmlns:a16="http://schemas.microsoft.com/office/drawing/2014/main" id="{1244DBCD-45DA-4FE2-8C60-342D88C9094C}"/>
              </a:ext>
            </a:extLst>
          </p:cNvPr>
          <p:cNvSpPr>
            <a:spLocks noGrp="1"/>
          </p:cNvSpPr>
          <p:nvPr>
            <p:ph idx="1"/>
          </p:nvPr>
        </p:nvSpPr>
        <p:spPr>
          <a:xfrm>
            <a:off x="838200" y="1635125"/>
            <a:ext cx="10515600" cy="4351338"/>
          </a:xfrm>
        </p:spPr>
        <p:txBody>
          <a:bodyPr>
            <a:normAutofit/>
          </a:bodyPr>
          <a:lstStyle/>
          <a:p>
            <a:pPr marL="0" indent="0">
              <a:buNone/>
            </a:pPr>
            <a:r>
              <a:rPr lang="en-US" dirty="0"/>
              <a:t>One or more of these components:</a:t>
            </a:r>
          </a:p>
          <a:p>
            <a:pPr marL="0" indent="0">
              <a:buNone/>
            </a:pPr>
            <a:endParaRPr lang="en-US" sz="1000" dirty="0"/>
          </a:p>
          <a:p>
            <a:pPr marL="457200" lvl="1" indent="0">
              <a:buNone/>
            </a:pPr>
            <a:r>
              <a:rPr lang="en-US" sz="2800" b="1" dirty="0">
                <a:latin typeface="Lucida Console" panose="020B0609040504020204" pitchFamily="49" charset="0"/>
              </a:rPr>
              <a:t>O:</a:t>
            </a:r>
            <a:r>
              <a:rPr lang="en-US" sz="2800" dirty="0">
                <a:latin typeface="Lucida Console" panose="020B0609040504020204" pitchFamily="49" charset="0"/>
              </a:rPr>
              <a:t>owner_sid</a:t>
            </a:r>
          </a:p>
          <a:p>
            <a:pPr marL="457200" lvl="1" indent="0">
              <a:buNone/>
            </a:pPr>
            <a:r>
              <a:rPr lang="en-US" sz="2800" b="1" dirty="0">
                <a:latin typeface="Lucida Console" panose="020B0609040504020204" pitchFamily="49" charset="0"/>
              </a:rPr>
              <a:t>G:</a:t>
            </a:r>
            <a:r>
              <a:rPr lang="en-US" sz="2800" dirty="0">
                <a:latin typeface="Lucida Console" panose="020B0609040504020204" pitchFamily="49" charset="0"/>
              </a:rPr>
              <a:t>group_sid</a:t>
            </a:r>
          </a:p>
          <a:p>
            <a:pPr marL="457200" lvl="1" indent="0">
              <a:buNone/>
            </a:pPr>
            <a:r>
              <a:rPr lang="en-US" sz="2800" b="1" dirty="0">
                <a:latin typeface="Lucida Console" panose="020B0609040504020204" pitchFamily="49" charset="0"/>
              </a:rPr>
              <a:t>D:</a:t>
            </a:r>
            <a:r>
              <a:rPr lang="en-US" sz="2800" dirty="0">
                <a:latin typeface="Lucida Console" panose="020B0609040504020204" pitchFamily="49" charset="0"/>
              </a:rPr>
              <a:t>dacl_flags(string_ace_1)...(string_ace_</a:t>
            </a:r>
            <a:r>
              <a:rPr lang="en-US" sz="2800" i="1" dirty="0">
                <a:latin typeface="Lucida Console" panose="020B0609040504020204" pitchFamily="49" charset="0"/>
              </a:rPr>
              <a:t>n</a:t>
            </a:r>
            <a:r>
              <a:rPr lang="en-US" sz="2800" dirty="0">
                <a:latin typeface="Lucida Console" panose="020B0609040504020204" pitchFamily="49" charset="0"/>
              </a:rPr>
              <a:t>)</a:t>
            </a:r>
          </a:p>
          <a:p>
            <a:pPr marL="457200" lvl="1" indent="0">
              <a:buNone/>
            </a:pPr>
            <a:r>
              <a:rPr lang="en-US" sz="2800" b="1" dirty="0">
                <a:latin typeface="Lucida Console" panose="020B0609040504020204" pitchFamily="49" charset="0"/>
              </a:rPr>
              <a:t>S:</a:t>
            </a:r>
            <a:r>
              <a:rPr lang="en-US" sz="2800" dirty="0">
                <a:latin typeface="Lucida Console" panose="020B0609040504020204" pitchFamily="49" charset="0"/>
              </a:rPr>
              <a:t>sacl_flags(string_ace_1)...(string_ace_</a:t>
            </a:r>
            <a:r>
              <a:rPr lang="en-US" sz="2800" i="1" dirty="0">
                <a:latin typeface="Lucida Console" panose="020B0609040504020204" pitchFamily="49" charset="0"/>
              </a:rPr>
              <a:t>n</a:t>
            </a:r>
            <a:r>
              <a:rPr lang="en-US" sz="2800" dirty="0">
                <a:latin typeface="Lucida Console" panose="020B0609040504020204" pitchFamily="49" charset="0"/>
              </a:rPr>
              <a:t>)</a:t>
            </a:r>
          </a:p>
          <a:p>
            <a:pPr marL="0" indent="0">
              <a:buNone/>
            </a:pPr>
            <a:endParaRPr lang="en-US" dirty="0"/>
          </a:p>
        </p:txBody>
      </p:sp>
      <p:sp>
        <p:nvSpPr>
          <p:cNvPr id="4" name="TextBox 3">
            <a:extLst>
              <a:ext uri="{FF2B5EF4-FFF2-40B4-BE49-F238E27FC236}">
                <a16:creationId xmlns:a16="http://schemas.microsoft.com/office/drawing/2014/main" id="{5CD59660-ED75-48A0-8FF1-39A0EEBE2CCC}"/>
              </a:ext>
            </a:extLst>
          </p:cNvPr>
          <p:cNvSpPr txBox="1"/>
          <p:nvPr/>
        </p:nvSpPr>
        <p:spPr>
          <a:xfrm>
            <a:off x="838200" y="4400550"/>
            <a:ext cx="10515600" cy="523220"/>
          </a:xfrm>
          <a:prstGeom prst="rect">
            <a:avLst/>
          </a:prstGeom>
          <a:noFill/>
        </p:spPr>
        <p:txBody>
          <a:bodyPr wrap="square" rtlCol="0">
            <a:spAutoFit/>
          </a:bodyPr>
          <a:lstStyle/>
          <a:p>
            <a:r>
              <a:rPr lang="it-IT" sz="2800" dirty="0">
                <a:solidFill>
                  <a:schemeClr val="bg1"/>
                </a:solidFill>
                <a:latin typeface="Lucida Console" panose="020B0609040504020204" pitchFamily="49" charset="0"/>
              </a:rPr>
              <a:t>O:BAD</a:t>
            </a:r>
            <a:r>
              <a:rPr lang="it-IT" sz="2800">
                <a:solidFill>
                  <a:schemeClr val="bg1"/>
                </a:solidFill>
                <a:latin typeface="Lucida Console" panose="020B0609040504020204" pitchFamily="49" charset="0"/>
              </a:rPr>
              <a:t>:(A;;FA;;;BA)(A;;FA;;;SY)(A;;0x1200a9;;;BU</a:t>
            </a:r>
            <a:r>
              <a:rPr lang="it-IT" sz="2800" dirty="0">
                <a:solidFill>
                  <a:schemeClr val="bg1"/>
                </a:solidFill>
                <a:latin typeface="Lucida Console" panose="020B0609040504020204" pitchFamily="49" charset="0"/>
              </a:rPr>
              <a:t>)</a:t>
            </a:r>
            <a:endParaRPr lang="en-US" sz="28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306679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E9CE-5D14-4948-B1A4-6875096CBDCC}"/>
              </a:ext>
            </a:extLst>
          </p:cNvPr>
          <p:cNvSpPr>
            <a:spLocks noGrp="1"/>
          </p:cNvSpPr>
          <p:nvPr>
            <p:ph type="title"/>
          </p:nvPr>
        </p:nvSpPr>
        <p:spPr/>
        <p:txBody>
          <a:bodyPr/>
          <a:lstStyle/>
          <a:p>
            <a:r>
              <a:rPr lang="en-US" dirty="0"/>
              <a:t>SDDL format</a:t>
            </a:r>
          </a:p>
        </p:txBody>
      </p:sp>
      <p:sp>
        <p:nvSpPr>
          <p:cNvPr id="3" name="Content Placeholder 2">
            <a:extLst>
              <a:ext uri="{FF2B5EF4-FFF2-40B4-BE49-F238E27FC236}">
                <a16:creationId xmlns:a16="http://schemas.microsoft.com/office/drawing/2014/main" id="{1244DBCD-45DA-4FE2-8C60-342D88C9094C}"/>
              </a:ext>
            </a:extLst>
          </p:cNvPr>
          <p:cNvSpPr>
            <a:spLocks noGrp="1"/>
          </p:cNvSpPr>
          <p:nvPr>
            <p:ph idx="1"/>
          </p:nvPr>
        </p:nvSpPr>
        <p:spPr>
          <a:xfrm>
            <a:off x="838200" y="1635125"/>
            <a:ext cx="10515600" cy="4351338"/>
          </a:xfrm>
        </p:spPr>
        <p:txBody>
          <a:bodyPr>
            <a:normAutofit/>
          </a:bodyPr>
          <a:lstStyle/>
          <a:p>
            <a:pPr marL="0" indent="0">
              <a:buNone/>
            </a:pPr>
            <a:r>
              <a:rPr lang="en-US" dirty="0"/>
              <a:t>One or more of these components:</a:t>
            </a:r>
          </a:p>
          <a:p>
            <a:pPr marL="0" indent="0">
              <a:buNone/>
            </a:pPr>
            <a:endParaRPr lang="en-US" sz="1000" dirty="0"/>
          </a:p>
          <a:p>
            <a:pPr marL="457200" lvl="1" indent="0">
              <a:buNone/>
            </a:pPr>
            <a:r>
              <a:rPr lang="en-US" sz="2800" b="1" dirty="0">
                <a:solidFill>
                  <a:srgbClr val="FF0000"/>
                </a:solidFill>
                <a:latin typeface="Lucida Console" panose="020B0609040504020204" pitchFamily="49" charset="0"/>
              </a:rPr>
              <a:t>O:</a:t>
            </a:r>
            <a:r>
              <a:rPr lang="en-US" sz="2800" dirty="0">
                <a:solidFill>
                  <a:srgbClr val="FF0000"/>
                </a:solidFill>
                <a:latin typeface="Lucida Console" panose="020B0609040504020204" pitchFamily="49" charset="0"/>
              </a:rPr>
              <a:t>owner_sid</a:t>
            </a:r>
          </a:p>
          <a:p>
            <a:pPr marL="457200" lvl="1" indent="0">
              <a:buNone/>
            </a:pPr>
            <a:r>
              <a:rPr lang="en-US" sz="2800" b="1" dirty="0">
                <a:latin typeface="Lucida Console" panose="020B0609040504020204" pitchFamily="49" charset="0"/>
              </a:rPr>
              <a:t>G:</a:t>
            </a:r>
            <a:r>
              <a:rPr lang="en-US" sz="2800" dirty="0">
                <a:latin typeface="Lucida Console" panose="020B0609040504020204" pitchFamily="49" charset="0"/>
              </a:rPr>
              <a:t>group_sid</a:t>
            </a:r>
          </a:p>
          <a:p>
            <a:pPr marL="457200" lvl="1" indent="0">
              <a:buNone/>
            </a:pPr>
            <a:r>
              <a:rPr lang="en-US" sz="2800" b="1" dirty="0">
                <a:latin typeface="Lucida Console" panose="020B0609040504020204" pitchFamily="49" charset="0"/>
              </a:rPr>
              <a:t>D:</a:t>
            </a:r>
            <a:r>
              <a:rPr lang="en-US" sz="2800" dirty="0">
                <a:latin typeface="Lucida Console" panose="020B0609040504020204" pitchFamily="49" charset="0"/>
              </a:rPr>
              <a:t>dacl_flags(string_ace_1)...(string_ace_</a:t>
            </a:r>
            <a:r>
              <a:rPr lang="en-US" sz="2800" i="1" dirty="0">
                <a:latin typeface="Lucida Console" panose="020B0609040504020204" pitchFamily="49" charset="0"/>
              </a:rPr>
              <a:t>n</a:t>
            </a:r>
            <a:r>
              <a:rPr lang="en-US" sz="2800" dirty="0">
                <a:latin typeface="Lucida Console" panose="020B0609040504020204" pitchFamily="49" charset="0"/>
              </a:rPr>
              <a:t>)</a:t>
            </a:r>
          </a:p>
          <a:p>
            <a:pPr marL="457200" lvl="1" indent="0">
              <a:buNone/>
            </a:pPr>
            <a:r>
              <a:rPr lang="en-US" sz="2800" b="1" dirty="0">
                <a:latin typeface="Lucida Console" panose="020B0609040504020204" pitchFamily="49" charset="0"/>
              </a:rPr>
              <a:t>S:</a:t>
            </a:r>
            <a:r>
              <a:rPr lang="en-US" sz="2800" dirty="0">
                <a:latin typeface="Lucida Console" panose="020B0609040504020204" pitchFamily="49" charset="0"/>
              </a:rPr>
              <a:t>sacl_flags(string_ace_1)...(string_ace_</a:t>
            </a:r>
            <a:r>
              <a:rPr lang="en-US" sz="2800" i="1" dirty="0">
                <a:latin typeface="Lucida Console" panose="020B0609040504020204" pitchFamily="49" charset="0"/>
              </a:rPr>
              <a:t>n</a:t>
            </a:r>
            <a:r>
              <a:rPr lang="en-US" sz="2800" dirty="0">
                <a:latin typeface="Lucida Console" panose="020B0609040504020204" pitchFamily="49" charset="0"/>
              </a:rPr>
              <a:t>)</a:t>
            </a:r>
          </a:p>
          <a:p>
            <a:pPr marL="0" indent="0">
              <a:buNone/>
            </a:pPr>
            <a:endParaRPr lang="en-US" dirty="0"/>
          </a:p>
        </p:txBody>
      </p:sp>
      <p:sp>
        <p:nvSpPr>
          <p:cNvPr id="4" name="TextBox 3">
            <a:extLst>
              <a:ext uri="{FF2B5EF4-FFF2-40B4-BE49-F238E27FC236}">
                <a16:creationId xmlns:a16="http://schemas.microsoft.com/office/drawing/2014/main" id="{5CD59660-ED75-48A0-8FF1-39A0EEBE2CCC}"/>
              </a:ext>
            </a:extLst>
          </p:cNvPr>
          <p:cNvSpPr txBox="1"/>
          <p:nvPr/>
        </p:nvSpPr>
        <p:spPr>
          <a:xfrm>
            <a:off x="838200" y="4400550"/>
            <a:ext cx="10515600" cy="523220"/>
          </a:xfrm>
          <a:prstGeom prst="rect">
            <a:avLst/>
          </a:prstGeom>
          <a:noFill/>
        </p:spPr>
        <p:txBody>
          <a:bodyPr wrap="square" rtlCol="0">
            <a:spAutoFit/>
          </a:bodyPr>
          <a:lstStyle/>
          <a:p>
            <a:r>
              <a:rPr lang="it-IT" sz="2800" dirty="0">
                <a:solidFill>
                  <a:srgbClr val="FF0000"/>
                </a:solidFill>
                <a:latin typeface="Lucida Console" panose="020B0609040504020204" pitchFamily="49" charset="0"/>
              </a:rPr>
              <a:t>O:BA</a:t>
            </a:r>
            <a:r>
              <a:rPr lang="it-IT" sz="2800" dirty="0">
                <a:solidFill>
                  <a:schemeClr val="bg1"/>
                </a:solidFill>
                <a:latin typeface="Lucida Console" panose="020B0609040504020204" pitchFamily="49" charset="0"/>
              </a:rPr>
              <a:t>D</a:t>
            </a:r>
            <a:r>
              <a:rPr lang="it-IT" sz="2800">
                <a:solidFill>
                  <a:schemeClr val="bg1"/>
                </a:solidFill>
                <a:latin typeface="Lucida Console" panose="020B0609040504020204" pitchFamily="49" charset="0"/>
              </a:rPr>
              <a:t>:(A;;FA;;;BA)(A;;FA;;;SY)(A;;0x1200a9;;;BU</a:t>
            </a:r>
            <a:r>
              <a:rPr lang="it-IT" sz="2800" dirty="0">
                <a:solidFill>
                  <a:schemeClr val="bg1"/>
                </a:solidFill>
                <a:latin typeface="Lucida Console" panose="020B0609040504020204" pitchFamily="49" charset="0"/>
              </a:rPr>
              <a:t>)</a:t>
            </a:r>
            <a:endParaRPr lang="en-US" sz="2800" dirty="0">
              <a:solidFill>
                <a:schemeClr val="bg1"/>
              </a:solidFill>
              <a:latin typeface="Lucida Console" panose="020B0609040504020204" pitchFamily="49" charset="0"/>
            </a:endParaRPr>
          </a:p>
        </p:txBody>
      </p:sp>
      <p:sp>
        <p:nvSpPr>
          <p:cNvPr id="6" name="TextBox 5">
            <a:extLst>
              <a:ext uri="{FF2B5EF4-FFF2-40B4-BE49-F238E27FC236}">
                <a16:creationId xmlns:a16="http://schemas.microsoft.com/office/drawing/2014/main" id="{2AB11FCF-69A6-41C1-BBB2-6FC84EDB108A}"/>
              </a:ext>
            </a:extLst>
          </p:cNvPr>
          <p:cNvSpPr txBox="1"/>
          <p:nvPr/>
        </p:nvSpPr>
        <p:spPr>
          <a:xfrm>
            <a:off x="838200" y="5076825"/>
            <a:ext cx="10515600" cy="1384995"/>
          </a:xfrm>
          <a:prstGeom prst="rect">
            <a:avLst/>
          </a:prstGeom>
          <a:noFill/>
        </p:spPr>
        <p:txBody>
          <a:bodyPr wrap="square" rtlCol="0">
            <a:spAutoFit/>
          </a:bodyPr>
          <a:lstStyle/>
          <a:p>
            <a:r>
              <a:rPr lang="en-US" sz="2800" i="1" dirty="0">
                <a:solidFill>
                  <a:schemeClr val="bg1"/>
                </a:solidFill>
              </a:rPr>
              <a:t>Owner: BUILTIN\Administrators</a:t>
            </a:r>
          </a:p>
          <a:p>
            <a:r>
              <a:rPr lang="en-US" sz="2800" i="1" dirty="0">
                <a:solidFill>
                  <a:schemeClr val="bg1"/>
                </a:solidFill>
              </a:rPr>
              <a:t>“SID” can be a two-letter “SID string” code, or a full SID</a:t>
            </a:r>
          </a:p>
          <a:p>
            <a:r>
              <a:rPr lang="en-US" sz="2800" i="1" dirty="0">
                <a:solidFill>
                  <a:schemeClr val="bg1"/>
                </a:solidFill>
              </a:rPr>
              <a:t>E.g.,</a:t>
            </a:r>
            <a:r>
              <a:rPr lang="it-IT" sz="2800" dirty="0">
                <a:solidFill>
                  <a:schemeClr val="bg1"/>
                </a:solidFill>
                <a:latin typeface="Lucida Console" panose="020B0609040504020204" pitchFamily="49" charset="0"/>
              </a:rPr>
              <a:t> </a:t>
            </a:r>
            <a:r>
              <a:rPr lang="it-IT" sz="2800" dirty="0">
                <a:solidFill>
                  <a:srgbClr val="FF0000"/>
                </a:solidFill>
                <a:latin typeface="Lucida Console" panose="020B0609040504020204" pitchFamily="49" charset="0"/>
              </a:rPr>
              <a:t>O:BA</a:t>
            </a:r>
            <a:r>
              <a:rPr lang="it-IT" sz="2800" dirty="0">
                <a:solidFill>
                  <a:schemeClr val="bg1"/>
                </a:solidFill>
                <a:latin typeface="Lucida Console" panose="020B0609040504020204" pitchFamily="49" charset="0"/>
              </a:rPr>
              <a:t> </a:t>
            </a:r>
            <a:r>
              <a:rPr lang="en-US" sz="2800" i="1" dirty="0">
                <a:solidFill>
                  <a:schemeClr val="bg1"/>
                </a:solidFill>
              </a:rPr>
              <a:t>or</a:t>
            </a:r>
            <a:r>
              <a:rPr lang="it-IT" sz="2800" dirty="0">
                <a:solidFill>
                  <a:schemeClr val="bg1"/>
                </a:solidFill>
                <a:latin typeface="Lucida Console" panose="020B0609040504020204" pitchFamily="49" charset="0"/>
              </a:rPr>
              <a:t> </a:t>
            </a:r>
            <a:r>
              <a:rPr lang="it-IT" sz="2800" dirty="0">
                <a:solidFill>
                  <a:srgbClr val="FF0000"/>
                </a:solidFill>
                <a:latin typeface="Lucida Console" panose="020B0609040504020204" pitchFamily="49" charset="0"/>
              </a:rPr>
              <a:t>O:S-1-5-32-544</a:t>
            </a:r>
            <a:endParaRPr lang="en-US" sz="2800" i="1" dirty="0">
              <a:solidFill>
                <a:srgbClr val="FF0000"/>
              </a:solidFill>
            </a:endParaRPr>
          </a:p>
        </p:txBody>
      </p:sp>
    </p:spTree>
    <p:extLst>
      <p:ext uri="{BB962C8B-B14F-4D97-AF65-F5344CB8AC3E}">
        <p14:creationId xmlns:p14="http://schemas.microsoft.com/office/powerpoint/2010/main" val="95933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E9CE-5D14-4948-B1A4-6875096CBDCC}"/>
              </a:ext>
            </a:extLst>
          </p:cNvPr>
          <p:cNvSpPr>
            <a:spLocks noGrp="1"/>
          </p:cNvSpPr>
          <p:nvPr>
            <p:ph type="title"/>
          </p:nvPr>
        </p:nvSpPr>
        <p:spPr/>
        <p:txBody>
          <a:bodyPr/>
          <a:lstStyle/>
          <a:p>
            <a:r>
              <a:rPr lang="en-US" dirty="0"/>
              <a:t>SDDL format</a:t>
            </a:r>
          </a:p>
        </p:txBody>
      </p:sp>
      <p:sp>
        <p:nvSpPr>
          <p:cNvPr id="3" name="Content Placeholder 2">
            <a:extLst>
              <a:ext uri="{FF2B5EF4-FFF2-40B4-BE49-F238E27FC236}">
                <a16:creationId xmlns:a16="http://schemas.microsoft.com/office/drawing/2014/main" id="{1244DBCD-45DA-4FE2-8C60-342D88C9094C}"/>
              </a:ext>
            </a:extLst>
          </p:cNvPr>
          <p:cNvSpPr>
            <a:spLocks noGrp="1"/>
          </p:cNvSpPr>
          <p:nvPr>
            <p:ph idx="1"/>
          </p:nvPr>
        </p:nvSpPr>
        <p:spPr>
          <a:xfrm>
            <a:off x="838200" y="1635125"/>
            <a:ext cx="10515600" cy="4351338"/>
          </a:xfrm>
        </p:spPr>
        <p:txBody>
          <a:bodyPr>
            <a:normAutofit/>
          </a:bodyPr>
          <a:lstStyle/>
          <a:p>
            <a:pPr marL="0" indent="0">
              <a:buNone/>
            </a:pPr>
            <a:r>
              <a:rPr lang="en-US" dirty="0"/>
              <a:t>One or more of these components:</a:t>
            </a:r>
          </a:p>
          <a:p>
            <a:pPr marL="0" indent="0">
              <a:buNone/>
            </a:pPr>
            <a:endParaRPr lang="en-US" sz="1000" dirty="0"/>
          </a:p>
          <a:p>
            <a:pPr marL="457200" lvl="1" indent="0">
              <a:buNone/>
            </a:pPr>
            <a:r>
              <a:rPr lang="en-US" sz="2800" b="1" dirty="0">
                <a:latin typeface="Lucida Console" panose="020B0609040504020204" pitchFamily="49" charset="0"/>
              </a:rPr>
              <a:t>O:</a:t>
            </a:r>
            <a:r>
              <a:rPr lang="en-US" sz="2800" dirty="0">
                <a:latin typeface="Lucida Console" panose="020B0609040504020204" pitchFamily="49" charset="0"/>
              </a:rPr>
              <a:t>owner_sid</a:t>
            </a:r>
          </a:p>
          <a:p>
            <a:pPr marL="457200" lvl="1" indent="0">
              <a:buNone/>
            </a:pPr>
            <a:r>
              <a:rPr lang="en-US" sz="2800" b="1" dirty="0">
                <a:latin typeface="Lucida Console" panose="020B0609040504020204" pitchFamily="49" charset="0"/>
              </a:rPr>
              <a:t>G:</a:t>
            </a:r>
            <a:r>
              <a:rPr lang="en-US" sz="2800" dirty="0">
                <a:latin typeface="Lucida Console" panose="020B0609040504020204" pitchFamily="49" charset="0"/>
              </a:rPr>
              <a:t>group_sid</a:t>
            </a:r>
          </a:p>
          <a:p>
            <a:pPr marL="457200" lvl="1" indent="0">
              <a:buNone/>
            </a:pPr>
            <a:r>
              <a:rPr lang="en-US" sz="2800" b="1" dirty="0">
                <a:solidFill>
                  <a:srgbClr val="FF0000"/>
                </a:solidFill>
                <a:latin typeface="Lucida Console" panose="020B0609040504020204" pitchFamily="49" charset="0"/>
              </a:rPr>
              <a:t>D:</a:t>
            </a:r>
            <a:r>
              <a:rPr lang="en-US" sz="2800" dirty="0">
                <a:solidFill>
                  <a:srgbClr val="FF0000"/>
                </a:solidFill>
                <a:latin typeface="Lucida Console" panose="020B0609040504020204" pitchFamily="49" charset="0"/>
              </a:rPr>
              <a:t>dacl_flags(string_ace_1)...(string_ace_</a:t>
            </a:r>
            <a:r>
              <a:rPr lang="en-US" sz="2800" i="1" dirty="0">
                <a:solidFill>
                  <a:srgbClr val="FF0000"/>
                </a:solidFill>
                <a:latin typeface="Lucida Console" panose="020B0609040504020204" pitchFamily="49" charset="0"/>
              </a:rPr>
              <a:t>n</a:t>
            </a:r>
            <a:r>
              <a:rPr lang="en-US" sz="2800" dirty="0">
                <a:solidFill>
                  <a:srgbClr val="FF0000"/>
                </a:solidFill>
                <a:latin typeface="Lucida Console" panose="020B0609040504020204" pitchFamily="49" charset="0"/>
              </a:rPr>
              <a:t>)</a:t>
            </a:r>
          </a:p>
          <a:p>
            <a:pPr marL="457200" lvl="1" indent="0">
              <a:buNone/>
            </a:pPr>
            <a:r>
              <a:rPr lang="en-US" sz="2800" b="1" dirty="0">
                <a:latin typeface="Lucida Console" panose="020B0609040504020204" pitchFamily="49" charset="0"/>
              </a:rPr>
              <a:t>S:</a:t>
            </a:r>
            <a:r>
              <a:rPr lang="en-US" sz="2800" dirty="0">
                <a:latin typeface="Lucida Console" panose="020B0609040504020204" pitchFamily="49" charset="0"/>
              </a:rPr>
              <a:t>sacl_flags(string_ace_1)...(string_ace_</a:t>
            </a:r>
            <a:r>
              <a:rPr lang="en-US" sz="2800" i="1" dirty="0">
                <a:latin typeface="Lucida Console" panose="020B0609040504020204" pitchFamily="49" charset="0"/>
              </a:rPr>
              <a:t>n</a:t>
            </a:r>
            <a:r>
              <a:rPr lang="en-US" sz="2800" dirty="0">
                <a:latin typeface="Lucida Console" panose="020B0609040504020204" pitchFamily="49" charset="0"/>
              </a:rPr>
              <a:t>)</a:t>
            </a:r>
          </a:p>
          <a:p>
            <a:pPr marL="0" indent="0">
              <a:buNone/>
            </a:pPr>
            <a:endParaRPr lang="en-US" dirty="0"/>
          </a:p>
        </p:txBody>
      </p:sp>
      <p:sp>
        <p:nvSpPr>
          <p:cNvPr id="4" name="TextBox 3">
            <a:extLst>
              <a:ext uri="{FF2B5EF4-FFF2-40B4-BE49-F238E27FC236}">
                <a16:creationId xmlns:a16="http://schemas.microsoft.com/office/drawing/2014/main" id="{5CD59660-ED75-48A0-8FF1-39A0EEBE2CCC}"/>
              </a:ext>
            </a:extLst>
          </p:cNvPr>
          <p:cNvSpPr txBox="1"/>
          <p:nvPr/>
        </p:nvSpPr>
        <p:spPr>
          <a:xfrm>
            <a:off x="838200" y="4400550"/>
            <a:ext cx="10515600" cy="523220"/>
          </a:xfrm>
          <a:prstGeom prst="rect">
            <a:avLst/>
          </a:prstGeom>
          <a:noFill/>
        </p:spPr>
        <p:txBody>
          <a:bodyPr wrap="square" rtlCol="0">
            <a:spAutoFit/>
          </a:bodyPr>
          <a:lstStyle/>
          <a:p>
            <a:r>
              <a:rPr lang="it-IT" sz="2800" dirty="0">
                <a:solidFill>
                  <a:schemeClr val="bg1"/>
                </a:solidFill>
                <a:latin typeface="Lucida Console" panose="020B0609040504020204" pitchFamily="49" charset="0"/>
              </a:rPr>
              <a:t>O:BA</a:t>
            </a:r>
            <a:r>
              <a:rPr lang="it-IT" sz="2800" dirty="0">
                <a:solidFill>
                  <a:srgbClr val="FF0000"/>
                </a:solidFill>
                <a:latin typeface="Lucida Console" panose="020B0609040504020204" pitchFamily="49" charset="0"/>
              </a:rPr>
              <a:t>D</a:t>
            </a:r>
            <a:r>
              <a:rPr lang="it-IT" sz="2800">
                <a:solidFill>
                  <a:srgbClr val="FF0000"/>
                </a:solidFill>
                <a:latin typeface="Lucida Console" panose="020B0609040504020204" pitchFamily="49" charset="0"/>
              </a:rPr>
              <a:t>:(A;;FA;;;BA)(A;;FA;;;SY)(A;;0x1200a9;;;BU</a:t>
            </a:r>
            <a:r>
              <a:rPr lang="it-IT" sz="2800" dirty="0">
                <a:solidFill>
                  <a:srgbClr val="FF0000"/>
                </a:solidFill>
                <a:latin typeface="Lucida Console" panose="020B0609040504020204" pitchFamily="49" charset="0"/>
              </a:rPr>
              <a:t>)</a:t>
            </a:r>
            <a:endParaRPr lang="en-US" sz="2800" dirty="0">
              <a:solidFill>
                <a:srgbClr val="FF0000"/>
              </a:solidFill>
              <a:latin typeface="Lucida Console" panose="020B0609040504020204" pitchFamily="49" charset="0"/>
            </a:endParaRPr>
          </a:p>
        </p:txBody>
      </p:sp>
      <p:sp>
        <p:nvSpPr>
          <p:cNvPr id="6" name="TextBox 5">
            <a:extLst>
              <a:ext uri="{FF2B5EF4-FFF2-40B4-BE49-F238E27FC236}">
                <a16:creationId xmlns:a16="http://schemas.microsoft.com/office/drawing/2014/main" id="{2AB11FCF-69A6-41C1-BBB2-6FC84EDB108A}"/>
              </a:ext>
            </a:extLst>
          </p:cNvPr>
          <p:cNvSpPr txBox="1"/>
          <p:nvPr/>
        </p:nvSpPr>
        <p:spPr>
          <a:xfrm>
            <a:off x="838200" y="5076825"/>
            <a:ext cx="10515600" cy="523220"/>
          </a:xfrm>
          <a:prstGeom prst="rect">
            <a:avLst/>
          </a:prstGeom>
          <a:noFill/>
        </p:spPr>
        <p:txBody>
          <a:bodyPr wrap="square" rtlCol="0">
            <a:spAutoFit/>
          </a:bodyPr>
          <a:lstStyle/>
          <a:p>
            <a:r>
              <a:rPr lang="en-US" sz="2800" i="1" dirty="0">
                <a:solidFill>
                  <a:schemeClr val="bg1"/>
                </a:solidFill>
              </a:rPr>
              <a:t>DACL with three ACEs and no DACL flags</a:t>
            </a:r>
          </a:p>
        </p:txBody>
      </p:sp>
    </p:spTree>
    <p:extLst>
      <p:ext uri="{BB962C8B-B14F-4D97-AF65-F5344CB8AC3E}">
        <p14:creationId xmlns:p14="http://schemas.microsoft.com/office/powerpoint/2010/main" val="373993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E9CE-5D14-4948-B1A4-6875096CBDCC}"/>
              </a:ext>
            </a:extLst>
          </p:cNvPr>
          <p:cNvSpPr>
            <a:spLocks noGrp="1"/>
          </p:cNvSpPr>
          <p:nvPr>
            <p:ph type="title"/>
          </p:nvPr>
        </p:nvSpPr>
        <p:spPr/>
        <p:txBody>
          <a:bodyPr/>
          <a:lstStyle/>
          <a:p>
            <a:r>
              <a:rPr lang="en-US" dirty="0"/>
              <a:t>SDDL format</a:t>
            </a:r>
          </a:p>
        </p:txBody>
      </p:sp>
      <p:sp>
        <p:nvSpPr>
          <p:cNvPr id="3" name="Content Placeholder 2">
            <a:extLst>
              <a:ext uri="{FF2B5EF4-FFF2-40B4-BE49-F238E27FC236}">
                <a16:creationId xmlns:a16="http://schemas.microsoft.com/office/drawing/2014/main" id="{1244DBCD-45DA-4FE2-8C60-342D88C9094C}"/>
              </a:ext>
            </a:extLst>
          </p:cNvPr>
          <p:cNvSpPr>
            <a:spLocks noGrp="1"/>
          </p:cNvSpPr>
          <p:nvPr>
            <p:ph idx="1"/>
          </p:nvPr>
        </p:nvSpPr>
        <p:spPr>
          <a:xfrm>
            <a:off x="838200" y="1635125"/>
            <a:ext cx="10515600" cy="4351338"/>
          </a:xfrm>
        </p:spPr>
        <p:txBody>
          <a:bodyPr>
            <a:normAutofit/>
          </a:bodyPr>
          <a:lstStyle/>
          <a:p>
            <a:pPr marL="0" indent="0">
              <a:buNone/>
            </a:pPr>
            <a:r>
              <a:rPr lang="en-US" dirty="0"/>
              <a:t>One or more of these components:</a:t>
            </a:r>
          </a:p>
          <a:p>
            <a:pPr marL="0" indent="0">
              <a:buNone/>
            </a:pPr>
            <a:endParaRPr lang="en-US" sz="1000" dirty="0"/>
          </a:p>
          <a:p>
            <a:pPr marL="457200" lvl="1" indent="0">
              <a:buNone/>
            </a:pPr>
            <a:r>
              <a:rPr lang="en-US" sz="2800" b="1" dirty="0">
                <a:latin typeface="Lucida Console" panose="020B0609040504020204" pitchFamily="49" charset="0"/>
              </a:rPr>
              <a:t>O:</a:t>
            </a:r>
            <a:r>
              <a:rPr lang="en-US" sz="2800" dirty="0">
                <a:latin typeface="Lucida Console" panose="020B0609040504020204" pitchFamily="49" charset="0"/>
              </a:rPr>
              <a:t>owner_sid</a:t>
            </a:r>
          </a:p>
          <a:p>
            <a:pPr marL="457200" lvl="1" indent="0">
              <a:buNone/>
            </a:pPr>
            <a:r>
              <a:rPr lang="en-US" sz="2800" b="1" dirty="0">
                <a:latin typeface="Lucida Console" panose="020B0609040504020204" pitchFamily="49" charset="0"/>
              </a:rPr>
              <a:t>G:</a:t>
            </a:r>
            <a:r>
              <a:rPr lang="en-US" sz="2800" dirty="0">
                <a:latin typeface="Lucida Console" panose="020B0609040504020204" pitchFamily="49" charset="0"/>
              </a:rPr>
              <a:t>group_sid</a:t>
            </a:r>
          </a:p>
          <a:p>
            <a:pPr marL="457200" lvl="1" indent="0">
              <a:buNone/>
            </a:pPr>
            <a:r>
              <a:rPr lang="en-US" sz="2800" b="1" dirty="0">
                <a:latin typeface="Lucida Console" panose="020B0609040504020204" pitchFamily="49" charset="0"/>
              </a:rPr>
              <a:t>D:</a:t>
            </a:r>
            <a:r>
              <a:rPr lang="en-US" sz="2800" dirty="0">
                <a:latin typeface="Lucida Console" panose="020B0609040504020204" pitchFamily="49" charset="0"/>
              </a:rPr>
              <a:t>dacl_flags</a:t>
            </a:r>
            <a:r>
              <a:rPr lang="en-US" sz="2800" dirty="0">
                <a:solidFill>
                  <a:srgbClr val="FF0000"/>
                </a:solidFill>
                <a:latin typeface="Lucida Console" panose="020B0609040504020204" pitchFamily="49" charset="0"/>
              </a:rPr>
              <a:t>(string_ace_1)</a:t>
            </a:r>
            <a:r>
              <a:rPr lang="en-US" sz="2800" dirty="0">
                <a:latin typeface="Lucida Console" panose="020B0609040504020204" pitchFamily="49" charset="0"/>
              </a:rPr>
              <a:t>...(string_ace_</a:t>
            </a:r>
            <a:r>
              <a:rPr lang="en-US" sz="2800" i="1" dirty="0">
                <a:latin typeface="Lucida Console" panose="020B0609040504020204" pitchFamily="49" charset="0"/>
              </a:rPr>
              <a:t>n</a:t>
            </a:r>
            <a:r>
              <a:rPr lang="en-US" sz="2800" dirty="0">
                <a:latin typeface="Lucida Console" panose="020B0609040504020204" pitchFamily="49" charset="0"/>
              </a:rPr>
              <a:t>)</a:t>
            </a:r>
          </a:p>
          <a:p>
            <a:pPr marL="457200" lvl="1" indent="0">
              <a:buNone/>
            </a:pPr>
            <a:r>
              <a:rPr lang="en-US" sz="2800" b="1" dirty="0">
                <a:latin typeface="Lucida Console" panose="020B0609040504020204" pitchFamily="49" charset="0"/>
              </a:rPr>
              <a:t>S:</a:t>
            </a:r>
            <a:r>
              <a:rPr lang="en-US" sz="2800" dirty="0">
                <a:latin typeface="Lucida Console" panose="020B0609040504020204" pitchFamily="49" charset="0"/>
              </a:rPr>
              <a:t>sacl_flags(string_ace_1)...(string_ace_</a:t>
            </a:r>
            <a:r>
              <a:rPr lang="en-US" sz="2800" i="1" dirty="0">
                <a:latin typeface="Lucida Console" panose="020B0609040504020204" pitchFamily="49" charset="0"/>
              </a:rPr>
              <a:t>n</a:t>
            </a:r>
            <a:r>
              <a:rPr lang="en-US" sz="2800" dirty="0">
                <a:latin typeface="Lucida Console" panose="020B0609040504020204" pitchFamily="49" charset="0"/>
              </a:rPr>
              <a:t>)</a:t>
            </a:r>
          </a:p>
          <a:p>
            <a:pPr marL="0" indent="0">
              <a:buNone/>
            </a:pPr>
            <a:endParaRPr lang="en-US" dirty="0"/>
          </a:p>
        </p:txBody>
      </p:sp>
      <p:sp>
        <p:nvSpPr>
          <p:cNvPr id="4" name="TextBox 3">
            <a:extLst>
              <a:ext uri="{FF2B5EF4-FFF2-40B4-BE49-F238E27FC236}">
                <a16:creationId xmlns:a16="http://schemas.microsoft.com/office/drawing/2014/main" id="{5CD59660-ED75-48A0-8FF1-39A0EEBE2CCC}"/>
              </a:ext>
            </a:extLst>
          </p:cNvPr>
          <p:cNvSpPr txBox="1"/>
          <p:nvPr/>
        </p:nvSpPr>
        <p:spPr>
          <a:xfrm>
            <a:off x="838200" y="4400550"/>
            <a:ext cx="10515600" cy="523220"/>
          </a:xfrm>
          <a:prstGeom prst="rect">
            <a:avLst/>
          </a:prstGeom>
          <a:noFill/>
        </p:spPr>
        <p:txBody>
          <a:bodyPr wrap="square" rtlCol="0">
            <a:spAutoFit/>
          </a:bodyPr>
          <a:lstStyle/>
          <a:p>
            <a:r>
              <a:rPr lang="it-IT" sz="2800" dirty="0">
                <a:solidFill>
                  <a:schemeClr val="bg1"/>
                </a:solidFill>
                <a:latin typeface="Lucida Console" panose="020B0609040504020204" pitchFamily="49" charset="0"/>
              </a:rPr>
              <a:t>O:BAD</a:t>
            </a:r>
            <a:r>
              <a:rPr lang="it-IT" sz="2800">
                <a:solidFill>
                  <a:schemeClr val="bg1"/>
                </a:solidFill>
                <a:latin typeface="Lucida Console" panose="020B0609040504020204" pitchFamily="49" charset="0"/>
              </a:rPr>
              <a:t>:</a:t>
            </a:r>
            <a:r>
              <a:rPr lang="it-IT" sz="2800">
                <a:solidFill>
                  <a:srgbClr val="FF0000"/>
                </a:solidFill>
                <a:latin typeface="Lucida Console" panose="020B0609040504020204" pitchFamily="49" charset="0"/>
              </a:rPr>
              <a:t>(A;;FA;;;BA)</a:t>
            </a:r>
            <a:r>
              <a:rPr lang="it-IT" sz="2800">
                <a:solidFill>
                  <a:schemeClr val="bg1"/>
                </a:solidFill>
                <a:latin typeface="Lucida Console" panose="020B0609040504020204" pitchFamily="49" charset="0"/>
              </a:rPr>
              <a:t>(A;;FA;;;SY)(A;;0x1200a9;;;BU</a:t>
            </a:r>
            <a:r>
              <a:rPr lang="it-IT" sz="2800" dirty="0">
                <a:solidFill>
                  <a:schemeClr val="bg1"/>
                </a:solidFill>
                <a:latin typeface="Lucida Console" panose="020B0609040504020204" pitchFamily="49" charset="0"/>
              </a:rPr>
              <a:t>)</a:t>
            </a:r>
            <a:endParaRPr lang="en-US" sz="2800" dirty="0">
              <a:solidFill>
                <a:schemeClr val="bg1"/>
              </a:solidFill>
              <a:latin typeface="Lucida Console" panose="020B0609040504020204" pitchFamily="49" charset="0"/>
            </a:endParaRPr>
          </a:p>
        </p:txBody>
      </p:sp>
      <p:sp>
        <p:nvSpPr>
          <p:cNvPr id="6" name="TextBox 5">
            <a:extLst>
              <a:ext uri="{FF2B5EF4-FFF2-40B4-BE49-F238E27FC236}">
                <a16:creationId xmlns:a16="http://schemas.microsoft.com/office/drawing/2014/main" id="{2AB11FCF-69A6-41C1-BBB2-6FC84EDB108A}"/>
              </a:ext>
            </a:extLst>
          </p:cNvPr>
          <p:cNvSpPr txBox="1"/>
          <p:nvPr/>
        </p:nvSpPr>
        <p:spPr>
          <a:xfrm>
            <a:off x="838200" y="5076825"/>
            <a:ext cx="10515600" cy="954107"/>
          </a:xfrm>
          <a:prstGeom prst="rect">
            <a:avLst/>
          </a:prstGeom>
          <a:noFill/>
        </p:spPr>
        <p:txBody>
          <a:bodyPr wrap="square" rtlCol="0">
            <a:spAutoFit/>
          </a:bodyPr>
          <a:lstStyle/>
          <a:p>
            <a:r>
              <a:rPr lang="en-US" sz="2800" i="1" dirty="0">
                <a:solidFill>
                  <a:schemeClr val="bg1"/>
                </a:solidFill>
              </a:rPr>
              <a:t>First ACE in the DACL</a:t>
            </a:r>
          </a:p>
          <a:p>
            <a:r>
              <a:rPr lang="en-US" sz="2800" i="1" dirty="0">
                <a:solidFill>
                  <a:schemeClr val="bg1"/>
                </a:solidFill>
              </a:rPr>
              <a:t>Allows File All Access to BUILTIN\Administrators</a:t>
            </a:r>
          </a:p>
        </p:txBody>
      </p:sp>
    </p:spTree>
    <p:extLst>
      <p:ext uri="{BB962C8B-B14F-4D97-AF65-F5344CB8AC3E}">
        <p14:creationId xmlns:p14="http://schemas.microsoft.com/office/powerpoint/2010/main" val="279807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E9CE-5D14-4948-B1A4-6875096CBDCC}"/>
              </a:ext>
            </a:extLst>
          </p:cNvPr>
          <p:cNvSpPr>
            <a:spLocks noGrp="1"/>
          </p:cNvSpPr>
          <p:nvPr>
            <p:ph type="title"/>
          </p:nvPr>
        </p:nvSpPr>
        <p:spPr/>
        <p:txBody>
          <a:bodyPr/>
          <a:lstStyle/>
          <a:p>
            <a:r>
              <a:rPr lang="en-US" dirty="0"/>
              <a:t>SDDL format</a:t>
            </a:r>
          </a:p>
        </p:txBody>
      </p:sp>
      <p:sp>
        <p:nvSpPr>
          <p:cNvPr id="3" name="Content Placeholder 2">
            <a:extLst>
              <a:ext uri="{FF2B5EF4-FFF2-40B4-BE49-F238E27FC236}">
                <a16:creationId xmlns:a16="http://schemas.microsoft.com/office/drawing/2014/main" id="{1244DBCD-45DA-4FE2-8C60-342D88C9094C}"/>
              </a:ext>
            </a:extLst>
          </p:cNvPr>
          <p:cNvSpPr>
            <a:spLocks noGrp="1"/>
          </p:cNvSpPr>
          <p:nvPr>
            <p:ph idx="1"/>
          </p:nvPr>
        </p:nvSpPr>
        <p:spPr>
          <a:xfrm>
            <a:off x="838200" y="1635125"/>
            <a:ext cx="10515600" cy="4351338"/>
          </a:xfrm>
        </p:spPr>
        <p:txBody>
          <a:bodyPr>
            <a:normAutofit/>
          </a:bodyPr>
          <a:lstStyle/>
          <a:p>
            <a:pPr marL="0" indent="0">
              <a:buNone/>
            </a:pPr>
            <a:r>
              <a:rPr lang="en-US" dirty="0"/>
              <a:t>One or more of these components:</a:t>
            </a:r>
          </a:p>
          <a:p>
            <a:pPr marL="0" indent="0">
              <a:buNone/>
            </a:pPr>
            <a:endParaRPr lang="en-US" sz="1000" dirty="0"/>
          </a:p>
          <a:p>
            <a:pPr marL="457200" lvl="1" indent="0">
              <a:buNone/>
            </a:pPr>
            <a:r>
              <a:rPr lang="en-US" sz="2800" b="1" dirty="0">
                <a:latin typeface="Lucida Console" panose="020B0609040504020204" pitchFamily="49" charset="0"/>
              </a:rPr>
              <a:t>O:</a:t>
            </a:r>
            <a:r>
              <a:rPr lang="en-US" sz="2800" dirty="0">
                <a:latin typeface="Lucida Console" panose="020B0609040504020204" pitchFamily="49" charset="0"/>
              </a:rPr>
              <a:t>owner_sid</a:t>
            </a:r>
          </a:p>
          <a:p>
            <a:pPr marL="457200" lvl="1" indent="0">
              <a:buNone/>
            </a:pPr>
            <a:r>
              <a:rPr lang="en-US" sz="2800" b="1" dirty="0">
                <a:latin typeface="Lucida Console" panose="020B0609040504020204" pitchFamily="49" charset="0"/>
              </a:rPr>
              <a:t>G:</a:t>
            </a:r>
            <a:r>
              <a:rPr lang="en-US" sz="2800" dirty="0">
                <a:latin typeface="Lucida Console" panose="020B0609040504020204" pitchFamily="49" charset="0"/>
              </a:rPr>
              <a:t>group_sid</a:t>
            </a:r>
          </a:p>
          <a:p>
            <a:pPr marL="457200" lvl="1" indent="0">
              <a:buNone/>
            </a:pPr>
            <a:r>
              <a:rPr lang="en-US" sz="2800" b="1" dirty="0">
                <a:latin typeface="Lucida Console" panose="020B0609040504020204" pitchFamily="49" charset="0"/>
              </a:rPr>
              <a:t>D:</a:t>
            </a:r>
            <a:r>
              <a:rPr lang="en-US" sz="2800" dirty="0">
                <a:latin typeface="Lucida Console" panose="020B0609040504020204" pitchFamily="49" charset="0"/>
              </a:rPr>
              <a:t>dacl_flags(string_ace_1)...</a:t>
            </a:r>
            <a:r>
              <a:rPr lang="en-US" sz="2800" dirty="0">
                <a:solidFill>
                  <a:srgbClr val="FF0000"/>
                </a:solidFill>
                <a:latin typeface="Lucida Console" panose="020B0609040504020204" pitchFamily="49" charset="0"/>
              </a:rPr>
              <a:t>(string_ace_</a:t>
            </a:r>
            <a:r>
              <a:rPr lang="en-US" sz="2800" i="1" dirty="0">
                <a:solidFill>
                  <a:srgbClr val="FF0000"/>
                </a:solidFill>
                <a:latin typeface="Lucida Console" panose="020B0609040504020204" pitchFamily="49" charset="0"/>
              </a:rPr>
              <a:t>n</a:t>
            </a:r>
            <a:r>
              <a:rPr lang="en-US" sz="2800" dirty="0">
                <a:solidFill>
                  <a:srgbClr val="FF0000"/>
                </a:solidFill>
                <a:latin typeface="Lucida Console" panose="020B0609040504020204" pitchFamily="49" charset="0"/>
              </a:rPr>
              <a:t>)</a:t>
            </a:r>
          </a:p>
          <a:p>
            <a:pPr marL="457200" lvl="1" indent="0">
              <a:buNone/>
            </a:pPr>
            <a:r>
              <a:rPr lang="en-US" sz="2800" b="1" dirty="0">
                <a:latin typeface="Lucida Console" panose="020B0609040504020204" pitchFamily="49" charset="0"/>
              </a:rPr>
              <a:t>S:</a:t>
            </a:r>
            <a:r>
              <a:rPr lang="en-US" sz="2800" dirty="0">
                <a:latin typeface="Lucida Console" panose="020B0609040504020204" pitchFamily="49" charset="0"/>
              </a:rPr>
              <a:t>sacl_flags(string_ace_1)...(string_ace_</a:t>
            </a:r>
            <a:r>
              <a:rPr lang="en-US" sz="2800" i="1" dirty="0">
                <a:latin typeface="Lucida Console" panose="020B0609040504020204" pitchFamily="49" charset="0"/>
              </a:rPr>
              <a:t>n</a:t>
            </a:r>
            <a:r>
              <a:rPr lang="en-US" sz="2800" dirty="0">
                <a:latin typeface="Lucida Console" panose="020B0609040504020204" pitchFamily="49" charset="0"/>
              </a:rPr>
              <a:t>)</a:t>
            </a:r>
          </a:p>
          <a:p>
            <a:pPr marL="0" indent="0">
              <a:buNone/>
            </a:pPr>
            <a:endParaRPr lang="en-US" dirty="0"/>
          </a:p>
        </p:txBody>
      </p:sp>
      <p:sp>
        <p:nvSpPr>
          <p:cNvPr id="4" name="TextBox 3">
            <a:extLst>
              <a:ext uri="{FF2B5EF4-FFF2-40B4-BE49-F238E27FC236}">
                <a16:creationId xmlns:a16="http://schemas.microsoft.com/office/drawing/2014/main" id="{5CD59660-ED75-48A0-8FF1-39A0EEBE2CCC}"/>
              </a:ext>
            </a:extLst>
          </p:cNvPr>
          <p:cNvSpPr txBox="1"/>
          <p:nvPr/>
        </p:nvSpPr>
        <p:spPr>
          <a:xfrm>
            <a:off x="838200" y="4400550"/>
            <a:ext cx="10515600" cy="523220"/>
          </a:xfrm>
          <a:prstGeom prst="rect">
            <a:avLst/>
          </a:prstGeom>
          <a:noFill/>
        </p:spPr>
        <p:txBody>
          <a:bodyPr wrap="square" rtlCol="0">
            <a:spAutoFit/>
          </a:bodyPr>
          <a:lstStyle/>
          <a:p>
            <a:r>
              <a:rPr lang="it-IT" sz="2800" dirty="0">
                <a:solidFill>
                  <a:schemeClr val="bg1"/>
                </a:solidFill>
                <a:latin typeface="Lucida Console" panose="020B0609040504020204" pitchFamily="49" charset="0"/>
              </a:rPr>
              <a:t>O:BAD</a:t>
            </a:r>
            <a:r>
              <a:rPr lang="it-IT" sz="2800">
                <a:solidFill>
                  <a:schemeClr val="bg1"/>
                </a:solidFill>
                <a:latin typeface="Lucida Console" panose="020B0609040504020204" pitchFamily="49" charset="0"/>
              </a:rPr>
              <a:t>:(A;;FA;;;BA)(A;;FA;;;SY)</a:t>
            </a:r>
            <a:r>
              <a:rPr lang="it-IT" sz="2800">
                <a:solidFill>
                  <a:srgbClr val="FF0000"/>
                </a:solidFill>
                <a:latin typeface="Lucida Console" panose="020B0609040504020204" pitchFamily="49" charset="0"/>
              </a:rPr>
              <a:t>(A;;0x1200a9;;;BU</a:t>
            </a:r>
            <a:r>
              <a:rPr lang="it-IT" sz="2800" dirty="0">
                <a:solidFill>
                  <a:srgbClr val="FF0000"/>
                </a:solidFill>
                <a:latin typeface="Lucida Console" panose="020B0609040504020204" pitchFamily="49" charset="0"/>
              </a:rPr>
              <a:t>)</a:t>
            </a:r>
            <a:endParaRPr lang="en-US" sz="2800" dirty="0">
              <a:solidFill>
                <a:srgbClr val="FF0000"/>
              </a:solidFill>
              <a:latin typeface="Lucida Console" panose="020B0609040504020204" pitchFamily="49" charset="0"/>
            </a:endParaRPr>
          </a:p>
        </p:txBody>
      </p:sp>
      <p:sp>
        <p:nvSpPr>
          <p:cNvPr id="6" name="TextBox 5">
            <a:extLst>
              <a:ext uri="{FF2B5EF4-FFF2-40B4-BE49-F238E27FC236}">
                <a16:creationId xmlns:a16="http://schemas.microsoft.com/office/drawing/2014/main" id="{2AB11FCF-69A6-41C1-BBB2-6FC84EDB108A}"/>
              </a:ext>
            </a:extLst>
          </p:cNvPr>
          <p:cNvSpPr txBox="1"/>
          <p:nvPr/>
        </p:nvSpPr>
        <p:spPr>
          <a:xfrm>
            <a:off x="838200" y="5076825"/>
            <a:ext cx="10515600" cy="954107"/>
          </a:xfrm>
          <a:prstGeom prst="rect">
            <a:avLst/>
          </a:prstGeom>
          <a:noFill/>
        </p:spPr>
        <p:txBody>
          <a:bodyPr wrap="square" rtlCol="0">
            <a:spAutoFit/>
          </a:bodyPr>
          <a:lstStyle/>
          <a:p>
            <a:r>
              <a:rPr lang="en-US" sz="2800" i="1" dirty="0">
                <a:solidFill>
                  <a:schemeClr val="bg1"/>
                </a:solidFill>
              </a:rPr>
              <a:t>Third ACE in the DACL</a:t>
            </a:r>
          </a:p>
          <a:p>
            <a:r>
              <a:rPr lang="en-US" sz="2800" i="1" dirty="0">
                <a:solidFill>
                  <a:schemeClr val="bg1"/>
                </a:solidFill>
              </a:rPr>
              <a:t>Allows access mask 0x001200a9 to BUILTIN\Users</a:t>
            </a:r>
          </a:p>
        </p:txBody>
      </p:sp>
    </p:spTree>
    <p:extLst>
      <p:ext uri="{BB962C8B-B14F-4D97-AF65-F5344CB8AC3E}">
        <p14:creationId xmlns:p14="http://schemas.microsoft.com/office/powerpoint/2010/main" val="180770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E9CE-5D14-4948-B1A4-6875096CBDCC}"/>
              </a:ext>
            </a:extLst>
          </p:cNvPr>
          <p:cNvSpPr>
            <a:spLocks noGrp="1"/>
          </p:cNvSpPr>
          <p:nvPr>
            <p:ph type="title"/>
          </p:nvPr>
        </p:nvSpPr>
        <p:spPr/>
        <p:txBody>
          <a:bodyPr/>
          <a:lstStyle/>
          <a:p>
            <a:r>
              <a:rPr lang="en-US" dirty="0"/>
              <a:t>String ACE format</a:t>
            </a:r>
          </a:p>
        </p:txBody>
      </p:sp>
      <p:sp>
        <p:nvSpPr>
          <p:cNvPr id="3" name="Content Placeholder 2">
            <a:extLst>
              <a:ext uri="{FF2B5EF4-FFF2-40B4-BE49-F238E27FC236}">
                <a16:creationId xmlns:a16="http://schemas.microsoft.com/office/drawing/2014/main" id="{1244DBCD-45DA-4FE2-8C60-342D88C9094C}"/>
              </a:ext>
            </a:extLst>
          </p:cNvPr>
          <p:cNvSpPr>
            <a:spLocks noGrp="1"/>
          </p:cNvSpPr>
          <p:nvPr>
            <p:ph idx="1"/>
          </p:nvPr>
        </p:nvSpPr>
        <p:spPr>
          <a:xfrm>
            <a:off x="838200" y="1635125"/>
            <a:ext cx="10515600" cy="4351338"/>
          </a:xfrm>
        </p:spPr>
        <p:txBody>
          <a:bodyPr>
            <a:normAutofit/>
          </a:bodyPr>
          <a:lstStyle/>
          <a:p>
            <a:pPr marL="0" indent="0">
              <a:buNone/>
            </a:pPr>
            <a:r>
              <a:rPr lang="en-US" dirty="0">
                <a:solidFill>
                  <a:schemeClr val="tx1">
                    <a:lumMod val="75000"/>
                    <a:lumOff val="25000"/>
                  </a:schemeClr>
                </a:solidFill>
              </a:rPr>
              <a:t>One or more of these components:</a:t>
            </a:r>
          </a:p>
          <a:p>
            <a:pPr marL="0" indent="0">
              <a:buNone/>
            </a:pPr>
            <a:endParaRPr lang="en-US" sz="1000" dirty="0">
              <a:solidFill>
                <a:schemeClr val="tx1">
                  <a:lumMod val="75000"/>
                  <a:lumOff val="25000"/>
                </a:schemeClr>
              </a:solidFill>
            </a:endParaRPr>
          </a:p>
          <a:p>
            <a:pPr marL="457200" lvl="1" indent="0">
              <a:buNone/>
            </a:pPr>
            <a:r>
              <a:rPr lang="en-US" sz="2800" b="1" dirty="0">
                <a:solidFill>
                  <a:schemeClr val="tx1">
                    <a:lumMod val="75000"/>
                    <a:lumOff val="25000"/>
                  </a:schemeClr>
                </a:solidFill>
                <a:latin typeface="Lucida Console" panose="020B0609040504020204" pitchFamily="49" charset="0"/>
              </a:rPr>
              <a:t>O:</a:t>
            </a:r>
            <a:r>
              <a:rPr lang="en-US" sz="2800" dirty="0">
                <a:solidFill>
                  <a:schemeClr val="tx1">
                    <a:lumMod val="75000"/>
                    <a:lumOff val="25000"/>
                  </a:schemeClr>
                </a:solidFill>
                <a:latin typeface="Lucida Console" panose="020B0609040504020204" pitchFamily="49" charset="0"/>
              </a:rPr>
              <a:t>owner_sid</a:t>
            </a:r>
          </a:p>
          <a:p>
            <a:pPr marL="457200" lvl="1" indent="0">
              <a:buNone/>
            </a:pPr>
            <a:r>
              <a:rPr lang="en-US" sz="2800" b="1" dirty="0">
                <a:solidFill>
                  <a:schemeClr val="tx1">
                    <a:lumMod val="75000"/>
                    <a:lumOff val="25000"/>
                  </a:schemeClr>
                </a:solidFill>
                <a:latin typeface="Lucida Console" panose="020B0609040504020204" pitchFamily="49" charset="0"/>
              </a:rPr>
              <a:t>G:</a:t>
            </a:r>
            <a:r>
              <a:rPr lang="en-US" sz="2800" dirty="0">
                <a:solidFill>
                  <a:schemeClr val="tx1">
                    <a:lumMod val="75000"/>
                    <a:lumOff val="25000"/>
                  </a:schemeClr>
                </a:solidFill>
                <a:latin typeface="Lucida Console" panose="020B0609040504020204" pitchFamily="49" charset="0"/>
              </a:rPr>
              <a:t>group_sid</a:t>
            </a:r>
          </a:p>
          <a:p>
            <a:pPr marL="457200" lvl="1" indent="0">
              <a:buNone/>
            </a:pPr>
            <a:r>
              <a:rPr lang="en-US" sz="2800" b="1" dirty="0">
                <a:solidFill>
                  <a:schemeClr val="tx1">
                    <a:lumMod val="75000"/>
                    <a:lumOff val="25000"/>
                  </a:schemeClr>
                </a:solidFill>
                <a:latin typeface="Lucida Console" panose="020B0609040504020204" pitchFamily="49" charset="0"/>
              </a:rPr>
              <a:t>D:</a:t>
            </a:r>
            <a:r>
              <a:rPr lang="en-US" sz="2800" dirty="0">
                <a:solidFill>
                  <a:schemeClr val="tx1">
                    <a:lumMod val="75000"/>
                    <a:lumOff val="25000"/>
                  </a:schemeClr>
                </a:solidFill>
                <a:latin typeface="Lucida Console" panose="020B0609040504020204" pitchFamily="49" charset="0"/>
              </a:rPr>
              <a:t>dacl_flags(string_ace_1)...</a:t>
            </a:r>
            <a:r>
              <a:rPr lang="en-US" sz="2800" dirty="0">
                <a:solidFill>
                  <a:srgbClr val="FF0000"/>
                </a:solidFill>
                <a:latin typeface="Lucida Console" panose="020B0609040504020204" pitchFamily="49" charset="0"/>
              </a:rPr>
              <a:t>(string_ace_</a:t>
            </a:r>
            <a:r>
              <a:rPr lang="en-US" sz="2800" i="1" dirty="0">
                <a:solidFill>
                  <a:srgbClr val="FF0000"/>
                </a:solidFill>
                <a:latin typeface="Lucida Console" panose="020B0609040504020204" pitchFamily="49" charset="0"/>
              </a:rPr>
              <a:t>n</a:t>
            </a:r>
            <a:r>
              <a:rPr lang="en-US" sz="2800" dirty="0">
                <a:solidFill>
                  <a:srgbClr val="FF0000"/>
                </a:solidFill>
                <a:latin typeface="Lucida Console" panose="020B0609040504020204" pitchFamily="49" charset="0"/>
              </a:rPr>
              <a:t>)</a:t>
            </a:r>
          </a:p>
          <a:p>
            <a:pPr marL="457200" lvl="1" indent="0">
              <a:buNone/>
            </a:pPr>
            <a:r>
              <a:rPr lang="en-US" sz="2800" b="1" dirty="0">
                <a:solidFill>
                  <a:schemeClr val="tx1">
                    <a:lumMod val="75000"/>
                    <a:lumOff val="25000"/>
                  </a:schemeClr>
                </a:solidFill>
                <a:latin typeface="Lucida Console" panose="020B0609040504020204" pitchFamily="49" charset="0"/>
              </a:rPr>
              <a:t>S:</a:t>
            </a:r>
            <a:r>
              <a:rPr lang="en-US" sz="2800" dirty="0">
                <a:solidFill>
                  <a:schemeClr val="tx1">
                    <a:lumMod val="75000"/>
                    <a:lumOff val="25000"/>
                  </a:schemeClr>
                </a:solidFill>
                <a:latin typeface="Lucida Console" panose="020B0609040504020204" pitchFamily="49" charset="0"/>
              </a:rPr>
              <a:t>sacl_flags(string_ace_1)...(string_ace_</a:t>
            </a:r>
            <a:r>
              <a:rPr lang="en-US" sz="2800" i="1" dirty="0">
                <a:solidFill>
                  <a:schemeClr val="tx1">
                    <a:lumMod val="75000"/>
                    <a:lumOff val="25000"/>
                  </a:schemeClr>
                </a:solidFill>
                <a:latin typeface="Lucida Console" panose="020B0609040504020204" pitchFamily="49" charset="0"/>
              </a:rPr>
              <a:t>n</a:t>
            </a:r>
            <a:r>
              <a:rPr lang="en-US" sz="2800" dirty="0">
                <a:solidFill>
                  <a:schemeClr val="tx1">
                    <a:lumMod val="75000"/>
                    <a:lumOff val="25000"/>
                  </a:schemeClr>
                </a:solidFill>
                <a:latin typeface="Lucida Console" panose="020B0609040504020204" pitchFamily="49" charset="0"/>
              </a:rPr>
              <a:t>)</a:t>
            </a:r>
          </a:p>
          <a:p>
            <a:pPr marL="0" indent="0">
              <a:buNone/>
            </a:pPr>
            <a:endParaRPr lang="en-US" dirty="0"/>
          </a:p>
        </p:txBody>
      </p:sp>
      <p:sp>
        <p:nvSpPr>
          <p:cNvPr id="4" name="TextBox 3">
            <a:extLst>
              <a:ext uri="{FF2B5EF4-FFF2-40B4-BE49-F238E27FC236}">
                <a16:creationId xmlns:a16="http://schemas.microsoft.com/office/drawing/2014/main" id="{5CD59660-ED75-48A0-8FF1-39A0EEBE2CCC}"/>
              </a:ext>
            </a:extLst>
          </p:cNvPr>
          <p:cNvSpPr txBox="1"/>
          <p:nvPr/>
        </p:nvSpPr>
        <p:spPr>
          <a:xfrm>
            <a:off x="838200" y="4400550"/>
            <a:ext cx="10515600" cy="523220"/>
          </a:xfrm>
          <a:prstGeom prst="rect">
            <a:avLst/>
          </a:prstGeom>
          <a:noFill/>
        </p:spPr>
        <p:txBody>
          <a:bodyPr wrap="square" rtlCol="0">
            <a:spAutoFit/>
          </a:bodyPr>
          <a:lstStyle/>
          <a:p>
            <a:r>
              <a:rPr lang="it-IT" sz="2800" dirty="0">
                <a:solidFill>
                  <a:schemeClr val="tx1">
                    <a:lumMod val="75000"/>
                    <a:lumOff val="25000"/>
                  </a:schemeClr>
                </a:solidFill>
                <a:latin typeface="Lucida Console" panose="020B0609040504020204" pitchFamily="49" charset="0"/>
              </a:rPr>
              <a:t>O:BAD:(A;;FA;;;BA)(A;;FA;;;SY)</a:t>
            </a:r>
            <a:r>
              <a:rPr lang="it-IT" sz="2800" dirty="0">
                <a:solidFill>
                  <a:srgbClr val="FF0000"/>
                </a:solidFill>
                <a:latin typeface="Lucida Console" panose="020B0609040504020204" pitchFamily="49" charset="0"/>
              </a:rPr>
              <a:t>(A;;0x1200a9;;;BU)</a:t>
            </a:r>
            <a:endParaRPr lang="en-US" sz="2800" dirty="0">
              <a:solidFill>
                <a:srgbClr val="FF0000"/>
              </a:solidFill>
              <a:latin typeface="Lucida Console" panose="020B0609040504020204" pitchFamily="49" charset="0"/>
            </a:endParaRPr>
          </a:p>
        </p:txBody>
      </p:sp>
      <p:sp>
        <p:nvSpPr>
          <p:cNvPr id="6" name="TextBox 5">
            <a:extLst>
              <a:ext uri="{FF2B5EF4-FFF2-40B4-BE49-F238E27FC236}">
                <a16:creationId xmlns:a16="http://schemas.microsoft.com/office/drawing/2014/main" id="{2AB11FCF-69A6-41C1-BBB2-6FC84EDB108A}"/>
              </a:ext>
            </a:extLst>
          </p:cNvPr>
          <p:cNvSpPr txBox="1"/>
          <p:nvPr/>
        </p:nvSpPr>
        <p:spPr>
          <a:xfrm>
            <a:off x="838200" y="5076825"/>
            <a:ext cx="10515600" cy="954107"/>
          </a:xfrm>
          <a:prstGeom prst="rect">
            <a:avLst/>
          </a:prstGeom>
          <a:noFill/>
        </p:spPr>
        <p:txBody>
          <a:bodyPr wrap="square" rtlCol="0">
            <a:spAutoFit/>
          </a:bodyPr>
          <a:lstStyle/>
          <a:p>
            <a:r>
              <a:rPr lang="en-US" sz="2800" i="1" dirty="0">
                <a:solidFill>
                  <a:schemeClr val="bg1"/>
                </a:solidFill>
              </a:rPr>
              <a:t>Third ACE in the DACL</a:t>
            </a:r>
          </a:p>
          <a:p>
            <a:r>
              <a:rPr lang="en-US" sz="2800" i="1" dirty="0">
                <a:solidFill>
                  <a:schemeClr val="bg1"/>
                </a:solidFill>
              </a:rPr>
              <a:t>Allows access mask 0x001200a9 to BUILTIN\Users</a:t>
            </a:r>
          </a:p>
        </p:txBody>
      </p:sp>
    </p:spTree>
    <p:extLst>
      <p:ext uri="{BB962C8B-B14F-4D97-AF65-F5344CB8AC3E}">
        <p14:creationId xmlns:p14="http://schemas.microsoft.com/office/powerpoint/2010/main" val="43627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308B-A6D3-4C89-848C-7701800BF47B}"/>
              </a:ext>
            </a:extLst>
          </p:cNvPr>
          <p:cNvSpPr>
            <a:spLocks noGrp="1"/>
          </p:cNvSpPr>
          <p:nvPr>
            <p:ph type="title"/>
          </p:nvPr>
        </p:nvSpPr>
        <p:spPr/>
        <p:txBody>
          <a:bodyPr/>
          <a:lstStyle/>
          <a:p>
            <a:r>
              <a:rPr lang="en-US" dirty="0"/>
              <a:t>Security descriptor (Windows GUI)</a:t>
            </a:r>
          </a:p>
        </p:txBody>
      </p:sp>
      <p:sp>
        <p:nvSpPr>
          <p:cNvPr id="3" name="Content Placeholder 2">
            <a:extLst>
              <a:ext uri="{FF2B5EF4-FFF2-40B4-BE49-F238E27FC236}">
                <a16:creationId xmlns:a16="http://schemas.microsoft.com/office/drawing/2014/main" id="{4F48CBC8-210A-4978-86F4-F0CBF68F965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3D9B6C0-D64E-429B-8224-4A8285C9BE1A}"/>
              </a:ext>
            </a:extLst>
          </p:cNvPr>
          <p:cNvPicPr>
            <a:picLocks noChangeAspect="1"/>
          </p:cNvPicPr>
          <p:nvPr/>
        </p:nvPicPr>
        <p:blipFill>
          <a:blip r:embed="rId2"/>
          <a:stretch>
            <a:fillRect/>
          </a:stretch>
        </p:blipFill>
        <p:spPr>
          <a:xfrm>
            <a:off x="318984" y="1563080"/>
            <a:ext cx="2875843" cy="3731839"/>
          </a:xfrm>
          <a:prstGeom prst="rect">
            <a:avLst/>
          </a:prstGeom>
        </p:spPr>
      </p:pic>
      <p:pic>
        <p:nvPicPr>
          <p:cNvPr id="5" name="Picture 4">
            <a:extLst>
              <a:ext uri="{FF2B5EF4-FFF2-40B4-BE49-F238E27FC236}">
                <a16:creationId xmlns:a16="http://schemas.microsoft.com/office/drawing/2014/main" id="{FA84F36A-6894-4070-B660-6598F55DA5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43320" y="3126163"/>
            <a:ext cx="5959255" cy="3731837"/>
          </a:xfrm>
          <a:prstGeom prst="rect">
            <a:avLst/>
          </a:prstGeom>
        </p:spPr>
      </p:pic>
      <p:cxnSp>
        <p:nvCxnSpPr>
          <p:cNvPr id="7" name="Straight Arrow Connector 6">
            <a:extLst>
              <a:ext uri="{FF2B5EF4-FFF2-40B4-BE49-F238E27FC236}">
                <a16:creationId xmlns:a16="http://schemas.microsoft.com/office/drawing/2014/main" id="{C2DD7FEC-848C-44EA-B221-20E0EA84D6B7}"/>
              </a:ext>
            </a:extLst>
          </p:cNvPr>
          <p:cNvCxnSpPr>
            <a:cxnSpLocks/>
          </p:cNvCxnSpPr>
          <p:nvPr/>
        </p:nvCxnSpPr>
        <p:spPr>
          <a:xfrm flipV="1">
            <a:off x="2938585" y="4048369"/>
            <a:ext cx="570523" cy="571019"/>
          </a:xfrm>
          <a:prstGeom prst="straightConnector1">
            <a:avLst/>
          </a:prstGeom>
          <a:ln w="76200">
            <a:solidFill>
              <a:schemeClr val="accent4">
                <a:lumMod val="60000"/>
                <a:lumOff val="40000"/>
              </a:schemeClr>
            </a:solidFill>
            <a:tailEnd type="triangle"/>
          </a:ln>
          <a:effectLst>
            <a:glow rad="228600">
              <a:schemeClr val="accent5">
                <a:satMod val="175000"/>
                <a:alpha val="40000"/>
              </a:schemeClr>
            </a:glow>
            <a:softEdge rad="0"/>
          </a:effectLst>
          <a:scene3d>
            <a:camera prst="orthographicFront"/>
            <a:lightRig rig="threePt" dir="t"/>
          </a:scene3d>
          <a:sp3d>
            <a:bevelT w="31750"/>
          </a:sp3d>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EF5CB851-CCBD-4F84-BF61-0CA4676D5516}"/>
              </a:ext>
            </a:extLst>
          </p:cNvPr>
          <p:cNvPicPr>
            <a:picLocks noChangeAspect="1"/>
          </p:cNvPicPr>
          <p:nvPr/>
        </p:nvPicPr>
        <p:blipFill>
          <a:blip r:embed="rId4"/>
          <a:stretch>
            <a:fillRect/>
          </a:stretch>
        </p:blipFill>
        <p:spPr>
          <a:xfrm>
            <a:off x="5212532" y="1825625"/>
            <a:ext cx="6765105" cy="4041041"/>
          </a:xfrm>
          <a:prstGeom prst="rect">
            <a:avLst/>
          </a:prstGeom>
        </p:spPr>
      </p:pic>
      <p:cxnSp>
        <p:nvCxnSpPr>
          <p:cNvPr id="10" name="Straight Arrow Connector 9">
            <a:extLst>
              <a:ext uri="{FF2B5EF4-FFF2-40B4-BE49-F238E27FC236}">
                <a16:creationId xmlns:a16="http://schemas.microsoft.com/office/drawing/2014/main" id="{8EF3E90A-B6F6-43B8-9C1B-C2096846B991}"/>
              </a:ext>
            </a:extLst>
          </p:cNvPr>
          <p:cNvCxnSpPr>
            <a:cxnSpLocks/>
          </p:cNvCxnSpPr>
          <p:nvPr/>
        </p:nvCxnSpPr>
        <p:spPr>
          <a:xfrm flipV="1">
            <a:off x="5064039" y="3821723"/>
            <a:ext cx="352023" cy="2324043"/>
          </a:xfrm>
          <a:prstGeom prst="straightConnector1">
            <a:avLst/>
          </a:prstGeom>
          <a:ln w="76200">
            <a:solidFill>
              <a:schemeClr val="accent4">
                <a:lumMod val="60000"/>
                <a:lumOff val="40000"/>
              </a:schemeClr>
            </a:solidFill>
            <a:tailEnd type="triangle"/>
          </a:ln>
          <a:effectLst>
            <a:glow rad="228600">
              <a:schemeClr val="accent5">
                <a:satMod val="175000"/>
                <a:alpha val="40000"/>
              </a:schemeClr>
            </a:glow>
            <a:softEdge rad="0"/>
          </a:effectLst>
          <a:scene3d>
            <a:camera prst="orthographicFront"/>
            <a:lightRig rig="threePt" dir="t"/>
          </a:scene3d>
          <a:sp3d>
            <a:bevelT w="31750"/>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818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E9CE-5D14-4948-B1A4-6875096CBDCC}"/>
              </a:ext>
            </a:extLst>
          </p:cNvPr>
          <p:cNvSpPr>
            <a:spLocks noGrp="1"/>
          </p:cNvSpPr>
          <p:nvPr>
            <p:ph type="title"/>
          </p:nvPr>
        </p:nvSpPr>
        <p:spPr/>
        <p:txBody>
          <a:bodyPr/>
          <a:lstStyle/>
          <a:p>
            <a:r>
              <a:rPr lang="en-US" dirty="0"/>
              <a:t>String ACE format</a:t>
            </a:r>
          </a:p>
        </p:txBody>
      </p:sp>
      <p:sp>
        <p:nvSpPr>
          <p:cNvPr id="4" name="TextBox 3">
            <a:extLst>
              <a:ext uri="{FF2B5EF4-FFF2-40B4-BE49-F238E27FC236}">
                <a16:creationId xmlns:a16="http://schemas.microsoft.com/office/drawing/2014/main" id="{5CD59660-ED75-48A0-8FF1-39A0EEBE2CCC}"/>
              </a:ext>
            </a:extLst>
          </p:cNvPr>
          <p:cNvSpPr txBox="1"/>
          <p:nvPr/>
        </p:nvSpPr>
        <p:spPr>
          <a:xfrm>
            <a:off x="838200" y="4400550"/>
            <a:ext cx="10515600" cy="523220"/>
          </a:xfrm>
          <a:prstGeom prst="rect">
            <a:avLst/>
          </a:prstGeom>
          <a:noFill/>
        </p:spPr>
        <p:txBody>
          <a:bodyPr wrap="square" rtlCol="0">
            <a:spAutoFit/>
          </a:bodyPr>
          <a:lstStyle/>
          <a:p>
            <a:r>
              <a:rPr lang="it-IT" sz="2800" dirty="0">
                <a:solidFill>
                  <a:schemeClr val="tx1">
                    <a:lumMod val="75000"/>
                    <a:lumOff val="25000"/>
                  </a:schemeClr>
                </a:solidFill>
                <a:latin typeface="Lucida Console" panose="020B0609040504020204" pitchFamily="49" charset="0"/>
              </a:rPr>
              <a:t>                              </a:t>
            </a:r>
            <a:r>
              <a:rPr lang="it-IT" sz="2800" dirty="0">
                <a:solidFill>
                  <a:schemeClr val="bg1"/>
                </a:solidFill>
                <a:latin typeface="Lucida Console" panose="020B0609040504020204" pitchFamily="49" charset="0"/>
              </a:rPr>
              <a:t>(A;;0x1200a9;;;BU)</a:t>
            </a:r>
            <a:endParaRPr lang="en-US" sz="2800" dirty="0">
              <a:solidFill>
                <a:schemeClr val="bg1"/>
              </a:solidFill>
              <a:latin typeface="Lucida Console" panose="020B0609040504020204" pitchFamily="49" charset="0"/>
            </a:endParaRPr>
          </a:p>
        </p:txBody>
      </p:sp>
      <p:sp>
        <p:nvSpPr>
          <p:cNvPr id="3" name="Content Placeholder 2">
            <a:extLst>
              <a:ext uri="{FF2B5EF4-FFF2-40B4-BE49-F238E27FC236}">
                <a16:creationId xmlns:a16="http://schemas.microsoft.com/office/drawing/2014/main" id="{1244DBCD-45DA-4FE2-8C60-342D88C9094C}"/>
              </a:ext>
            </a:extLst>
          </p:cNvPr>
          <p:cNvSpPr>
            <a:spLocks noGrp="1"/>
          </p:cNvSpPr>
          <p:nvPr>
            <p:ph idx="1"/>
          </p:nvPr>
        </p:nvSpPr>
        <p:spPr>
          <a:xfrm>
            <a:off x="838200" y="1635125"/>
            <a:ext cx="10515600" cy="4351338"/>
          </a:xfrm>
        </p:spPr>
        <p:txBody>
          <a:bodyPr>
            <a:normAutofit/>
          </a:bodyPr>
          <a:lstStyle/>
          <a:p>
            <a:pPr marL="0" indent="0">
              <a:buNone/>
            </a:pPr>
            <a:r>
              <a:rPr lang="en-US" sz="1600" b="1" dirty="0">
                <a:latin typeface="Lucida Console" panose="020B0609040504020204" pitchFamily="49" charset="0"/>
              </a:rPr>
              <a:t>(</a:t>
            </a:r>
            <a:r>
              <a:rPr lang="en-US" sz="1600" b="1" dirty="0" err="1">
                <a:latin typeface="Lucida Console" panose="020B0609040504020204" pitchFamily="49" charset="0"/>
              </a:rPr>
              <a:t>ace_type</a:t>
            </a:r>
            <a:r>
              <a:rPr lang="en-US" sz="1600" b="1" dirty="0">
                <a:latin typeface="Lucida Console" panose="020B0609040504020204" pitchFamily="49" charset="0"/>
              </a:rPr>
              <a:t> ; </a:t>
            </a:r>
            <a:r>
              <a:rPr lang="en-US" sz="1600" b="1" dirty="0" err="1">
                <a:latin typeface="Lucida Console" panose="020B0609040504020204" pitchFamily="49" charset="0"/>
              </a:rPr>
              <a:t>ace_flags</a:t>
            </a:r>
            <a:r>
              <a:rPr lang="en-US" sz="1600" b="1" dirty="0">
                <a:latin typeface="Lucida Console" panose="020B0609040504020204" pitchFamily="49" charset="0"/>
              </a:rPr>
              <a:t> ; rights ; </a:t>
            </a:r>
            <a:r>
              <a:rPr lang="en-US" sz="1600" b="1" dirty="0" err="1">
                <a:latin typeface="Lucida Console" panose="020B0609040504020204" pitchFamily="49" charset="0"/>
              </a:rPr>
              <a:t>object_guid</a:t>
            </a:r>
            <a:r>
              <a:rPr lang="en-US" sz="1600" b="1" dirty="0">
                <a:latin typeface="Lucida Console" panose="020B0609040504020204" pitchFamily="49" charset="0"/>
              </a:rPr>
              <a:t> ; </a:t>
            </a:r>
            <a:r>
              <a:rPr lang="en-US" sz="1600" b="1" dirty="0" err="1">
                <a:latin typeface="Lucida Console" panose="020B0609040504020204" pitchFamily="49" charset="0"/>
              </a:rPr>
              <a:t>inherit_object_guid</a:t>
            </a:r>
            <a:r>
              <a:rPr lang="en-US" sz="1600" b="1" dirty="0">
                <a:latin typeface="Lucida Console" panose="020B0609040504020204" pitchFamily="49" charset="0"/>
              </a:rPr>
              <a:t> ; </a:t>
            </a:r>
            <a:r>
              <a:rPr lang="en-US" sz="1600" b="1" dirty="0" err="1">
                <a:latin typeface="Lucida Console" panose="020B0609040504020204" pitchFamily="49" charset="0"/>
              </a:rPr>
              <a:t>account_sid</a:t>
            </a:r>
            <a:r>
              <a:rPr lang="en-US" sz="1600" b="1" dirty="0">
                <a:latin typeface="Lucida Console" panose="020B0609040504020204" pitchFamily="49" charset="0"/>
              </a:rPr>
              <a:t>)</a:t>
            </a:r>
          </a:p>
        </p:txBody>
      </p:sp>
      <p:sp>
        <p:nvSpPr>
          <p:cNvPr id="7" name="Content grayed">
            <a:extLst>
              <a:ext uri="{FF2B5EF4-FFF2-40B4-BE49-F238E27FC236}">
                <a16:creationId xmlns:a16="http://schemas.microsoft.com/office/drawing/2014/main" id="{805C747A-8DF9-42ED-9D57-9F31FFF4C063}"/>
              </a:ext>
            </a:extLst>
          </p:cNvPr>
          <p:cNvSpPr txBox="1">
            <a:spLocks/>
          </p:cNvSpPr>
          <p:nvPr/>
        </p:nvSpPr>
        <p:spPr>
          <a:xfrm>
            <a:off x="838200" y="16351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latin typeface="Lucida Console" panose="020B0609040504020204" pitchFamily="49" charset="0"/>
              </a:rPr>
              <a:t>(</a:t>
            </a:r>
            <a:r>
              <a:rPr lang="en-US" sz="1600" b="1" dirty="0" err="1">
                <a:latin typeface="Lucida Console" panose="020B0609040504020204" pitchFamily="49" charset="0"/>
              </a:rPr>
              <a:t>ace_type</a:t>
            </a:r>
            <a:r>
              <a:rPr lang="en-US" sz="1600" b="1" dirty="0">
                <a:latin typeface="Lucida Console" panose="020B0609040504020204" pitchFamily="49" charset="0"/>
              </a:rPr>
              <a:t> ; </a:t>
            </a:r>
            <a:r>
              <a:rPr lang="en-US" sz="1600" b="1" dirty="0" err="1">
                <a:latin typeface="Lucida Console" panose="020B0609040504020204" pitchFamily="49" charset="0"/>
              </a:rPr>
              <a:t>ace_flags</a:t>
            </a:r>
            <a:r>
              <a:rPr lang="en-US" sz="1600" b="1" dirty="0">
                <a:latin typeface="Lucida Console" panose="020B0609040504020204" pitchFamily="49" charset="0"/>
              </a:rPr>
              <a:t> ; rights ; </a:t>
            </a:r>
            <a:r>
              <a:rPr lang="en-US" sz="1600" b="1" dirty="0" err="1">
                <a:solidFill>
                  <a:schemeClr val="bg2">
                    <a:lumMod val="50000"/>
                  </a:schemeClr>
                </a:solidFill>
                <a:latin typeface="Lucida Console" panose="020B0609040504020204" pitchFamily="49" charset="0"/>
              </a:rPr>
              <a:t>object_guid</a:t>
            </a:r>
            <a:r>
              <a:rPr lang="en-US" sz="1600" b="1" dirty="0">
                <a:solidFill>
                  <a:schemeClr val="bg2">
                    <a:lumMod val="50000"/>
                  </a:schemeClr>
                </a:solidFill>
                <a:latin typeface="Lucida Console" panose="020B0609040504020204" pitchFamily="49" charset="0"/>
              </a:rPr>
              <a:t> </a:t>
            </a:r>
            <a:r>
              <a:rPr lang="en-US" sz="1600" b="1" dirty="0">
                <a:latin typeface="Lucida Console" panose="020B0609040504020204" pitchFamily="49" charset="0"/>
              </a:rPr>
              <a:t>; </a:t>
            </a:r>
            <a:r>
              <a:rPr lang="en-US" sz="1600" b="1" dirty="0" err="1">
                <a:solidFill>
                  <a:schemeClr val="bg2">
                    <a:lumMod val="50000"/>
                  </a:schemeClr>
                </a:solidFill>
                <a:latin typeface="Lucida Console" panose="020B0609040504020204" pitchFamily="49" charset="0"/>
              </a:rPr>
              <a:t>inherit_object_guid</a:t>
            </a:r>
            <a:r>
              <a:rPr lang="en-US" sz="1600" b="1" dirty="0">
                <a:latin typeface="Lucida Console" panose="020B0609040504020204" pitchFamily="49" charset="0"/>
              </a:rPr>
              <a:t> ; </a:t>
            </a:r>
            <a:r>
              <a:rPr lang="en-US" sz="1600" b="1" dirty="0" err="1">
                <a:latin typeface="Lucida Console" panose="020B0609040504020204" pitchFamily="49" charset="0"/>
              </a:rPr>
              <a:t>account_sid</a:t>
            </a:r>
            <a:r>
              <a:rPr lang="en-US" sz="1600" b="1" dirty="0">
                <a:latin typeface="Lucida Console" panose="020B0609040504020204" pitchFamily="49" charset="0"/>
              </a:rPr>
              <a:t>)</a:t>
            </a:r>
          </a:p>
        </p:txBody>
      </p:sp>
      <p:sp>
        <p:nvSpPr>
          <p:cNvPr id="8" name="Content reduced">
            <a:extLst>
              <a:ext uri="{FF2B5EF4-FFF2-40B4-BE49-F238E27FC236}">
                <a16:creationId xmlns:a16="http://schemas.microsoft.com/office/drawing/2014/main" id="{47D2F018-7B10-48BD-A7AD-C3C329419EF2}"/>
              </a:ext>
            </a:extLst>
          </p:cNvPr>
          <p:cNvSpPr txBox="1">
            <a:spLocks/>
          </p:cNvSpPr>
          <p:nvPr/>
        </p:nvSpPr>
        <p:spPr>
          <a:xfrm>
            <a:off x="838200" y="1635125"/>
            <a:ext cx="5972175" cy="327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latin typeface="Lucida Console" panose="020B0609040504020204" pitchFamily="49" charset="0"/>
              </a:rPr>
              <a:t>(</a:t>
            </a:r>
            <a:r>
              <a:rPr lang="en-US" sz="1600" b="1" dirty="0" err="1">
                <a:latin typeface="Lucida Console" panose="020B0609040504020204" pitchFamily="49" charset="0"/>
              </a:rPr>
              <a:t>ace_type</a:t>
            </a:r>
            <a:r>
              <a:rPr lang="en-US" sz="1600" b="1" dirty="0">
                <a:latin typeface="Lucida Console" panose="020B0609040504020204" pitchFamily="49" charset="0"/>
              </a:rPr>
              <a:t> ; </a:t>
            </a:r>
            <a:r>
              <a:rPr lang="en-US" sz="1600" b="1" dirty="0" err="1">
                <a:latin typeface="Lucida Console" panose="020B0609040504020204" pitchFamily="49" charset="0"/>
              </a:rPr>
              <a:t>ace_flags</a:t>
            </a:r>
            <a:r>
              <a:rPr lang="en-US" sz="1600" b="1" dirty="0">
                <a:latin typeface="Lucida Console" panose="020B0609040504020204" pitchFamily="49" charset="0"/>
              </a:rPr>
              <a:t> ; rights ;;; </a:t>
            </a:r>
            <a:r>
              <a:rPr lang="en-US" sz="1600" b="1" dirty="0" err="1">
                <a:latin typeface="Lucida Console" panose="020B0609040504020204" pitchFamily="49" charset="0"/>
              </a:rPr>
              <a:t>account_sid</a:t>
            </a:r>
            <a:r>
              <a:rPr lang="en-US" sz="1600" b="1" dirty="0">
                <a:latin typeface="Lucida Console" panose="020B0609040504020204" pitchFamily="49" charset="0"/>
              </a:rPr>
              <a:t>)</a:t>
            </a:r>
          </a:p>
        </p:txBody>
      </p:sp>
    </p:spTree>
    <p:extLst>
      <p:ext uri="{BB962C8B-B14F-4D97-AF65-F5344CB8AC3E}">
        <p14:creationId xmlns:p14="http://schemas.microsoft.com/office/powerpoint/2010/main" val="73729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grpId="1"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par>
                          <p:cTn id="19" fill="hold">
                            <p:stCondLst>
                              <p:cond delay="500"/>
                            </p:stCondLst>
                            <p:childTnLst>
                              <p:par>
                                <p:cTn id="20" presetID="6" presetClass="emph" presetSubtype="0" fill="hold" grpId="1" nodeType="afterEffect">
                                  <p:stCondLst>
                                    <p:cond delay="500"/>
                                  </p:stCondLst>
                                  <p:childTnLst>
                                    <p:animScale>
                                      <p:cBhvr>
                                        <p:cTn id="21" dur="1000" fill="hold"/>
                                        <p:tgtEl>
                                          <p:spTgt spid="8"/>
                                        </p:tgtEl>
                                      </p:cBhvr>
                                      <p:by x="175000" y="175000"/>
                                    </p:animScale>
                                  </p:childTnLst>
                                </p:cTn>
                              </p:par>
                              <p:par>
                                <p:cTn id="22" presetID="42" presetClass="path" presetSubtype="0" accel="50000" decel="50000" fill="hold" grpId="2" nodeType="withEffect">
                                  <p:stCondLst>
                                    <p:cond delay="500"/>
                                  </p:stCondLst>
                                  <p:childTnLst>
                                    <p:animMotion origin="layout" path="M -1.875E-6 1.48148E-6 L 0.17774 0.01412 " pathEditMode="relative" rAng="0" ptsTypes="AA">
                                      <p:cBhvr>
                                        <p:cTn id="23" dur="1000" fill="hold"/>
                                        <p:tgtEl>
                                          <p:spTgt spid="8"/>
                                        </p:tgtEl>
                                        <p:attrNameLst>
                                          <p:attrName>ppt_x</p:attrName>
                                          <p:attrName>ppt_y</p:attrName>
                                        </p:attrNameLst>
                                      </p:cBhvr>
                                      <p:rCtr x="8880" y="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7" grpId="1"/>
      <p:bldP spid="8" grpId="0"/>
      <p:bldP spid="8" grpId="1"/>
      <p:bldP spid="8"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E9CE-5D14-4948-B1A4-6875096CBDCC}"/>
              </a:ext>
            </a:extLst>
          </p:cNvPr>
          <p:cNvSpPr>
            <a:spLocks noGrp="1"/>
          </p:cNvSpPr>
          <p:nvPr>
            <p:ph type="title"/>
          </p:nvPr>
        </p:nvSpPr>
        <p:spPr/>
        <p:txBody>
          <a:bodyPr/>
          <a:lstStyle/>
          <a:p>
            <a:r>
              <a:rPr lang="en-US" dirty="0"/>
              <a:t>String ACE format – </a:t>
            </a:r>
            <a:r>
              <a:rPr lang="en-US" dirty="0" err="1">
                <a:latin typeface="Lucida Console" panose="020B0609040504020204" pitchFamily="49" charset="0"/>
              </a:rPr>
              <a:t>ace_type</a:t>
            </a:r>
            <a:endParaRPr lang="en-US" dirty="0">
              <a:latin typeface="Lucida Console" panose="020B0609040504020204" pitchFamily="49" charset="0"/>
            </a:endParaRPr>
          </a:p>
        </p:txBody>
      </p:sp>
      <p:sp>
        <p:nvSpPr>
          <p:cNvPr id="3" name="Content Placeholder 2">
            <a:extLst>
              <a:ext uri="{FF2B5EF4-FFF2-40B4-BE49-F238E27FC236}">
                <a16:creationId xmlns:a16="http://schemas.microsoft.com/office/drawing/2014/main" id="{1244DBCD-45DA-4FE2-8C60-342D88C9094C}"/>
              </a:ext>
            </a:extLst>
          </p:cNvPr>
          <p:cNvSpPr>
            <a:spLocks noGrp="1"/>
          </p:cNvSpPr>
          <p:nvPr>
            <p:ph idx="1"/>
          </p:nvPr>
        </p:nvSpPr>
        <p:spPr>
          <a:xfrm>
            <a:off x="838200" y="1635125"/>
            <a:ext cx="10515600" cy="4351338"/>
          </a:xfrm>
        </p:spPr>
        <p:txBody>
          <a:bodyPr>
            <a:normAutofit/>
          </a:bodyPr>
          <a:lstStyle/>
          <a:p>
            <a:pPr marL="0" indent="0">
              <a:buNone/>
            </a:pPr>
            <a:r>
              <a:rPr lang="en-US" b="1" dirty="0">
                <a:solidFill>
                  <a:schemeClr val="bg2">
                    <a:lumMod val="50000"/>
                  </a:schemeClr>
                </a:solidFill>
                <a:latin typeface="Lucida Console" panose="020B0609040504020204" pitchFamily="49" charset="0"/>
              </a:rPr>
              <a:t>(</a:t>
            </a:r>
            <a:r>
              <a:rPr lang="en-US" b="1" dirty="0" err="1">
                <a:latin typeface="Lucida Console" panose="020B0609040504020204" pitchFamily="49" charset="0"/>
              </a:rPr>
              <a:t>ace_type</a:t>
            </a:r>
            <a:r>
              <a:rPr lang="en-US" b="1" dirty="0">
                <a:latin typeface="Lucida Console" panose="020B0609040504020204" pitchFamily="49" charset="0"/>
              </a:rPr>
              <a:t> ; </a:t>
            </a:r>
            <a:r>
              <a:rPr lang="en-US" b="1" dirty="0" err="1">
                <a:solidFill>
                  <a:schemeClr val="bg2">
                    <a:lumMod val="50000"/>
                  </a:schemeClr>
                </a:solidFill>
                <a:latin typeface="Lucida Console" panose="020B0609040504020204" pitchFamily="49" charset="0"/>
              </a:rPr>
              <a:t>ace_flags</a:t>
            </a:r>
            <a:r>
              <a:rPr lang="en-US" b="1" dirty="0">
                <a:solidFill>
                  <a:schemeClr val="bg2">
                    <a:lumMod val="50000"/>
                  </a:schemeClr>
                </a:solidFill>
                <a:latin typeface="Lucida Console" panose="020B0609040504020204" pitchFamily="49" charset="0"/>
              </a:rPr>
              <a:t> ; rights ;;; </a:t>
            </a:r>
            <a:r>
              <a:rPr lang="en-US" b="1" dirty="0" err="1">
                <a:solidFill>
                  <a:schemeClr val="bg2">
                    <a:lumMod val="50000"/>
                  </a:schemeClr>
                </a:solidFill>
                <a:latin typeface="Lucida Console" panose="020B0609040504020204" pitchFamily="49" charset="0"/>
              </a:rPr>
              <a:t>account_sid</a:t>
            </a:r>
            <a:r>
              <a:rPr lang="en-US" b="1" dirty="0">
                <a:solidFill>
                  <a:schemeClr val="bg2">
                    <a:lumMod val="50000"/>
                  </a:schemeClr>
                </a:solidFill>
                <a:latin typeface="Lucida Console" panose="020B0609040504020204" pitchFamily="49" charset="0"/>
              </a:rPr>
              <a:t>)</a:t>
            </a:r>
          </a:p>
          <a:p>
            <a:pPr marL="0" indent="0">
              <a:buNone/>
            </a:pPr>
            <a:endParaRPr lang="en-US" sz="1400" b="1" dirty="0">
              <a:latin typeface="Lucida Console" panose="020B0609040504020204" pitchFamily="49" charset="0"/>
            </a:endParaRPr>
          </a:p>
          <a:p>
            <a:pPr marL="0" indent="0">
              <a:buNone/>
            </a:pPr>
            <a:r>
              <a:rPr lang="en-US" dirty="0"/>
              <a:t>Common examples:</a:t>
            </a:r>
          </a:p>
          <a:p>
            <a:pPr marL="0" indent="0">
              <a:buNone/>
            </a:pPr>
            <a:endParaRPr lang="en-US" dirty="0"/>
          </a:p>
        </p:txBody>
      </p:sp>
      <p:graphicFrame>
        <p:nvGraphicFramePr>
          <p:cNvPr id="5" name="Table 5">
            <a:extLst>
              <a:ext uri="{FF2B5EF4-FFF2-40B4-BE49-F238E27FC236}">
                <a16:creationId xmlns:a16="http://schemas.microsoft.com/office/drawing/2014/main" id="{437A64BF-9CFC-4025-98C0-BB23DFCF6B59}"/>
              </a:ext>
            </a:extLst>
          </p:cNvPr>
          <p:cNvGraphicFramePr>
            <a:graphicFrameLocks noGrp="1"/>
          </p:cNvGraphicFramePr>
          <p:nvPr>
            <p:extLst>
              <p:ext uri="{D42A27DB-BD31-4B8C-83A1-F6EECF244321}">
                <p14:modId xmlns:p14="http://schemas.microsoft.com/office/powerpoint/2010/main" val="1986342398"/>
              </p:ext>
            </p:extLst>
          </p:nvPr>
        </p:nvGraphicFramePr>
        <p:xfrm>
          <a:off x="838200" y="3495675"/>
          <a:ext cx="10515600" cy="2543176"/>
        </p:xfrm>
        <a:graphic>
          <a:graphicData uri="http://schemas.openxmlformats.org/drawingml/2006/table">
            <a:tbl>
              <a:tblPr bandRow="1">
                <a:tableStyleId>{69CF1AB2-1976-4502-BF36-3FF5EA218861}</a:tableStyleId>
              </a:tblPr>
              <a:tblGrid>
                <a:gridCol w="1339096">
                  <a:extLst>
                    <a:ext uri="{9D8B030D-6E8A-4147-A177-3AD203B41FA5}">
                      <a16:colId xmlns:a16="http://schemas.microsoft.com/office/drawing/2014/main" val="1386743416"/>
                    </a:ext>
                  </a:extLst>
                </a:gridCol>
                <a:gridCol w="4362331">
                  <a:extLst>
                    <a:ext uri="{9D8B030D-6E8A-4147-A177-3AD203B41FA5}">
                      <a16:colId xmlns:a16="http://schemas.microsoft.com/office/drawing/2014/main" val="1338446726"/>
                    </a:ext>
                  </a:extLst>
                </a:gridCol>
                <a:gridCol w="4814173">
                  <a:extLst>
                    <a:ext uri="{9D8B030D-6E8A-4147-A177-3AD203B41FA5}">
                      <a16:colId xmlns:a16="http://schemas.microsoft.com/office/drawing/2014/main" val="3706340498"/>
                    </a:ext>
                  </a:extLst>
                </a:gridCol>
              </a:tblGrid>
              <a:tr h="635794">
                <a:tc>
                  <a:txBody>
                    <a:bodyPr/>
                    <a:lstStyle/>
                    <a:p>
                      <a:pPr algn="ctr"/>
                      <a:r>
                        <a:rPr lang="en-US" sz="2400" dirty="0">
                          <a:latin typeface="Lucida Console" panose="020B0609040504020204" pitchFamily="49" charset="0"/>
                        </a:rPr>
                        <a:t>A</a:t>
                      </a:r>
                    </a:p>
                  </a:txBody>
                  <a:tcPr anchor="ctr"/>
                </a:tc>
                <a:tc>
                  <a:txBody>
                    <a:bodyPr/>
                    <a:lstStyle/>
                    <a:p>
                      <a:r>
                        <a:rPr lang="en-US" sz="2400" dirty="0"/>
                        <a:t>Access allowed (DACL)</a:t>
                      </a:r>
                    </a:p>
                  </a:txBody>
                  <a:tcPr anchor="ctr"/>
                </a:tc>
                <a:tc>
                  <a:txBody>
                    <a:bodyPr/>
                    <a:lstStyle/>
                    <a:p>
                      <a:r>
                        <a:rPr lang="en-US" sz="2400" dirty="0">
                          <a:latin typeface="Lucida Console" panose="020B0609040504020204" pitchFamily="49" charset="0"/>
                        </a:rPr>
                        <a:t>(</a:t>
                      </a:r>
                      <a:r>
                        <a:rPr lang="en-US" sz="2800" b="1" dirty="0">
                          <a:solidFill>
                            <a:srgbClr val="FF0000"/>
                          </a:solidFill>
                          <a:latin typeface="Lucida Console" panose="020B0609040504020204" pitchFamily="49" charset="0"/>
                        </a:rPr>
                        <a:t>A</a:t>
                      </a:r>
                      <a:r>
                        <a:rPr lang="en-US" sz="2400" dirty="0">
                          <a:latin typeface="Lucida Console" panose="020B0609040504020204" pitchFamily="49" charset="0"/>
                        </a:rPr>
                        <a:t>;;0x1200a9;;BU)</a:t>
                      </a:r>
                    </a:p>
                  </a:txBody>
                  <a:tcPr anchor="ctr"/>
                </a:tc>
                <a:extLst>
                  <a:ext uri="{0D108BD9-81ED-4DB2-BD59-A6C34878D82A}">
                    <a16:rowId xmlns:a16="http://schemas.microsoft.com/office/drawing/2014/main" val="3514141234"/>
                  </a:ext>
                </a:extLst>
              </a:tr>
              <a:tr h="635794">
                <a:tc>
                  <a:txBody>
                    <a:bodyPr/>
                    <a:lstStyle/>
                    <a:p>
                      <a:pPr algn="ctr"/>
                      <a:r>
                        <a:rPr lang="en-US" sz="2400" dirty="0">
                          <a:latin typeface="Lucida Console" panose="020B0609040504020204" pitchFamily="49" charset="0"/>
                        </a:rPr>
                        <a:t>D</a:t>
                      </a:r>
                    </a:p>
                  </a:txBody>
                  <a:tcPr anchor="ctr"/>
                </a:tc>
                <a:tc>
                  <a:txBody>
                    <a:bodyPr/>
                    <a:lstStyle/>
                    <a:p>
                      <a:r>
                        <a:rPr lang="en-US" sz="2400" dirty="0"/>
                        <a:t>Access denied (DACL)</a:t>
                      </a:r>
                    </a:p>
                  </a:txBody>
                  <a:tcPr anchor="ctr"/>
                </a:tc>
                <a:tc>
                  <a:txBody>
                    <a:bodyPr/>
                    <a:lstStyle/>
                    <a:p>
                      <a:r>
                        <a:rPr lang="en-US" sz="2400" dirty="0">
                          <a:latin typeface="Lucida Console" panose="020B0609040504020204" pitchFamily="49" charset="0"/>
                        </a:rPr>
                        <a:t>(</a:t>
                      </a:r>
                      <a:r>
                        <a:rPr lang="en-US" sz="2800" b="1" kern="1200" dirty="0">
                          <a:solidFill>
                            <a:srgbClr val="FF0000"/>
                          </a:solidFill>
                          <a:latin typeface="Lucida Console" panose="020B0609040504020204" pitchFamily="49" charset="0"/>
                          <a:ea typeface="+mn-ea"/>
                          <a:cs typeface="+mn-cs"/>
                        </a:rPr>
                        <a:t>D</a:t>
                      </a:r>
                      <a:r>
                        <a:rPr lang="en-US" sz="2400" dirty="0">
                          <a:latin typeface="Lucida Console" panose="020B0609040504020204" pitchFamily="49" charset="0"/>
                        </a:rPr>
                        <a:t>;;CC;;;WD)</a:t>
                      </a:r>
                    </a:p>
                  </a:txBody>
                  <a:tcPr anchor="ctr"/>
                </a:tc>
                <a:extLst>
                  <a:ext uri="{0D108BD9-81ED-4DB2-BD59-A6C34878D82A}">
                    <a16:rowId xmlns:a16="http://schemas.microsoft.com/office/drawing/2014/main" val="9703048"/>
                  </a:ext>
                </a:extLst>
              </a:tr>
              <a:tr h="635794">
                <a:tc>
                  <a:txBody>
                    <a:bodyPr/>
                    <a:lstStyle/>
                    <a:p>
                      <a:pPr algn="ctr"/>
                      <a:r>
                        <a:rPr lang="en-US" sz="2400" dirty="0">
                          <a:latin typeface="Lucida Console" panose="020B0609040504020204" pitchFamily="49" charset="0"/>
                        </a:rPr>
                        <a:t>AU</a:t>
                      </a:r>
                    </a:p>
                  </a:txBody>
                  <a:tcPr anchor="ctr"/>
                </a:tc>
                <a:tc>
                  <a:txBody>
                    <a:bodyPr/>
                    <a:lstStyle/>
                    <a:p>
                      <a:r>
                        <a:rPr lang="en-US" sz="2400" dirty="0"/>
                        <a:t>Audit (SACL)</a:t>
                      </a:r>
                    </a:p>
                  </a:txBody>
                  <a:tcPr anchor="ctr"/>
                </a:tc>
                <a:tc>
                  <a:txBody>
                    <a:bodyPr/>
                    <a:lstStyle/>
                    <a:p>
                      <a:r>
                        <a:rPr lang="fr-FR" sz="2400" dirty="0">
                          <a:latin typeface="Lucida Console" panose="020B0609040504020204" pitchFamily="49" charset="0"/>
                        </a:rPr>
                        <a:t>S:(</a:t>
                      </a:r>
                      <a:r>
                        <a:rPr lang="fr-FR" sz="2800" b="1" kern="1200" dirty="0">
                          <a:solidFill>
                            <a:srgbClr val="FF0000"/>
                          </a:solidFill>
                          <a:latin typeface="Lucida Console" panose="020B0609040504020204" pitchFamily="49" charset="0"/>
                          <a:ea typeface="+mn-ea"/>
                          <a:cs typeface="+mn-cs"/>
                        </a:rPr>
                        <a:t>AU</a:t>
                      </a:r>
                      <a:r>
                        <a:rPr lang="fr-FR" sz="2400" dirty="0">
                          <a:latin typeface="Lucida Console" panose="020B0609040504020204" pitchFamily="49" charset="0"/>
                        </a:rPr>
                        <a:t>;SAFA;GA;;;WD)</a:t>
                      </a:r>
                      <a:endParaRPr lang="en-US" sz="2400" dirty="0">
                        <a:latin typeface="Lucida Console" panose="020B0609040504020204" pitchFamily="49" charset="0"/>
                      </a:endParaRPr>
                    </a:p>
                  </a:txBody>
                  <a:tcPr anchor="ctr"/>
                </a:tc>
                <a:extLst>
                  <a:ext uri="{0D108BD9-81ED-4DB2-BD59-A6C34878D82A}">
                    <a16:rowId xmlns:a16="http://schemas.microsoft.com/office/drawing/2014/main" val="3774264221"/>
                  </a:ext>
                </a:extLst>
              </a:tr>
              <a:tr h="635794">
                <a:tc>
                  <a:txBody>
                    <a:bodyPr/>
                    <a:lstStyle/>
                    <a:p>
                      <a:pPr algn="ctr"/>
                      <a:r>
                        <a:rPr lang="en-US" sz="2400" dirty="0">
                          <a:latin typeface="Lucida Console" panose="020B0609040504020204" pitchFamily="49" charset="0"/>
                        </a:rPr>
                        <a:t>ML</a:t>
                      </a:r>
                    </a:p>
                  </a:txBody>
                  <a:tcPr anchor="ctr"/>
                </a:tc>
                <a:tc>
                  <a:txBody>
                    <a:bodyPr/>
                    <a:lstStyle/>
                    <a:p>
                      <a:r>
                        <a:rPr lang="en-US" sz="2400" dirty="0"/>
                        <a:t>Mandatory integrity label (SACL)</a:t>
                      </a:r>
                    </a:p>
                  </a:txBody>
                  <a:tcPr anchor="ctr"/>
                </a:tc>
                <a:tc>
                  <a:txBody>
                    <a:bodyPr/>
                    <a:lstStyle/>
                    <a:p>
                      <a:r>
                        <a:rPr lang="en-US" sz="2400" dirty="0">
                          <a:latin typeface="Lucida Console" panose="020B0609040504020204" pitchFamily="49" charset="0"/>
                        </a:rPr>
                        <a:t>S:AI(</a:t>
                      </a:r>
                      <a:r>
                        <a:rPr lang="en-US" sz="2800" b="1" kern="1200" dirty="0">
                          <a:solidFill>
                            <a:srgbClr val="FF0000"/>
                          </a:solidFill>
                          <a:latin typeface="Lucida Console" panose="020B0609040504020204" pitchFamily="49" charset="0"/>
                          <a:ea typeface="+mn-ea"/>
                          <a:cs typeface="+mn-cs"/>
                        </a:rPr>
                        <a:t>ML</a:t>
                      </a:r>
                      <a:r>
                        <a:rPr lang="en-US" sz="2400" dirty="0">
                          <a:latin typeface="Lucida Console" panose="020B0609040504020204" pitchFamily="49" charset="0"/>
                        </a:rPr>
                        <a:t>;OICI;NW;;;LW)</a:t>
                      </a:r>
                    </a:p>
                  </a:txBody>
                  <a:tcPr anchor="ctr"/>
                </a:tc>
                <a:extLst>
                  <a:ext uri="{0D108BD9-81ED-4DB2-BD59-A6C34878D82A}">
                    <a16:rowId xmlns:a16="http://schemas.microsoft.com/office/drawing/2014/main" val="4133646339"/>
                  </a:ext>
                </a:extLst>
              </a:tr>
            </a:tbl>
          </a:graphicData>
        </a:graphic>
      </p:graphicFrame>
    </p:spTree>
    <p:extLst>
      <p:ext uri="{BB962C8B-B14F-4D97-AF65-F5344CB8AC3E}">
        <p14:creationId xmlns:p14="http://schemas.microsoft.com/office/powerpoint/2010/main" val="217232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E9CE-5D14-4948-B1A4-6875096CBDCC}"/>
              </a:ext>
            </a:extLst>
          </p:cNvPr>
          <p:cNvSpPr>
            <a:spLocks noGrp="1"/>
          </p:cNvSpPr>
          <p:nvPr>
            <p:ph type="title"/>
          </p:nvPr>
        </p:nvSpPr>
        <p:spPr/>
        <p:txBody>
          <a:bodyPr/>
          <a:lstStyle/>
          <a:p>
            <a:r>
              <a:rPr lang="en-US" dirty="0"/>
              <a:t>String ACE format – </a:t>
            </a:r>
            <a:r>
              <a:rPr lang="en-US" dirty="0" err="1">
                <a:latin typeface="Lucida Console" panose="020B0609040504020204" pitchFamily="49" charset="0"/>
              </a:rPr>
              <a:t>ace_flags</a:t>
            </a:r>
            <a:endParaRPr lang="en-US" dirty="0">
              <a:latin typeface="Lucida Console" panose="020B0609040504020204" pitchFamily="49" charset="0"/>
            </a:endParaRPr>
          </a:p>
        </p:txBody>
      </p:sp>
      <p:sp>
        <p:nvSpPr>
          <p:cNvPr id="3" name="Content Placeholder 2">
            <a:extLst>
              <a:ext uri="{FF2B5EF4-FFF2-40B4-BE49-F238E27FC236}">
                <a16:creationId xmlns:a16="http://schemas.microsoft.com/office/drawing/2014/main" id="{1244DBCD-45DA-4FE2-8C60-342D88C9094C}"/>
              </a:ext>
            </a:extLst>
          </p:cNvPr>
          <p:cNvSpPr>
            <a:spLocks noGrp="1"/>
          </p:cNvSpPr>
          <p:nvPr>
            <p:ph idx="1"/>
          </p:nvPr>
        </p:nvSpPr>
        <p:spPr>
          <a:xfrm>
            <a:off x="838200" y="1635125"/>
            <a:ext cx="10515600" cy="4351338"/>
          </a:xfrm>
        </p:spPr>
        <p:txBody>
          <a:bodyPr>
            <a:normAutofit/>
          </a:bodyPr>
          <a:lstStyle/>
          <a:p>
            <a:pPr marL="0" indent="0">
              <a:buNone/>
            </a:pPr>
            <a:r>
              <a:rPr lang="en-US" b="1" dirty="0">
                <a:solidFill>
                  <a:schemeClr val="bg2">
                    <a:lumMod val="50000"/>
                  </a:schemeClr>
                </a:solidFill>
                <a:latin typeface="Lucida Console" panose="020B0609040504020204" pitchFamily="49" charset="0"/>
              </a:rPr>
              <a:t>(</a:t>
            </a:r>
            <a:r>
              <a:rPr lang="en-US" b="1" dirty="0" err="1">
                <a:solidFill>
                  <a:schemeClr val="bg2">
                    <a:lumMod val="50000"/>
                  </a:schemeClr>
                </a:solidFill>
                <a:latin typeface="Lucida Console" panose="020B0609040504020204" pitchFamily="49" charset="0"/>
              </a:rPr>
              <a:t>ace_type</a:t>
            </a:r>
            <a:r>
              <a:rPr lang="en-US" b="1" dirty="0">
                <a:solidFill>
                  <a:schemeClr val="bg2">
                    <a:lumMod val="50000"/>
                  </a:schemeClr>
                </a:solidFill>
                <a:latin typeface="Lucida Console" panose="020B0609040504020204" pitchFamily="49" charset="0"/>
              </a:rPr>
              <a:t> ; </a:t>
            </a:r>
            <a:r>
              <a:rPr lang="en-US" b="1" dirty="0" err="1">
                <a:latin typeface="Lucida Console" panose="020B0609040504020204" pitchFamily="49" charset="0"/>
              </a:rPr>
              <a:t>ace_flags</a:t>
            </a:r>
            <a:r>
              <a:rPr lang="en-US" b="1" dirty="0">
                <a:latin typeface="Lucida Console" panose="020B0609040504020204" pitchFamily="49" charset="0"/>
              </a:rPr>
              <a:t> </a:t>
            </a:r>
            <a:r>
              <a:rPr lang="en-US" b="1" dirty="0">
                <a:solidFill>
                  <a:schemeClr val="bg2">
                    <a:lumMod val="50000"/>
                  </a:schemeClr>
                </a:solidFill>
                <a:latin typeface="Lucida Console" panose="020B0609040504020204" pitchFamily="49" charset="0"/>
              </a:rPr>
              <a:t>; rights ;;; </a:t>
            </a:r>
            <a:r>
              <a:rPr lang="en-US" b="1" dirty="0" err="1">
                <a:solidFill>
                  <a:schemeClr val="bg2">
                    <a:lumMod val="50000"/>
                  </a:schemeClr>
                </a:solidFill>
                <a:latin typeface="Lucida Console" panose="020B0609040504020204" pitchFamily="49" charset="0"/>
              </a:rPr>
              <a:t>account_sid</a:t>
            </a:r>
            <a:r>
              <a:rPr lang="en-US" b="1" dirty="0">
                <a:solidFill>
                  <a:schemeClr val="bg2">
                    <a:lumMod val="50000"/>
                  </a:schemeClr>
                </a:solidFill>
                <a:latin typeface="Lucida Console" panose="020B0609040504020204" pitchFamily="49" charset="0"/>
              </a:rPr>
              <a:t>)</a:t>
            </a:r>
          </a:p>
          <a:p>
            <a:pPr marL="0" indent="0">
              <a:buNone/>
            </a:pPr>
            <a:endParaRPr lang="en-US" sz="1400" b="1" dirty="0">
              <a:latin typeface="Lucida Console" panose="020B0609040504020204" pitchFamily="49" charset="0"/>
            </a:endParaRPr>
          </a:p>
          <a:p>
            <a:pPr marL="0" indent="0">
              <a:buNone/>
            </a:pPr>
            <a:r>
              <a:rPr lang="en-US" dirty="0"/>
              <a:t>Zero or more of these:</a:t>
            </a:r>
          </a:p>
          <a:p>
            <a:pPr marL="0" indent="0">
              <a:buNone/>
            </a:pPr>
            <a:endParaRPr lang="en-US" dirty="0"/>
          </a:p>
        </p:txBody>
      </p:sp>
      <p:graphicFrame>
        <p:nvGraphicFramePr>
          <p:cNvPr id="5" name="Table 5">
            <a:extLst>
              <a:ext uri="{FF2B5EF4-FFF2-40B4-BE49-F238E27FC236}">
                <a16:creationId xmlns:a16="http://schemas.microsoft.com/office/drawing/2014/main" id="{437A64BF-9CFC-4025-98C0-BB23DFCF6B59}"/>
              </a:ext>
            </a:extLst>
          </p:cNvPr>
          <p:cNvGraphicFramePr>
            <a:graphicFrameLocks noGrp="1"/>
          </p:cNvGraphicFramePr>
          <p:nvPr>
            <p:extLst>
              <p:ext uri="{D42A27DB-BD31-4B8C-83A1-F6EECF244321}">
                <p14:modId xmlns:p14="http://schemas.microsoft.com/office/powerpoint/2010/main" val="559264096"/>
              </p:ext>
            </p:extLst>
          </p:nvPr>
        </p:nvGraphicFramePr>
        <p:xfrm>
          <a:off x="838200" y="3629025"/>
          <a:ext cx="10515600" cy="2281714"/>
        </p:xfrm>
        <a:graphic>
          <a:graphicData uri="http://schemas.openxmlformats.org/drawingml/2006/table">
            <a:tbl>
              <a:tblPr bandRow="1">
                <a:tableStyleId>{69CF1AB2-1976-4502-BF36-3FF5EA218861}</a:tableStyleId>
              </a:tblPr>
              <a:tblGrid>
                <a:gridCol w="1339096">
                  <a:extLst>
                    <a:ext uri="{9D8B030D-6E8A-4147-A177-3AD203B41FA5}">
                      <a16:colId xmlns:a16="http://schemas.microsoft.com/office/drawing/2014/main" val="1386743416"/>
                    </a:ext>
                  </a:extLst>
                </a:gridCol>
                <a:gridCol w="4362331">
                  <a:extLst>
                    <a:ext uri="{9D8B030D-6E8A-4147-A177-3AD203B41FA5}">
                      <a16:colId xmlns:a16="http://schemas.microsoft.com/office/drawing/2014/main" val="1338446726"/>
                    </a:ext>
                  </a:extLst>
                </a:gridCol>
                <a:gridCol w="4814173">
                  <a:extLst>
                    <a:ext uri="{9D8B030D-6E8A-4147-A177-3AD203B41FA5}">
                      <a16:colId xmlns:a16="http://schemas.microsoft.com/office/drawing/2014/main" val="3706340498"/>
                    </a:ext>
                  </a:extLst>
                </a:gridCol>
              </a:tblGrid>
              <a:tr h="635794">
                <a:tc>
                  <a:txBody>
                    <a:bodyPr/>
                    <a:lstStyle/>
                    <a:p>
                      <a:pPr algn="ctr"/>
                      <a:r>
                        <a:rPr lang="en-US" sz="2400" dirty="0">
                          <a:latin typeface="Lucida Console" panose="020B0609040504020204" pitchFamily="49" charset="0"/>
                        </a:rPr>
                        <a:t>CI OI NP IO</a:t>
                      </a:r>
                    </a:p>
                  </a:txBody>
                  <a:tcPr anchor="ctr"/>
                </a:tc>
                <a:tc>
                  <a:txBody>
                    <a:bodyPr/>
                    <a:lstStyle/>
                    <a:p>
                      <a:r>
                        <a:rPr lang="en-US" sz="2400" dirty="0"/>
                        <a:t>Inheritance instructions</a:t>
                      </a:r>
                    </a:p>
                  </a:txBody>
                  <a:tcPr anchor="ctr"/>
                </a:tc>
                <a:tc>
                  <a:txBody>
                    <a:bodyPr/>
                    <a:lstStyle/>
                    <a:p>
                      <a:r>
                        <a:rPr lang="en-US" sz="2400" dirty="0">
                          <a:latin typeface="Lucida Console" panose="020B0609040504020204" pitchFamily="49" charset="0"/>
                        </a:rPr>
                        <a:t>(A;</a:t>
                      </a:r>
                      <a:r>
                        <a:rPr lang="en-US" sz="2800" b="1" kern="1200" dirty="0">
                          <a:solidFill>
                            <a:srgbClr val="FF0000"/>
                          </a:solidFill>
                          <a:latin typeface="Lucida Console" panose="020B0609040504020204" pitchFamily="49" charset="0"/>
                          <a:ea typeface="+mn-ea"/>
                          <a:cs typeface="+mn-cs"/>
                        </a:rPr>
                        <a:t>OICI</a:t>
                      </a:r>
                      <a:r>
                        <a:rPr lang="en-US" sz="2400" dirty="0">
                          <a:latin typeface="Lucida Console" panose="020B0609040504020204" pitchFamily="49" charset="0"/>
                        </a:rPr>
                        <a:t>;FA;;;SY)</a:t>
                      </a:r>
                    </a:p>
                  </a:txBody>
                  <a:tcPr anchor="ctr"/>
                </a:tc>
                <a:extLst>
                  <a:ext uri="{0D108BD9-81ED-4DB2-BD59-A6C34878D82A}">
                    <a16:rowId xmlns:a16="http://schemas.microsoft.com/office/drawing/2014/main" val="3514141234"/>
                  </a:ext>
                </a:extLst>
              </a:tr>
              <a:tr h="635794">
                <a:tc>
                  <a:txBody>
                    <a:bodyPr/>
                    <a:lstStyle/>
                    <a:p>
                      <a:pPr algn="ctr"/>
                      <a:r>
                        <a:rPr lang="en-US" sz="2400" dirty="0">
                          <a:latin typeface="Lucida Console" panose="020B0609040504020204" pitchFamily="49" charset="0"/>
                        </a:rPr>
                        <a:t>ID</a:t>
                      </a:r>
                    </a:p>
                  </a:txBody>
                  <a:tcPr anchor="ctr"/>
                </a:tc>
                <a:tc>
                  <a:txBody>
                    <a:bodyPr/>
                    <a:lstStyle/>
                    <a:p>
                      <a:r>
                        <a:rPr lang="en-US" sz="2400" dirty="0"/>
                        <a:t>Inherited from parent</a:t>
                      </a:r>
                    </a:p>
                  </a:txBody>
                  <a:tcPr anchor="ctr"/>
                </a:tc>
                <a:tc>
                  <a:txBody>
                    <a:bodyPr/>
                    <a:lstStyle/>
                    <a:p>
                      <a:r>
                        <a:rPr lang="en-US" sz="2400" dirty="0">
                          <a:latin typeface="Lucida Console" panose="020B0609040504020204" pitchFamily="49" charset="0"/>
                        </a:rPr>
                        <a:t>(A;</a:t>
                      </a:r>
                      <a:r>
                        <a:rPr lang="en-US" sz="2800" b="1" kern="1200" dirty="0">
                          <a:solidFill>
                            <a:srgbClr val="FF0000"/>
                          </a:solidFill>
                          <a:latin typeface="Lucida Console" panose="020B0609040504020204" pitchFamily="49" charset="0"/>
                          <a:ea typeface="+mn-ea"/>
                          <a:cs typeface="+mn-cs"/>
                        </a:rPr>
                        <a:t>ID</a:t>
                      </a:r>
                      <a:r>
                        <a:rPr lang="en-US" sz="2400" dirty="0">
                          <a:latin typeface="Lucida Console" panose="020B0609040504020204" pitchFamily="49" charset="0"/>
                        </a:rPr>
                        <a:t>;FA;;;BA)</a:t>
                      </a:r>
                    </a:p>
                  </a:txBody>
                  <a:tcPr anchor="ctr"/>
                </a:tc>
                <a:extLst>
                  <a:ext uri="{0D108BD9-81ED-4DB2-BD59-A6C34878D82A}">
                    <a16:rowId xmlns:a16="http://schemas.microsoft.com/office/drawing/2014/main" val="9703048"/>
                  </a:ext>
                </a:extLst>
              </a:tr>
              <a:tr h="635794">
                <a:tc>
                  <a:txBody>
                    <a:bodyPr/>
                    <a:lstStyle/>
                    <a:p>
                      <a:pPr algn="ctr"/>
                      <a:r>
                        <a:rPr lang="en-US" sz="2400" dirty="0">
                          <a:latin typeface="Lucida Console" panose="020B0609040504020204" pitchFamily="49" charset="0"/>
                        </a:rPr>
                        <a:t>SA</a:t>
                      </a:r>
                    </a:p>
                    <a:p>
                      <a:pPr algn="ctr"/>
                      <a:r>
                        <a:rPr lang="en-US" sz="2400" dirty="0">
                          <a:latin typeface="Lucida Console" panose="020B0609040504020204" pitchFamily="49" charset="0"/>
                        </a:rPr>
                        <a:t>FA</a:t>
                      </a:r>
                    </a:p>
                  </a:txBody>
                  <a:tcPr anchor="ctr"/>
                </a:tc>
                <a:tc>
                  <a:txBody>
                    <a:bodyPr/>
                    <a:lstStyle/>
                    <a:p>
                      <a:r>
                        <a:rPr lang="en-US" sz="2400" dirty="0"/>
                        <a:t>Success audit (SACL)</a:t>
                      </a:r>
                    </a:p>
                    <a:p>
                      <a:r>
                        <a:rPr lang="en-US" sz="2400" dirty="0"/>
                        <a:t>Failure audit (SACL)</a:t>
                      </a:r>
                    </a:p>
                  </a:txBody>
                  <a:tcPr anchor="ctr"/>
                </a:tc>
                <a:tc>
                  <a:txBody>
                    <a:bodyPr/>
                    <a:lstStyle/>
                    <a:p>
                      <a:r>
                        <a:rPr lang="fr-FR" sz="2400" dirty="0">
                          <a:latin typeface="Lucida Console" panose="020B0609040504020204" pitchFamily="49" charset="0"/>
                        </a:rPr>
                        <a:t>S:(</a:t>
                      </a:r>
                      <a:r>
                        <a:rPr lang="fr-FR" sz="2400" kern="1200" dirty="0">
                          <a:solidFill>
                            <a:schemeClr val="dk1"/>
                          </a:solidFill>
                          <a:latin typeface="Lucida Console" panose="020B0609040504020204" pitchFamily="49" charset="0"/>
                          <a:ea typeface="+mn-ea"/>
                          <a:cs typeface="+mn-cs"/>
                        </a:rPr>
                        <a:t>AU</a:t>
                      </a:r>
                      <a:r>
                        <a:rPr lang="fr-FR" sz="2400" dirty="0">
                          <a:latin typeface="Lucida Console" panose="020B0609040504020204" pitchFamily="49" charset="0"/>
                        </a:rPr>
                        <a:t>;</a:t>
                      </a:r>
                      <a:r>
                        <a:rPr lang="fr-FR" sz="2800" b="1" kern="1200" dirty="0">
                          <a:solidFill>
                            <a:srgbClr val="FF0000"/>
                          </a:solidFill>
                          <a:latin typeface="Lucida Console" panose="020B0609040504020204" pitchFamily="49" charset="0"/>
                          <a:ea typeface="+mn-ea"/>
                          <a:cs typeface="+mn-cs"/>
                        </a:rPr>
                        <a:t>SAFA</a:t>
                      </a:r>
                      <a:r>
                        <a:rPr lang="fr-FR" sz="2400" dirty="0">
                          <a:latin typeface="Lucida Console" panose="020B0609040504020204" pitchFamily="49" charset="0"/>
                        </a:rPr>
                        <a:t>;GA;;;WD)</a:t>
                      </a:r>
                      <a:endParaRPr lang="en-US" sz="2400" dirty="0">
                        <a:latin typeface="Lucida Console" panose="020B0609040504020204" pitchFamily="49" charset="0"/>
                      </a:endParaRPr>
                    </a:p>
                  </a:txBody>
                  <a:tcPr anchor="ctr"/>
                </a:tc>
                <a:extLst>
                  <a:ext uri="{0D108BD9-81ED-4DB2-BD59-A6C34878D82A}">
                    <a16:rowId xmlns:a16="http://schemas.microsoft.com/office/drawing/2014/main" val="3774264221"/>
                  </a:ext>
                </a:extLst>
              </a:tr>
            </a:tbl>
          </a:graphicData>
        </a:graphic>
      </p:graphicFrame>
    </p:spTree>
    <p:extLst>
      <p:ext uri="{BB962C8B-B14F-4D97-AF65-F5344CB8AC3E}">
        <p14:creationId xmlns:p14="http://schemas.microsoft.com/office/powerpoint/2010/main" val="388728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E9CE-5D14-4948-B1A4-6875096CBDCC}"/>
              </a:ext>
            </a:extLst>
          </p:cNvPr>
          <p:cNvSpPr>
            <a:spLocks noGrp="1"/>
          </p:cNvSpPr>
          <p:nvPr>
            <p:ph type="title"/>
          </p:nvPr>
        </p:nvSpPr>
        <p:spPr/>
        <p:txBody>
          <a:bodyPr/>
          <a:lstStyle/>
          <a:p>
            <a:r>
              <a:rPr lang="en-US" dirty="0"/>
              <a:t>String ACE format – </a:t>
            </a:r>
            <a:r>
              <a:rPr lang="en-US" dirty="0" err="1">
                <a:latin typeface="Lucida Console" panose="020B0609040504020204" pitchFamily="49" charset="0"/>
              </a:rPr>
              <a:t>account_sid</a:t>
            </a:r>
            <a:endParaRPr lang="en-US" dirty="0">
              <a:latin typeface="Lucida Console" panose="020B0609040504020204" pitchFamily="49" charset="0"/>
            </a:endParaRPr>
          </a:p>
        </p:txBody>
      </p:sp>
      <p:sp>
        <p:nvSpPr>
          <p:cNvPr id="3" name="Content Placeholder 2">
            <a:extLst>
              <a:ext uri="{FF2B5EF4-FFF2-40B4-BE49-F238E27FC236}">
                <a16:creationId xmlns:a16="http://schemas.microsoft.com/office/drawing/2014/main" id="{1244DBCD-45DA-4FE2-8C60-342D88C9094C}"/>
              </a:ext>
            </a:extLst>
          </p:cNvPr>
          <p:cNvSpPr>
            <a:spLocks noGrp="1"/>
          </p:cNvSpPr>
          <p:nvPr>
            <p:ph idx="1"/>
          </p:nvPr>
        </p:nvSpPr>
        <p:spPr>
          <a:xfrm>
            <a:off x="838200" y="1635125"/>
            <a:ext cx="10515600" cy="4351338"/>
          </a:xfrm>
        </p:spPr>
        <p:txBody>
          <a:bodyPr>
            <a:normAutofit/>
          </a:bodyPr>
          <a:lstStyle/>
          <a:p>
            <a:pPr marL="0" indent="0">
              <a:buNone/>
            </a:pPr>
            <a:r>
              <a:rPr lang="en-US" b="1" dirty="0">
                <a:solidFill>
                  <a:schemeClr val="bg2">
                    <a:lumMod val="50000"/>
                  </a:schemeClr>
                </a:solidFill>
                <a:latin typeface="Lucida Console" panose="020B0609040504020204" pitchFamily="49" charset="0"/>
              </a:rPr>
              <a:t>(</a:t>
            </a:r>
            <a:r>
              <a:rPr lang="en-US" b="1" dirty="0" err="1">
                <a:solidFill>
                  <a:schemeClr val="bg2">
                    <a:lumMod val="50000"/>
                  </a:schemeClr>
                </a:solidFill>
                <a:latin typeface="Lucida Console" panose="020B0609040504020204" pitchFamily="49" charset="0"/>
              </a:rPr>
              <a:t>ace_type</a:t>
            </a:r>
            <a:r>
              <a:rPr lang="en-US" b="1" dirty="0">
                <a:solidFill>
                  <a:schemeClr val="bg2">
                    <a:lumMod val="50000"/>
                  </a:schemeClr>
                </a:solidFill>
                <a:latin typeface="Lucida Console" panose="020B0609040504020204" pitchFamily="49" charset="0"/>
              </a:rPr>
              <a:t> ; </a:t>
            </a:r>
            <a:r>
              <a:rPr lang="en-US" b="1" dirty="0" err="1">
                <a:solidFill>
                  <a:schemeClr val="bg2">
                    <a:lumMod val="50000"/>
                  </a:schemeClr>
                </a:solidFill>
                <a:latin typeface="Lucida Console" panose="020B0609040504020204" pitchFamily="49" charset="0"/>
              </a:rPr>
              <a:t>ace_flags</a:t>
            </a:r>
            <a:r>
              <a:rPr lang="en-US" b="1" dirty="0">
                <a:solidFill>
                  <a:schemeClr val="bg2">
                    <a:lumMod val="50000"/>
                  </a:schemeClr>
                </a:solidFill>
                <a:latin typeface="Lucida Console" panose="020B0609040504020204" pitchFamily="49" charset="0"/>
              </a:rPr>
              <a:t> ; rights ;;; </a:t>
            </a:r>
            <a:r>
              <a:rPr lang="en-US" b="1" dirty="0" err="1">
                <a:latin typeface="Lucida Console" panose="020B0609040504020204" pitchFamily="49" charset="0"/>
              </a:rPr>
              <a:t>account_sid</a:t>
            </a:r>
            <a:r>
              <a:rPr lang="en-US" b="1" dirty="0">
                <a:solidFill>
                  <a:schemeClr val="bg2">
                    <a:lumMod val="50000"/>
                  </a:schemeClr>
                </a:solidFill>
                <a:latin typeface="Lucida Console" panose="020B0609040504020204" pitchFamily="49" charset="0"/>
              </a:rPr>
              <a:t>)</a:t>
            </a:r>
          </a:p>
          <a:p>
            <a:pPr marL="0" indent="0">
              <a:buNone/>
            </a:pPr>
            <a:endParaRPr lang="en-US" sz="1400" b="1" dirty="0">
              <a:latin typeface="Lucida Console" panose="020B0609040504020204" pitchFamily="49" charset="0"/>
            </a:endParaRPr>
          </a:p>
          <a:p>
            <a:pPr marL="0" indent="0">
              <a:buNone/>
            </a:pPr>
            <a:r>
              <a:rPr lang="en-US" dirty="0"/>
              <a:t>Two-letter SID string code, or full SID.</a:t>
            </a:r>
            <a:br>
              <a:rPr lang="en-US" dirty="0"/>
            </a:br>
            <a:r>
              <a:rPr lang="en-US" dirty="0"/>
              <a:t>Examples:</a:t>
            </a:r>
          </a:p>
          <a:p>
            <a:pPr marL="0" indent="0">
              <a:buNone/>
            </a:pPr>
            <a:endParaRPr lang="en-US" dirty="0"/>
          </a:p>
        </p:txBody>
      </p:sp>
      <p:graphicFrame>
        <p:nvGraphicFramePr>
          <p:cNvPr id="5" name="Table 5">
            <a:extLst>
              <a:ext uri="{FF2B5EF4-FFF2-40B4-BE49-F238E27FC236}">
                <a16:creationId xmlns:a16="http://schemas.microsoft.com/office/drawing/2014/main" id="{437A64BF-9CFC-4025-98C0-BB23DFCF6B59}"/>
              </a:ext>
            </a:extLst>
          </p:cNvPr>
          <p:cNvGraphicFramePr>
            <a:graphicFrameLocks noGrp="1"/>
          </p:cNvGraphicFramePr>
          <p:nvPr>
            <p:extLst>
              <p:ext uri="{D42A27DB-BD31-4B8C-83A1-F6EECF244321}">
                <p14:modId xmlns:p14="http://schemas.microsoft.com/office/powerpoint/2010/main" val="1350372537"/>
              </p:ext>
            </p:extLst>
          </p:nvPr>
        </p:nvGraphicFramePr>
        <p:xfrm>
          <a:off x="838200" y="3371850"/>
          <a:ext cx="10515601" cy="2643186"/>
        </p:xfrm>
        <a:graphic>
          <a:graphicData uri="http://schemas.openxmlformats.org/drawingml/2006/table">
            <a:tbl>
              <a:tblPr bandRow="1">
                <a:tableStyleId>{69CF1AB2-1976-4502-BF36-3FF5EA218861}</a:tableStyleId>
              </a:tblPr>
              <a:tblGrid>
                <a:gridCol w="1552575">
                  <a:extLst>
                    <a:ext uri="{9D8B030D-6E8A-4147-A177-3AD203B41FA5}">
                      <a16:colId xmlns:a16="http://schemas.microsoft.com/office/drawing/2014/main" val="1386743416"/>
                    </a:ext>
                  </a:extLst>
                </a:gridCol>
                <a:gridCol w="6029325">
                  <a:extLst>
                    <a:ext uri="{9D8B030D-6E8A-4147-A177-3AD203B41FA5}">
                      <a16:colId xmlns:a16="http://schemas.microsoft.com/office/drawing/2014/main" val="1338446726"/>
                    </a:ext>
                  </a:extLst>
                </a:gridCol>
                <a:gridCol w="2933701">
                  <a:extLst>
                    <a:ext uri="{9D8B030D-6E8A-4147-A177-3AD203B41FA5}">
                      <a16:colId xmlns:a16="http://schemas.microsoft.com/office/drawing/2014/main" val="3607069874"/>
                    </a:ext>
                  </a:extLst>
                </a:gridCol>
              </a:tblGrid>
              <a:tr h="440531">
                <a:tc>
                  <a:txBody>
                    <a:bodyPr/>
                    <a:lstStyle/>
                    <a:p>
                      <a:pPr algn="ctr"/>
                      <a:r>
                        <a:rPr lang="en-US" sz="1800" dirty="0">
                          <a:latin typeface="Lucida Console" panose="020B0609040504020204" pitchFamily="49" charset="0"/>
                        </a:rPr>
                        <a:t>SY</a:t>
                      </a:r>
                    </a:p>
                  </a:txBody>
                  <a:tcPr anchor="ctr"/>
                </a:tc>
                <a:tc gridSpan="2">
                  <a:txBody>
                    <a:bodyPr/>
                    <a:lstStyle/>
                    <a:p>
                      <a:r>
                        <a:rPr lang="en-US" sz="1800" dirty="0"/>
                        <a:t>NT AUTHORITY\SYSTEM (S-1-5-18)</a:t>
                      </a:r>
                    </a:p>
                  </a:txBody>
                  <a:tcPr anchor="ctr"/>
                </a:tc>
                <a:tc hMerge="1">
                  <a:txBody>
                    <a:bodyPr/>
                    <a:lstStyle/>
                    <a:p>
                      <a:endParaRPr lang="en-US"/>
                    </a:p>
                  </a:txBody>
                  <a:tcPr/>
                </a:tc>
                <a:extLst>
                  <a:ext uri="{0D108BD9-81ED-4DB2-BD59-A6C34878D82A}">
                    <a16:rowId xmlns:a16="http://schemas.microsoft.com/office/drawing/2014/main" val="3514141234"/>
                  </a:ext>
                </a:extLst>
              </a:tr>
              <a:tr h="440531">
                <a:tc>
                  <a:txBody>
                    <a:bodyPr/>
                    <a:lstStyle/>
                    <a:p>
                      <a:pPr algn="ctr"/>
                      <a:r>
                        <a:rPr lang="en-US" sz="1800" dirty="0">
                          <a:latin typeface="Lucida Console" panose="020B0609040504020204" pitchFamily="49" charset="0"/>
                        </a:rPr>
                        <a:t>BA</a:t>
                      </a:r>
                    </a:p>
                  </a:txBody>
                  <a:tcPr anchor="ctr"/>
                </a:tc>
                <a:tc gridSpan="2">
                  <a:txBody>
                    <a:bodyPr/>
                    <a:lstStyle/>
                    <a:p>
                      <a:r>
                        <a:rPr lang="en-US" sz="1800" dirty="0"/>
                        <a:t>BUILTIN\Administrators (S-1-5-32-544)</a:t>
                      </a:r>
                    </a:p>
                  </a:txBody>
                  <a:tcPr anchor="ctr"/>
                </a:tc>
                <a:tc hMerge="1">
                  <a:txBody>
                    <a:bodyPr/>
                    <a:lstStyle/>
                    <a:p>
                      <a:endParaRPr lang="en-US"/>
                    </a:p>
                  </a:txBody>
                  <a:tcPr/>
                </a:tc>
                <a:extLst>
                  <a:ext uri="{0D108BD9-81ED-4DB2-BD59-A6C34878D82A}">
                    <a16:rowId xmlns:a16="http://schemas.microsoft.com/office/drawing/2014/main" val="9703048"/>
                  </a:ext>
                </a:extLst>
              </a:tr>
              <a:tr h="440531">
                <a:tc>
                  <a:txBody>
                    <a:bodyPr/>
                    <a:lstStyle/>
                    <a:p>
                      <a:pPr algn="ctr"/>
                      <a:r>
                        <a:rPr lang="en-US" sz="1800" dirty="0">
                          <a:latin typeface="Lucida Console" panose="020B0609040504020204" pitchFamily="49" charset="0"/>
                        </a:rPr>
                        <a:t>BU</a:t>
                      </a:r>
                    </a:p>
                  </a:txBody>
                  <a:tcPr anchor="ctr"/>
                </a:tc>
                <a:tc gridSpan="2">
                  <a:txBody>
                    <a:bodyPr/>
                    <a:lstStyle/>
                    <a:p>
                      <a:r>
                        <a:rPr lang="en-US" sz="1800" dirty="0"/>
                        <a:t>BUILTIN\Users (S-1-5-32-545)</a:t>
                      </a:r>
                    </a:p>
                  </a:txBody>
                  <a:tcPr anchor="ctr"/>
                </a:tc>
                <a:tc hMerge="1">
                  <a:txBody>
                    <a:bodyPr/>
                    <a:lstStyle/>
                    <a:p>
                      <a:endParaRPr lang="en-US"/>
                    </a:p>
                  </a:txBody>
                  <a:tcPr/>
                </a:tc>
                <a:extLst>
                  <a:ext uri="{0D108BD9-81ED-4DB2-BD59-A6C34878D82A}">
                    <a16:rowId xmlns:a16="http://schemas.microsoft.com/office/drawing/2014/main" val="3774264221"/>
                  </a:ext>
                </a:extLst>
              </a:tr>
              <a:tr h="440531">
                <a:tc>
                  <a:txBody>
                    <a:bodyPr/>
                    <a:lstStyle/>
                    <a:p>
                      <a:pPr algn="ctr"/>
                      <a:r>
                        <a:rPr lang="en-US" sz="1800" dirty="0">
                          <a:latin typeface="Lucida Console" panose="020B0609040504020204" pitchFamily="49" charset="0"/>
                        </a:rPr>
                        <a:t>AU</a:t>
                      </a:r>
                    </a:p>
                  </a:txBody>
                  <a:tcPr anchor="ctr"/>
                </a:tc>
                <a:tc gridSpan="2">
                  <a:txBody>
                    <a:bodyPr/>
                    <a:lstStyle/>
                    <a:p>
                      <a:r>
                        <a:rPr lang="en-US" sz="1800" dirty="0"/>
                        <a:t>NT AUTHORITY\Authenticated Users (S-1-5-11)</a:t>
                      </a:r>
                    </a:p>
                  </a:txBody>
                  <a:tcPr anchor="ctr"/>
                </a:tc>
                <a:tc hMerge="1">
                  <a:txBody>
                    <a:bodyPr/>
                    <a:lstStyle/>
                    <a:p>
                      <a:endParaRPr lang="en-US"/>
                    </a:p>
                  </a:txBody>
                  <a:tcPr/>
                </a:tc>
                <a:extLst>
                  <a:ext uri="{0D108BD9-81ED-4DB2-BD59-A6C34878D82A}">
                    <a16:rowId xmlns:a16="http://schemas.microsoft.com/office/drawing/2014/main" val="408837650"/>
                  </a:ext>
                </a:extLst>
              </a:tr>
              <a:tr h="440531">
                <a:tc>
                  <a:txBody>
                    <a:bodyPr/>
                    <a:lstStyle/>
                    <a:p>
                      <a:pPr algn="ctr"/>
                      <a:r>
                        <a:rPr lang="en-US" sz="1800" dirty="0">
                          <a:latin typeface="Lucida Console" panose="020B0609040504020204" pitchFamily="49" charset="0"/>
                        </a:rPr>
                        <a:t>CO</a:t>
                      </a:r>
                    </a:p>
                  </a:txBody>
                  <a:tcPr anchor="ctr"/>
                </a:tc>
                <a:tc gridSpan="2">
                  <a:txBody>
                    <a:bodyPr/>
                    <a:lstStyle/>
                    <a:p>
                      <a:r>
                        <a:rPr lang="en-US" sz="1800" dirty="0"/>
                        <a:t>\CREATOR OWNER (S-1-3-0)</a:t>
                      </a:r>
                    </a:p>
                  </a:txBody>
                  <a:tcPr anchor="ctr"/>
                </a:tc>
                <a:tc hMerge="1">
                  <a:txBody>
                    <a:bodyPr/>
                    <a:lstStyle/>
                    <a:p>
                      <a:endParaRPr lang="en-US"/>
                    </a:p>
                  </a:txBody>
                  <a:tcPr/>
                </a:tc>
                <a:extLst>
                  <a:ext uri="{0D108BD9-81ED-4DB2-BD59-A6C34878D82A}">
                    <a16:rowId xmlns:a16="http://schemas.microsoft.com/office/drawing/2014/main" val="1310682274"/>
                  </a:ext>
                </a:extLst>
              </a:tr>
              <a:tr h="440531">
                <a:tc gridSpan="2">
                  <a:txBody>
                    <a:bodyPr/>
                    <a:lstStyle/>
                    <a:p>
                      <a:pPr algn="ctr"/>
                      <a:r>
                        <a:rPr lang="en-US" sz="1500" dirty="0">
                          <a:latin typeface="Lucida Console" panose="020B0609040504020204" pitchFamily="49" charset="0"/>
                        </a:rPr>
                        <a:t>S-1-5-80-956008885-3418522649-1831038044-1853292631-2271478464</a:t>
                      </a:r>
                    </a:p>
                  </a:txBody>
                  <a:tcPr anchor="ctr"/>
                </a:tc>
                <a:tc hMerge="1">
                  <a:txBody>
                    <a:bodyPr/>
                    <a:lstStyle/>
                    <a:p>
                      <a:endParaRPr lang="en-US" sz="1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NT SERVICE\</a:t>
                      </a:r>
                      <a:r>
                        <a:rPr lang="en-US" sz="1800" dirty="0" err="1"/>
                        <a:t>TrustedInstaller</a:t>
                      </a:r>
                      <a:endParaRPr lang="en-US" sz="1800" dirty="0"/>
                    </a:p>
                  </a:txBody>
                  <a:tcPr anchor="ctr"/>
                </a:tc>
                <a:extLst>
                  <a:ext uri="{0D108BD9-81ED-4DB2-BD59-A6C34878D82A}">
                    <a16:rowId xmlns:a16="http://schemas.microsoft.com/office/drawing/2014/main" val="2206573170"/>
                  </a:ext>
                </a:extLst>
              </a:tr>
            </a:tbl>
          </a:graphicData>
        </a:graphic>
      </p:graphicFrame>
      <p:sp>
        <p:nvSpPr>
          <p:cNvPr id="4" name="TextBox 3">
            <a:extLst>
              <a:ext uri="{FF2B5EF4-FFF2-40B4-BE49-F238E27FC236}">
                <a16:creationId xmlns:a16="http://schemas.microsoft.com/office/drawing/2014/main" id="{51CC053C-0FD3-4F3B-AD5A-4FE2C7A14C34}"/>
              </a:ext>
            </a:extLst>
          </p:cNvPr>
          <p:cNvSpPr txBox="1"/>
          <p:nvPr/>
        </p:nvSpPr>
        <p:spPr>
          <a:xfrm>
            <a:off x="838200" y="6315075"/>
            <a:ext cx="10620375" cy="369332"/>
          </a:xfrm>
          <a:prstGeom prst="rect">
            <a:avLst/>
          </a:prstGeom>
          <a:noFill/>
        </p:spPr>
        <p:txBody>
          <a:bodyPr wrap="square" rtlCol="0">
            <a:spAutoFit/>
          </a:bodyPr>
          <a:lstStyle/>
          <a:p>
            <a:r>
              <a:rPr lang="en-US" dirty="0">
                <a:solidFill>
                  <a:schemeClr val="bg1"/>
                </a:solidFill>
                <a:latin typeface="Lucida Console" panose="020B0609040504020204" pitchFamily="49" charset="0"/>
              </a:rPr>
              <a:t>https://docs.microsoft.com/en-us/windows/win32/secauthz/sid-strings</a:t>
            </a:r>
          </a:p>
        </p:txBody>
      </p:sp>
      <p:graphicFrame>
        <p:nvGraphicFramePr>
          <p:cNvPr id="7" name="Localized French">
            <a:extLst>
              <a:ext uri="{FF2B5EF4-FFF2-40B4-BE49-F238E27FC236}">
                <a16:creationId xmlns:a16="http://schemas.microsoft.com/office/drawing/2014/main" id="{2A9A1262-517B-49EE-9446-4833368B7306}"/>
              </a:ext>
            </a:extLst>
          </p:cNvPr>
          <p:cNvGraphicFramePr>
            <a:graphicFrameLocks noGrp="1"/>
          </p:cNvGraphicFramePr>
          <p:nvPr>
            <p:extLst>
              <p:ext uri="{D42A27DB-BD31-4B8C-83A1-F6EECF244321}">
                <p14:modId xmlns:p14="http://schemas.microsoft.com/office/powerpoint/2010/main" val="4111245315"/>
              </p:ext>
            </p:extLst>
          </p:nvPr>
        </p:nvGraphicFramePr>
        <p:xfrm>
          <a:off x="7025749" y="3371850"/>
          <a:ext cx="4328051" cy="2202655"/>
        </p:xfrm>
        <a:graphic>
          <a:graphicData uri="http://schemas.openxmlformats.org/drawingml/2006/table">
            <a:tbl>
              <a:tblPr bandRow="1">
                <a:tableStyleId>{125E5076-3810-47DD-B79F-674D7AD40C01}</a:tableStyleId>
              </a:tblPr>
              <a:tblGrid>
                <a:gridCol w="4328051">
                  <a:extLst>
                    <a:ext uri="{9D8B030D-6E8A-4147-A177-3AD203B41FA5}">
                      <a16:colId xmlns:a16="http://schemas.microsoft.com/office/drawing/2014/main" val="1338446726"/>
                    </a:ext>
                  </a:extLst>
                </a:gridCol>
              </a:tblGrid>
              <a:tr h="440531">
                <a:tc>
                  <a:txBody>
                    <a:bodyPr/>
                    <a:lstStyle/>
                    <a:p>
                      <a:r>
                        <a:rPr lang="en-US" sz="1800" dirty="0"/>
                        <a:t>AUTORITE NT\</a:t>
                      </a:r>
                      <a:r>
                        <a:rPr lang="en-US" sz="1800" dirty="0" err="1"/>
                        <a:t>Système</a:t>
                      </a:r>
                      <a:endParaRPr lang="en-US" sz="1800" dirty="0"/>
                    </a:p>
                  </a:txBody>
                  <a:tcPr anchor="ctr"/>
                </a:tc>
                <a:extLst>
                  <a:ext uri="{0D108BD9-81ED-4DB2-BD59-A6C34878D82A}">
                    <a16:rowId xmlns:a16="http://schemas.microsoft.com/office/drawing/2014/main" val="3514141234"/>
                  </a:ext>
                </a:extLst>
              </a:tr>
              <a:tr h="440531">
                <a:tc>
                  <a:txBody>
                    <a:bodyPr/>
                    <a:lstStyle/>
                    <a:p>
                      <a:r>
                        <a:rPr lang="en-US" sz="1800" dirty="0"/>
                        <a:t>BUILTIN\</a:t>
                      </a:r>
                      <a:r>
                        <a:rPr lang="en-US" sz="1800" dirty="0" err="1"/>
                        <a:t>Administrateurs</a:t>
                      </a:r>
                      <a:endParaRPr lang="en-US" sz="1800" dirty="0"/>
                    </a:p>
                  </a:txBody>
                  <a:tcPr anchor="ctr"/>
                </a:tc>
                <a:extLst>
                  <a:ext uri="{0D108BD9-81ED-4DB2-BD59-A6C34878D82A}">
                    <a16:rowId xmlns:a16="http://schemas.microsoft.com/office/drawing/2014/main" val="9703048"/>
                  </a:ext>
                </a:extLst>
              </a:tr>
              <a:tr h="440531">
                <a:tc>
                  <a:txBody>
                    <a:bodyPr/>
                    <a:lstStyle/>
                    <a:p>
                      <a:r>
                        <a:rPr lang="en-US" sz="1800" dirty="0"/>
                        <a:t>BUILTIN\</a:t>
                      </a:r>
                      <a:r>
                        <a:rPr lang="en-US" sz="1800" dirty="0" err="1"/>
                        <a:t>Utilisateurs</a:t>
                      </a:r>
                      <a:endParaRPr lang="en-US" sz="1800" dirty="0"/>
                    </a:p>
                  </a:txBody>
                  <a:tcPr anchor="ctr"/>
                </a:tc>
                <a:extLst>
                  <a:ext uri="{0D108BD9-81ED-4DB2-BD59-A6C34878D82A}">
                    <a16:rowId xmlns:a16="http://schemas.microsoft.com/office/drawing/2014/main" val="3774264221"/>
                  </a:ext>
                </a:extLst>
              </a:tr>
              <a:tr h="440531">
                <a:tc>
                  <a:txBody>
                    <a:bodyPr/>
                    <a:lstStyle/>
                    <a:p>
                      <a:r>
                        <a:rPr lang="en-US" sz="1800" dirty="0"/>
                        <a:t>AUTORITE NT\</a:t>
                      </a:r>
                      <a:r>
                        <a:rPr lang="en-US" sz="1800" dirty="0" err="1"/>
                        <a:t>Utilisateurs</a:t>
                      </a:r>
                      <a:r>
                        <a:rPr lang="en-US" sz="1800" dirty="0"/>
                        <a:t> </a:t>
                      </a:r>
                      <a:r>
                        <a:rPr lang="en-US" sz="1800" dirty="0" err="1"/>
                        <a:t>authentifiés</a:t>
                      </a:r>
                      <a:endParaRPr lang="en-US" sz="1800" dirty="0"/>
                    </a:p>
                  </a:txBody>
                  <a:tcPr anchor="ctr"/>
                </a:tc>
                <a:extLst>
                  <a:ext uri="{0D108BD9-81ED-4DB2-BD59-A6C34878D82A}">
                    <a16:rowId xmlns:a16="http://schemas.microsoft.com/office/drawing/2014/main" val="408837650"/>
                  </a:ext>
                </a:extLst>
              </a:tr>
              <a:tr h="440531">
                <a:tc>
                  <a:txBody>
                    <a:bodyPr/>
                    <a:lstStyle/>
                    <a:p>
                      <a:r>
                        <a:rPr lang="en-US" sz="1800" dirty="0"/>
                        <a:t>\CREATEUR PROPRIETAIRE</a:t>
                      </a:r>
                    </a:p>
                  </a:txBody>
                  <a:tcPr anchor="ctr"/>
                </a:tc>
                <a:extLst>
                  <a:ext uri="{0D108BD9-81ED-4DB2-BD59-A6C34878D82A}">
                    <a16:rowId xmlns:a16="http://schemas.microsoft.com/office/drawing/2014/main" val="1310682274"/>
                  </a:ext>
                </a:extLst>
              </a:tr>
            </a:tbl>
          </a:graphicData>
        </a:graphic>
      </p:graphicFrame>
      <p:grpSp>
        <p:nvGrpSpPr>
          <p:cNvPr id="15" name="Group 14">
            <a:extLst>
              <a:ext uri="{FF2B5EF4-FFF2-40B4-BE49-F238E27FC236}">
                <a16:creationId xmlns:a16="http://schemas.microsoft.com/office/drawing/2014/main" id="{3DF3F749-6DDD-49DD-AF05-605D93C2289B}"/>
              </a:ext>
            </a:extLst>
          </p:cNvPr>
          <p:cNvGrpSpPr/>
          <p:nvPr/>
        </p:nvGrpSpPr>
        <p:grpSpPr>
          <a:xfrm rot="1134819">
            <a:off x="10542662" y="2991860"/>
            <a:ext cx="1158000" cy="1821243"/>
            <a:chOff x="10504561" y="2398294"/>
            <a:chExt cx="1158000" cy="1821243"/>
          </a:xfrm>
        </p:grpSpPr>
        <p:pic>
          <p:nvPicPr>
            <p:cNvPr id="6" name="Picture 5">
              <a:extLst>
                <a:ext uri="{FF2B5EF4-FFF2-40B4-BE49-F238E27FC236}">
                  <a16:creationId xmlns:a16="http://schemas.microsoft.com/office/drawing/2014/main" id="{AB79ED1A-C8AD-4A1B-96BA-2AC69504A181}"/>
                </a:ext>
              </a:extLst>
            </p:cNvPr>
            <p:cNvPicPr>
              <a:picLocks noChangeAspect="1"/>
            </p:cNvPicPr>
            <p:nvPr/>
          </p:nvPicPr>
          <p:blipFill>
            <a:blip r:embed="rId2"/>
            <a:stretch>
              <a:fillRect/>
            </a:stretch>
          </p:blipFill>
          <p:spPr>
            <a:xfrm>
              <a:off x="10534153" y="2508936"/>
              <a:ext cx="1128408" cy="752272"/>
            </a:xfrm>
            <a:prstGeom prst="rect">
              <a:avLst/>
            </a:prstGeom>
            <a:effectLst>
              <a:glow rad="63500">
                <a:schemeClr val="accent1">
                  <a:satMod val="175000"/>
                  <a:alpha val="40000"/>
                </a:schemeClr>
              </a:glow>
              <a:softEdge rad="31750"/>
            </a:effectLst>
          </p:spPr>
        </p:pic>
        <p:cxnSp>
          <p:nvCxnSpPr>
            <p:cNvPr id="9" name="Straight Connector 8">
              <a:extLst>
                <a:ext uri="{FF2B5EF4-FFF2-40B4-BE49-F238E27FC236}">
                  <a16:creationId xmlns:a16="http://schemas.microsoft.com/office/drawing/2014/main" id="{38416E47-12D1-4A0F-814C-74D53D6B48C3}"/>
                </a:ext>
              </a:extLst>
            </p:cNvPr>
            <p:cNvCxnSpPr>
              <a:cxnSpLocks/>
            </p:cNvCxnSpPr>
            <p:nvPr/>
          </p:nvCxnSpPr>
          <p:spPr>
            <a:xfrm>
              <a:off x="10504561" y="2398294"/>
              <a:ext cx="0" cy="1821243"/>
            </a:xfrm>
            <a:prstGeom prst="line">
              <a:avLst/>
            </a:prstGeom>
            <a:ln w="82550">
              <a:solidFill>
                <a:schemeClr val="tx1">
                  <a:lumMod val="75000"/>
                  <a:lumOff val="25000"/>
                </a:schemeClr>
              </a:solidFill>
              <a:headEnd type="oval"/>
            </a:ln>
            <a:scene3d>
              <a:camera prst="orthographicFront"/>
              <a:lightRig rig="balanced" dir="t"/>
            </a:scene3d>
            <a:sp3d prstMaterial="softEdge">
              <a:bevelT/>
            </a:sp3d>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183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par>
                                <p:cTn id="8" presetID="10" presetClass="entr" presetSubtype="0" fill="hold" nodeType="withEffect">
                                  <p:stCondLst>
                                    <p:cond delay="10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E9CE-5D14-4948-B1A4-6875096CBDCC}"/>
              </a:ext>
            </a:extLst>
          </p:cNvPr>
          <p:cNvSpPr>
            <a:spLocks noGrp="1"/>
          </p:cNvSpPr>
          <p:nvPr>
            <p:ph type="title"/>
          </p:nvPr>
        </p:nvSpPr>
        <p:spPr/>
        <p:txBody>
          <a:bodyPr/>
          <a:lstStyle/>
          <a:p>
            <a:r>
              <a:rPr lang="en-US" dirty="0"/>
              <a:t>String ACE format – </a:t>
            </a:r>
            <a:r>
              <a:rPr lang="en-US" dirty="0">
                <a:latin typeface="Lucida Console" panose="020B0609040504020204" pitchFamily="49" charset="0"/>
              </a:rPr>
              <a:t>rights</a:t>
            </a:r>
          </a:p>
        </p:txBody>
      </p:sp>
      <p:sp>
        <p:nvSpPr>
          <p:cNvPr id="3" name="Content Placeholder 2">
            <a:extLst>
              <a:ext uri="{FF2B5EF4-FFF2-40B4-BE49-F238E27FC236}">
                <a16:creationId xmlns:a16="http://schemas.microsoft.com/office/drawing/2014/main" id="{1244DBCD-45DA-4FE2-8C60-342D88C9094C}"/>
              </a:ext>
            </a:extLst>
          </p:cNvPr>
          <p:cNvSpPr>
            <a:spLocks noGrp="1"/>
          </p:cNvSpPr>
          <p:nvPr>
            <p:ph idx="1"/>
          </p:nvPr>
        </p:nvSpPr>
        <p:spPr>
          <a:xfrm>
            <a:off x="838200" y="1635125"/>
            <a:ext cx="10515600" cy="4351338"/>
          </a:xfrm>
        </p:spPr>
        <p:txBody>
          <a:bodyPr>
            <a:normAutofit/>
          </a:bodyPr>
          <a:lstStyle/>
          <a:p>
            <a:pPr marL="0" indent="0">
              <a:buNone/>
            </a:pPr>
            <a:r>
              <a:rPr lang="en-US" b="1" dirty="0">
                <a:solidFill>
                  <a:schemeClr val="bg2">
                    <a:lumMod val="50000"/>
                  </a:schemeClr>
                </a:solidFill>
                <a:latin typeface="Lucida Console" panose="020B0609040504020204" pitchFamily="49" charset="0"/>
              </a:rPr>
              <a:t>(</a:t>
            </a:r>
            <a:r>
              <a:rPr lang="en-US" b="1" dirty="0" err="1">
                <a:solidFill>
                  <a:schemeClr val="bg2">
                    <a:lumMod val="50000"/>
                  </a:schemeClr>
                </a:solidFill>
                <a:latin typeface="Lucida Console" panose="020B0609040504020204" pitchFamily="49" charset="0"/>
              </a:rPr>
              <a:t>ace_type</a:t>
            </a:r>
            <a:r>
              <a:rPr lang="en-US" b="1" dirty="0">
                <a:solidFill>
                  <a:schemeClr val="bg2">
                    <a:lumMod val="50000"/>
                  </a:schemeClr>
                </a:solidFill>
                <a:latin typeface="Lucida Console" panose="020B0609040504020204" pitchFamily="49" charset="0"/>
              </a:rPr>
              <a:t> ; </a:t>
            </a:r>
            <a:r>
              <a:rPr lang="en-US" b="1" dirty="0" err="1">
                <a:solidFill>
                  <a:schemeClr val="bg2">
                    <a:lumMod val="50000"/>
                  </a:schemeClr>
                </a:solidFill>
                <a:latin typeface="Lucida Console" panose="020B0609040504020204" pitchFamily="49" charset="0"/>
              </a:rPr>
              <a:t>ace_flags</a:t>
            </a:r>
            <a:r>
              <a:rPr lang="en-US" b="1" dirty="0">
                <a:solidFill>
                  <a:schemeClr val="bg2">
                    <a:lumMod val="50000"/>
                  </a:schemeClr>
                </a:solidFill>
                <a:latin typeface="Lucida Console" panose="020B0609040504020204" pitchFamily="49" charset="0"/>
              </a:rPr>
              <a:t> ; </a:t>
            </a:r>
            <a:r>
              <a:rPr lang="en-US" b="1" dirty="0">
                <a:latin typeface="Lucida Console" panose="020B0609040504020204" pitchFamily="49" charset="0"/>
              </a:rPr>
              <a:t>rights</a:t>
            </a:r>
            <a:r>
              <a:rPr lang="en-US" b="1" dirty="0">
                <a:solidFill>
                  <a:schemeClr val="bg2">
                    <a:lumMod val="50000"/>
                  </a:schemeClr>
                </a:solidFill>
                <a:latin typeface="Lucida Console" panose="020B0609040504020204" pitchFamily="49" charset="0"/>
              </a:rPr>
              <a:t> ;;; </a:t>
            </a:r>
            <a:r>
              <a:rPr lang="en-US" b="1" dirty="0" err="1">
                <a:solidFill>
                  <a:schemeClr val="bg2">
                    <a:lumMod val="50000"/>
                  </a:schemeClr>
                </a:solidFill>
                <a:latin typeface="Lucida Console" panose="020B0609040504020204" pitchFamily="49" charset="0"/>
              </a:rPr>
              <a:t>account_sid</a:t>
            </a:r>
            <a:r>
              <a:rPr lang="en-US" b="1" dirty="0">
                <a:solidFill>
                  <a:schemeClr val="bg2">
                    <a:lumMod val="50000"/>
                  </a:schemeClr>
                </a:solidFill>
                <a:latin typeface="Lucida Console" panose="020B0609040504020204" pitchFamily="49" charset="0"/>
              </a:rPr>
              <a:t>)</a:t>
            </a:r>
          </a:p>
          <a:p>
            <a:pPr marL="0" indent="0">
              <a:buNone/>
            </a:pPr>
            <a:endParaRPr lang="en-US" sz="1400" b="1" dirty="0">
              <a:latin typeface="Lucida Console" panose="020B0609040504020204" pitchFamily="49" charset="0"/>
            </a:endParaRPr>
          </a:p>
          <a:p>
            <a:pPr marL="0" indent="0">
              <a:buNone/>
            </a:pPr>
            <a:r>
              <a:rPr lang="en-US" dirty="0"/>
              <a:t>One or more two-letter codes, or hex number. Examples:</a:t>
            </a:r>
          </a:p>
          <a:p>
            <a:pPr marL="0" indent="0">
              <a:buNone/>
            </a:pPr>
            <a:endParaRPr lang="en-US" sz="1400" dirty="0"/>
          </a:p>
          <a:p>
            <a:pPr marL="0" indent="0">
              <a:buNone/>
            </a:pPr>
            <a:r>
              <a:rPr lang="en-US" dirty="0">
                <a:latin typeface="Lucida Console" panose="020B0609040504020204" pitchFamily="49" charset="0"/>
              </a:rPr>
              <a:t>   (A;OICI;</a:t>
            </a:r>
            <a:r>
              <a:rPr lang="en-US" sz="3200" b="1" dirty="0">
                <a:solidFill>
                  <a:srgbClr val="FF0000"/>
                </a:solidFill>
                <a:latin typeface="Lucida Console" panose="020B0609040504020204" pitchFamily="49" charset="0"/>
              </a:rPr>
              <a:t>FA</a:t>
            </a:r>
            <a:r>
              <a:rPr lang="en-US" dirty="0">
                <a:latin typeface="Lucida Console" panose="020B0609040504020204" pitchFamily="49" charset="0"/>
              </a:rPr>
              <a:t>;;;SY)</a:t>
            </a:r>
          </a:p>
          <a:p>
            <a:pPr marL="0" indent="0">
              <a:buNone/>
            </a:pPr>
            <a:r>
              <a:rPr lang="en-US" dirty="0">
                <a:solidFill>
                  <a:prstClr val="white"/>
                </a:solidFill>
                <a:latin typeface="Lucida Console" panose="020B0609040504020204" pitchFamily="49" charset="0"/>
              </a:rPr>
              <a:t>   (A;;</a:t>
            </a:r>
            <a:r>
              <a:rPr lang="en-US" sz="3200" b="1" dirty="0">
                <a:solidFill>
                  <a:srgbClr val="FF0000"/>
                </a:solidFill>
                <a:latin typeface="Lucida Console" panose="020B0609040504020204" pitchFamily="49" charset="0"/>
              </a:rPr>
              <a:t>CCLCSWLOCRRC</a:t>
            </a:r>
            <a:r>
              <a:rPr lang="en-US" dirty="0">
                <a:solidFill>
                  <a:prstClr val="white"/>
                </a:solidFill>
                <a:latin typeface="Lucida Console" panose="020B0609040504020204" pitchFamily="49" charset="0"/>
              </a:rPr>
              <a:t>;;;IU)</a:t>
            </a:r>
          </a:p>
          <a:p>
            <a:pPr marL="0" indent="0">
              <a:buNone/>
            </a:pPr>
            <a:r>
              <a:rPr lang="en-US" dirty="0">
                <a:latin typeface="Lucida Console" panose="020B0609040504020204" pitchFamily="49" charset="0"/>
              </a:rPr>
              <a:t>   (A;OICI;</a:t>
            </a:r>
            <a:r>
              <a:rPr lang="en-US" sz="3200" b="1" dirty="0">
                <a:solidFill>
                  <a:srgbClr val="FF0000"/>
                </a:solidFill>
                <a:latin typeface="Lucida Console" panose="020B0609040504020204" pitchFamily="49" charset="0"/>
              </a:rPr>
              <a:t>0x1200a9</a:t>
            </a:r>
            <a:r>
              <a:rPr lang="en-US" dirty="0">
                <a:latin typeface="Lucida Console" panose="020B0609040504020204" pitchFamily="49" charset="0"/>
              </a:rPr>
              <a:t>;;;BU)</a:t>
            </a:r>
          </a:p>
          <a:p>
            <a:pPr marL="0" indent="0">
              <a:buNone/>
            </a:pPr>
            <a:endParaRPr lang="en-US" sz="1400" dirty="0"/>
          </a:p>
        </p:txBody>
      </p:sp>
      <p:sp>
        <p:nvSpPr>
          <p:cNvPr id="4" name="TextBox 3">
            <a:extLst>
              <a:ext uri="{FF2B5EF4-FFF2-40B4-BE49-F238E27FC236}">
                <a16:creationId xmlns:a16="http://schemas.microsoft.com/office/drawing/2014/main" id="{DB555A27-6556-4CD9-BD44-CEB77BBB1372}"/>
              </a:ext>
            </a:extLst>
          </p:cNvPr>
          <p:cNvSpPr txBox="1"/>
          <p:nvPr/>
        </p:nvSpPr>
        <p:spPr>
          <a:xfrm>
            <a:off x="838200" y="5324475"/>
            <a:ext cx="9734550" cy="646331"/>
          </a:xfrm>
          <a:prstGeom prst="rect">
            <a:avLst/>
          </a:prstGeom>
          <a:noFill/>
        </p:spPr>
        <p:txBody>
          <a:bodyPr wrap="square" rtlCol="0">
            <a:spAutoFit/>
          </a:bodyPr>
          <a:lstStyle/>
          <a:p>
            <a:r>
              <a:rPr lang="en-US" sz="3600" i="1" dirty="0">
                <a:solidFill>
                  <a:srgbClr val="FFFF00"/>
                </a:solidFill>
              </a:rPr>
              <a:t>OK, but what do those two-letter codes mean?</a:t>
            </a:r>
          </a:p>
        </p:txBody>
      </p:sp>
    </p:spTree>
    <p:extLst>
      <p:ext uri="{BB962C8B-B14F-4D97-AF65-F5344CB8AC3E}">
        <p14:creationId xmlns:p14="http://schemas.microsoft.com/office/powerpoint/2010/main" val="17427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FB23-F9B8-45EA-903B-6B30D8CF2AB4}"/>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FE9BA008-F90E-4145-BC15-4D47B11623BC}"/>
              </a:ext>
            </a:extLst>
          </p:cNvPr>
          <p:cNvGraphicFramePr>
            <a:graphicFrameLocks noGrp="1"/>
          </p:cNvGraphicFramePr>
          <p:nvPr>
            <p:ph idx="1"/>
            <p:extLst>
              <p:ext uri="{D42A27DB-BD31-4B8C-83A1-F6EECF244321}">
                <p14:modId xmlns:p14="http://schemas.microsoft.com/office/powerpoint/2010/main" val="1047293736"/>
              </p:ext>
            </p:extLst>
          </p:nvPr>
        </p:nvGraphicFramePr>
        <p:xfrm>
          <a:off x="3874770" y="21840"/>
          <a:ext cx="4442461" cy="6804415"/>
        </p:xfrm>
        <a:graphic>
          <a:graphicData uri="http://schemas.openxmlformats.org/drawingml/2006/table">
            <a:tbl>
              <a:tblPr firstCol="1">
                <a:tableStyleId>{5C22544A-7EE6-4342-B048-85BDC9FD1C3A}</a:tableStyleId>
              </a:tblPr>
              <a:tblGrid>
                <a:gridCol w="165924">
                  <a:extLst>
                    <a:ext uri="{9D8B030D-6E8A-4147-A177-3AD203B41FA5}">
                      <a16:colId xmlns:a16="http://schemas.microsoft.com/office/drawing/2014/main" val="1287257524"/>
                    </a:ext>
                  </a:extLst>
                </a:gridCol>
                <a:gridCol w="325925">
                  <a:extLst>
                    <a:ext uri="{9D8B030D-6E8A-4147-A177-3AD203B41FA5}">
                      <a16:colId xmlns:a16="http://schemas.microsoft.com/office/drawing/2014/main" val="469048331"/>
                    </a:ext>
                  </a:extLst>
                </a:gridCol>
                <a:gridCol w="1392591">
                  <a:extLst>
                    <a:ext uri="{9D8B030D-6E8A-4147-A177-3AD203B41FA5}">
                      <a16:colId xmlns:a16="http://schemas.microsoft.com/office/drawing/2014/main" val="931068097"/>
                    </a:ext>
                  </a:extLst>
                </a:gridCol>
                <a:gridCol w="1817281">
                  <a:extLst>
                    <a:ext uri="{9D8B030D-6E8A-4147-A177-3AD203B41FA5}">
                      <a16:colId xmlns:a16="http://schemas.microsoft.com/office/drawing/2014/main" val="2250814708"/>
                    </a:ext>
                  </a:extLst>
                </a:gridCol>
                <a:gridCol w="740740">
                  <a:extLst>
                    <a:ext uri="{9D8B030D-6E8A-4147-A177-3AD203B41FA5}">
                      <a16:colId xmlns:a16="http://schemas.microsoft.com/office/drawing/2014/main" val="1240431994"/>
                    </a:ext>
                  </a:extLst>
                </a:gridCol>
              </a:tblGrid>
              <a:tr h="293205">
                <a:tc gridSpan="5">
                  <a:txBody>
                    <a:bodyPr/>
                    <a:lstStyle/>
                    <a:p>
                      <a:pPr algn="l" fontAlgn="ctr"/>
                      <a:r>
                        <a:rPr lang="en-US" sz="1000" u="none" strike="noStrike" dirty="0">
                          <a:effectLst/>
                        </a:rPr>
                        <a:t>Generic access rights</a:t>
                      </a:r>
                      <a:endParaRPr lang="en-US" sz="1000" b="1" i="0" u="none" strike="noStrike" dirty="0">
                        <a:solidFill>
                          <a:srgbClr val="171717"/>
                        </a:solidFill>
                        <a:effectLst/>
                        <a:latin typeface="Segoe UI" panose="020B0502040204020203" pitchFamily="34" charset="0"/>
                      </a:endParaRPr>
                    </a:p>
                  </a:txBody>
                  <a:tcPr marL="95385" marR="95385" marT="47692" marB="47692"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6651894"/>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u="none" strike="noStrike" dirty="0">
                          <a:effectLst/>
                        </a:rPr>
                        <a:t>Code</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rPr>
                        <a:t>Constant in </a:t>
                      </a:r>
                      <a:r>
                        <a:rPr lang="en-US" sz="800" u="none" strike="noStrike" dirty="0" err="1">
                          <a:effectLst/>
                        </a:rPr>
                        <a:t>Sddl.h</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rPr>
                        <a:t>Access right value</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rPr>
                        <a:t>Access mask</a:t>
                      </a:r>
                      <a:endParaRPr lang="en-US" sz="800" b="1" i="0" u="none" strike="noStrike" dirty="0">
                        <a:solidFill>
                          <a:srgbClr val="000000"/>
                        </a:solidFill>
                        <a:effectLst/>
                        <a:latin typeface="Segoe UI" panose="020B0502040204020203" pitchFamily="34" charset="0"/>
                      </a:endParaRPr>
                    </a:p>
                  </a:txBody>
                  <a:tcPr marL="6171" marR="6171" marT="6171" marB="0" anchor="ctr"/>
                </a:tc>
                <a:extLst>
                  <a:ext uri="{0D108BD9-81ED-4DB2-BD59-A6C34878D82A}">
                    <a16:rowId xmlns:a16="http://schemas.microsoft.com/office/drawing/2014/main" val="59061827"/>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GA</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SDDL_GENERIC_ALL</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GENERIC_ALL</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0x10000000</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1014522209"/>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GX</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rPr>
                        <a:t>SDDL_GENERIC_EXECUTE</a:t>
                      </a:r>
                      <a:endParaRPr lang="en-US" sz="800" b="0"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GENERIC_EXECUTE</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0x20000000</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920702053"/>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GW</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rPr>
                        <a:t>SDDL_GENERIC_WRITE</a:t>
                      </a:r>
                      <a:endParaRPr lang="en-US" sz="800" b="0"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rPr>
                        <a:t>GENERIC_WRITE</a:t>
                      </a:r>
                      <a:endParaRPr lang="en-US" sz="800" b="0"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0x40000000</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3048982635"/>
                  </a:ext>
                </a:extLst>
              </a:tr>
              <a:tr h="172803">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GR</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SDDL_GENERIC_READ</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rPr>
                        <a:t>GENERIC_READ</a:t>
                      </a:r>
                      <a:endParaRPr lang="en-US" sz="800" b="0"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0x80000000</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2985069946"/>
                  </a:ext>
                </a:extLst>
              </a:tr>
              <a:tr h="293205">
                <a:tc gridSpan="5">
                  <a:txBody>
                    <a:bodyPr/>
                    <a:lstStyle/>
                    <a:p>
                      <a:pPr algn="l" fontAlgn="ctr"/>
                      <a:r>
                        <a:rPr lang="en-US" sz="1000" u="none" strike="noStrike" dirty="0">
                          <a:effectLst/>
                        </a:rPr>
                        <a:t>Standard access rights</a:t>
                      </a:r>
                      <a:endParaRPr lang="en-US" sz="1000" b="1" i="0" u="none" strike="noStrike" dirty="0">
                        <a:solidFill>
                          <a:srgbClr val="171717"/>
                        </a:solidFill>
                        <a:effectLst/>
                        <a:latin typeface="Segoe UI" panose="020B0502040204020203" pitchFamily="34" charset="0"/>
                      </a:endParaRPr>
                    </a:p>
                  </a:txBody>
                  <a:tcPr marL="95385" marR="95385" marT="47692" marB="47692"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11053275"/>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u="none" strike="noStrike" dirty="0">
                          <a:effectLst/>
                        </a:rPr>
                        <a:t>Code</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Constant in Sddl.h</a:t>
                      </a:r>
                      <a:endParaRPr lang="en-US" sz="800" b="1"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Access right value</a:t>
                      </a:r>
                      <a:endParaRPr lang="en-US" sz="800" b="1"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Access mask</a:t>
                      </a:r>
                      <a:endParaRPr lang="en-US" sz="800" b="1" i="0" u="none" strike="noStrike">
                        <a:solidFill>
                          <a:srgbClr val="000000"/>
                        </a:solidFill>
                        <a:effectLst/>
                        <a:latin typeface="Segoe UI" panose="020B0502040204020203" pitchFamily="34" charset="0"/>
                      </a:endParaRPr>
                    </a:p>
                  </a:txBody>
                  <a:tcPr marL="6171" marR="6171" marT="6171" marB="0" anchor="ctr"/>
                </a:tc>
                <a:extLst>
                  <a:ext uri="{0D108BD9-81ED-4DB2-BD59-A6C34878D82A}">
                    <a16:rowId xmlns:a16="http://schemas.microsoft.com/office/drawing/2014/main" val="1882478803"/>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SD</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SDDL_STANDARD_DELETE</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DELETE</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0x00010000</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2460190409"/>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RC</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SDDL_READ_CONTROL</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READ_CONTROL</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0x00020000</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4160250847"/>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WD</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SDDL_WRITE_DAC</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WRITE_DAC</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0x00040000</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3710192060"/>
                  </a:ext>
                </a:extLst>
              </a:tr>
              <a:tr h="172803">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WO</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SDDL_WRITE_OWNER</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WRITE_OWNER</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0x00080000</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3128785990"/>
                  </a:ext>
                </a:extLst>
              </a:tr>
              <a:tr h="293205">
                <a:tc gridSpan="5">
                  <a:txBody>
                    <a:bodyPr/>
                    <a:lstStyle/>
                    <a:p>
                      <a:pPr algn="l" fontAlgn="ctr"/>
                      <a:r>
                        <a:rPr lang="en-US" sz="1000" u="none" strike="noStrike" dirty="0">
                          <a:effectLst/>
                        </a:rPr>
                        <a:t>Directory service object access rights</a:t>
                      </a:r>
                      <a:endParaRPr lang="en-US" sz="1000" b="1" i="0" u="none" strike="noStrike" dirty="0">
                        <a:solidFill>
                          <a:srgbClr val="171717"/>
                        </a:solidFill>
                        <a:effectLst/>
                        <a:latin typeface="Segoe UI" panose="020B0502040204020203" pitchFamily="34" charset="0"/>
                      </a:endParaRPr>
                    </a:p>
                  </a:txBody>
                  <a:tcPr marL="95385" marR="95385" marT="47692" marB="47692"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81621365"/>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u="none" strike="noStrike" dirty="0">
                          <a:effectLst/>
                        </a:rPr>
                        <a:t>Code</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Constant in Sddl.h</a:t>
                      </a:r>
                      <a:endParaRPr lang="en-US" sz="800" b="1"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Access right value</a:t>
                      </a:r>
                      <a:endParaRPr lang="en-US" sz="800" b="1"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Access mask</a:t>
                      </a:r>
                      <a:endParaRPr lang="en-US" sz="800" b="1" i="0" u="none" strike="noStrike">
                        <a:solidFill>
                          <a:srgbClr val="000000"/>
                        </a:solidFill>
                        <a:effectLst/>
                        <a:latin typeface="Segoe UI" panose="020B0502040204020203" pitchFamily="34" charset="0"/>
                      </a:endParaRPr>
                    </a:p>
                  </a:txBody>
                  <a:tcPr marL="6171" marR="6171" marT="6171" marB="0" anchor="ctr"/>
                </a:tc>
                <a:extLst>
                  <a:ext uri="{0D108BD9-81ED-4DB2-BD59-A6C34878D82A}">
                    <a16:rowId xmlns:a16="http://schemas.microsoft.com/office/drawing/2014/main" val="156111571"/>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CC</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SDDL_CREATE_CHILD</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ADS_RIGHT_DS_CREATE_CHILD</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0x00000001</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753097489"/>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DC</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SDDL_DELETE_CHILD</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ADS_RIGHT_DS_DELETE_CHILD</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0x00000002</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718193096"/>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LC</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SDDL_LIST_CHILDREN</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ADS_RIGHT_ACTRL_DS_LIST</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0x00000004</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944630352"/>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SW</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SDDL_SELF_WRITE</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ADS_RIGHT_DS_SELF</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0x00000008</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2206390200"/>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RP</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SDDL_READ_PROPERTY</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ADS_RIGHT_DS_READ_PROP</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0x00000010</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2007463313"/>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WP</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SDDL_WRITE_PROPERTY</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ADS_RIGHT_DS_WRITE_PROP</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0x00000020</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1270095058"/>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DT</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SDDL_DELETE_TREE</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ADS_RIGHT_DS_DELETE_TREE</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0x00000040</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1109190967"/>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LO</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SDDL_LIST_OBJECT</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ADS_RIGHT_DS_LIST_OBJECT</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0x00000080</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1473579075"/>
                  </a:ext>
                </a:extLst>
              </a:tr>
              <a:tr h="172803">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CR</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SDDL_CONTROL_ACCESS</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ADS_RIGHT_DS_CONTROL_ACCESS</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0x00000100</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677601594"/>
                  </a:ext>
                </a:extLst>
              </a:tr>
              <a:tr h="293205">
                <a:tc gridSpan="5">
                  <a:txBody>
                    <a:bodyPr/>
                    <a:lstStyle/>
                    <a:p>
                      <a:pPr algn="l" fontAlgn="ctr"/>
                      <a:r>
                        <a:rPr lang="en-US" sz="1000" u="none" strike="noStrike" dirty="0">
                          <a:effectLst/>
                        </a:rPr>
                        <a:t>File access rights</a:t>
                      </a:r>
                      <a:endParaRPr lang="en-US" sz="1000" b="1" i="0" u="none" strike="noStrike" dirty="0">
                        <a:solidFill>
                          <a:srgbClr val="171717"/>
                        </a:solidFill>
                        <a:effectLst/>
                        <a:latin typeface="Segoe UI" panose="020B0502040204020203" pitchFamily="34" charset="0"/>
                      </a:endParaRPr>
                    </a:p>
                  </a:txBody>
                  <a:tcPr marL="95385" marR="95385" marT="47692" marB="47692"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85814661"/>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u="none" strike="noStrike" dirty="0">
                          <a:effectLst/>
                        </a:rPr>
                        <a:t>Code</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Constant in Sddl.h</a:t>
                      </a:r>
                      <a:endParaRPr lang="en-US" sz="800" b="1"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Access right value</a:t>
                      </a:r>
                      <a:endParaRPr lang="en-US" sz="800" b="1"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Access mask</a:t>
                      </a:r>
                      <a:endParaRPr lang="en-US" sz="800" b="1" i="0" u="none" strike="noStrike">
                        <a:solidFill>
                          <a:srgbClr val="000000"/>
                        </a:solidFill>
                        <a:effectLst/>
                        <a:latin typeface="Segoe UI" panose="020B0502040204020203" pitchFamily="34" charset="0"/>
                      </a:endParaRPr>
                    </a:p>
                  </a:txBody>
                  <a:tcPr marL="6171" marR="6171" marT="6171" marB="0" anchor="ctr"/>
                </a:tc>
                <a:extLst>
                  <a:ext uri="{0D108BD9-81ED-4DB2-BD59-A6C34878D82A}">
                    <a16:rowId xmlns:a16="http://schemas.microsoft.com/office/drawing/2014/main" val="3242540435"/>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FR</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SDDL_FILE_READ</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FILE_GENERIC_READ</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0x00120089</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486652098"/>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FX</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SDDL_FILE_EXECUTE</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FILE_GENERIC_EXECUTE</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0x001200a0</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719233361"/>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FW</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SDDL_FILE_WRITE</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FILE_GENERIC_WRITE</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0x00120116</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1990846510"/>
                  </a:ext>
                </a:extLst>
              </a:tr>
              <a:tr h="172803">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FA</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SDDL_FILE_ALL</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FILE_ALL_ACCESS</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0x001f01ff</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2610983085"/>
                  </a:ext>
                </a:extLst>
              </a:tr>
              <a:tr h="293205">
                <a:tc gridSpan="5">
                  <a:txBody>
                    <a:bodyPr/>
                    <a:lstStyle/>
                    <a:p>
                      <a:pPr algn="l" fontAlgn="ctr"/>
                      <a:r>
                        <a:rPr lang="en-US" sz="1000" u="none" strike="noStrike" dirty="0">
                          <a:effectLst/>
                        </a:rPr>
                        <a:t>Registry key access rights</a:t>
                      </a:r>
                      <a:endParaRPr lang="en-US" sz="1000" b="1" i="0" u="none" strike="noStrike" dirty="0">
                        <a:solidFill>
                          <a:srgbClr val="171717"/>
                        </a:solidFill>
                        <a:effectLst/>
                        <a:latin typeface="Segoe UI" panose="020B0502040204020203" pitchFamily="34" charset="0"/>
                      </a:endParaRPr>
                    </a:p>
                  </a:txBody>
                  <a:tcPr marL="95385" marR="95385" marT="47692" marB="47692"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79345676"/>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u="none" strike="noStrike" dirty="0">
                          <a:effectLst/>
                        </a:rPr>
                        <a:t>Code</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Constant in Sddl.h</a:t>
                      </a:r>
                      <a:endParaRPr lang="en-US" sz="800" b="1"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Access right value</a:t>
                      </a:r>
                      <a:endParaRPr lang="en-US" sz="800" b="1"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Access mask</a:t>
                      </a:r>
                      <a:endParaRPr lang="en-US" sz="800" b="1" i="0" u="none" strike="noStrike">
                        <a:solidFill>
                          <a:srgbClr val="000000"/>
                        </a:solidFill>
                        <a:effectLst/>
                        <a:latin typeface="Segoe UI" panose="020B0502040204020203" pitchFamily="34" charset="0"/>
                      </a:endParaRPr>
                    </a:p>
                  </a:txBody>
                  <a:tcPr marL="6171" marR="6171" marT="6171" marB="0" anchor="ctr"/>
                </a:tc>
                <a:extLst>
                  <a:ext uri="{0D108BD9-81ED-4DB2-BD59-A6C34878D82A}">
                    <a16:rowId xmlns:a16="http://schemas.microsoft.com/office/drawing/2014/main" val="1927536755"/>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KW</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SDDL_KEY_WRITE</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KEY_WRITE</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0x00020006</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4227410110"/>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KR</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SDDL_KEY_READ</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KEY_READ</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0x00020019</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3467945418"/>
                  </a:ext>
                </a:extLst>
              </a:tr>
              <a:tr h="178975">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KX</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SDDL_KEY_EXECUTE</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KEY_EXECUTE </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0x00020019</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698483010"/>
                  </a:ext>
                </a:extLst>
              </a:tr>
              <a:tr h="172803">
                <a:tc>
                  <a:txBody>
                    <a:bodyPr/>
                    <a:lstStyle/>
                    <a:p>
                      <a:pPr algn="l" fontAlgn="b"/>
                      <a:endParaRPr lang="en-US" sz="800" b="0" i="0" u="none" strike="noStrike">
                        <a:solidFill>
                          <a:srgbClr val="000000"/>
                        </a:solidFill>
                        <a:effectLst/>
                        <a:latin typeface="Calibri" panose="020F0502020204030204" pitchFamily="34" charset="0"/>
                      </a:endParaRPr>
                    </a:p>
                  </a:txBody>
                  <a:tcPr marL="6171" marR="6171" marT="6171" marB="0" anchor="ctr"/>
                </a:tc>
                <a:tc>
                  <a:txBody>
                    <a:bodyPr/>
                    <a:lstStyle/>
                    <a:p>
                      <a:pPr algn="ctr" fontAlgn="t"/>
                      <a:r>
                        <a:rPr lang="en-US" sz="800" b="1" u="none" strike="noStrike" dirty="0">
                          <a:effectLst/>
                        </a:rPr>
                        <a:t>KA</a:t>
                      </a:r>
                      <a:endParaRPr lang="en-US" sz="800" b="1" i="0" u="none" strike="noStrike" dirty="0">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SDDL_KEY_ALL</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a:effectLst/>
                        </a:rPr>
                        <a:t>KEY_ALL_ACCESS</a:t>
                      </a:r>
                      <a:endParaRPr lang="en-US" sz="800" b="0" i="0" u="none" strike="noStrike">
                        <a:solidFill>
                          <a:srgbClr val="000000"/>
                        </a:solidFill>
                        <a:effectLst/>
                        <a:latin typeface="Segoe UI" panose="020B0502040204020203" pitchFamily="34" charset="0"/>
                      </a:endParaRPr>
                    </a:p>
                  </a:txBody>
                  <a:tcPr marL="6171" marR="6171" marT="6171" marB="0" anchor="ctr"/>
                </a:tc>
                <a:tc>
                  <a:txBody>
                    <a:bodyPr/>
                    <a:lstStyle/>
                    <a:p>
                      <a:pPr algn="l" fontAlgn="t"/>
                      <a:r>
                        <a:rPr lang="en-US" sz="800" u="none" strike="noStrike" dirty="0">
                          <a:effectLst/>
                          <a:latin typeface="Lucida Console" panose="020B0609040504020204" pitchFamily="49" charset="0"/>
                        </a:rPr>
                        <a:t>0x000f003f</a:t>
                      </a:r>
                      <a:endParaRPr lang="en-US" sz="800" b="0" i="0" u="none" strike="noStrike" dirty="0">
                        <a:solidFill>
                          <a:srgbClr val="000000"/>
                        </a:solidFill>
                        <a:effectLst/>
                        <a:latin typeface="Lucida Console" panose="020B0609040504020204" pitchFamily="49" charset="0"/>
                      </a:endParaRPr>
                    </a:p>
                  </a:txBody>
                  <a:tcPr marL="6171" marR="6171" marT="6171" marB="0" anchor="ctr"/>
                </a:tc>
                <a:extLst>
                  <a:ext uri="{0D108BD9-81ED-4DB2-BD59-A6C34878D82A}">
                    <a16:rowId xmlns:a16="http://schemas.microsoft.com/office/drawing/2014/main" val="834671024"/>
                  </a:ext>
                </a:extLst>
              </a:tr>
            </a:tbl>
          </a:graphicData>
        </a:graphic>
      </p:graphicFrame>
    </p:spTree>
    <p:extLst>
      <p:ext uri="{BB962C8B-B14F-4D97-AF65-F5344CB8AC3E}">
        <p14:creationId xmlns:p14="http://schemas.microsoft.com/office/powerpoint/2010/main" val="333097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C04F-84C9-4248-B3AE-84FD83562D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418284-A594-4CED-856D-2311F4779CF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E66CD65-5FB1-407C-8D42-B70A0E44E360}"/>
              </a:ext>
            </a:extLst>
          </p:cNvPr>
          <p:cNvPicPr>
            <a:picLocks noChangeAspect="1"/>
          </p:cNvPicPr>
          <p:nvPr/>
        </p:nvPicPr>
        <p:blipFill>
          <a:blip r:embed="rId2"/>
          <a:stretch>
            <a:fillRect/>
          </a:stretch>
        </p:blipFill>
        <p:spPr>
          <a:xfrm>
            <a:off x="23180" y="0"/>
            <a:ext cx="12145639" cy="6858000"/>
          </a:xfrm>
          <a:prstGeom prst="rect">
            <a:avLst/>
          </a:prstGeom>
        </p:spPr>
      </p:pic>
    </p:spTree>
    <p:extLst>
      <p:ext uri="{BB962C8B-B14F-4D97-AF65-F5344CB8AC3E}">
        <p14:creationId xmlns:p14="http://schemas.microsoft.com/office/powerpoint/2010/main" val="314950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FB23-F9B8-45EA-903B-6B30D8CF2AB4}"/>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FE9BA008-F90E-4145-BC15-4D47B11623BC}"/>
              </a:ext>
            </a:extLst>
          </p:cNvPr>
          <p:cNvGraphicFramePr>
            <a:graphicFrameLocks noGrp="1"/>
          </p:cNvGraphicFramePr>
          <p:nvPr>
            <p:ph idx="1"/>
            <p:extLst>
              <p:ext uri="{D42A27DB-BD31-4B8C-83A1-F6EECF244321}">
                <p14:modId xmlns:p14="http://schemas.microsoft.com/office/powerpoint/2010/main" val="4122730692"/>
              </p:ext>
            </p:extLst>
          </p:nvPr>
        </p:nvGraphicFramePr>
        <p:xfrm>
          <a:off x="243487" y="420624"/>
          <a:ext cx="5710363" cy="3038458"/>
        </p:xfrm>
        <a:graphic>
          <a:graphicData uri="http://schemas.openxmlformats.org/drawingml/2006/table">
            <a:tbl>
              <a:tblPr firstCol="1">
                <a:tableStyleId>{5C22544A-7EE6-4342-B048-85BDC9FD1C3A}</a:tableStyleId>
              </a:tblPr>
              <a:tblGrid>
                <a:gridCol w="213280">
                  <a:extLst>
                    <a:ext uri="{9D8B030D-6E8A-4147-A177-3AD203B41FA5}">
                      <a16:colId xmlns:a16="http://schemas.microsoft.com/office/drawing/2014/main" val="1287257524"/>
                    </a:ext>
                  </a:extLst>
                </a:gridCol>
                <a:gridCol w="418946">
                  <a:extLst>
                    <a:ext uri="{9D8B030D-6E8A-4147-A177-3AD203B41FA5}">
                      <a16:colId xmlns:a16="http://schemas.microsoft.com/office/drawing/2014/main" val="469048331"/>
                    </a:ext>
                  </a:extLst>
                </a:gridCol>
                <a:gridCol w="1790044">
                  <a:extLst>
                    <a:ext uri="{9D8B030D-6E8A-4147-A177-3AD203B41FA5}">
                      <a16:colId xmlns:a16="http://schemas.microsoft.com/office/drawing/2014/main" val="931068097"/>
                    </a:ext>
                  </a:extLst>
                </a:gridCol>
                <a:gridCol w="2335942">
                  <a:extLst>
                    <a:ext uri="{9D8B030D-6E8A-4147-A177-3AD203B41FA5}">
                      <a16:colId xmlns:a16="http://schemas.microsoft.com/office/drawing/2014/main" val="2250814708"/>
                    </a:ext>
                  </a:extLst>
                </a:gridCol>
                <a:gridCol w="952151">
                  <a:extLst>
                    <a:ext uri="{9D8B030D-6E8A-4147-A177-3AD203B41FA5}">
                      <a16:colId xmlns:a16="http://schemas.microsoft.com/office/drawing/2014/main" val="1240431994"/>
                    </a:ext>
                  </a:extLst>
                </a:gridCol>
              </a:tblGrid>
              <a:tr h="376887">
                <a:tc gridSpan="5">
                  <a:txBody>
                    <a:bodyPr/>
                    <a:lstStyle/>
                    <a:p>
                      <a:pPr algn="l" fontAlgn="ctr"/>
                      <a:r>
                        <a:rPr lang="en-US" sz="1300" u="none" strike="noStrike" dirty="0">
                          <a:effectLst/>
                        </a:rPr>
                        <a:t>Generic access rights</a:t>
                      </a:r>
                      <a:endParaRPr lang="en-US" sz="1300" b="1" i="0" u="none" strike="noStrike" dirty="0">
                        <a:solidFill>
                          <a:srgbClr val="171717"/>
                        </a:solidFill>
                        <a:effectLst/>
                        <a:latin typeface="Segoe UI" panose="020B0502040204020203" pitchFamily="34" charset="0"/>
                      </a:endParaRPr>
                    </a:p>
                  </a:txBody>
                  <a:tcPr marL="96795" marR="96795" marT="48397" marB="48397"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6651894"/>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u="none" strike="noStrike" dirty="0">
                          <a:effectLst/>
                        </a:rPr>
                        <a:t>Code</a:t>
                      </a:r>
                      <a:endParaRPr lang="en-US" sz="1100" b="1"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rPr>
                        <a:t>Constant in </a:t>
                      </a:r>
                      <a:r>
                        <a:rPr lang="en-US" sz="1100" u="none" strike="noStrike" dirty="0" err="1">
                          <a:effectLst/>
                        </a:rPr>
                        <a:t>Sddl.h</a:t>
                      </a:r>
                      <a:endParaRPr lang="en-US" sz="1100" b="1"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rPr>
                        <a:t>Access right value</a:t>
                      </a:r>
                      <a:endParaRPr lang="en-US" sz="1100" b="1"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rPr>
                        <a:t>Access mask</a:t>
                      </a:r>
                      <a:endParaRPr lang="en-US" sz="1100" b="1" i="0" u="none" strike="noStrike" dirty="0">
                        <a:solidFill>
                          <a:srgbClr val="000000"/>
                        </a:solidFill>
                        <a:effectLst/>
                        <a:latin typeface="Segoe UI" panose="020B0502040204020203" pitchFamily="34" charset="0"/>
                      </a:endParaRPr>
                    </a:p>
                  </a:txBody>
                  <a:tcPr marL="7932" marR="7932" marT="7932" marB="0" anchor="ctr"/>
                </a:tc>
                <a:extLst>
                  <a:ext uri="{0D108BD9-81ED-4DB2-BD59-A6C34878D82A}">
                    <a16:rowId xmlns:a16="http://schemas.microsoft.com/office/drawing/2014/main" val="59061827"/>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dirty="0">
                          <a:effectLst/>
                          <a:latin typeface="Lucida Console" panose="020B0609040504020204" pitchFamily="49" charset="0"/>
                        </a:rPr>
                        <a:t>GA</a:t>
                      </a:r>
                      <a:endParaRPr lang="en-US" sz="1100" b="1" i="0" u="none" strike="noStrike" dirty="0">
                        <a:solidFill>
                          <a:srgbClr val="000000"/>
                        </a:solidFill>
                        <a:effectLst/>
                        <a:latin typeface="Lucida Console" panose="020B0609040504020204" pitchFamily="49" charset="0"/>
                      </a:endParaRPr>
                    </a:p>
                  </a:txBody>
                  <a:tcPr marL="7932" marR="7932" marT="7932" marB="0" anchor="ctr"/>
                </a:tc>
                <a:tc>
                  <a:txBody>
                    <a:bodyPr/>
                    <a:lstStyle/>
                    <a:p>
                      <a:pPr algn="l" fontAlgn="t"/>
                      <a:r>
                        <a:rPr lang="en-US" sz="1100" u="none" strike="noStrike" dirty="0">
                          <a:effectLst/>
                        </a:rPr>
                        <a:t>SDDL_GENERIC_ALL</a:t>
                      </a:r>
                      <a:endParaRPr lang="en-US" sz="1100" b="0"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GENERIC_ALL</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0x10000000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1014522209"/>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dirty="0">
                          <a:effectLst/>
                          <a:latin typeface="Lucida Console" panose="020B0609040504020204" pitchFamily="49" charset="0"/>
                        </a:rPr>
                        <a:t>GX</a:t>
                      </a:r>
                      <a:endParaRPr lang="en-US" sz="1100" b="1" i="0" u="none" strike="noStrike" dirty="0">
                        <a:solidFill>
                          <a:srgbClr val="000000"/>
                        </a:solidFill>
                        <a:effectLst/>
                        <a:latin typeface="Lucida Console" panose="020B0609040504020204" pitchFamily="49" charset="0"/>
                      </a:endParaRPr>
                    </a:p>
                  </a:txBody>
                  <a:tcPr marL="7932" marR="7932" marT="7932" marB="0" anchor="ctr"/>
                </a:tc>
                <a:tc>
                  <a:txBody>
                    <a:bodyPr/>
                    <a:lstStyle/>
                    <a:p>
                      <a:pPr algn="l" fontAlgn="t"/>
                      <a:r>
                        <a:rPr lang="en-US" sz="1100" u="none" strike="noStrike" dirty="0">
                          <a:effectLst/>
                        </a:rPr>
                        <a:t>SDDL_GENERIC_EXECUTE</a:t>
                      </a:r>
                      <a:endParaRPr lang="en-US" sz="1100" b="0"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GENERIC_EXECUTE</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0x20000000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920702053"/>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dirty="0">
                          <a:effectLst/>
                          <a:latin typeface="Lucida Console" panose="020B0609040504020204" pitchFamily="49" charset="0"/>
                        </a:rPr>
                        <a:t>GW</a:t>
                      </a:r>
                      <a:endParaRPr lang="en-US" sz="1100" b="1" i="0" u="none" strike="noStrike" dirty="0">
                        <a:solidFill>
                          <a:srgbClr val="000000"/>
                        </a:solidFill>
                        <a:effectLst/>
                        <a:latin typeface="Lucida Console" panose="020B0609040504020204" pitchFamily="49" charset="0"/>
                      </a:endParaRPr>
                    </a:p>
                  </a:txBody>
                  <a:tcPr marL="7932" marR="7932" marT="7932" marB="0" anchor="ctr"/>
                </a:tc>
                <a:tc>
                  <a:txBody>
                    <a:bodyPr/>
                    <a:lstStyle/>
                    <a:p>
                      <a:pPr algn="l" fontAlgn="t"/>
                      <a:r>
                        <a:rPr lang="en-US" sz="1100" u="none" strike="noStrike" dirty="0">
                          <a:effectLst/>
                        </a:rPr>
                        <a:t>SDDL_GENERIC_WRITE</a:t>
                      </a:r>
                      <a:endParaRPr lang="en-US" sz="1100" b="0"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rPr>
                        <a:t>GENERIC_WRITE</a:t>
                      </a:r>
                      <a:endParaRPr lang="en-US" sz="1100" b="0"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0x40000000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3048982635"/>
                  </a:ext>
                </a:extLst>
              </a:tr>
              <a:tr h="222122">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dirty="0">
                          <a:effectLst/>
                          <a:latin typeface="Lucida Console" panose="020B0609040504020204" pitchFamily="49" charset="0"/>
                        </a:rPr>
                        <a:t>GR</a:t>
                      </a:r>
                      <a:endParaRPr lang="en-US" sz="1100" b="1" i="0" u="none" strike="noStrike" dirty="0">
                        <a:solidFill>
                          <a:srgbClr val="000000"/>
                        </a:solidFill>
                        <a:effectLst/>
                        <a:latin typeface="Lucida Console" panose="020B0609040504020204" pitchFamily="49" charset="0"/>
                      </a:endParaRPr>
                    </a:p>
                  </a:txBody>
                  <a:tcPr marL="7932" marR="7932" marT="7932" marB="0" anchor="ctr"/>
                </a:tc>
                <a:tc>
                  <a:txBody>
                    <a:bodyPr/>
                    <a:lstStyle/>
                    <a:p>
                      <a:pPr algn="l" fontAlgn="t"/>
                      <a:r>
                        <a:rPr lang="en-US" sz="1100" u="none" strike="noStrike">
                          <a:effectLst/>
                        </a:rPr>
                        <a:t>SDDL_GENERIC_READ</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rPr>
                        <a:t>GENERIC_READ</a:t>
                      </a:r>
                      <a:endParaRPr lang="en-US" sz="1100" b="0"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0x80000000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2985069946"/>
                  </a:ext>
                </a:extLst>
              </a:tr>
              <a:tr h="376887">
                <a:tc gridSpan="5">
                  <a:txBody>
                    <a:bodyPr/>
                    <a:lstStyle/>
                    <a:p>
                      <a:pPr algn="l" fontAlgn="ctr"/>
                      <a:r>
                        <a:rPr lang="en-US" sz="1300" u="none" strike="noStrike" dirty="0">
                          <a:effectLst/>
                        </a:rPr>
                        <a:t>Standard access rights</a:t>
                      </a:r>
                      <a:endParaRPr lang="en-US" sz="1300" b="1" i="0" u="none" strike="noStrike" dirty="0">
                        <a:solidFill>
                          <a:srgbClr val="171717"/>
                        </a:solidFill>
                        <a:effectLst/>
                        <a:latin typeface="Segoe UI" panose="020B0502040204020203" pitchFamily="34" charset="0"/>
                      </a:endParaRPr>
                    </a:p>
                  </a:txBody>
                  <a:tcPr marL="96795" marR="96795" marT="48397" marB="48397"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11053275"/>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u="none" strike="noStrike" dirty="0">
                          <a:effectLst/>
                        </a:rPr>
                        <a:t>Code</a:t>
                      </a:r>
                      <a:endParaRPr lang="en-US" sz="1100" b="1"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Constant in Sddl.h</a:t>
                      </a:r>
                      <a:endParaRPr lang="en-US" sz="1100" b="1"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Access right value</a:t>
                      </a:r>
                      <a:endParaRPr lang="en-US" sz="1100" b="1"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Access mask</a:t>
                      </a:r>
                      <a:endParaRPr lang="en-US" sz="1100" b="1" i="0" u="none" strike="noStrike">
                        <a:solidFill>
                          <a:srgbClr val="000000"/>
                        </a:solidFill>
                        <a:effectLst/>
                        <a:latin typeface="Segoe UI" panose="020B0502040204020203" pitchFamily="34" charset="0"/>
                      </a:endParaRPr>
                    </a:p>
                  </a:txBody>
                  <a:tcPr marL="7932" marR="7932" marT="7932" marB="0" anchor="ctr"/>
                </a:tc>
                <a:extLst>
                  <a:ext uri="{0D108BD9-81ED-4DB2-BD59-A6C34878D82A}">
                    <a16:rowId xmlns:a16="http://schemas.microsoft.com/office/drawing/2014/main" val="1882478803"/>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kern="1200" dirty="0">
                          <a:solidFill>
                            <a:schemeClr val="dk1"/>
                          </a:solidFill>
                          <a:effectLst/>
                          <a:latin typeface="Lucida Console" panose="020B0609040504020204" pitchFamily="49" charset="0"/>
                          <a:ea typeface="+mn-ea"/>
                          <a:cs typeface="+mn-cs"/>
                        </a:rPr>
                        <a:t>SD</a:t>
                      </a:r>
                    </a:p>
                  </a:txBody>
                  <a:tcPr marL="7932" marR="7932" marT="7932" marB="0" anchor="ctr"/>
                </a:tc>
                <a:tc>
                  <a:txBody>
                    <a:bodyPr/>
                    <a:lstStyle/>
                    <a:p>
                      <a:pPr algn="l" fontAlgn="t"/>
                      <a:r>
                        <a:rPr lang="en-US" sz="1100" u="none" strike="noStrike">
                          <a:effectLst/>
                        </a:rPr>
                        <a:t>SDDL_STANDARD_DELETE</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DELETE</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0x00010000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2460190409"/>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kern="1200" dirty="0">
                          <a:solidFill>
                            <a:schemeClr val="dk1"/>
                          </a:solidFill>
                          <a:effectLst/>
                          <a:latin typeface="Lucida Console" panose="020B0609040504020204" pitchFamily="49" charset="0"/>
                          <a:ea typeface="+mn-ea"/>
                          <a:cs typeface="+mn-cs"/>
                        </a:rPr>
                        <a:t>RC</a:t>
                      </a:r>
                    </a:p>
                  </a:txBody>
                  <a:tcPr marL="7932" marR="7932" marT="7932" marB="0" anchor="ctr"/>
                </a:tc>
                <a:tc>
                  <a:txBody>
                    <a:bodyPr/>
                    <a:lstStyle/>
                    <a:p>
                      <a:pPr algn="l" fontAlgn="t"/>
                      <a:r>
                        <a:rPr lang="en-US" sz="1100" u="none" strike="noStrike">
                          <a:effectLst/>
                        </a:rPr>
                        <a:t>SDDL_READ_CONTROL</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READ_CONTROL</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0x00020000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4160250847"/>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kern="1200" dirty="0">
                          <a:solidFill>
                            <a:schemeClr val="dk1"/>
                          </a:solidFill>
                          <a:effectLst/>
                          <a:latin typeface="Lucida Console" panose="020B0609040504020204" pitchFamily="49" charset="0"/>
                          <a:ea typeface="+mn-ea"/>
                          <a:cs typeface="+mn-cs"/>
                        </a:rPr>
                        <a:t>WD</a:t>
                      </a:r>
                    </a:p>
                  </a:txBody>
                  <a:tcPr marL="7932" marR="7932" marT="7932" marB="0" anchor="ctr"/>
                </a:tc>
                <a:tc>
                  <a:txBody>
                    <a:bodyPr/>
                    <a:lstStyle/>
                    <a:p>
                      <a:pPr algn="l" fontAlgn="t"/>
                      <a:r>
                        <a:rPr lang="en-US" sz="1100" u="none" strike="noStrike">
                          <a:effectLst/>
                        </a:rPr>
                        <a:t>SDDL_WRITE_DAC</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WRITE_DAC</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0x00040000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3710192060"/>
                  </a:ext>
                </a:extLst>
              </a:tr>
              <a:tr h="222122">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kern="1200" dirty="0">
                          <a:solidFill>
                            <a:schemeClr val="dk1"/>
                          </a:solidFill>
                          <a:effectLst/>
                          <a:latin typeface="Lucida Console" panose="020B0609040504020204" pitchFamily="49" charset="0"/>
                          <a:ea typeface="+mn-ea"/>
                          <a:cs typeface="+mn-cs"/>
                        </a:rPr>
                        <a:t>WO</a:t>
                      </a:r>
                    </a:p>
                  </a:txBody>
                  <a:tcPr marL="7932" marR="7932" marT="7932" marB="0" anchor="ctr"/>
                </a:tc>
                <a:tc>
                  <a:txBody>
                    <a:bodyPr/>
                    <a:lstStyle/>
                    <a:p>
                      <a:pPr algn="l" fontAlgn="t"/>
                      <a:r>
                        <a:rPr lang="en-US" sz="1100" u="none" strike="noStrike">
                          <a:effectLst/>
                        </a:rPr>
                        <a:t>SDDL_WRITE_OWNER</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WRITE_OWNER</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0x00080000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3128785990"/>
                  </a:ext>
                </a:extLst>
              </a:tr>
            </a:tbl>
          </a:graphicData>
        </a:graphic>
      </p:graphicFrame>
      <p:graphicFrame>
        <p:nvGraphicFramePr>
          <p:cNvPr id="5" name="Content Placeholder 3">
            <a:extLst>
              <a:ext uri="{FF2B5EF4-FFF2-40B4-BE49-F238E27FC236}">
                <a16:creationId xmlns:a16="http://schemas.microsoft.com/office/drawing/2014/main" id="{D40DE60F-0476-450E-ACE5-35D8A15AEFFE}"/>
              </a:ext>
            </a:extLst>
          </p:cNvPr>
          <p:cNvGraphicFramePr>
            <a:graphicFrameLocks/>
          </p:cNvGraphicFramePr>
          <p:nvPr>
            <p:extLst>
              <p:ext uri="{D42A27DB-BD31-4B8C-83A1-F6EECF244321}">
                <p14:modId xmlns:p14="http://schemas.microsoft.com/office/powerpoint/2010/main" val="1165189368"/>
              </p:ext>
            </p:extLst>
          </p:nvPr>
        </p:nvGraphicFramePr>
        <p:xfrm>
          <a:off x="6183778" y="420624"/>
          <a:ext cx="5744935" cy="3056856"/>
        </p:xfrm>
        <a:graphic>
          <a:graphicData uri="http://schemas.openxmlformats.org/drawingml/2006/table">
            <a:tbl>
              <a:tblPr firstCol="1">
                <a:tableStyleId>{5C22544A-7EE6-4342-B048-85BDC9FD1C3A}</a:tableStyleId>
              </a:tblPr>
              <a:tblGrid>
                <a:gridCol w="214571">
                  <a:extLst>
                    <a:ext uri="{9D8B030D-6E8A-4147-A177-3AD203B41FA5}">
                      <a16:colId xmlns:a16="http://schemas.microsoft.com/office/drawing/2014/main" val="1287257524"/>
                    </a:ext>
                  </a:extLst>
                </a:gridCol>
                <a:gridCol w="421482">
                  <a:extLst>
                    <a:ext uri="{9D8B030D-6E8A-4147-A177-3AD203B41FA5}">
                      <a16:colId xmlns:a16="http://schemas.microsoft.com/office/drawing/2014/main" val="469048331"/>
                    </a:ext>
                  </a:extLst>
                </a:gridCol>
                <a:gridCol w="1800881">
                  <a:extLst>
                    <a:ext uri="{9D8B030D-6E8A-4147-A177-3AD203B41FA5}">
                      <a16:colId xmlns:a16="http://schemas.microsoft.com/office/drawing/2014/main" val="931068097"/>
                    </a:ext>
                  </a:extLst>
                </a:gridCol>
                <a:gridCol w="2350085">
                  <a:extLst>
                    <a:ext uri="{9D8B030D-6E8A-4147-A177-3AD203B41FA5}">
                      <a16:colId xmlns:a16="http://schemas.microsoft.com/office/drawing/2014/main" val="2250814708"/>
                    </a:ext>
                  </a:extLst>
                </a:gridCol>
                <a:gridCol w="957916">
                  <a:extLst>
                    <a:ext uri="{9D8B030D-6E8A-4147-A177-3AD203B41FA5}">
                      <a16:colId xmlns:a16="http://schemas.microsoft.com/office/drawing/2014/main" val="1240431994"/>
                    </a:ext>
                  </a:extLst>
                </a:gridCol>
              </a:tblGrid>
              <a:tr h="379169">
                <a:tc gridSpan="5">
                  <a:txBody>
                    <a:bodyPr/>
                    <a:lstStyle/>
                    <a:p>
                      <a:pPr algn="l" fontAlgn="ctr"/>
                      <a:r>
                        <a:rPr lang="en-US" sz="1300" u="none" strike="noStrike" dirty="0">
                          <a:effectLst/>
                        </a:rPr>
                        <a:t>File access rights</a:t>
                      </a:r>
                      <a:endParaRPr lang="en-US" sz="1300" b="1" i="0" u="none" strike="noStrike" dirty="0">
                        <a:solidFill>
                          <a:srgbClr val="171717"/>
                        </a:solidFill>
                        <a:effectLst/>
                        <a:latin typeface="Segoe UI" panose="020B0502040204020203" pitchFamily="34" charset="0"/>
                      </a:endParaRPr>
                    </a:p>
                  </a:txBody>
                  <a:tcPr marL="118249" marR="118249" marT="59125" marB="591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85814661"/>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algn="ctr" fontAlgn="t"/>
                      <a:r>
                        <a:rPr lang="en-US" sz="1000" u="none" strike="noStrike" dirty="0">
                          <a:effectLst/>
                        </a:rPr>
                        <a:t>Code</a:t>
                      </a:r>
                      <a:endParaRPr lang="en-US" sz="1000" b="1"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a:effectLst/>
                        </a:rPr>
                        <a:t>Constant in Sddl.h</a:t>
                      </a:r>
                      <a:endParaRPr lang="en-US" sz="1000" b="1"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Access right value</a:t>
                      </a:r>
                      <a:endParaRPr lang="en-US" sz="1000" b="1"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a:effectLst/>
                        </a:rPr>
                        <a:t>Access mask</a:t>
                      </a:r>
                      <a:endParaRPr lang="en-US" sz="1000" b="1" i="0" u="none" strike="noStrike">
                        <a:solidFill>
                          <a:srgbClr val="000000"/>
                        </a:solidFill>
                        <a:effectLst/>
                        <a:latin typeface="Segoe UI" panose="020B0502040204020203" pitchFamily="34" charset="0"/>
                      </a:endParaRPr>
                    </a:p>
                  </a:txBody>
                  <a:tcPr marL="7980" marR="7980" marT="7980" marB="0" anchor="ctr"/>
                </a:tc>
                <a:extLst>
                  <a:ext uri="{0D108BD9-81ED-4DB2-BD59-A6C34878D82A}">
                    <a16:rowId xmlns:a16="http://schemas.microsoft.com/office/drawing/2014/main" val="3242540435"/>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FR</a:t>
                      </a:r>
                    </a:p>
                  </a:txBody>
                  <a:tcPr marL="7980" marR="7980" marT="7980" marB="0" anchor="ctr"/>
                </a:tc>
                <a:tc>
                  <a:txBody>
                    <a:bodyPr/>
                    <a:lstStyle/>
                    <a:p>
                      <a:pPr algn="l" fontAlgn="t"/>
                      <a:r>
                        <a:rPr lang="en-US" sz="1000" u="none" strike="noStrike">
                          <a:effectLst/>
                        </a:rPr>
                        <a:t>SDDL_FILE_READ</a:t>
                      </a:r>
                      <a:endParaRPr lang="en-US" sz="1000" b="0"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FILE_GENERIC_READ</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0x00120089</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486652098"/>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FX</a:t>
                      </a:r>
                    </a:p>
                  </a:txBody>
                  <a:tcPr marL="7980" marR="7980" marT="7980" marB="0" anchor="ctr"/>
                </a:tc>
                <a:tc>
                  <a:txBody>
                    <a:bodyPr/>
                    <a:lstStyle/>
                    <a:p>
                      <a:pPr algn="l" fontAlgn="t"/>
                      <a:r>
                        <a:rPr lang="en-US" sz="1000" u="none" strike="noStrike">
                          <a:effectLst/>
                        </a:rPr>
                        <a:t>SDDL_FILE_EXECUTE</a:t>
                      </a:r>
                      <a:endParaRPr lang="en-US" sz="1000" b="0"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FILE_GENERIC_EXECUTE</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0x001200a0</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719233361"/>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FW</a:t>
                      </a:r>
                    </a:p>
                  </a:txBody>
                  <a:tcPr marL="7980" marR="7980" marT="7980" marB="0" anchor="ctr"/>
                </a:tc>
                <a:tc>
                  <a:txBody>
                    <a:bodyPr/>
                    <a:lstStyle/>
                    <a:p>
                      <a:pPr algn="l" fontAlgn="t"/>
                      <a:r>
                        <a:rPr lang="en-US" sz="1000" u="none" strike="noStrike" dirty="0">
                          <a:effectLst/>
                        </a:rPr>
                        <a:t>SDDL_FILE_WRITE</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FILE_GENERIC_WRITE</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0x00120116</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1990846510"/>
                  </a:ext>
                </a:extLst>
              </a:tr>
              <a:tr h="223467">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FA</a:t>
                      </a:r>
                    </a:p>
                  </a:txBody>
                  <a:tcPr marL="7980" marR="7980" marT="7980" marB="0" anchor="ctr"/>
                </a:tc>
                <a:tc>
                  <a:txBody>
                    <a:bodyPr/>
                    <a:lstStyle/>
                    <a:p>
                      <a:pPr algn="l" fontAlgn="t"/>
                      <a:r>
                        <a:rPr lang="en-US" sz="1000" u="none" strike="noStrike">
                          <a:effectLst/>
                        </a:rPr>
                        <a:t>SDDL_FILE_ALL</a:t>
                      </a:r>
                      <a:endParaRPr lang="en-US" sz="1000" b="0"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FILE_ALL_ACCESS</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0x001f01ff</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2610983085"/>
                  </a:ext>
                </a:extLst>
              </a:tr>
              <a:tr h="379169">
                <a:tc gridSpan="5">
                  <a:txBody>
                    <a:bodyPr/>
                    <a:lstStyle/>
                    <a:p>
                      <a:pPr algn="l" fontAlgn="ctr"/>
                      <a:r>
                        <a:rPr lang="en-US" sz="1300" u="none" strike="noStrike" dirty="0">
                          <a:effectLst/>
                        </a:rPr>
                        <a:t>Registry key access rights</a:t>
                      </a:r>
                      <a:endParaRPr lang="en-US" sz="1300" b="1" i="0" u="none" strike="noStrike" dirty="0">
                        <a:solidFill>
                          <a:srgbClr val="171717"/>
                        </a:solidFill>
                        <a:effectLst/>
                        <a:latin typeface="Segoe UI" panose="020B0502040204020203" pitchFamily="34" charset="0"/>
                      </a:endParaRPr>
                    </a:p>
                  </a:txBody>
                  <a:tcPr marL="118249" marR="118249" marT="59125" marB="591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79345676"/>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algn="ctr" fontAlgn="t"/>
                      <a:r>
                        <a:rPr lang="en-US" sz="1000" u="none" strike="noStrike" dirty="0">
                          <a:effectLst/>
                        </a:rPr>
                        <a:t>Code</a:t>
                      </a:r>
                      <a:endParaRPr lang="en-US" sz="1000" b="1"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a:effectLst/>
                        </a:rPr>
                        <a:t>Constant in Sddl.h</a:t>
                      </a:r>
                      <a:endParaRPr lang="en-US" sz="1000" b="1"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Access right value</a:t>
                      </a:r>
                      <a:endParaRPr lang="en-US" sz="1000" b="1"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a:effectLst/>
                        </a:rPr>
                        <a:t>Access mask</a:t>
                      </a:r>
                      <a:endParaRPr lang="en-US" sz="1000" b="1" i="0" u="none" strike="noStrike">
                        <a:solidFill>
                          <a:srgbClr val="000000"/>
                        </a:solidFill>
                        <a:effectLst/>
                        <a:latin typeface="Segoe UI" panose="020B0502040204020203" pitchFamily="34" charset="0"/>
                      </a:endParaRPr>
                    </a:p>
                  </a:txBody>
                  <a:tcPr marL="7980" marR="7980" marT="7980" marB="0" anchor="ctr"/>
                </a:tc>
                <a:extLst>
                  <a:ext uri="{0D108BD9-81ED-4DB2-BD59-A6C34878D82A}">
                    <a16:rowId xmlns:a16="http://schemas.microsoft.com/office/drawing/2014/main" val="1927536755"/>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KW</a:t>
                      </a:r>
                    </a:p>
                  </a:txBody>
                  <a:tcPr marL="7980" marR="7980" marT="7980" marB="0" anchor="ctr"/>
                </a:tc>
                <a:tc>
                  <a:txBody>
                    <a:bodyPr/>
                    <a:lstStyle/>
                    <a:p>
                      <a:pPr algn="l" fontAlgn="t"/>
                      <a:r>
                        <a:rPr lang="en-US" sz="1000" u="none" strike="noStrike">
                          <a:effectLst/>
                        </a:rPr>
                        <a:t>SDDL_KEY_WRITE</a:t>
                      </a:r>
                      <a:endParaRPr lang="en-US" sz="1000" b="0"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KEY_WRITE</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0x00020006</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4227410110"/>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KR</a:t>
                      </a:r>
                    </a:p>
                  </a:txBody>
                  <a:tcPr marL="7980" marR="7980" marT="7980" marB="0" anchor="ctr"/>
                </a:tc>
                <a:tc>
                  <a:txBody>
                    <a:bodyPr/>
                    <a:lstStyle/>
                    <a:p>
                      <a:pPr algn="l" fontAlgn="t"/>
                      <a:r>
                        <a:rPr lang="en-US" sz="1000" u="none" strike="noStrike">
                          <a:effectLst/>
                        </a:rPr>
                        <a:t>SDDL_KEY_READ</a:t>
                      </a:r>
                      <a:endParaRPr lang="en-US" sz="1000" b="0"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KEY_READ</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0x00020019</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3467945418"/>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KX</a:t>
                      </a:r>
                    </a:p>
                  </a:txBody>
                  <a:tcPr marL="7980" marR="7980" marT="7980" marB="0" anchor="ctr"/>
                </a:tc>
                <a:tc>
                  <a:txBody>
                    <a:bodyPr/>
                    <a:lstStyle/>
                    <a:p>
                      <a:pPr algn="l" fontAlgn="t"/>
                      <a:r>
                        <a:rPr lang="en-US" sz="1000" u="none" strike="noStrike">
                          <a:effectLst/>
                        </a:rPr>
                        <a:t>SDDL_KEY_EXECUTE</a:t>
                      </a:r>
                      <a:endParaRPr lang="en-US" sz="1000" b="0"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KEY_EXECUTE </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0x00020019</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698483010"/>
                  </a:ext>
                </a:extLst>
              </a:tr>
              <a:tr h="223467">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KA</a:t>
                      </a:r>
                    </a:p>
                  </a:txBody>
                  <a:tcPr marL="7980" marR="7980" marT="7980" marB="0" anchor="ctr"/>
                </a:tc>
                <a:tc>
                  <a:txBody>
                    <a:bodyPr/>
                    <a:lstStyle/>
                    <a:p>
                      <a:pPr algn="l" fontAlgn="t"/>
                      <a:r>
                        <a:rPr lang="en-US" sz="1000" u="none" strike="noStrike">
                          <a:effectLst/>
                        </a:rPr>
                        <a:t>SDDL_KEY_ALL</a:t>
                      </a:r>
                      <a:endParaRPr lang="en-US" sz="1000" b="0"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KEY_ALL_ACCESS</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0x000f003f</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834671024"/>
                  </a:ext>
                </a:extLst>
              </a:tr>
            </a:tbl>
          </a:graphicData>
        </a:graphic>
      </p:graphicFrame>
      <p:graphicFrame>
        <p:nvGraphicFramePr>
          <p:cNvPr id="6" name="Content Placeholder 3">
            <a:extLst>
              <a:ext uri="{FF2B5EF4-FFF2-40B4-BE49-F238E27FC236}">
                <a16:creationId xmlns:a16="http://schemas.microsoft.com/office/drawing/2014/main" id="{9F297215-FB96-48DB-B215-6942A379FCE2}"/>
              </a:ext>
            </a:extLst>
          </p:cNvPr>
          <p:cNvGraphicFramePr>
            <a:graphicFrameLocks/>
          </p:cNvGraphicFramePr>
          <p:nvPr>
            <p:extLst>
              <p:ext uri="{D42A27DB-BD31-4B8C-83A1-F6EECF244321}">
                <p14:modId xmlns:p14="http://schemas.microsoft.com/office/powerpoint/2010/main" val="1436762984"/>
              </p:ext>
            </p:extLst>
          </p:nvPr>
        </p:nvGraphicFramePr>
        <p:xfrm>
          <a:off x="243487" y="3602736"/>
          <a:ext cx="5710363" cy="2669504"/>
        </p:xfrm>
        <a:graphic>
          <a:graphicData uri="http://schemas.openxmlformats.org/drawingml/2006/table">
            <a:tbl>
              <a:tblPr firstCol="1">
                <a:tableStyleId>{5C22544A-7EE6-4342-B048-85BDC9FD1C3A}</a:tableStyleId>
              </a:tblPr>
              <a:tblGrid>
                <a:gridCol w="213280">
                  <a:extLst>
                    <a:ext uri="{9D8B030D-6E8A-4147-A177-3AD203B41FA5}">
                      <a16:colId xmlns:a16="http://schemas.microsoft.com/office/drawing/2014/main" val="1287257524"/>
                    </a:ext>
                  </a:extLst>
                </a:gridCol>
                <a:gridCol w="418946">
                  <a:extLst>
                    <a:ext uri="{9D8B030D-6E8A-4147-A177-3AD203B41FA5}">
                      <a16:colId xmlns:a16="http://schemas.microsoft.com/office/drawing/2014/main" val="469048331"/>
                    </a:ext>
                  </a:extLst>
                </a:gridCol>
                <a:gridCol w="1790044">
                  <a:extLst>
                    <a:ext uri="{9D8B030D-6E8A-4147-A177-3AD203B41FA5}">
                      <a16:colId xmlns:a16="http://schemas.microsoft.com/office/drawing/2014/main" val="931068097"/>
                    </a:ext>
                  </a:extLst>
                </a:gridCol>
                <a:gridCol w="2335942">
                  <a:extLst>
                    <a:ext uri="{9D8B030D-6E8A-4147-A177-3AD203B41FA5}">
                      <a16:colId xmlns:a16="http://schemas.microsoft.com/office/drawing/2014/main" val="2250814708"/>
                    </a:ext>
                  </a:extLst>
                </a:gridCol>
                <a:gridCol w="952151">
                  <a:extLst>
                    <a:ext uri="{9D8B030D-6E8A-4147-A177-3AD203B41FA5}">
                      <a16:colId xmlns:a16="http://schemas.microsoft.com/office/drawing/2014/main" val="1240431994"/>
                    </a:ext>
                  </a:extLst>
                </a:gridCol>
              </a:tblGrid>
              <a:tr h="376887">
                <a:tc gridSpan="5">
                  <a:txBody>
                    <a:bodyPr/>
                    <a:lstStyle/>
                    <a:p>
                      <a:pPr algn="l" fontAlgn="ctr"/>
                      <a:r>
                        <a:rPr lang="en-US" sz="1300" u="none" strike="noStrike" dirty="0">
                          <a:effectLst/>
                        </a:rPr>
                        <a:t>Directory service object access rights</a:t>
                      </a:r>
                      <a:endParaRPr lang="en-US" sz="1300" b="1" i="0" u="none" strike="noStrike" dirty="0">
                        <a:solidFill>
                          <a:srgbClr val="171717"/>
                        </a:solidFill>
                        <a:effectLst/>
                        <a:latin typeface="Segoe UI" panose="020B0502040204020203" pitchFamily="34" charset="0"/>
                      </a:endParaRPr>
                    </a:p>
                  </a:txBody>
                  <a:tcPr marL="96795" marR="96795" marT="48397" marB="48397"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81621365"/>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u="none" strike="noStrike" dirty="0">
                          <a:effectLst/>
                        </a:rPr>
                        <a:t>Code</a:t>
                      </a:r>
                      <a:endParaRPr lang="en-US" sz="1100" b="1"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Constant in Sddl.h</a:t>
                      </a:r>
                      <a:endParaRPr lang="en-US" sz="1100" b="1"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Access right value</a:t>
                      </a:r>
                      <a:endParaRPr lang="en-US" sz="1100" b="1"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Access mask</a:t>
                      </a:r>
                      <a:endParaRPr lang="en-US" sz="1100" b="1" i="0" u="none" strike="noStrike">
                        <a:solidFill>
                          <a:srgbClr val="000000"/>
                        </a:solidFill>
                        <a:effectLst/>
                        <a:latin typeface="Segoe UI" panose="020B0502040204020203" pitchFamily="34" charset="0"/>
                      </a:endParaRPr>
                    </a:p>
                  </a:txBody>
                  <a:tcPr marL="7932" marR="7932" marT="7932" marB="0" anchor="ctr"/>
                </a:tc>
                <a:extLst>
                  <a:ext uri="{0D108BD9-81ED-4DB2-BD59-A6C34878D82A}">
                    <a16:rowId xmlns:a16="http://schemas.microsoft.com/office/drawing/2014/main" val="156111571"/>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CC</a:t>
                      </a:r>
                    </a:p>
                  </a:txBody>
                  <a:tcPr marL="7932" marR="7932" marT="7932" marB="0" anchor="ctr"/>
                </a:tc>
                <a:tc>
                  <a:txBody>
                    <a:bodyPr/>
                    <a:lstStyle/>
                    <a:p>
                      <a:pPr algn="l" fontAlgn="t"/>
                      <a:r>
                        <a:rPr lang="en-US" sz="1100" u="none" strike="noStrike">
                          <a:effectLst/>
                        </a:rPr>
                        <a:t>SDDL_CREATE_CHILD</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ADS_RIGHT_DS_CREATE_CHILD</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0x00000001</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753097489"/>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DC</a:t>
                      </a:r>
                    </a:p>
                  </a:txBody>
                  <a:tcPr marL="7932" marR="7932" marT="7932" marB="0" anchor="ctr"/>
                </a:tc>
                <a:tc>
                  <a:txBody>
                    <a:bodyPr/>
                    <a:lstStyle/>
                    <a:p>
                      <a:pPr algn="l" fontAlgn="t"/>
                      <a:r>
                        <a:rPr lang="en-US" sz="1100" u="none" strike="noStrike">
                          <a:effectLst/>
                        </a:rPr>
                        <a:t>SDDL_DELETE_CHILD</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ADS_RIGHT_DS_DELETE_CHILD</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0x00000002</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718193096"/>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LC</a:t>
                      </a:r>
                    </a:p>
                  </a:txBody>
                  <a:tcPr marL="7932" marR="7932" marT="7932" marB="0" anchor="ctr"/>
                </a:tc>
                <a:tc>
                  <a:txBody>
                    <a:bodyPr/>
                    <a:lstStyle/>
                    <a:p>
                      <a:pPr algn="l" fontAlgn="t"/>
                      <a:r>
                        <a:rPr lang="en-US" sz="1100" u="none" strike="noStrike">
                          <a:effectLst/>
                        </a:rPr>
                        <a:t>SDDL_LIST_CHILDREN</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ADS_RIGHT_ACTRL_DS_LIST</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0x00000004</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944630352"/>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SW</a:t>
                      </a:r>
                    </a:p>
                  </a:txBody>
                  <a:tcPr marL="7932" marR="7932" marT="7932" marB="0" anchor="ctr"/>
                </a:tc>
                <a:tc>
                  <a:txBody>
                    <a:bodyPr/>
                    <a:lstStyle/>
                    <a:p>
                      <a:pPr algn="l" fontAlgn="t"/>
                      <a:r>
                        <a:rPr lang="en-US" sz="1100" u="none" strike="noStrike">
                          <a:effectLst/>
                        </a:rPr>
                        <a:t>SDDL_SELF_WRITE</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ADS_RIGHT_DS_SELF</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0x00000008</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2206390200"/>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RP</a:t>
                      </a:r>
                    </a:p>
                  </a:txBody>
                  <a:tcPr marL="7932" marR="7932" marT="7932" marB="0" anchor="ctr"/>
                </a:tc>
                <a:tc>
                  <a:txBody>
                    <a:bodyPr/>
                    <a:lstStyle/>
                    <a:p>
                      <a:pPr algn="l" fontAlgn="t"/>
                      <a:r>
                        <a:rPr lang="en-US" sz="1100" u="none" strike="noStrike" dirty="0">
                          <a:effectLst/>
                        </a:rPr>
                        <a:t>SDDL_READ_PROPERTY</a:t>
                      </a:r>
                      <a:endParaRPr lang="en-US" sz="1100" b="0"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ADS_RIGHT_DS_READ_PROP</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0x00000010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2007463313"/>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WP</a:t>
                      </a:r>
                    </a:p>
                  </a:txBody>
                  <a:tcPr marL="7932" marR="7932" marT="7932" marB="0" anchor="ctr"/>
                </a:tc>
                <a:tc>
                  <a:txBody>
                    <a:bodyPr/>
                    <a:lstStyle/>
                    <a:p>
                      <a:pPr algn="l" fontAlgn="t"/>
                      <a:r>
                        <a:rPr lang="en-US" sz="1100" u="none" strike="noStrike">
                          <a:effectLst/>
                        </a:rPr>
                        <a:t>SDDL_WRITE_PROPERTY</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ADS_RIGHT_DS_WRITE_PROP</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0x00000020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1270095058"/>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DT</a:t>
                      </a:r>
                    </a:p>
                  </a:txBody>
                  <a:tcPr marL="7932" marR="7932" marT="7932" marB="0" anchor="ctr"/>
                </a:tc>
                <a:tc>
                  <a:txBody>
                    <a:bodyPr/>
                    <a:lstStyle/>
                    <a:p>
                      <a:pPr algn="l" fontAlgn="t"/>
                      <a:r>
                        <a:rPr lang="en-US" sz="1100" u="none" strike="noStrike">
                          <a:effectLst/>
                        </a:rPr>
                        <a:t>SDDL_DELETE_TREE</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ADS_RIGHT_DS_DELETE_TREE</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0x00000040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1109190967"/>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LO</a:t>
                      </a:r>
                    </a:p>
                  </a:txBody>
                  <a:tcPr marL="7932" marR="7932" marT="7932" marB="0" anchor="ctr"/>
                </a:tc>
                <a:tc>
                  <a:txBody>
                    <a:bodyPr/>
                    <a:lstStyle/>
                    <a:p>
                      <a:pPr algn="l" fontAlgn="t"/>
                      <a:r>
                        <a:rPr lang="en-US" sz="1100" u="none" strike="noStrike">
                          <a:effectLst/>
                        </a:rPr>
                        <a:t>SDDL_LIST_OBJECT</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ADS_RIGHT_DS_LIST_OBJECT</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0x00000080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1473579075"/>
                  </a:ext>
                </a:extLst>
              </a:tr>
              <a:tr h="222122">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CR</a:t>
                      </a:r>
                    </a:p>
                  </a:txBody>
                  <a:tcPr marL="7932" marR="7932" marT="7932" marB="0" anchor="ctr"/>
                </a:tc>
                <a:tc>
                  <a:txBody>
                    <a:bodyPr/>
                    <a:lstStyle/>
                    <a:p>
                      <a:pPr algn="l" fontAlgn="t"/>
                      <a:r>
                        <a:rPr lang="en-US" sz="1100" u="none" strike="noStrike">
                          <a:effectLst/>
                        </a:rPr>
                        <a:t>SDDL_CONTROL_ACCESS</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ADS_RIGHT_DS_CONTROL_ACCESS</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0x00000100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677601594"/>
                  </a:ext>
                </a:extLst>
              </a:tr>
            </a:tbl>
          </a:graphicData>
        </a:graphic>
      </p:graphicFrame>
    </p:spTree>
    <p:extLst>
      <p:ext uri="{BB962C8B-B14F-4D97-AF65-F5344CB8AC3E}">
        <p14:creationId xmlns:p14="http://schemas.microsoft.com/office/powerpoint/2010/main" val="39746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FB23-F9B8-45EA-903B-6B30D8CF2AB4}"/>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FE9BA008-F90E-4145-BC15-4D47B11623BC}"/>
              </a:ext>
            </a:extLst>
          </p:cNvPr>
          <p:cNvGraphicFramePr>
            <a:graphicFrameLocks noGrp="1"/>
          </p:cNvGraphicFramePr>
          <p:nvPr>
            <p:ph idx="1"/>
          </p:nvPr>
        </p:nvGraphicFramePr>
        <p:xfrm>
          <a:off x="243487" y="423126"/>
          <a:ext cx="5710363" cy="3038458"/>
        </p:xfrm>
        <a:graphic>
          <a:graphicData uri="http://schemas.openxmlformats.org/drawingml/2006/table">
            <a:tbl>
              <a:tblPr firstCol="1">
                <a:tableStyleId>{5C22544A-7EE6-4342-B048-85BDC9FD1C3A}</a:tableStyleId>
              </a:tblPr>
              <a:tblGrid>
                <a:gridCol w="213280">
                  <a:extLst>
                    <a:ext uri="{9D8B030D-6E8A-4147-A177-3AD203B41FA5}">
                      <a16:colId xmlns:a16="http://schemas.microsoft.com/office/drawing/2014/main" val="1287257524"/>
                    </a:ext>
                  </a:extLst>
                </a:gridCol>
                <a:gridCol w="418946">
                  <a:extLst>
                    <a:ext uri="{9D8B030D-6E8A-4147-A177-3AD203B41FA5}">
                      <a16:colId xmlns:a16="http://schemas.microsoft.com/office/drawing/2014/main" val="469048331"/>
                    </a:ext>
                  </a:extLst>
                </a:gridCol>
                <a:gridCol w="1790044">
                  <a:extLst>
                    <a:ext uri="{9D8B030D-6E8A-4147-A177-3AD203B41FA5}">
                      <a16:colId xmlns:a16="http://schemas.microsoft.com/office/drawing/2014/main" val="931068097"/>
                    </a:ext>
                  </a:extLst>
                </a:gridCol>
                <a:gridCol w="2335942">
                  <a:extLst>
                    <a:ext uri="{9D8B030D-6E8A-4147-A177-3AD203B41FA5}">
                      <a16:colId xmlns:a16="http://schemas.microsoft.com/office/drawing/2014/main" val="2250814708"/>
                    </a:ext>
                  </a:extLst>
                </a:gridCol>
                <a:gridCol w="952151">
                  <a:extLst>
                    <a:ext uri="{9D8B030D-6E8A-4147-A177-3AD203B41FA5}">
                      <a16:colId xmlns:a16="http://schemas.microsoft.com/office/drawing/2014/main" val="1240431994"/>
                    </a:ext>
                  </a:extLst>
                </a:gridCol>
              </a:tblGrid>
              <a:tr h="376887">
                <a:tc gridSpan="5">
                  <a:txBody>
                    <a:bodyPr/>
                    <a:lstStyle/>
                    <a:p>
                      <a:pPr algn="l" fontAlgn="ctr"/>
                      <a:r>
                        <a:rPr lang="en-US" sz="1300" u="none" strike="noStrike" dirty="0">
                          <a:effectLst/>
                        </a:rPr>
                        <a:t>Generic access rights</a:t>
                      </a:r>
                      <a:endParaRPr lang="en-US" sz="1300" b="1" i="0" u="none" strike="noStrike" dirty="0">
                        <a:solidFill>
                          <a:srgbClr val="171717"/>
                        </a:solidFill>
                        <a:effectLst/>
                        <a:latin typeface="Segoe UI" panose="020B0502040204020203" pitchFamily="34" charset="0"/>
                      </a:endParaRPr>
                    </a:p>
                  </a:txBody>
                  <a:tcPr marL="96795" marR="96795" marT="48397" marB="48397"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6651894"/>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u="none" strike="noStrike" dirty="0">
                          <a:effectLst/>
                        </a:rPr>
                        <a:t>Code</a:t>
                      </a:r>
                      <a:endParaRPr lang="en-US" sz="1100" b="1"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rPr>
                        <a:t>Constant in </a:t>
                      </a:r>
                      <a:r>
                        <a:rPr lang="en-US" sz="1100" u="none" strike="noStrike" dirty="0" err="1">
                          <a:effectLst/>
                        </a:rPr>
                        <a:t>Sddl.h</a:t>
                      </a:r>
                      <a:endParaRPr lang="en-US" sz="1100" b="1"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rPr>
                        <a:t>Access right value</a:t>
                      </a:r>
                      <a:endParaRPr lang="en-US" sz="1100" b="1"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rPr>
                        <a:t>Access mask</a:t>
                      </a:r>
                      <a:endParaRPr lang="en-US" sz="1100" b="1" i="0" u="none" strike="noStrike" dirty="0">
                        <a:solidFill>
                          <a:srgbClr val="000000"/>
                        </a:solidFill>
                        <a:effectLst/>
                        <a:latin typeface="Segoe UI" panose="020B0502040204020203" pitchFamily="34" charset="0"/>
                      </a:endParaRPr>
                    </a:p>
                  </a:txBody>
                  <a:tcPr marL="7932" marR="7932" marT="7932" marB="0" anchor="ctr"/>
                </a:tc>
                <a:extLst>
                  <a:ext uri="{0D108BD9-81ED-4DB2-BD59-A6C34878D82A}">
                    <a16:rowId xmlns:a16="http://schemas.microsoft.com/office/drawing/2014/main" val="59061827"/>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dirty="0">
                          <a:effectLst/>
                          <a:latin typeface="Lucida Console" panose="020B0609040504020204" pitchFamily="49" charset="0"/>
                        </a:rPr>
                        <a:t>GA</a:t>
                      </a:r>
                      <a:endParaRPr lang="en-US" sz="1100" b="1" i="0" u="none" strike="noStrike" dirty="0">
                        <a:solidFill>
                          <a:srgbClr val="000000"/>
                        </a:solidFill>
                        <a:effectLst/>
                        <a:latin typeface="Lucida Console" panose="020B0609040504020204" pitchFamily="49" charset="0"/>
                      </a:endParaRPr>
                    </a:p>
                  </a:txBody>
                  <a:tcPr marL="7932" marR="7932" marT="7932" marB="0" anchor="ctr"/>
                </a:tc>
                <a:tc>
                  <a:txBody>
                    <a:bodyPr/>
                    <a:lstStyle/>
                    <a:p>
                      <a:pPr algn="l" fontAlgn="t"/>
                      <a:r>
                        <a:rPr lang="en-US" sz="1100" u="none" strike="noStrike" dirty="0">
                          <a:effectLst/>
                        </a:rPr>
                        <a:t>SDDL_GENERIC_ALL</a:t>
                      </a:r>
                      <a:endParaRPr lang="en-US" sz="1100" b="0"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GENERIC_ALL</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0x10000000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1014522209"/>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dirty="0">
                          <a:effectLst/>
                          <a:latin typeface="Lucida Console" panose="020B0609040504020204" pitchFamily="49" charset="0"/>
                        </a:rPr>
                        <a:t>GX</a:t>
                      </a:r>
                      <a:endParaRPr lang="en-US" sz="1100" b="1" i="0" u="none" strike="noStrike" dirty="0">
                        <a:solidFill>
                          <a:srgbClr val="000000"/>
                        </a:solidFill>
                        <a:effectLst/>
                        <a:latin typeface="Lucida Console" panose="020B0609040504020204" pitchFamily="49" charset="0"/>
                      </a:endParaRPr>
                    </a:p>
                  </a:txBody>
                  <a:tcPr marL="7932" marR="7932" marT="7932" marB="0" anchor="ctr"/>
                </a:tc>
                <a:tc>
                  <a:txBody>
                    <a:bodyPr/>
                    <a:lstStyle/>
                    <a:p>
                      <a:pPr algn="l" fontAlgn="t"/>
                      <a:r>
                        <a:rPr lang="en-US" sz="1100" u="none" strike="noStrike" dirty="0">
                          <a:effectLst/>
                        </a:rPr>
                        <a:t>SDDL_GENERIC_EXECUTE</a:t>
                      </a:r>
                      <a:endParaRPr lang="en-US" sz="1100" b="0"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GENERIC_EXECUTE</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0x20000000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920702053"/>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dirty="0">
                          <a:effectLst/>
                          <a:latin typeface="Lucida Console" panose="020B0609040504020204" pitchFamily="49" charset="0"/>
                        </a:rPr>
                        <a:t>GW</a:t>
                      </a:r>
                      <a:endParaRPr lang="en-US" sz="1100" b="1" i="0" u="none" strike="noStrike" dirty="0">
                        <a:solidFill>
                          <a:srgbClr val="000000"/>
                        </a:solidFill>
                        <a:effectLst/>
                        <a:latin typeface="Lucida Console" panose="020B0609040504020204" pitchFamily="49" charset="0"/>
                      </a:endParaRPr>
                    </a:p>
                  </a:txBody>
                  <a:tcPr marL="7932" marR="7932" marT="7932" marB="0" anchor="ctr"/>
                </a:tc>
                <a:tc>
                  <a:txBody>
                    <a:bodyPr/>
                    <a:lstStyle/>
                    <a:p>
                      <a:pPr algn="l" fontAlgn="t"/>
                      <a:r>
                        <a:rPr lang="en-US" sz="1100" u="none" strike="noStrike" dirty="0">
                          <a:effectLst/>
                        </a:rPr>
                        <a:t>SDDL_GENERIC_WRITE</a:t>
                      </a:r>
                      <a:endParaRPr lang="en-US" sz="1100" b="0"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rPr>
                        <a:t>GENERIC_WRITE</a:t>
                      </a:r>
                      <a:endParaRPr lang="en-US" sz="1100" b="0"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0x40000000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3048982635"/>
                  </a:ext>
                </a:extLst>
              </a:tr>
              <a:tr h="222122">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dirty="0">
                          <a:effectLst/>
                          <a:latin typeface="Lucida Console" panose="020B0609040504020204" pitchFamily="49" charset="0"/>
                        </a:rPr>
                        <a:t>GR</a:t>
                      </a:r>
                      <a:endParaRPr lang="en-US" sz="1100" b="1" i="0" u="none" strike="noStrike" dirty="0">
                        <a:solidFill>
                          <a:srgbClr val="000000"/>
                        </a:solidFill>
                        <a:effectLst/>
                        <a:latin typeface="Lucida Console" panose="020B0609040504020204" pitchFamily="49" charset="0"/>
                      </a:endParaRPr>
                    </a:p>
                  </a:txBody>
                  <a:tcPr marL="7932" marR="7932" marT="7932" marB="0" anchor="ctr"/>
                </a:tc>
                <a:tc>
                  <a:txBody>
                    <a:bodyPr/>
                    <a:lstStyle/>
                    <a:p>
                      <a:pPr algn="l" fontAlgn="t"/>
                      <a:r>
                        <a:rPr lang="en-US" sz="1100" u="none" strike="noStrike">
                          <a:effectLst/>
                        </a:rPr>
                        <a:t>SDDL_GENERIC_READ</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rPr>
                        <a:t>GENERIC_READ</a:t>
                      </a:r>
                      <a:endParaRPr lang="en-US" sz="1100" b="0"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0x80000000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2985069946"/>
                  </a:ext>
                </a:extLst>
              </a:tr>
              <a:tr h="376887">
                <a:tc gridSpan="5">
                  <a:txBody>
                    <a:bodyPr/>
                    <a:lstStyle/>
                    <a:p>
                      <a:pPr algn="l" fontAlgn="ctr"/>
                      <a:r>
                        <a:rPr lang="en-US" sz="1300" u="none" strike="noStrike" dirty="0">
                          <a:effectLst/>
                        </a:rPr>
                        <a:t>Standard access rights</a:t>
                      </a:r>
                      <a:endParaRPr lang="en-US" sz="1300" b="1" i="0" u="none" strike="noStrike" dirty="0">
                        <a:solidFill>
                          <a:srgbClr val="171717"/>
                        </a:solidFill>
                        <a:effectLst/>
                        <a:latin typeface="Segoe UI" panose="020B0502040204020203" pitchFamily="34" charset="0"/>
                      </a:endParaRPr>
                    </a:p>
                  </a:txBody>
                  <a:tcPr marL="96795" marR="96795" marT="48397" marB="48397"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11053275"/>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u="none" strike="noStrike" dirty="0">
                          <a:effectLst/>
                        </a:rPr>
                        <a:t>Code</a:t>
                      </a:r>
                      <a:endParaRPr lang="en-US" sz="1100" b="1"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Constant in Sddl.h</a:t>
                      </a:r>
                      <a:endParaRPr lang="en-US" sz="1100" b="1"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Access right value</a:t>
                      </a:r>
                      <a:endParaRPr lang="en-US" sz="1100" b="1"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Access mask</a:t>
                      </a:r>
                      <a:endParaRPr lang="en-US" sz="1100" b="1" i="0" u="none" strike="noStrike">
                        <a:solidFill>
                          <a:srgbClr val="000000"/>
                        </a:solidFill>
                        <a:effectLst/>
                        <a:latin typeface="Segoe UI" panose="020B0502040204020203" pitchFamily="34" charset="0"/>
                      </a:endParaRPr>
                    </a:p>
                  </a:txBody>
                  <a:tcPr marL="7932" marR="7932" marT="7932" marB="0" anchor="ctr"/>
                </a:tc>
                <a:extLst>
                  <a:ext uri="{0D108BD9-81ED-4DB2-BD59-A6C34878D82A}">
                    <a16:rowId xmlns:a16="http://schemas.microsoft.com/office/drawing/2014/main" val="1882478803"/>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kern="1200" dirty="0">
                          <a:solidFill>
                            <a:schemeClr val="dk1"/>
                          </a:solidFill>
                          <a:effectLst/>
                          <a:latin typeface="Lucida Console" panose="020B0609040504020204" pitchFamily="49" charset="0"/>
                          <a:ea typeface="+mn-ea"/>
                          <a:cs typeface="+mn-cs"/>
                        </a:rPr>
                        <a:t>SD</a:t>
                      </a:r>
                    </a:p>
                  </a:txBody>
                  <a:tcPr marL="7932" marR="7932" marT="7932" marB="0" anchor="ctr"/>
                </a:tc>
                <a:tc>
                  <a:txBody>
                    <a:bodyPr/>
                    <a:lstStyle/>
                    <a:p>
                      <a:pPr algn="l" fontAlgn="t"/>
                      <a:r>
                        <a:rPr lang="en-US" sz="1100" u="none" strike="noStrike">
                          <a:effectLst/>
                        </a:rPr>
                        <a:t>SDDL_STANDARD_DELETE</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DELETE</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0x00010000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2460190409"/>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kern="1200" dirty="0">
                          <a:solidFill>
                            <a:schemeClr val="dk1"/>
                          </a:solidFill>
                          <a:effectLst/>
                          <a:latin typeface="Lucida Console" panose="020B0609040504020204" pitchFamily="49" charset="0"/>
                          <a:ea typeface="+mn-ea"/>
                          <a:cs typeface="+mn-cs"/>
                        </a:rPr>
                        <a:t>RC</a:t>
                      </a:r>
                    </a:p>
                  </a:txBody>
                  <a:tcPr marL="7932" marR="7932" marT="7932" marB="0" anchor="ctr"/>
                </a:tc>
                <a:tc>
                  <a:txBody>
                    <a:bodyPr/>
                    <a:lstStyle/>
                    <a:p>
                      <a:pPr algn="l" fontAlgn="t"/>
                      <a:r>
                        <a:rPr lang="en-US" sz="1100" u="none" strike="noStrike">
                          <a:effectLst/>
                        </a:rPr>
                        <a:t>SDDL_READ_CONTROL</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READ_CONTROL</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0x00020000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4160250847"/>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kern="1200" dirty="0">
                          <a:solidFill>
                            <a:schemeClr val="dk1"/>
                          </a:solidFill>
                          <a:effectLst/>
                          <a:latin typeface="Lucida Console" panose="020B0609040504020204" pitchFamily="49" charset="0"/>
                          <a:ea typeface="+mn-ea"/>
                          <a:cs typeface="+mn-cs"/>
                        </a:rPr>
                        <a:t>WD</a:t>
                      </a:r>
                    </a:p>
                  </a:txBody>
                  <a:tcPr marL="7932" marR="7932" marT="7932" marB="0" anchor="ctr"/>
                </a:tc>
                <a:tc>
                  <a:txBody>
                    <a:bodyPr/>
                    <a:lstStyle/>
                    <a:p>
                      <a:pPr algn="l" fontAlgn="t"/>
                      <a:r>
                        <a:rPr lang="en-US" sz="1100" u="none" strike="noStrike">
                          <a:effectLst/>
                        </a:rPr>
                        <a:t>SDDL_WRITE_DAC</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WRITE_DAC</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0x00040000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3710192060"/>
                  </a:ext>
                </a:extLst>
              </a:tr>
              <a:tr h="222122">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b="1" u="none" strike="noStrike" kern="1200" dirty="0">
                          <a:solidFill>
                            <a:schemeClr val="dk1"/>
                          </a:solidFill>
                          <a:effectLst/>
                          <a:latin typeface="Lucida Console" panose="020B0609040504020204" pitchFamily="49" charset="0"/>
                          <a:ea typeface="+mn-ea"/>
                          <a:cs typeface="+mn-cs"/>
                        </a:rPr>
                        <a:t>WO</a:t>
                      </a:r>
                    </a:p>
                  </a:txBody>
                  <a:tcPr marL="7932" marR="7932" marT="7932" marB="0" anchor="ctr"/>
                </a:tc>
                <a:tc>
                  <a:txBody>
                    <a:bodyPr/>
                    <a:lstStyle/>
                    <a:p>
                      <a:pPr algn="l" fontAlgn="t"/>
                      <a:r>
                        <a:rPr lang="en-US" sz="1100" u="none" strike="noStrike">
                          <a:effectLst/>
                        </a:rPr>
                        <a:t>SDDL_WRITE_OWNER</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WRITE_OWNER</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0x00080000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3128785990"/>
                  </a:ext>
                </a:extLst>
              </a:tr>
            </a:tbl>
          </a:graphicData>
        </a:graphic>
      </p:graphicFrame>
      <p:graphicFrame>
        <p:nvGraphicFramePr>
          <p:cNvPr id="5" name="Content Placeholder 3">
            <a:extLst>
              <a:ext uri="{FF2B5EF4-FFF2-40B4-BE49-F238E27FC236}">
                <a16:creationId xmlns:a16="http://schemas.microsoft.com/office/drawing/2014/main" id="{D40DE60F-0476-450E-ACE5-35D8A15AEFFE}"/>
              </a:ext>
            </a:extLst>
          </p:cNvPr>
          <p:cNvGraphicFramePr>
            <a:graphicFrameLocks/>
          </p:cNvGraphicFramePr>
          <p:nvPr>
            <p:extLst>
              <p:ext uri="{D42A27DB-BD31-4B8C-83A1-F6EECF244321}">
                <p14:modId xmlns:p14="http://schemas.microsoft.com/office/powerpoint/2010/main" val="4138049241"/>
              </p:ext>
            </p:extLst>
          </p:nvPr>
        </p:nvGraphicFramePr>
        <p:xfrm>
          <a:off x="6183778" y="423125"/>
          <a:ext cx="5744935" cy="3056856"/>
        </p:xfrm>
        <a:graphic>
          <a:graphicData uri="http://schemas.openxmlformats.org/drawingml/2006/table">
            <a:tbl>
              <a:tblPr firstCol="1">
                <a:tableStyleId>{5C22544A-7EE6-4342-B048-85BDC9FD1C3A}</a:tableStyleId>
              </a:tblPr>
              <a:tblGrid>
                <a:gridCol w="214571">
                  <a:extLst>
                    <a:ext uri="{9D8B030D-6E8A-4147-A177-3AD203B41FA5}">
                      <a16:colId xmlns:a16="http://schemas.microsoft.com/office/drawing/2014/main" val="1287257524"/>
                    </a:ext>
                  </a:extLst>
                </a:gridCol>
                <a:gridCol w="421482">
                  <a:extLst>
                    <a:ext uri="{9D8B030D-6E8A-4147-A177-3AD203B41FA5}">
                      <a16:colId xmlns:a16="http://schemas.microsoft.com/office/drawing/2014/main" val="469048331"/>
                    </a:ext>
                  </a:extLst>
                </a:gridCol>
                <a:gridCol w="1800881">
                  <a:extLst>
                    <a:ext uri="{9D8B030D-6E8A-4147-A177-3AD203B41FA5}">
                      <a16:colId xmlns:a16="http://schemas.microsoft.com/office/drawing/2014/main" val="931068097"/>
                    </a:ext>
                  </a:extLst>
                </a:gridCol>
                <a:gridCol w="2350085">
                  <a:extLst>
                    <a:ext uri="{9D8B030D-6E8A-4147-A177-3AD203B41FA5}">
                      <a16:colId xmlns:a16="http://schemas.microsoft.com/office/drawing/2014/main" val="2250814708"/>
                    </a:ext>
                  </a:extLst>
                </a:gridCol>
                <a:gridCol w="957916">
                  <a:extLst>
                    <a:ext uri="{9D8B030D-6E8A-4147-A177-3AD203B41FA5}">
                      <a16:colId xmlns:a16="http://schemas.microsoft.com/office/drawing/2014/main" val="1240431994"/>
                    </a:ext>
                  </a:extLst>
                </a:gridCol>
              </a:tblGrid>
              <a:tr h="379169">
                <a:tc gridSpan="5">
                  <a:txBody>
                    <a:bodyPr/>
                    <a:lstStyle/>
                    <a:p>
                      <a:pPr algn="l" fontAlgn="ctr"/>
                      <a:r>
                        <a:rPr lang="en-US" sz="1300" u="none" strike="noStrike" dirty="0">
                          <a:effectLst/>
                        </a:rPr>
                        <a:t>File access rights </a:t>
                      </a:r>
                      <a:r>
                        <a:rPr lang="en-US" sz="1400" u="none" strike="noStrike" dirty="0">
                          <a:solidFill>
                            <a:srgbClr val="FFFF00"/>
                          </a:solidFill>
                          <a:effectLst/>
                        </a:rPr>
                        <a:t>– combined standard and object-specific rights</a:t>
                      </a:r>
                      <a:endParaRPr lang="en-US" sz="1400" b="1" i="0" u="none" strike="noStrike" dirty="0">
                        <a:solidFill>
                          <a:srgbClr val="FFFF00"/>
                        </a:solidFill>
                        <a:effectLst/>
                        <a:latin typeface="Segoe UI" panose="020B0502040204020203" pitchFamily="34" charset="0"/>
                      </a:endParaRPr>
                    </a:p>
                  </a:txBody>
                  <a:tcPr marL="118249" marR="118249" marT="59125" marB="591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85814661"/>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algn="ctr" fontAlgn="t"/>
                      <a:r>
                        <a:rPr lang="en-US" sz="1000" u="none" strike="noStrike" dirty="0">
                          <a:effectLst/>
                        </a:rPr>
                        <a:t>Code</a:t>
                      </a:r>
                      <a:endParaRPr lang="en-US" sz="1000" b="1"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a:effectLst/>
                        </a:rPr>
                        <a:t>Constant in Sddl.h</a:t>
                      </a:r>
                      <a:endParaRPr lang="en-US" sz="1000" b="1"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Access right value</a:t>
                      </a:r>
                      <a:endParaRPr lang="en-US" sz="1000" b="1"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a:effectLst/>
                        </a:rPr>
                        <a:t>Access mask</a:t>
                      </a:r>
                      <a:endParaRPr lang="en-US" sz="1000" b="1" i="0" u="none" strike="noStrike">
                        <a:solidFill>
                          <a:srgbClr val="000000"/>
                        </a:solidFill>
                        <a:effectLst/>
                        <a:latin typeface="Segoe UI" panose="020B0502040204020203" pitchFamily="34" charset="0"/>
                      </a:endParaRPr>
                    </a:p>
                  </a:txBody>
                  <a:tcPr marL="7980" marR="7980" marT="7980" marB="0" anchor="ctr"/>
                </a:tc>
                <a:extLst>
                  <a:ext uri="{0D108BD9-81ED-4DB2-BD59-A6C34878D82A}">
                    <a16:rowId xmlns:a16="http://schemas.microsoft.com/office/drawing/2014/main" val="3242540435"/>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FR</a:t>
                      </a:r>
                    </a:p>
                  </a:txBody>
                  <a:tcPr marL="7980" marR="7980" marT="7980" marB="0" anchor="ctr"/>
                </a:tc>
                <a:tc>
                  <a:txBody>
                    <a:bodyPr/>
                    <a:lstStyle/>
                    <a:p>
                      <a:pPr algn="l" fontAlgn="t"/>
                      <a:r>
                        <a:rPr lang="en-US" sz="1000" u="none" strike="noStrike">
                          <a:effectLst/>
                        </a:rPr>
                        <a:t>SDDL_FILE_READ</a:t>
                      </a:r>
                      <a:endParaRPr lang="en-US" sz="1000" b="0"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FILE_GENERIC_READ</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0x00120089</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486652098"/>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FX</a:t>
                      </a:r>
                    </a:p>
                  </a:txBody>
                  <a:tcPr marL="7980" marR="7980" marT="7980" marB="0" anchor="ctr"/>
                </a:tc>
                <a:tc>
                  <a:txBody>
                    <a:bodyPr/>
                    <a:lstStyle/>
                    <a:p>
                      <a:pPr algn="l" fontAlgn="t"/>
                      <a:r>
                        <a:rPr lang="en-US" sz="1000" u="none" strike="noStrike">
                          <a:effectLst/>
                        </a:rPr>
                        <a:t>SDDL_FILE_EXECUTE</a:t>
                      </a:r>
                      <a:endParaRPr lang="en-US" sz="1000" b="0"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FILE_GENERIC_EXECUTE</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0x001200a0</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719233361"/>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FW</a:t>
                      </a:r>
                    </a:p>
                  </a:txBody>
                  <a:tcPr marL="7980" marR="7980" marT="7980" marB="0" anchor="ctr"/>
                </a:tc>
                <a:tc>
                  <a:txBody>
                    <a:bodyPr/>
                    <a:lstStyle/>
                    <a:p>
                      <a:pPr algn="l" fontAlgn="t"/>
                      <a:r>
                        <a:rPr lang="en-US" sz="1000" u="none" strike="noStrike" dirty="0">
                          <a:effectLst/>
                        </a:rPr>
                        <a:t>SDDL_FILE_WRITE</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FILE_GENERIC_WRITE</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0x00120116</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1990846510"/>
                  </a:ext>
                </a:extLst>
              </a:tr>
              <a:tr h="223467">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FA</a:t>
                      </a:r>
                    </a:p>
                  </a:txBody>
                  <a:tcPr marL="7980" marR="7980" marT="7980" marB="0" anchor="ctr"/>
                </a:tc>
                <a:tc>
                  <a:txBody>
                    <a:bodyPr/>
                    <a:lstStyle/>
                    <a:p>
                      <a:pPr algn="l" fontAlgn="t"/>
                      <a:r>
                        <a:rPr lang="en-US" sz="1000" u="none" strike="noStrike">
                          <a:effectLst/>
                        </a:rPr>
                        <a:t>SDDL_FILE_ALL</a:t>
                      </a:r>
                      <a:endParaRPr lang="en-US" sz="1000" b="0"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FILE_ALL_ACCESS</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0x001f01ff</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2610983085"/>
                  </a:ext>
                </a:extLst>
              </a:tr>
              <a:tr h="379169">
                <a:tc gridSpan="5">
                  <a:txBody>
                    <a:bodyPr/>
                    <a:lstStyle/>
                    <a:p>
                      <a:pPr algn="l" fontAlgn="ctr"/>
                      <a:r>
                        <a:rPr lang="en-US" sz="1300" u="none" strike="noStrike" dirty="0">
                          <a:effectLst/>
                        </a:rPr>
                        <a:t>Registry key access rights </a:t>
                      </a:r>
                      <a:r>
                        <a:rPr lang="en-US" sz="1400" u="none" strike="noStrike" dirty="0">
                          <a:solidFill>
                            <a:srgbClr val="FFFF00"/>
                          </a:solidFill>
                          <a:effectLst/>
                        </a:rPr>
                        <a:t>– combined standard and object-specific rights</a:t>
                      </a:r>
                      <a:endParaRPr lang="en-US" sz="1400" b="1" i="0" u="none" strike="noStrike" dirty="0">
                        <a:solidFill>
                          <a:srgbClr val="FFFF00"/>
                        </a:solidFill>
                        <a:effectLst/>
                        <a:latin typeface="Segoe UI" panose="020B0502040204020203" pitchFamily="34" charset="0"/>
                      </a:endParaRPr>
                    </a:p>
                  </a:txBody>
                  <a:tcPr marL="118249" marR="118249" marT="59125" marB="591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79345676"/>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algn="ctr" fontAlgn="t"/>
                      <a:r>
                        <a:rPr lang="en-US" sz="1000" u="none" strike="noStrike" dirty="0">
                          <a:effectLst/>
                        </a:rPr>
                        <a:t>Code</a:t>
                      </a:r>
                      <a:endParaRPr lang="en-US" sz="1000" b="1"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a:effectLst/>
                        </a:rPr>
                        <a:t>Constant in Sddl.h</a:t>
                      </a:r>
                      <a:endParaRPr lang="en-US" sz="1000" b="1"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Access right value</a:t>
                      </a:r>
                      <a:endParaRPr lang="en-US" sz="1000" b="1"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a:effectLst/>
                        </a:rPr>
                        <a:t>Access mask</a:t>
                      </a:r>
                      <a:endParaRPr lang="en-US" sz="1000" b="1" i="0" u="none" strike="noStrike">
                        <a:solidFill>
                          <a:srgbClr val="000000"/>
                        </a:solidFill>
                        <a:effectLst/>
                        <a:latin typeface="Segoe UI" panose="020B0502040204020203" pitchFamily="34" charset="0"/>
                      </a:endParaRPr>
                    </a:p>
                  </a:txBody>
                  <a:tcPr marL="7980" marR="7980" marT="7980" marB="0" anchor="ctr"/>
                </a:tc>
                <a:extLst>
                  <a:ext uri="{0D108BD9-81ED-4DB2-BD59-A6C34878D82A}">
                    <a16:rowId xmlns:a16="http://schemas.microsoft.com/office/drawing/2014/main" val="1927536755"/>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KW</a:t>
                      </a:r>
                    </a:p>
                  </a:txBody>
                  <a:tcPr marL="7980" marR="7980" marT="7980" marB="0" anchor="ctr"/>
                </a:tc>
                <a:tc>
                  <a:txBody>
                    <a:bodyPr/>
                    <a:lstStyle/>
                    <a:p>
                      <a:pPr algn="l" fontAlgn="t"/>
                      <a:r>
                        <a:rPr lang="en-US" sz="1000" u="none" strike="noStrike">
                          <a:effectLst/>
                        </a:rPr>
                        <a:t>SDDL_KEY_WRITE</a:t>
                      </a:r>
                      <a:endParaRPr lang="en-US" sz="1000" b="0"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KEY_WRITE</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0x00020006</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4227410110"/>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KR</a:t>
                      </a:r>
                    </a:p>
                  </a:txBody>
                  <a:tcPr marL="7980" marR="7980" marT="7980" marB="0" anchor="ctr"/>
                </a:tc>
                <a:tc>
                  <a:txBody>
                    <a:bodyPr/>
                    <a:lstStyle/>
                    <a:p>
                      <a:pPr algn="l" fontAlgn="t"/>
                      <a:r>
                        <a:rPr lang="en-US" sz="1000" u="none" strike="noStrike">
                          <a:effectLst/>
                        </a:rPr>
                        <a:t>SDDL_KEY_READ</a:t>
                      </a:r>
                      <a:endParaRPr lang="en-US" sz="1000" b="0"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KEY_READ</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0x00020019</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3467945418"/>
                  </a:ext>
                </a:extLst>
              </a:tr>
              <a:tr h="231448">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KX</a:t>
                      </a:r>
                    </a:p>
                  </a:txBody>
                  <a:tcPr marL="7980" marR="7980" marT="7980" marB="0" anchor="ctr"/>
                </a:tc>
                <a:tc>
                  <a:txBody>
                    <a:bodyPr/>
                    <a:lstStyle/>
                    <a:p>
                      <a:pPr algn="l" fontAlgn="t"/>
                      <a:r>
                        <a:rPr lang="en-US" sz="1000" u="none" strike="noStrike">
                          <a:effectLst/>
                        </a:rPr>
                        <a:t>SDDL_KEY_EXECUTE</a:t>
                      </a:r>
                      <a:endParaRPr lang="en-US" sz="1000" b="0"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KEY_EXECUTE </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0x00020019</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698483010"/>
                  </a:ext>
                </a:extLst>
              </a:tr>
              <a:tr h="223467">
                <a:tc>
                  <a:txBody>
                    <a:bodyPr/>
                    <a:lstStyle/>
                    <a:p>
                      <a:pPr algn="l" fontAlgn="b"/>
                      <a:endParaRPr lang="en-US" sz="1000" b="0" i="0" u="none" strike="noStrike">
                        <a:solidFill>
                          <a:srgbClr val="000000"/>
                        </a:solidFill>
                        <a:effectLst/>
                        <a:latin typeface="Calibri" panose="020F0502020204030204" pitchFamily="34" charset="0"/>
                      </a:endParaRPr>
                    </a:p>
                  </a:txBody>
                  <a:tcPr marL="7980" marR="7980" marT="7980"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KA</a:t>
                      </a:r>
                    </a:p>
                  </a:txBody>
                  <a:tcPr marL="7980" marR="7980" marT="7980" marB="0" anchor="ctr"/>
                </a:tc>
                <a:tc>
                  <a:txBody>
                    <a:bodyPr/>
                    <a:lstStyle/>
                    <a:p>
                      <a:pPr algn="l" fontAlgn="t"/>
                      <a:r>
                        <a:rPr lang="en-US" sz="1000" u="none" strike="noStrike">
                          <a:effectLst/>
                        </a:rPr>
                        <a:t>SDDL_KEY_ALL</a:t>
                      </a:r>
                      <a:endParaRPr lang="en-US" sz="1000" b="0" i="0" u="none" strike="noStrike">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rPr>
                        <a:t>KEY_ALL_ACCESS</a:t>
                      </a:r>
                      <a:endParaRPr lang="en-US" sz="1000" b="0" i="0" u="none" strike="noStrike" dirty="0">
                        <a:solidFill>
                          <a:srgbClr val="000000"/>
                        </a:solidFill>
                        <a:effectLst/>
                        <a:latin typeface="Segoe UI" panose="020B0502040204020203" pitchFamily="34" charset="0"/>
                      </a:endParaRPr>
                    </a:p>
                  </a:txBody>
                  <a:tcPr marL="7980" marR="7980" marT="7980" marB="0" anchor="ctr"/>
                </a:tc>
                <a:tc>
                  <a:txBody>
                    <a:bodyPr/>
                    <a:lstStyle/>
                    <a:p>
                      <a:pPr algn="l" fontAlgn="t"/>
                      <a:r>
                        <a:rPr lang="en-US" sz="1000" u="none" strike="noStrike" dirty="0">
                          <a:effectLst/>
                          <a:latin typeface="Lucida Console" panose="020B0609040504020204" pitchFamily="49" charset="0"/>
                        </a:rPr>
                        <a:t>0x000f003f</a:t>
                      </a:r>
                      <a:endParaRPr lang="en-US" sz="1000" b="0" i="0" u="none" strike="noStrike" dirty="0">
                        <a:solidFill>
                          <a:srgbClr val="000000"/>
                        </a:solidFill>
                        <a:effectLst/>
                        <a:latin typeface="Lucida Console" panose="020B0609040504020204" pitchFamily="49" charset="0"/>
                      </a:endParaRPr>
                    </a:p>
                  </a:txBody>
                  <a:tcPr marL="7980" marR="7980" marT="7980" marB="0" anchor="ctr"/>
                </a:tc>
                <a:extLst>
                  <a:ext uri="{0D108BD9-81ED-4DB2-BD59-A6C34878D82A}">
                    <a16:rowId xmlns:a16="http://schemas.microsoft.com/office/drawing/2014/main" val="834671024"/>
                  </a:ext>
                </a:extLst>
              </a:tr>
            </a:tbl>
          </a:graphicData>
        </a:graphic>
      </p:graphicFrame>
      <p:graphicFrame>
        <p:nvGraphicFramePr>
          <p:cNvPr id="6" name="Content Placeholder 3">
            <a:extLst>
              <a:ext uri="{FF2B5EF4-FFF2-40B4-BE49-F238E27FC236}">
                <a16:creationId xmlns:a16="http://schemas.microsoft.com/office/drawing/2014/main" id="{9F297215-FB96-48DB-B215-6942A379FCE2}"/>
              </a:ext>
            </a:extLst>
          </p:cNvPr>
          <p:cNvGraphicFramePr>
            <a:graphicFrameLocks/>
          </p:cNvGraphicFramePr>
          <p:nvPr>
            <p:extLst>
              <p:ext uri="{D42A27DB-BD31-4B8C-83A1-F6EECF244321}">
                <p14:modId xmlns:p14="http://schemas.microsoft.com/office/powerpoint/2010/main" val="980286781"/>
              </p:ext>
            </p:extLst>
          </p:nvPr>
        </p:nvGraphicFramePr>
        <p:xfrm>
          <a:off x="243487" y="3599709"/>
          <a:ext cx="5710363" cy="2669504"/>
        </p:xfrm>
        <a:graphic>
          <a:graphicData uri="http://schemas.openxmlformats.org/drawingml/2006/table">
            <a:tbl>
              <a:tblPr firstCol="1">
                <a:tableStyleId>{5C22544A-7EE6-4342-B048-85BDC9FD1C3A}</a:tableStyleId>
              </a:tblPr>
              <a:tblGrid>
                <a:gridCol w="213280">
                  <a:extLst>
                    <a:ext uri="{9D8B030D-6E8A-4147-A177-3AD203B41FA5}">
                      <a16:colId xmlns:a16="http://schemas.microsoft.com/office/drawing/2014/main" val="1287257524"/>
                    </a:ext>
                  </a:extLst>
                </a:gridCol>
                <a:gridCol w="418946">
                  <a:extLst>
                    <a:ext uri="{9D8B030D-6E8A-4147-A177-3AD203B41FA5}">
                      <a16:colId xmlns:a16="http://schemas.microsoft.com/office/drawing/2014/main" val="469048331"/>
                    </a:ext>
                  </a:extLst>
                </a:gridCol>
                <a:gridCol w="1790044">
                  <a:extLst>
                    <a:ext uri="{9D8B030D-6E8A-4147-A177-3AD203B41FA5}">
                      <a16:colId xmlns:a16="http://schemas.microsoft.com/office/drawing/2014/main" val="931068097"/>
                    </a:ext>
                  </a:extLst>
                </a:gridCol>
                <a:gridCol w="2335942">
                  <a:extLst>
                    <a:ext uri="{9D8B030D-6E8A-4147-A177-3AD203B41FA5}">
                      <a16:colId xmlns:a16="http://schemas.microsoft.com/office/drawing/2014/main" val="2250814708"/>
                    </a:ext>
                  </a:extLst>
                </a:gridCol>
                <a:gridCol w="952151">
                  <a:extLst>
                    <a:ext uri="{9D8B030D-6E8A-4147-A177-3AD203B41FA5}">
                      <a16:colId xmlns:a16="http://schemas.microsoft.com/office/drawing/2014/main" val="1240431994"/>
                    </a:ext>
                  </a:extLst>
                </a:gridCol>
              </a:tblGrid>
              <a:tr h="376887">
                <a:tc gridSpan="5">
                  <a:txBody>
                    <a:bodyPr/>
                    <a:lstStyle/>
                    <a:p>
                      <a:pPr algn="l" fontAlgn="ctr"/>
                      <a:r>
                        <a:rPr lang="en-US" sz="1300" u="none" strike="sngStrike" dirty="0">
                          <a:solidFill>
                            <a:schemeClr val="bg2">
                              <a:lumMod val="75000"/>
                            </a:schemeClr>
                          </a:solidFill>
                          <a:effectLst/>
                        </a:rPr>
                        <a:t>Directory service object access rights</a:t>
                      </a:r>
                      <a:r>
                        <a:rPr lang="en-US" sz="1300" u="none" strike="noStrike" dirty="0">
                          <a:effectLst/>
                        </a:rPr>
                        <a:t> </a:t>
                      </a:r>
                      <a:r>
                        <a:rPr lang="en-US" sz="1400" u="none" strike="noStrike" dirty="0">
                          <a:solidFill>
                            <a:srgbClr val="FFFF00"/>
                          </a:solidFill>
                          <a:effectLst/>
                        </a:rPr>
                        <a:t>OBJECT-SPECIFIC RIGHTS</a:t>
                      </a:r>
                      <a:endParaRPr lang="en-US" sz="1400" b="1" i="0" u="none" strike="noStrike" dirty="0">
                        <a:solidFill>
                          <a:srgbClr val="FFFF00"/>
                        </a:solidFill>
                        <a:effectLst/>
                        <a:latin typeface="Segoe UI" panose="020B0502040204020203" pitchFamily="34" charset="0"/>
                      </a:endParaRPr>
                    </a:p>
                  </a:txBody>
                  <a:tcPr marL="96795" marR="96795" marT="48397" marB="48397"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81621365"/>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algn="ctr" fontAlgn="t"/>
                      <a:r>
                        <a:rPr lang="en-US" sz="1100" u="none" strike="noStrike" dirty="0">
                          <a:effectLst/>
                        </a:rPr>
                        <a:t>Code</a:t>
                      </a:r>
                      <a:endParaRPr lang="en-US" sz="1100" b="1"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Constant in Sddl.h</a:t>
                      </a:r>
                      <a:endParaRPr lang="en-US" sz="1100" b="1"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Access right value</a:t>
                      </a:r>
                      <a:endParaRPr lang="en-US" sz="1100" b="1"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Access mask</a:t>
                      </a:r>
                      <a:endParaRPr lang="en-US" sz="1100" b="1" i="0" u="none" strike="noStrike">
                        <a:solidFill>
                          <a:srgbClr val="000000"/>
                        </a:solidFill>
                        <a:effectLst/>
                        <a:latin typeface="Segoe UI" panose="020B0502040204020203" pitchFamily="34" charset="0"/>
                      </a:endParaRPr>
                    </a:p>
                  </a:txBody>
                  <a:tcPr marL="7932" marR="7932" marT="7932" marB="0" anchor="ctr"/>
                </a:tc>
                <a:extLst>
                  <a:ext uri="{0D108BD9-81ED-4DB2-BD59-A6C34878D82A}">
                    <a16:rowId xmlns:a16="http://schemas.microsoft.com/office/drawing/2014/main" val="156111571"/>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CC</a:t>
                      </a:r>
                    </a:p>
                  </a:txBody>
                  <a:tcPr marL="7932" marR="7932" marT="7932" marB="0" anchor="ctr"/>
                </a:tc>
                <a:tc>
                  <a:txBody>
                    <a:bodyPr/>
                    <a:lstStyle/>
                    <a:p>
                      <a:pPr algn="l" fontAlgn="t"/>
                      <a:r>
                        <a:rPr lang="en-US" sz="1100" u="none" strike="noStrike">
                          <a:effectLst/>
                        </a:rPr>
                        <a:t>SDDL_CREATE_CHILD</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ADS_RIGHT_DS_CREATE_CHILD</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0x00000001</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753097489"/>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DC</a:t>
                      </a:r>
                    </a:p>
                  </a:txBody>
                  <a:tcPr marL="7932" marR="7932" marT="7932" marB="0" anchor="ctr"/>
                </a:tc>
                <a:tc>
                  <a:txBody>
                    <a:bodyPr/>
                    <a:lstStyle/>
                    <a:p>
                      <a:pPr algn="l" fontAlgn="t"/>
                      <a:r>
                        <a:rPr lang="en-US" sz="1100" u="none" strike="noStrike">
                          <a:effectLst/>
                        </a:rPr>
                        <a:t>SDDL_DELETE_CHILD</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ADS_RIGHT_DS_DELETE_CHILD</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0x00000002</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718193096"/>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LC</a:t>
                      </a:r>
                    </a:p>
                  </a:txBody>
                  <a:tcPr marL="7932" marR="7932" marT="7932" marB="0" anchor="ctr"/>
                </a:tc>
                <a:tc>
                  <a:txBody>
                    <a:bodyPr/>
                    <a:lstStyle/>
                    <a:p>
                      <a:pPr algn="l" fontAlgn="t"/>
                      <a:r>
                        <a:rPr lang="en-US" sz="1100" u="none" strike="noStrike">
                          <a:effectLst/>
                        </a:rPr>
                        <a:t>SDDL_LIST_CHILDREN</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ADS_RIGHT_ACTRL_DS_LIST</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0x00000004</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944630352"/>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SW</a:t>
                      </a:r>
                    </a:p>
                  </a:txBody>
                  <a:tcPr marL="7932" marR="7932" marT="7932" marB="0" anchor="ctr"/>
                </a:tc>
                <a:tc>
                  <a:txBody>
                    <a:bodyPr/>
                    <a:lstStyle/>
                    <a:p>
                      <a:pPr algn="l" fontAlgn="t"/>
                      <a:r>
                        <a:rPr lang="en-US" sz="1100" u="none" strike="noStrike">
                          <a:effectLst/>
                        </a:rPr>
                        <a:t>SDDL_SELF_WRITE</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ADS_RIGHT_DS_SELF</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0x00000008</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2206390200"/>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RP</a:t>
                      </a:r>
                    </a:p>
                  </a:txBody>
                  <a:tcPr marL="7932" marR="7932" marT="7932" marB="0" anchor="ctr"/>
                </a:tc>
                <a:tc>
                  <a:txBody>
                    <a:bodyPr/>
                    <a:lstStyle/>
                    <a:p>
                      <a:pPr algn="l" fontAlgn="t"/>
                      <a:r>
                        <a:rPr lang="en-US" sz="1100" u="none" strike="noStrike">
                          <a:effectLst/>
                        </a:rPr>
                        <a:t>SDDL_READ_PROPERTY</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ADS_RIGHT_DS_READ_PROP</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0x00000010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2007463313"/>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WP</a:t>
                      </a:r>
                    </a:p>
                  </a:txBody>
                  <a:tcPr marL="7932" marR="7932" marT="7932" marB="0" anchor="ctr"/>
                </a:tc>
                <a:tc>
                  <a:txBody>
                    <a:bodyPr/>
                    <a:lstStyle/>
                    <a:p>
                      <a:pPr algn="l" fontAlgn="t"/>
                      <a:r>
                        <a:rPr lang="en-US" sz="1100" u="none" strike="noStrike" dirty="0">
                          <a:effectLst/>
                        </a:rPr>
                        <a:t>SDDL_WRITE_PROPERTY</a:t>
                      </a:r>
                      <a:endParaRPr lang="en-US" sz="1100" b="0" i="0" u="none" strike="noStrike" dirty="0">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ADS_RIGHT_DS_WRITE_PROP</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0x00000020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1270095058"/>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DT</a:t>
                      </a:r>
                    </a:p>
                  </a:txBody>
                  <a:tcPr marL="7932" marR="7932" marT="7932" marB="0" anchor="ctr"/>
                </a:tc>
                <a:tc>
                  <a:txBody>
                    <a:bodyPr/>
                    <a:lstStyle/>
                    <a:p>
                      <a:pPr algn="l" fontAlgn="t"/>
                      <a:r>
                        <a:rPr lang="en-US" sz="1100" u="none" strike="noStrike">
                          <a:effectLst/>
                        </a:rPr>
                        <a:t>SDDL_DELETE_TREE</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ADS_RIGHT_DS_DELETE_TREE</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0x00000040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1109190967"/>
                  </a:ext>
                </a:extLst>
              </a:tr>
              <a:tr h="230055">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LO</a:t>
                      </a:r>
                    </a:p>
                  </a:txBody>
                  <a:tcPr marL="7932" marR="7932" marT="7932" marB="0" anchor="ctr"/>
                </a:tc>
                <a:tc>
                  <a:txBody>
                    <a:bodyPr/>
                    <a:lstStyle/>
                    <a:p>
                      <a:pPr algn="l" fontAlgn="t"/>
                      <a:r>
                        <a:rPr lang="en-US" sz="1100" u="none" strike="noStrike">
                          <a:effectLst/>
                        </a:rPr>
                        <a:t>SDDL_LIST_OBJECT</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ADS_RIGHT_DS_LIST_OBJECT</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0x00000080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1473579075"/>
                  </a:ext>
                </a:extLst>
              </a:tr>
              <a:tr h="222122">
                <a:tc>
                  <a:txBody>
                    <a:bodyPr/>
                    <a:lstStyle/>
                    <a:p>
                      <a:pPr algn="l" fontAlgn="b"/>
                      <a:endParaRPr lang="en-US" sz="1100" b="0" i="0" u="none" strike="noStrike">
                        <a:solidFill>
                          <a:srgbClr val="000000"/>
                        </a:solidFill>
                        <a:effectLst/>
                        <a:latin typeface="Calibri" panose="020F0502020204030204" pitchFamily="34" charset="0"/>
                      </a:endParaRPr>
                    </a:p>
                  </a:txBody>
                  <a:tcPr marL="7932" marR="7932" marT="7932" marB="0" anchor="ctr"/>
                </a:tc>
                <a:tc>
                  <a:txBody>
                    <a:bodyPr/>
                    <a:lstStyle/>
                    <a:p>
                      <a:pPr marL="0" algn="ctr" defTabSz="914400" rtl="0" eaLnBrk="1" fontAlgn="t" latinLnBrk="0" hangingPunct="1"/>
                      <a:r>
                        <a:rPr lang="en-US" sz="1100" b="1" u="none" strike="noStrike" kern="1200" dirty="0">
                          <a:solidFill>
                            <a:schemeClr val="dk1"/>
                          </a:solidFill>
                          <a:effectLst/>
                          <a:latin typeface="Lucida Console" panose="020B0609040504020204" pitchFamily="49" charset="0"/>
                          <a:ea typeface="+mn-ea"/>
                          <a:cs typeface="+mn-cs"/>
                        </a:rPr>
                        <a:t>CR</a:t>
                      </a:r>
                    </a:p>
                  </a:txBody>
                  <a:tcPr marL="7932" marR="7932" marT="7932" marB="0" anchor="ctr"/>
                </a:tc>
                <a:tc>
                  <a:txBody>
                    <a:bodyPr/>
                    <a:lstStyle/>
                    <a:p>
                      <a:pPr algn="l" fontAlgn="t"/>
                      <a:r>
                        <a:rPr lang="en-US" sz="1100" u="none" strike="noStrike">
                          <a:effectLst/>
                        </a:rPr>
                        <a:t>SDDL_CONTROL_ACCESS</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a:effectLst/>
                        </a:rPr>
                        <a:t>ADS_RIGHT_DS_CONTROL_ACCESS</a:t>
                      </a:r>
                      <a:endParaRPr lang="en-US" sz="1100" b="0" i="0" u="none" strike="noStrike">
                        <a:solidFill>
                          <a:srgbClr val="000000"/>
                        </a:solidFill>
                        <a:effectLst/>
                        <a:latin typeface="Segoe UI" panose="020B0502040204020203" pitchFamily="34" charset="0"/>
                      </a:endParaRPr>
                    </a:p>
                  </a:txBody>
                  <a:tcPr marL="7932" marR="7932" marT="7932" marB="0" anchor="ctr"/>
                </a:tc>
                <a:tc>
                  <a:txBody>
                    <a:bodyPr/>
                    <a:lstStyle/>
                    <a:p>
                      <a:pPr algn="l" fontAlgn="t"/>
                      <a:r>
                        <a:rPr lang="en-US" sz="1100" u="none" strike="noStrike" dirty="0">
                          <a:effectLst/>
                          <a:latin typeface="Lucida Console" panose="020B0609040504020204" pitchFamily="49" charset="0"/>
                        </a:rPr>
                        <a:t>0x00000100</a:t>
                      </a:r>
                      <a:endParaRPr lang="en-US" sz="1100" b="0" i="0" u="none" strike="noStrike" dirty="0">
                        <a:solidFill>
                          <a:srgbClr val="000000"/>
                        </a:solidFill>
                        <a:effectLst/>
                        <a:latin typeface="Lucida Console" panose="020B0609040504020204" pitchFamily="49" charset="0"/>
                      </a:endParaRPr>
                    </a:p>
                  </a:txBody>
                  <a:tcPr marL="7932" marR="7932" marT="7932" marB="0" anchor="ctr"/>
                </a:tc>
                <a:extLst>
                  <a:ext uri="{0D108BD9-81ED-4DB2-BD59-A6C34878D82A}">
                    <a16:rowId xmlns:a16="http://schemas.microsoft.com/office/drawing/2014/main" val="677601594"/>
                  </a:ext>
                </a:extLst>
              </a:tr>
            </a:tbl>
          </a:graphicData>
        </a:graphic>
      </p:graphicFrame>
    </p:spTree>
    <p:extLst>
      <p:ext uri="{BB962C8B-B14F-4D97-AF65-F5344CB8AC3E}">
        <p14:creationId xmlns:p14="http://schemas.microsoft.com/office/powerpoint/2010/main" val="1431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B80F-1D51-4C78-9FD1-B154265F190C}"/>
              </a:ext>
            </a:extLst>
          </p:cNvPr>
          <p:cNvSpPr>
            <a:spLocks noGrp="1"/>
          </p:cNvSpPr>
          <p:nvPr>
            <p:ph type="title"/>
          </p:nvPr>
        </p:nvSpPr>
        <p:spPr/>
        <p:txBody>
          <a:bodyPr>
            <a:normAutofit/>
          </a:bodyPr>
          <a:lstStyle/>
          <a:p>
            <a:r>
              <a:rPr lang="en-US" sz="4000" dirty="0"/>
              <a:t>Meaning of 2-letter code depends on object type</a:t>
            </a:r>
          </a:p>
        </p:txBody>
      </p:sp>
      <p:pic>
        <p:nvPicPr>
          <p:cNvPr id="7" name="previous slide">
            <a:extLst>
              <a:ext uri="{FF2B5EF4-FFF2-40B4-BE49-F238E27FC236}">
                <a16:creationId xmlns:a16="http://schemas.microsoft.com/office/drawing/2014/main" id="{68053F22-DB48-49AD-8045-997B1FA21FF4}"/>
              </a:ext>
            </a:extLst>
          </p:cNvPr>
          <p:cNvPicPr>
            <a:picLocks noChangeAspect="1"/>
          </p:cNvPicPr>
          <p:nvPr/>
        </p:nvPicPr>
        <p:blipFill>
          <a:blip r:embed="rId2"/>
          <a:stretch>
            <a:fillRect/>
          </a:stretch>
        </p:blipFill>
        <p:spPr>
          <a:xfrm>
            <a:off x="0" y="0"/>
            <a:ext cx="12191998" cy="6858000"/>
          </a:xfrm>
          <a:prstGeom prst="rect">
            <a:avLst/>
          </a:prstGeom>
          <a:ln w="19050">
            <a:solidFill>
              <a:schemeClr val="accent1">
                <a:lumMod val="60000"/>
                <a:lumOff val="40000"/>
              </a:schemeClr>
            </a:solidFill>
          </a:ln>
          <a:effectLst>
            <a:outerShdw blurRad="50800" dist="139700" dir="2700000" algn="tl" rotWithShape="0">
              <a:prstClr val="black">
                <a:alpha val="40000"/>
              </a:prstClr>
            </a:outerShdw>
          </a:effectLst>
        </p:spPr>
      </p:pic>
      <p:graphicFrame>
        <p:nvGraphicFramePr>
          <p:cNvPr id="9" name="Obj rights CC">
            <a:extLst>
              <a:ext uri="{FF2B5EF4-FFF2-40B4-BE49-F238E27FC236}">
                <a16:creationId xmlns:a16="http://schemas.microsoft.com/office/drawing/2014/main" id="{D865AAA7-14DB-4974-A466-23473FB8BE1F}"/>
              </a:ext>
            </a:extLst>
          </p:cNvPr>
          <p:cNvGraphicFramePr>
            <a:graphicFrameLocks noGrp="1"/>
          </p:cNvGraphicFramePr>
          <p:nvPr>
            <p:ph idx="1"/>
            <p:extLst>
              <p:ext uri="{D42A27DB-BD31-4B8C-83A1-F6EECF244321}">
                <p14:modId xmlns:p14="http://schemas.microsoft.com/office/powerpoint/2010/main" val="1481220138"/>
              </p:ext>
            </p:extLst>
          </p:nvPr>
        </p:nvGraphicFramePr>
        <p:xfrm>
          <a:off x="6992488" y="2328863"/>
          <a:ext cx="4606166" cy="3573484"/>
        </p:xfrm>
        <a:graphic>
          <a:graphicData uri="http://schemas.openxmlformats.org/drawingml/2006/table">
            <a:tbl>
              <a:tblPr firstRow="1" bandRow="1">
                <a:tableStyleId>{5C22544A-7EE6-4342-B048-85BDC9FD1C3A}</a:tableStyleId>
              </a:tblPr>
              <a:tblGrid>
                <a:gridCol w="1889698">
                  <a:extLst>
                    <a:ext uri="{9D8B030D-6E8A-4147-A177-3AD203B41FA5}">
                      <a16:colId xmlns:a16="http://schemas.microsoft.com/office/drawing/2014/main" val="944901430"/>
                    </a:ext>
                  </a:extLst>
                </a:gridCol>
                <a:gridCol w="2716468">
                  <a:extLst>
                    <a:ext uri="{9D8B030D-6E8A-4147-A177-3AD203B41FA5}">
                      <a16:colId xmlns:a16="http://schemas.microsoft.com/office/drawing/2014/main" val="667767511"/>
                    </a:ext>
                  </a:extLst>
                </a:gridCol>
              </a:tblGrid>
              <a:tr h="253308">
                <a:tc>
                  <a:txBody>
                    <a:bodyPr/>
                    <a:lstStyle/>
                    <a:p>
                      <a:pPr marL="0" marR="0">
                        <a:lnSpc>
                          <a:spcPct val="107000"/>
                        </a:lnSpc>
                        <a:spcBef>
                          <a:spcPts val="0"/>
                        </a:spcBef>
                        <a:spcAft>
                          <a:spcPts val="0"/>
                        </a:spcAft>
                      </a:pPr>
                      <a:r>
                        <a:rPr lang="en-US" sz="1800" dirty="0">
                          <a:effectLst/>
                        </a:rPr>
                        <a:t>Object 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800" dirty="0">
                          <a:effectLst/>
                        </a:rPr>
                        <a:t>Object-specific right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4017631957"/>
                  </a:ext>
                </a:extLst>
              </a:tr>
              <a:tr h="253308">
                <a:tc>
                  <a:txBody>
                    <a:bodyPr/>
                    <a:lstStyle/>
                    <a:p>
                      <a:pPr marL="0" marR="0">
                        <a:lnSpc>
                          <a:spcPct val="107000"/>
                        </a:lnSpc>
                        <a:spcBef>
                          <a:spcPts val="0"/>
                        </a:spcBef>
                        <a:spcAft>
                          <a:spcPts val="0"/>
                        </a:spcAft>
                      </a:pPr>
                      <a:r>
                        <a:rPr lang="en-US" sz="1500" dirty="0">
                          <a:effectLst/>
                        </a:rPr>
                        <a:t>AD directory services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500" dirty="0">
                          <a:effectLst/>
                        </a:rPr>
                        <a:t>ADS_RIGHT_DS_CREATE_CHILD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978190011"/>
                  </a:ext>
                </a:extLst>
              </a:tr>
              <a:tr h="253308">
                <a:tc>
                  <a:txBody>
                    <a:bodyPr/>
                    <a:lstStyle/>
                    <a:p>
                      <a:pPr marL="0" marR="0">
                        <a:lnSpc>
                          <a:spcPct val="107000"/>
                        </a:lnSpc>
                        <a:spcBef>
                          <a:spcPts val="0"/>
                        </a:spcBef>
                        <a:spcAft>
                          <a:spcPts val="0"/>
                        </a:spcAft>
                      </a:pPr>
                      <a:r>
                        <a:rPr lang="en-US" sz="1500">
                          <a:effectLst/>
                        </a:rPr>
                        <a:t>File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500" dirty="0">
                          <a:effectLst/>
                        </a:rPr>
                        <a:t>FILE_READ_DATA</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3433696411"/>
                  </a:ext>
                </a:extLst>
              </a:tr>
              <a:tr h="253308">
                <a:tc>
                  <a:txBody>
                    <a:bodyPr/>
                    <a:lstStyle/>
                    <a:p>
                      <a:pPr marL="0" marR="0">
                        <a:lnSpc>
                          <a:spcPct val="107000"/>
                        </a:lnSpc>
                        <a:spcBef>
                          <a:spcPts val="0"/>
                        </a:spcBef>
                        <a:spcAft>
                          <a:spcPts val="0"/>
                        </a:spcAft>
                      </a:pPr>
                      <a:r>
                        <a:rPr lang="en-US" sz="1500">
                          <a:effectLst/>
                        </a:rPr>
                        <a:t>Directory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500" dirty="0">
                          <a:effectLst/>
                        </a:rPr>
                        <a:t>FILE_LIST_DIRECTORY</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1103932861"/>
                  </a:ext>
                </a:extLst>
              </a:tr>
              <a:tr h="253308">
                <a:tc>
                  <a:txBody>
                    <a:bodyPr/>
                    <a:lstStyle/>
                    <a:p>
                      <a:pPr marL="0" marR="0">
                        <a:lnSpc>
                          <a:spcPct val="107000"/>
                        </a:lnSpc>
                        <a:spcBef>
                          <a:spcPts val="0"/>
                        </a:spcBef>
                        <a:spcAft>
                          <a:spcPts val="0"/>
                        </a:spcAft>
                      </a:pPr>
                      <a:r>
                        <a:rPr lang="en-US" sz="1500">
                          <a:effectLst/>
                        </a:rPr>
                        <a:t>Pipe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500" dirty="0">
                          <a:effectLst/>
                        </a:rPr>
                        <a:t>FILE_READ_DATA</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3546602190"/>
                  </a:ext>
                </a:extLst>
              </a:tr>
              <a:tr h="253308">
                <a:tc>
                  <a:txBody>
                    <a:bodyPr/>
                    <a:lstStyle/>
                    <a:p>
                      <a:pPr marL="0" marR="0">
                        <a:lnSpc>
                          <a:spcPct val="107000"/>
                        </a:lnSpc>
                        <a:spcBef>
                          <a:spcPts val="0"/>
                        </a:spcBef>
                        <a:spcAft>
                          <a:spcPts val="0"/>
                        </a:spcAft>
                      </a:pPr>
                      <a:r>
                        <a:rPr lang="en-US" sz="1500">
                          <a:effectLst/>
                        </a:rPr>
                        <a:t>Registry key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500" dirty="0">
                          <a:effectLst/>
                        </a:rPr>
                        <a:t>KEY_QUERY_VALUE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3953774895"/>
                  </a:ext>
                </a:extLst>
              </a:tr>
              <a:tr h="253308">
                <a:tc>
                  <a:txBody>
                    <a:bodyPr/>
                    <a:lstStyle/>
                    <a:p>
                      <a:pPr marL="0" marR="0">
                        <a:lnSpc>
                          <a:spcPct val="107000"/>
                        </a:lnSpc>
                        <a:spcBef>
                          <a:spcPts val="0"/>
                        </a:spcBef>
                        <a:spcAft>
                          <a:spcPts val="0"/>
                        </a:spcAft>
                      </a:pPr>
                      <a:r>
                        <a:rPr lang="en-US" sz="1500">
                          <a:effectLst/>
                        </a:rPr>
                        <a:t>Service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500" dirty="0">
                          <a:effectLst/>
                        </a:rPr>
                        <a:t>SERVICE_QUERY_CONFIG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4084984185"/>
                  </a:ext>
                </a:extLst>
              </a:tr>
              <a:tr h="253308">
                <a:tc>
                  <a:txBody>
                    <a:bodyPr/>
                    <a:lstStyle/>
                    <a:p>
                      <a:pPr marL="0" marR="0">
                        <a:lnSpc>
                          <a:spcPct val="107000"/>
                        </a:lnSpc>
                        <a:spcBef>
                          <a:spcPts val="0"/>
                        </a:spcBef>
                        <a:spcAft>
                          <a:spcPts val="0"/>
                        </a:spcAft>
                      </a:pPr>
                      <a:r>
                        <a:rPr lang="en-US" sz="1500">
                          <a:effectLst/>
                        </a:rPr>
                        <a:t>Service Control Mgr</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500" dirty="0">
                          <a:effectLst/>
                        </a:rPr>
                        <a:t>SC_MANAGER_CONNECT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231415805"/>
                  </a:ext>
                </a:extLst>
              </a:tr>
              <a:tr h="253308">
                <a:tc>
                  <a:txBody>
                    <a:bodyPr/>
                    <a:lstStyle/>
                    <a:p>
                      <a:pPr marL="0" marR="0">
                        <a:lnSpc>
                          <a:spcPct val="107000"/>
                        </a:lnSpc>
                        <a:spcBef>
                          <a:spcPts val="0"/>
                        </a:spcBef>
                        <a:spcAft>
                          <a:spcPts val="0"/>
                        </a:spcAft>
                      </a:pPr>
                      <a:r>
                        <a:rPr lang="en-US" sz="1500">
                          <a:effectLst/>
                        </a:rPr>
                        <a:t>Process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500" dirty="0">
                          <a:effectLst/>
                        </a:rPr>
                        <a:t>PROCESS_TERMINATE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1813909918"/>
                  </a:ext>
                </a:extLst>
              </a:tr>
              <a:tr h="253308">
                <a:tc>
                  <a:txBody>
                    <a:bodyPr/>
                    <a:lstStyle/>
                    <a:p>
                      <a:pPr marL="0" marR="0">
                        <a:lnSpc>
                          <a:spcPct val="107000"/>
                        </a:lnSpc>
                        <a:spcBef>
                          <a:spcPts val="0"/>
                        </a:spcBef>
                        <a:spcAft>
                          <a:spcPts val="0"/>
                        </a:spcAft>
                      </a:pPr>
                      <a:r>
                        <a:rPr lang="en-US" sz="1500">
                          <a:effectLst/>
                        </a:rPr>
                        <a:t>Thread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500" dirty="0">
                          <a:effectLst/>
                        </a:rPr>
                        <a:t>THREAD_TERMINATE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17929650"/>
                  </a:ext>
                </a:extLst>
              </a:tr>
              <a:tr h="253308">
                <a:tc>
                  <a:txBody>
                    <a:bodyPr/>
                    <a:lstStyle/>
                    <a:p>
                      <a:pPr marL="0" marR="0">
                        <a:lnSpc>
                          <a:spcPct val="107000"/>
                        </a:lnSpc>
                        <a:spcBef>
                          <a:spcPts val="0"/>
                        </a:spcBef>
                        <a:spcAft>
                          <a:spcPts val="0"/>
                        </a:spcAft>
                      </a:pPr>
                      <a:r>
                        <a:rPr lang="en-US" sz="1500">
                          <a:effectLst/>
                        </a:rPr>
                        <a:t>SMB share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500" dirty="0">
                          <a:effectLst/>
                        </a:rPr>
                        <a:t>SRVSVC_SHARE_CONNECT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3637673914"/>
                  </a:ext>
                </a:extLst>
              </a:tr>
              <a:tr h="253308">
                <a:tc>
                  <a:txBody>
                    <a:bodyPr/>
                    <a:lstStyle/>
                    <a:p>
                      <a:pPr marL="0" marR="0">
                        <a:lnSpc>
                          <a:spcPct val="107000"/>
                        </a:lnSpc>
                        <a:spcBef>
                          <a:spcPts val="0"/>
                        </a:spcBef>
                        <a:spcAft>
                          <a:spcPts val="0"/>
                        </a:spcAft>
                      </a:pPr>
                      <a:r>
                        <a:rPr lang="en-US" sz="1500">
                          <a:effectLst/>
                        </a:rPr>
                        <a:t>COM</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500" dirty="0">
                          <a:effectLst/>
                        </a:rPr>
                        <a:t>COM_RIGHTS_EXECUTE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3276559846"/>
                  </a:ext>
                </a:extLst>
              </a:tr>
              <a:tr h="253308">
                <a:tc>
                  <a:txBody>
                    <a:bodyPr/>
                    <a:lstStyle/>
                    <a:p>
                      <a:pPr marL="0" marR="0">
                        <a:lnSpc>
                          <a:spcPct val="107000"/>
                        </a:lnSpc>
                        <a:spcBef>
                          <a:spcPts val="0"/>
                        </a:spcBef>
                        <a:spcAft>
                          <a:spcPts val="0"/>
                        </a:spcAft>
                      </a:pPr>
                      <a:r>
                        <a:rPr lang="en-US" sz="1500">
                          <a:effectLst/>
                        </a:rPr>
                        <a:t>Window station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500" dirty="0">
                          <a:effectLst/>
                        </a:rPr>
                        <a:t>WINSTA_ENUMDESKTOPS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4220928808"/>
                  </a:ext>
                </a:extLst>
              </a:tr>
              <a:tr h="253308">
                <a:tc>
                  <a:txBody>
                    <a:bodyPr/>
                    <a:lstStyle/>
                    <a:p>
                      <a:pPr marL="0" marR="0">
                        <a:lnSpc>
                          <a:spcPct val="107000"/>
                        </a:lnSpc>
                        <a:spcBef>
                          <a:spcPts val="0"/>
                        </a:spcBef>
                        <a:spcAft>
                          <a:spcPts val="0"/>
                        </a:spcAft>
                      </a:pPr>
                      <a:r>
                        <a:rPr lang="en-US" sz="1500">
                          <a:effectLst/>
                        </a:rPr>
                        <a:t>Desktop</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500" dirty="0">
                          <a:effectLst/>
                        </a:rPr>
                        <a:t>DESKTOP_READOBJECTS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1635649600"/>
                  </a:ext>
                </a:extLst>
              </a:tr>
            </a:tbl>
          </a:graphicData>
        </a:graphic>
      </p:graphicFrame>
      <p:graphicFrame>
        <p:nvGraphicFramePr>
          <p:cNvPr id="10" name="CC 0x01">
            <a:extLst>
              <a:ext uri="{FF2B5EF4-FFF2-40B4-BE49-F238E27FC236}">
                <a16:creationId xmlns:a16="http://schemas.microsoft.com/office/drawing/2014/main" id="{AD878370-EDF6-4B5D-9E11-9733AC5206E8}"/>
              </a:ext>
            </a:extLst>
          </p:cNvPr>
          <p:cNvGraphicFramePr>
            <a:graphicFrameLocks noGrp="1"/>
          </p:cNvGraphicFramePr>
          <p:nvPr>
            <p:extLst>
              <p:ext uri="{D42A27DB-BD31-4B8C-83A1-F6EECF244321}">
                <p14:modId xmlns:p14="http://schemas.microsoft.com/office/powerpoint/2010/main" val="3602570755"/>
              </p:ext>
            </p:extLst>
          </p:nvPr>
        </p:nvGraphicFramePr>
        <p:xfrm>
          <a:off x="6992489" y="1593828"/>
          <a:ext cx="4599432" cy="341928"/>
        </p:xfrm>
        <a:graphic>
          <a:graphicData uri="http://schemas.openxmlformats.org/drawingml/2006/table">
            <a:tbl>
              <a:tblPr firstRow="1">
                <a:tableStyleId>{5C22544A-7EE6-4342-B048-85BDC9FD1C3A}</a:tableStyleId>
              </a:tblPr>
              <a:tblGrid>
                <a:gridCol w="658368">
                  <a:extLst>
                    <a:ext uri="{9D8B030D-6E8A-4147-A177-3AD203B41FA5}">
                      <a16:colId xmlns:a16="http://schemas.microsoft.com/office/drawing/2014/main" val="2878687157"/>
                    </a:ext>
                  </a:extLst>
                </a:gridCol>
                <a:gridCol w="2459736">
                  <a:extLst>
                    <a:ext uri="{9D8B030D-6E8A-4147-A177-3AD203B41FA5}">
                      <a16:colId xmlns:a16="http://schemas.microsoft.com/office/drawing/2014/main" val="2145944073"/>
                    </a:ext>
                  </a:extLst>
                </a:gridCol>
                <a:gridCol w="1481328">
                  <a:extLst>
                    <a:ext uri="{9D8B030D-6E8A-4147-A177-3AD203B41FA5}">
                      <a16:colId xmlns:a16="http://schemas.microsoft.com/office/drawing/2014/main" val="2087230887"/>
                    </a:ext>
                  </a:extLst>
                </a:gridCol>
              </a:tblGrid>
              <a:tr h="341928">
                <a:tc>
                  <a:txBody>
                    <a:bodyPr/>
                    <a:lstStyle/>
                    <a:p>
                      <a:pPr algn="ctr" fontAlgn="t"/>
                      <a:r>
                        <a:rPr lang="en-US" sz="1600" u="none" strike="noStrike" dirty="0">
                          <a:effectLst/>
                          <a:latin typeface="Lucida Console" panose="020B0609040504020204" pitchFamily="49" charset="0"/>
                        </a:rPr>
                        <a:t>CC</a:t>
                      </a:r>
                      <a:endParaRPr lang="en-US" sz="1600" b="0" i="0" u="none" strike="noStrike" dirty="0">
                        <a:solidFill>
                          <a:srgbClr val="000000"/>
                        </a:solidFill>
                        <a:effectLst/>
                        <a:latin typeface="Lucida Console" panose="020B0609040504020204" pitchFamily="49" charset="0"/>
                      </a:endParaRPr>
                    </a:p>
                  </a:txBody>
                  <a:tcPr marL="14245" marR="14245" marT="14245" marB="0" anchor="ctr"/>
                </a:tc>
                <a:tc>
                  <a:txBody>
                    <a:bodyPr/>
                    <a:lstStyle/>
                    <a:p>
                      <a:pPr algn="ctr" fontAlgn="t"/>
                      <a:r>
                        <a:rPr lang="en-US" sz="1600" u="none" strike="noStrike" dirty="0">
                          <a:effectLst/>
                          <a:latin typeface="Lucida Console" panose="020B0609040504020204" pitchFamily="49" charset="0"/>
                        </a:rPr>
                        <a:t>SDDL_CREATE_CHILD</a:t>
                      </a:r>
                      <a:endParaRPr lang="en-US" sz="1600" b="0" i="0" u="none" strike="noStrike" dirty="0">
                        <a:solidFill>
                          <a:srgbClr val="000000"/>
                        </a:solidFill>
                        <a:effectLst/>
                        <a:latin typeface="Lucida Console" panose="020B0609040504020204" pitchFamily="49" charset="0"/>
                      </a:endParaRPr>
                    </a:p>
                  </a:txBody>
                  <a:tcPr marL="14245" marR="14245" marT="14245" marB="0" anchor="ctr"/>
                </a:tc>
                <a:tc>
                  <a:txBody>
                    <a:bodyPr/>
                    <a:lstStyle/>
                    <a:p>
                      <a:pPr algn="ctr" fontAlgn="t"/>
                      <a:r>
                        <a:rPr lang="en-US" sz="1600" u="none" strike="noStrike" dirty="0">
                          <a:effectLst/>
                          <a:latin typeface="Lucida Console" panose="020B0609040504020204" pitchFamily="49" charset="0"/>
                        </a:rPr>
                        <a:t>0x00000001</a:t>
                      </a:r>
                      <a:endParaRPr lang="en-US" sz="1600" b="0" i="0" u="none" strike="noStrike" dirty="0">
                        <a:solidFill>
                          <a:srgbClr val="000000"/>
                        </a:solidFill>
                        <a:effectLst/>
                        <a:latin typeface="Lucida Console" panose="020B0609040504020204" pitchFamily="49" charset="0"/>
                      </a:endParaRPr>
                    </a:p>
                  </a:txBody>
                  <a:tcPr marL="14245" marR="14245" marT="14245" marB="0" anchor="ctr"/>
                </a:tc>
                <a:extLst>
                  <a:ext uri="{0D108BD9-81ED-4DB2-BD59-A6C34878D82A}">
                    <a16:rowId xmlns:a16="http://schemas.microsoft.com/office/drawing/2014/main" val="80832992"/>
                  </a:ext>
                </a:extLst>
              </a:tr>
            </a:tbl>
          </a:graphicData>
        </a:graphic>
      </p:graphicFrame>
      <p:graphicFrame>
        <p:nvGraphicFramePr>
          <p:cNvPr id="11" name="Obj rights DC">
            <a:extLst>
              <a:ext uri="{FF2B5EF4-FFF2-40B4-BE49-F238E27FC236}">
                <a16:creationId xmlns:a16="http://schemas.microsoft.com/office/drawing/2014/main" id="{71C81BE3-ABD5-48B9-A5A2-09BE08E45184}"/>
              </a:ext>
            </a:extLst>
          </p:cNvPr>
          <p:cNvGraphicFramePr>
            <a:graphicFrameLocks/>
          </p:cNvGraphicFramePr>
          <p:nvPr>
            <p:extLst>
              <p:ext uri="{D42A27DB-BD31-4B8C-83A1-F6EECF244321}">
                <p14:modId xmlns:p14="http://schemas.microsoft.com/office/powerpoint/2010/main" val="3370198368"/>
              </p:ext>
            </p:extLst>
          </p:nvPr>
        </p:nvGraphicFramePr>
        <p:xfrm>
          <a:off x="6992487" y="2328863"/>
          <a:ext cx="4606166" cy="3573484"/>
        </p:xfrm>
        <a:graphic>
          <a:graphicData uri="http://schemas.openxmlformats.org/drawingml/2006/table">
            <a:tbl>
              <a:tblPr firstRow="1" bandRow="1">
                <a:tableStyleId>{5C22544A-7EE6-4342-B048-85BDC9FD1C3A}</a:tableStyleId>
              </a:tblPr>
              <a:tblGrid>
                <a:gridCol w="1889698">
                  <a:extLst>
                    <a:ext uri="{9D8B030D-6E8A-4147-A177-3AD203B41FA5}">
                      <a16:colId xmlns:a16="http://schemas.microsoft.com/office/drawing/2014/main" val="944901430"/>
                    </a:ext>
                  </a:extLst>
                </a:gridCol>
                <a:gridCol w="2716468">
                  <a:extLst>
                    <a:ext uri="{9D8B030D-6E8A-4147-A177-3AD203B41FA5}">
                      <a16:colId xmlns:a16="http://schemas.microsoft.com/office/drawing/2014/main" val="667767511"/>
                    </a:ext>
                  </a:extLst>
                </a:gridCol>
              </a:tblGrid>
              <a:tr h="253308">
                <a:tc>
                  <a:txBody>
                    <a:bodyPr/>
                    <a:lstStyle/>
                    <a:p>
                      <a:pPr marL="0" marR="0">
                        <a:lnSpc>
                          <a:spcPct val="107000"/>
                        </a:lnSpc>
                        <a:spcBef>
                          <a:spcPts val="0"/>
                        </a:spcBef>
                        <a:spcAft>
                          <a:spcPts val="0"/>
                        </a:spcAft>
                      </a:pPr>
                      <a:r>
                        <a:rPr lang="en-US" sz="1800" dirty="0">
                          <a:effectLst/>
                        </a:rPr>
                        <a:t>Object 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800" dirty="0">
                          <a:effectLst/>
                        </a:rPr>
                        <a:t>Object-specific right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4017631957"/>
                  </a:ext>
                </a:extLst>
              </a:tr>
              <a:tr h="253308">
                <a:tc>
                  <a:txBody>
                    <a:bodyPr/>
                    <a:lstStyle/>
                    <a:p>
                      <a:pPr marL="0" marR="0">
                        <a:lnSpc>
                          <a:spcPct val="107000"/>
                        </a:lnSpc>
                        <a:spcBef>
                          <a:spcPts val="0"/>
                        </a:spcBef>
                        <a:spcAft>
                          <a:spcPts val="0"/>
                        </a:spcAft>
                      </a:pPr>
                      <a:r>
                        <a:rPr lang="en-US" sz="1500" dirty="0">
                          <a:effectLst/>
                        </a:rPr>
                        <a:t>AD directory services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algn="l" fontAlgn="b"/>
                      <a:r>
                        <a:rPr lang="en-US" sz="1500" b="0" i="0" u="none" strike="noStrike" dirty="0">
                          <a:solidFill>
                            <a:srgbClr val="000000"/>
                          </a:solidFill>
                          <a:effectLst/>
                          <a:latin typeface="Calibri" panose="020F0502020204030204" pitchFamily="34" charset="0"/>
                        </a:rPr>
                        <a:t>ADS_RIGHT_DS_DELETE_CHILD</a:t>
                      </a:r>
                    </a:p>
                  </a:txBody>
                  <a:tcPr marL="7620" marR="7620" marT="7620" marB="0" anchor="ctr"/>
                </a:tc>
                <a:extLst>
                  <a:ext uri="{0D108BD9-81ED-4DB2-BD59-A6C34878D82A}">
                    <a16:rowId xmlns:a16="http://schemas.microsoft.com/office/drawing/2014/main" val="978190011"/>
                  </a:ext>
                </a:extLst>
              </a:tr>
              <a:tr h="253308">
                <a:tc>
                  <a:txBody>
                    <a:bodyPr/>
                    <a:lstStyle/>
                    <a:p>
                      <a:pPr marL="0" marR="0">
                        <a:lnSpc>
                          <a:spcPct val="107000"/>
                        </a:lnSpc>
                        <a:spcBef>
                          <a:spcPts val="0"/>
                        </a:spcBef>
                        <a:spcAft>
                          <a:spcPts val="0"/>
                        </a:spcAft>
                      </a:pPr>
                      <a:r>
                        <a:rPr lang="en-US" sz="1500">
                          <a:effectLst/>
                        </a:rPr>
                        <a:t>File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algn="l" fontAlgn="b"/>
                      <a:r>
                        <a:rPr lang="en-US" sz="1500" b="0" i="0" u="none" strike="noStrike" dirty="0">
                          <a:solidFill>
                            <a:srgbClr val="000000"/>
                          </a:solidFill>
                          <a:effectLst/>
                          <a:latin typeface="Calibri" panose="020F0502020204030204" pitchFamily="34" charset="0"/>
                        </a:rPr>
                        <a:t>FILE_WRITE_DATA</a:t>
                      </a:r>
                    </a:p>
                  </a:txBody>
                  <a:tcPr marL="7620" marR="7620" marT="7620" marB="0" anchor="ctr"/>
                </a:tc>
                <a:extLst>
                  <a:ext uri="{0D108BD9-81ED-4DB2-BD59-A6C34878D82A}">
                    <a16:rowId xmlns:a16="http://schemas.microsoft.com/office/drawing/2014/main" val="3433696411"/>
                  </a:ext>
                </a:extLst>
              </a:tr>
              <a:tr h="253308">
                <a:tc>
                  <a:txBody>
                    <a:bodyPr/>
                    <a:lstStyle/>
                    <a:p>
                      <a:pPr marL="0" marR="0">
                        <a:lnSpc>
                          <a:spcPct val="107000"/>
                        </a:lnSpc>
                        <a:spcBef>
                          <a:spcPts val="0"/>
                        </a:spcBef>
                        <a:spcAft>
                          <a:spcPts val="0"/>
                        </a:spcAft>
                      </a:pPr>
                      <a:r>
                        <a:rPr lang="en-US" sz="1500">
                          <a:effectLst/>
                        </a:rPr>
                        <a:t>Directory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algn="l" fontAlgn="b"/>
                      <a:r>
                        <a:rPr lang="en-US" sz="1500" b="0" i="0" u="none" strike="noStrike" dirty="0">
                          <a:solidFill>
                            <a:srgbClr val="000000"/>
                          </a:solidFill>
                          <a:effectLst/>
                          <a:latin typeface="Calibri" panose="020F0502020204030204" pitchFamily="34" charset="0"/>
                        </a:rPr>
                        <a:t>FILE_ADD_FILE</a:t>
                      </a:r>
                    </a:p>
                  </a:txBody>
                  <a:tcPr marL="7620" marR="7620" marT="7620" marB="0" anchor="ctr"/>
                </a:tc>
                <a:extLst>
                  <a:ext uri="{0D108BD9-81ED-4DB2-BD59-A6C34878D82A}">
                    <a16:rowId xmlns:a16="http://schemas.microsoft.com/office/drawing/2014/main" val="1103932861"/>
                  </a:ext>
                </a:extLst>
              </a:tr>
              <a:tr h="253308">
                <a:tc>
                  <a:txBody>
                    <a:bodyPr/>
                    <a:lstStyle/>
                    <a:p>
                      <a:pPr marL="0" marR="0">
                        <a:lnSpc>
                          <a:spcPct val="107000"/>
                        </a:lnSpc>
                        <a:spcBef>
                          <a:spcPts val="0"/>
                        </a:spcBef>
                        <a:spcAft>
                          <a:spcPts val="0"/>
                        </a:spcAft>
                      </a:pPr>
                      <a:r>
                        <a:rPr lang="en-US" sz="1500">
                          <a:effectLst/>
                        </a:rPr>
                        <a:t>Pipe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algn="l" fontAlgn="b"/>
                      <a:r>
                        <a:rPr lang="en-US" sz="1500" b="0" i="0" u="none" strike="noStrike" dirty="0">
                          <a:solidFill>
                            <a:srgbClr val="000000"/>
                          </a:solidFill>
                          <a:effectLst/>
                          <a:latin typeface="Calibri" panose="020F0502020204030204" pitchFamily="34" charset="0"/>
                        </a:rPr>
                        <a:t>FILE_WRITE_DATA</a:t>
                      </a:r>
                    </a:p>
                  </a:txBody>
                  <a:tcPr marL="7620" marR="7620" marT="7620" marB="0" anchor="ctr"/>
                </a:tc>
                <a:extLst>
                  <a:ext uri="{0D108BD9-81ED-4DB2-BD59-A6C34878D82A}">
                    <a16:rowId xmlns:a16="http://schemas.microsoft.com/office/drawing/2014/main" val="3546602190"/>
                  </a:ext>
                </a:extLst>
              </a:tr>
              <a:tr h="253308">
                <a:tc>
                  <a:txBody>
                    <a:bodyPr/>
                    <a:lstStyle/>
                    <a:p>
                      <a:pPr marL="0" marR="0">
                        <a:lnSpc>
                          <a:spcPct val="107000"/>
                        </a:lnSpc>
                        <a:spcBef>
                          <a:spcPts val="0"/>
                        </a:spcBef>
                        <a:spcAft>
                          <a:spcPts val="0"/>
                        </a:spcAft>
                      </a:pPr>
                      <a:r>
                        <a:rPr lang="en-US" sz="1500">
                          <a:effectLst/>
                        </a:rPr>
                        <a:t>Registry key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algn="l" fontAlgn="b"/>
                      <a:r>
                        <a:rPr lang="en-US" sz="1500" b="0" i="0" u="none" strike="noStrike" dirty="0">
                          <a:solidFill>
                            <a:srgbClr val="000000"/>
                          </a:solidFill>
                          <a:effectLst/>
                          <a:latin typeface="Calibri" panose="020F0502020204030204" pitchFamily="34" charset="0"/>
                        </a:rPr>
                        <a:t>KEY_SET_VALUE</a:t>
                      </a:r>
                    </a:p>
                  </a:txBody>
                  <a:tcPr marL="7620" marR="7620" marT="7620" marB="0" anchor="ctr"/>
                </a:tc>
                <a:extLst>
                  <a:ext uri="{0D108BD9-81ED-4DB2-BD59-A6C34878D82A}">
                    <a16:rowId xmlns:a16="http://schemas.microsoft.com/office/drawing/2014/main" val="3953774895"/>
                  </a:ext>
                </a:extLst>
              </a:tr>
              <a:tr h="253308">
                <a:tc>
                  <a:txBody>
                    <a:bodyPr/>
                    <a:lstStyle/>
                    <a:p>
                      <a:pPr marL="0" marR="0">
                        <a:lnSpc>
                          <a:spcPct val="107000"/>
                        </a:lnSpc>
                        <a:spcBef>
                          <a:spcPts val="0"/>
                        </a:spcBef>
                        <a:spcAft>
                          <a:spcPts val="0"/>
                        </a:spcAft>
                      </a:pPr>
                      <a:r>
                        <a:rPr lang="en-US" sz="1500">
                          <a:effectLst/>
                        </a:rPr>
                        <a:t>Service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algn="l" fontAlgn="b"/>
                      <a:r>
                        <a:rPr lang="en-US" sz="1500" b="0" i="0" u="none" strike="noStrike" dirty="0">
                          <a:solidFill>
                            <a:srgbClr val="000000"/>
                          </a:solidFill>
                          <a:effectLst/>
                          <a:latin typeface="Calibri" panose="020F0502020204030204" pitchFamily="34" charset="0"/>
                        </a:rPr>
                        <a:t>SERVICE_CHANGE_CONFIG</a:t>
                      </a:r>
                    </a:p>
                  </a:txBody>
                  <a:tcPr marL="7620" marR="7620" marT="7620" marB="0" anchor="ctr"/>
                </a:tc>
                <a:extLst>
                  <a:ext uri="{0D108BD9-81ED-4DB2-BD59-A6C34878D82A}">
                    <a16:rowId xmlns:a16="http://schemas.microsoft.com/office/drawing/2014/main" val="4084984185"/>
                  </a:ext>
                </a:extLst>
              </a:tr>
              <a:tr h="253308">
                <a:tc>
                  <a:txBody>
                    <a:bodyPr/>
                    <a:lstStyle/>
                    <a:p>
                      <a:pPr marL="0" marR="0">
                        <a:lnSpc>
                          <a:spcPct val="107000"/>
                        </a:lnSpc>
                        <a:spcBef>
                          <a:spcPts val="0"/>
                        </a:spcBef>
                        <a:spcAft>
                          <a:spcPts val="0"/>
                        </a:spcAft>
                      </a:pPr>
                      <a:r>
                        <a:rPr lang="en-US" sz="1500">
                          <a:effectLst/>
                        </a:rPr>
                        <a:t>Service Control Mgr</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algn="l" fontAlgn="b"/>
                      <a:r>
                        <a:rPr lang="en-US" sz="1500" b="0" i="0" u="none" strike="noStrike" dirty="0">
                          <a:solidFill>
                            <a:srgbClr val="000000"/>
                          </a:solidFill>
                          <a:effectLst/>
                          <a:latin typeface="Calibri" panose="020F0502020204030204" pitchFamily="34" charset="0"/>
                        </a:rPr>
                        <a:t>SC_MANAGER_CREATE_SERVICE</a:t>
                      </a:r>
                    </a:p>
                  </a:txBody>
                  <a:tcPr marL="7620" marR="7620" marT="7620" marB="0" anchor="ctr"/>
                </a:tc>
                <a:extLst>
                  <a:ext uri="{0D108BD9-81ED-4DB2-BD59-A6C34878D82A}">
                    <a16:rowId xmlns:a16="http://schemas.microsoft.com/office/drawing/2014/main" val="231415805"/>
                  </a:ext>
                </a:extLst>
              </a:tr>
              <a:tr h="253308">
                <a:tc>
                  <a:txBody>
                    <a:bodyPr/>
                    <a:lstStyle/>
                    <a:p>
                      <a:pPr marL="0" marR="0">
                        <a:lnSpc>
                          <a:spcPct val="107000"/>
                        </a:lnSpc>
                        <a:spcBef>
                          <a:spcPts val="0"/>
                        </a:spcBef>
                        <a:spcAft>
                          <a:spcPts val="0"/>
                        </a:spcAft>
                      </a:pPr>
                      <a:r>
                        <a:rPr lang="en-US" sz="1500">
                          <a:effectLst/>
                        </a:rPr>
                        <a:t>Process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algn="l" fontAlgn="b"/>
                      <a:r>
                        <a:rPr lang="en-US" sz="1500" b="0" i="0" u="none" strike="noStrike" dirty="0">
                          <a:solidFill>
                            <a:srgbClr val="000000"/>
                          </a:solidFill>
                          <a:effectLst/>
                          <a:latin typeface="Calibri" panose="020F0502020204030204" pitchFamily="34" charset="0"/>
                        </a:rPr>
                        <a:t>PROCESS_CREATE_THREAD</a:t>
                      </a:r>
                    </a:p>
                  </a:txBody>
                  <a:tcPr marL="7620" marR="7620" marT="7620" marB="0" anchor="ctr"/>
                </a:tc>
                <a:extLst>
                  <a:ext uri="{0D108BD9-81ED-4DB2-BD59-A6C34878D82A}">
                    <a16:rowId xmlns:a16="http://schemas.microsoft.com/office/drawing/2014/main" val="1813909918"/>
                  </a:ext>
                </a:extLst>
              </a:tr>
              <a:tr h="253308">
                <a:tc>
                  <a:txBody>
                    <a:bodyPr/>
                    <a:lstStyle/>
                    <a:p>
                      <a:pPr marL="0" marR="0">
                        <a:lnSpc>
                          <a:spcPct val="107000"/>
                        </a:lnSpc>
                        <a:spcBef>
                          <a:spcPts val="0"/>
                        </a:spcBef>
                        <a:spcAft>
                          <a:spcPts val="0"/>
                        </a:spcAft>
                      </a:pPr>
                      <a:r>
                        <a:rPr lang="en-US" sz="1500">
                          <a:effectLst/>
                        </a:rPr>
                        <a:t>Thread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algn="l" fontAlgn="b"/>
                      <a:r>
                        <a:rPr lang="en-US" sz="1500" b="0" i="0" u="none" strike="noStrike" dirty="0">
                          <a:solidFill>
                            <a:srgbClr val="000000"/>
                          </a:solidFill>
                          <a:effectLst/>
                          <a:latin typeface="Calibri" panose="020F0502020204030204" pitchFamily="34" charset="0"/>
                        </a:rPr>
                        <a:t>THREAD_SUSPEND_RESUME</a:t>
                      </a:r>
                    </a:p>
                  </a:txBody>
                  <a:tcPr marL="7620" marR="7620" marT="7620" marB="0" anchor="ctr"/>
                </a:tc>
                <a:extLst>
                  <a:ext uri="{0D108BD9-81ED-4DB2-BD59-A6C34878D82A}">
                    <a16:rowId xmlns:a16="http://schemas.microsoft.com/office/drawing/2014/main" val="17929650"/>
                  </a:ext>
                </a:extLst>
              </a:tr>
              <a:tr h="253308">
                <a:tc>
                  <a:txBody>
                    <a:bodyPr/>
                    <a:lstStyle/>
                    <a:p>
                      <a:pPr marL="0" marR="0">
                        <a:lnSpc>
                          <a:spcPct val="107000"/>
                        </a:lnSpc>
                        <a:spcBef>
                          <a:spcPts val="0"/>
                        </a:spcBef>
                        <a:spcAft>
                          <a:spcPts val="0"/>
                        </a:spcAft>
                      </a:pPr>
                      <a:r>
                        <a:rPr lang="en-US" sz="1500">
                          <a:effectLst/>
                        </a:rPr>
                        <a:t>SMB share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algn="l" fontAlgn="b"/>
                      <a:r>
                        <a:rPr lang="en-US" sz="1400" b="0" i="0" u="none" strike="noStrike" dirty="0">
                          <a:solidFill>
                            <a:srgbClr val="000000"/>
                          </a:solidFill>
                          <a:effectLst/>
                          <a:latin typeface="Calibri" panose="020F0502020204030204" pitchFamily="34" charset="0"/>
                        </a:rPr>
                        <a:t>SRVSVC_PAUSED_SHARE_CONNECT</a:t>
                      </a:r>
                      <a:endParaRPr lang="en-US" sz="15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37673914"/>
                  </a:ext>
                </a:extLst>
              </a:tr>
              <a:tr h="253308">
                <a:tc>
                  <a:txBody>
                    <a:bodyPr/>
                    <a:lstStyle/>
                    <a:p>
                      <a:pPr marL="0" marR="0">
                        <a:lnSpc>
                          <a:spcPct val="107000"/>
                        </a:lnSpc>
                        <a:spcBef>
                          <a:spcPts val="0"/>
                        </a:spcBef>
                        <a:spcAft>
                          <a:spcPts val="0"/>
                        </a:spcAft>
                      </a:pPr>
                      <a:r>
                        <a:rPr lang="en-US" sz="1500">
                          <a:effectLst/>
                        </a:rPr>
                        <a:t>COM</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algn="l" fontAlgn="b"/>
                      <a:r>
                        <a:rPr lang="en-US" sz="1500" b="0" i="0" u="none" strike="noStrike" dirty="0">
                          <a:solidFill>
                            <a:srgbClr val="000000"/>
                          </a:solidFill>
                          <a:effectLst/>
                          <a:latin typeface="Calibri" panose="020F0502020204030204" pitchFamily="34" charset="0"/>
                        </a:rPr>
                        <a:t>COM_RIGHTS_EXECUTE_LOCAL</a:t>
                      </a:r>
                    </a:p>
                  </a:txBody>
                  <a:tcPr marL="7620" marR="7620" marT="7620" marB="0" anchor="ctr"/>
                </a:tc>
                <a:extLst>
                  <a:ext uri="{0D108BD9-81ED-4DB2-BD59-A6C34878D82A}">
                    <a16:rowId xmlns:a16="http://schemas.microsoft.com/office/drawing/2014/main" val="3276559846"/>
                  </a:ext>
                </a:extLst>
              </a:tr>
              <a:tr h="253308">
                <a:tc>
                  <a:txBody>
                    <a:bodyPr/>
                    <a:lstStyle/>
                    <a:p>
                      <a:pPr marL="0" marR="0">
                        <a:lnSpc>
                          <a:spcPct val="107000"/>
                        </a:lnSpc>
                        <a:spcBef>
                          <a:spcPts val="0"/>
                        </a:spcBef>
                        <a:spcAft>
                          <a:spcPts val="0"/>
                        </a:spcAft>
                      </a:pPr>
                      <a:r>
                        <a:rPr lang="en-US" sz="1500">
                          <a:effectLst/>
                        </a:rPr>
                        <a:t>Window station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algn="l" fontAlgn="b"/>
                      <a:r>
                        <a:rPr lang="en-US" sz="1500" b="0" i="0" u="none" strike="noStrike" dirty="0">
                          <a:solidFill>
                            <a:srgbClr val="000000"/>
                          </a:solidFill>
                          <a:effectLst/>
                          <a:latin typeface="Calibri" panose="020F0502020204030204" pitchFamily="34" charset="0"/>
                        </a:rPr>
                        <a:t>WINSTA_READATTRIBUTES</a:t>
                      </a:r>
                    </a:p>
                  </a:txBody>
                  <a:tcPr marL="7620" marR="7620" marT="7620" marB="0" anchor="ctr"/>
                </a:tc>
                <a:extLst>
                  <a:ext uri="{0D108BD9-81ED-4DB2-BD59-A6C34878D82A}">
                    <a16:rowId xmlns:a16="http://schemas.microsoft.com/office/drawing/2014/main" val="4220928808"/>
                  </a:ext>
                </a:extLst>
              </a:tr>
              <a:tr h="253308">
                <a:tc>
                  <a:txBody>
                    <a:bodyPr/>
                    <a:lstStyle/>
                    <a:p>
                      <a:pPr marL="0" marR="0">
                        <a:lnSpc>
                          <a:spcPct val="107000"/>
                        </a:lnSpc>
                        <a:spcBef>
                          <a:spcPts val="0"/>
                        </a:spcBef>
                        <a:spcAft>
                          <a:spcPts val="0"/>
                        </a:spcAft>
                      </a:pPr>
                      <a:r>
                        <a:rPr lang="en-US" sz="1500">
                          <a:effectLst/>
                        </a:rPr>
                        <a:t>Desktop</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algn="l" fontAlgn="b"/>
                      <a:r>
                        <a:rPr lang="en-US" sz="1500" b="0" i="0" u="none" strike="noStrike" dirty="0">
                          <a:solidFill>
                            <a:srgbClr val="000000"/>
                          </a:solidFill>
                          <a:effectLst/>
                          <a:latin typeface="Calibri" panose="020F0502020204030204" pitchFamily="34" charset="0"/>
                        </a:rPr>
                        <a:t>DESKTOP_CREATEWINDOW</a:t>
                      </a:r>
                    </a:p>
                  </a:txBody>
                  <a:tcPr marL="7620" marR="7620" marT="7620" marB="0" anchor="ctr"/>
                </a:tc>
                <a:extLst>
                  <a:ext uri="{0D108BD9-81ED-4DB2-BD59-A6C34878D82A}">
                    <a16:rowId xmlns:a16="http://schemas.microsoft.com/office/drawing/2014/main" val="1635649600"/>
                  </a:ext>
                </a:extLst>
              </a:tr>
            </a:tbl>
          </a:graphicData>
        </a:graphic>
      </p:graphicFrame>
      <p:graphicFrame>
        <p:nvGraphicFramePr>
          <p:cNvPr id="12" name="DC 0x02">
            <a:extLst>
              <a:ext uri="{FF2B5EF4-FFF2-40B4-BE49-F238E27FC236}">
                <a16:creationId xmlns:a16="http://schemas.microsoft.com/office/drawing/2014/main" id="{74BA1409-6BED-4CFE-9AB3-74C32E449663}"/>
              </a:ext>
            </a:extLst>
          </p:cNvPr>
          <p:cNvGraphicFramePr>
            <a:graphicFrameLocks noGrp="1"/>
          </p:cNvGraphicFramePr>
          <p:nvPr>
            <p:extLst>
              <p:ext uri="{D42A27DB-BD31-4B8C-83A1-F6EECF244321}">
                <p14:modId xmlns:p14="http://schemas.microsoft.com/office/powerpoint/2010/main" val="458692162"/>
              </p:ext>
            </p:extLst>
          </p:nvPr>
        </p:nvGraphicFramePr>
        <p:xfrm>
          <a:off x="6992488" y="1593828"/>
          <a:ext cx="4599432" cy="341928"/>
        </p:xfrm>
        <a:graphic>
          <a:graphicData uri="http://schemas.openxmlformats.org/drawingml/2006/table">
            <a:tbl>
              <a:tblPr firstRow="1">
                <a:tableStyleId>{5C22544A-7EE6-4342-B048-85BDC9FD1C3A}</a:tableStyleId>
              </a:tblPr>
              <a:tblGrid>
                <a:gridCol w="658368">
                  <a:extLst>
                    <a:ext uri="{9D8B030D-6E8A-4147-A177-3AD203B41FA5}">
                      <a16:colId xmlns:a16="http://schemas.microsoft.com/office/drawing/2014/main" val="2878687157"/>
                    </a:ext>
                  </a:extLst>
                </a:gridCol>
                <a:gridCol w="2459736">
                  <a:extLst>
                    <a:ext uri="{9D8B030D-6E8A-4147-A177-3AD203B41FA5}">
                      <a16:colId xmlns:a16="http://schemas.microsoft.com/office/drawing/2014/main" val="2145944073"/>
                    </a:ext>
                  </a:extLst>
                </a:gridCol>
                <a:gridCol w="1481328">
                  <a:extLst>
                    <a:ext uri="{9D8B030D-6E8A-4147-A177-3AD203B41FA5}">
                      <a16:colId xmlns:a16="http://schemas.microsoft.com/office/drawing/2014/main" val="2087230887"/>
                    </a:ext>
                  </a:extLst>
                </a:gridCol>
              </a:tblGrid>
              <a:tr h="341928">
                <a:tc>
                  <a:txBody>
                    <a:bodyPr/>
                    <a:lstStyle/>
                    <a:p>
                      <a:pPr algn="ctr" fontAlgn="t"/>
                      <a:r>
                        <a:rPr lang="en-US" sz="1600" u="none" strike="noStrike" dirty="0">
                          <a:effectLst/>
                          <a:latin typeface="Lucida Console" panose="020B0609040504020204" pitchFamily="49" charset="0"/>
                        </a:rPr>
                        <a:t>DC</a:t>
                      </a:r>
                      <a:endParaRPr lang="en-US" sz="1600" b="0" i="0" u="none" strike="noStrike" dirty="0">
                        <a:solidFill>
                          <a:srgbClr val="000000"/>
                        </a:solidFill>
                        <a:effectLst/>
                        <a:latin typeface="Lucida Console" panose="020B0609040504020204" pitchFamily="49" charset="0"/>
                      </a:endParaRPr>
                    </a:p>
                  </a:txBody>
                  <a:tcPr marL="14245" marR="14245" marT="14245" marB="0" anchor="ctr"/>
                </a:tc>
                <a:tc>
                  <a:txBody>
                    <a:bodyPr/>
                    <a:lstStyle/>
                    <a:p>
                      <a:pPr algn="ctr" fontAlgn="t"/>
                      <a:r>
                        <a:rPr lang="en-US" sz="1600" u="none" strike="noStrike" dirty="0">
                          <a:effectLst/>
                          <a:latin typeface="Lucida Console" panose="020B0609040504020204" pitchFamily="49" charset="0"/>
                        </a:rPr>
                        <a:t>SDDL_DELETE_CHILD</a:t>
                      </a:r>
                      <a:endParaRPr lang="en-US" sz="1600" b="0" i="0" u="none" strike="noStrike" dirty="0">
                        <a:solidFill>
                          <a:srgbClr val="000000"/>
                        </a:solidFill>
                        <a:effectLst/>
                        <a:latin typeface="Lucida Console" panose="020B0609040504020204" pitchFamily="49" charset="0"/>
                      </a:endParaRPr>
                    </a:p>
                  </a:txBody>
                  <a:tcPr marL="14245" marR="14245" marT="14245" marB="0" anchor="ctr"/>
                </a:tc>
                <a:tc>
                  <a:txBody>
                    <a:bodyPr/>
                    <a:lstStyle/>
                    <a:p>
                      <a:pPr algn="ctr" fontAlgn="t"/>
                      <a:r>
                        <a:rPr lang="en-US" sz="1600" u="none" strike="noStrike" dirty="0">
                          <a:effectLst/>
                          <a:latin typeface="Lucida Console" panose="020B0609040504020204" pitchFamily="49" charset="0"/>
                        </a:rPr>
                        <a:t>0x00000002</a:t>
                      </a:r>
                      <a:endParaRPr lang="en-US" sz="1600" b="0" i="0" u="none" strike="noStrike" dirty="0">
                        <a:solidFill>
                          <a:srgbClr val="000000"/>
                        </a:solidFill>
                        <a:effectLst/>
                        <a:latin typeface="Lucida Console" panose="020B0609040504020204" pitchFamily="49" charset="0"/>
                      </a:endParaRPr>
                    </a:p>
                  </a:txBody>
                  <a:tcPr marL="14245" marR="14245" marT="14245" marB="0" anchor="ctr"/>
                </a:tc>
                <a:extLst>
                  <a:ext uri="{0D108BD9-81ED-4DB2-BD59-A6C34878D82A}">
                    <a16:rowId xmlns:a16="http://schemas.microsoft.com/office/drawing/2014/main" val="80832992"/>
                  </a:ext>
                </a:extLst>
              </a:tr>
            </a:tbl>
          </a:graphicData>
        </a:graphic>
      </p:graphicFrame>
      <p:graphicFrame>
        <p:nvGraphicFramePr>
          <p:cNvPr id="13" name="Obj rights KA">
            <a:extLst>
              <a:ext uri="{FF2B5EF4-FFF2-40B4-BE49-F238E27FC236}">
                <a16:creationId xmlns:a16="http://schemas.microsoft.com/office/drawing/2014/main" id="{6F100D99-50A2-4DF7-97B2-21FAC1BB106C}"/>
              </a:ext>
            </a:extLst>
          </p:cNvPr>
          <p:cNvGraphicFramePr>
            <a:graphicFrameLocks/>
          </p:cNvGraphicFramePr>
          <p:nvPr>
            <p:extLst>
              <p:ext uri="{D42A27DB-BD31-4B8C-83A1-F6EECF244321}">
                <p14:modId xmlns:p14="http://schemas.microsoft.com/office/powerpoint/2010/main" val="2970353335"/>
              </p:ext>
            </p:extLst>
          </p:nvPr>
        </p:nvGraphicFramePr>
        <p:xfrm>
          <a:off x="6992487" y="2328863"/>
          <a:ext cx="4606166" cy="787096"/>
        </p:xfrm>
        <a:graphic>
          <a:graphicData uri="http://schemas.openxmlformats.org/drawingml/2006/table">
            <a:tbl>
              <a:tblPr firstRow="1" bandRow="1">
                <a:tableStyleId>{5C22544A-7EE6-4342-B048-85BDC9FD1C3A}</a:tableStyleId>
              </a:tblPr>
              <a:tblGrid>
                <a:gridCol w="1889698">
                  <a:extLst>
                    <a:ext uri="{9D8B030D-6E8A-4147-A177-3AD203B41FA5}">
                      <a16:colId xmlns:a16="http://schemas.microsoft.com/office/drawing/2014/main" val="944901430"/>
                    </a:ext>
                  </a:extLst>
                </a:gridCol>
                <a:gridCol w="2716468">
                  <a:extLst>
                    <a:ext uri="{9D8B030D-6E8A-4147-A177-3AD203B41FA5}">
                      <a16:colId xmlns:a16="http://schemas.microsoft.com/office/drawing/2014/main" val="667767511"/>
                    </a:ext>
                  </a:extLst>
                </a:gridCol>
              </a:tblGrid>
              <a:tr h="253308">
                <a:tc>
                  <a:txBody>
                    <a:bodyPr/>
                    <a:lstStyle/>
                    <a:p>
                      <a:pPr marL="0" marR="0">
                        <a:lnSpc>
                          <a:spcPct val="107000"/>
                        </a:lnSpc>
                        <a:spcBef>
                          <a:spcPts val="0"/>
                        </a:spcBef>
                        <a:spcAft>
                          <a:spcPts val="0"/>
                        </a:spcAft>
                      </a:pPr>
                      <a:r>
                        <a:rPr lang="en-US" sz="1800" dirty="0">
                          <a:effectLst/>
                        </a:rPr>
                        <a:t>Object 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marL="0" marR="0">
                        <a:lnSpc>
                          <a:spcPct val="107000"/>
                        </a:lnSpc>
                        <a:spcBef>
                          <a:spcPts val="0"/>
                        </a:spcBef>
                        <a:spcAft>
                          <a:spcPts val="0"/>
                        </a:spcAft>
                      </a:pPr>
                      <a:r>
                        <a:rPr lang="en-US" sz="1800" dirty="0">
                          <a:effectLst/>
                        </a:rPr>
                        <a:t>Object-specific right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extLst>
                  <a:ext uri="{0D108BD9-81ED-4DB2-BD59-A6C34878D82A}">
                    <a16:rowId xmlns:a16="http://schemas.microsoft.com/office/drawing/2014/main" val="4017631957"/>
                  </a:ext>
                </a:extLst>
              </a:tr>
              <a:tr h="253308">
                <a:tc>
                  <a:txBody>
                    <a:bodyPr/>
                    <a:lstStyle/>
                    <a:p>
                      <a:pPr marL="0" marR="0">
                        <a:lnSpc>
                          <a:spcPct val="107000"/>
                        </a:lnSpc>
                        <a:spcBef>
                          <a:spcPts val="0"/>
                        </a:spcBef>
                        <a:spcAft>
                          <a:spcPts val="0"/>
                        </a:spcAft>
                      </a:pPr>
                      <a:r>
                        <a:rPr lang="en-US" sz="1500">
                          <a:effectLst/>
                        </a:rPr>
                        <a:t>Registry key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algn="l" fontAlgn="b"/>
                      <a:r>
                        <a:rPr lang="en-US" sz="1500" b="0" i="0" u="none" strike="noStrike" dirty="0">
                          <a:solidFill>
                            <a:srgbClr val="000000"/>
                          </a:solidFill>
                          <a:effectLst/>
                          <a:latin typeface="Calibri" panose="020F0502020204030204" pitchFamily="34" charset="0"/>
                        </a:rPr>
                        <a:t>KEY_ALL_ACCESS</a:t>
                      </a:r>
                    </a:p>
                  </a:txBody>
                  <a:tcPr marL="7620" marR="7620" marT="7620" marB="0" anchor="ctr"/>
                </a:tc>
                <a:extLst>
                  <a:ext uri="{0D108BD9-81ED-4DB2-BD59-A6C34878D82A}">
                    <a16:rowId xmlns:a16="http://schemas.microsoft.com/office/drawing/2014/main" val="3953774895"/>
                  </a:ext>
                </a:extLst>
              </a:tr>
              <a:tr h="253308">
                <a:tc>
                  <a:txBody>
                    <a:bodyPr/>
                    <a:lstStyle/>
                    <a:p>
                      <a:pPr marL="0" marR="0">
                        <a:lnSpc>
                          <a:spcPct val="107000"/>
                        </a:lnSpc>
                        <a:spcBef>
                          <a:spcPts val="0"/>
                        </a:spcBef>
                        <a:spcAft>
                          <a:spcPts val="0"/>
                        </a:spcAft>
                      </a:pPr>
                      <a:r>
                        <a:rPr lang="en-US" sz="1500">
                          <a:effectLst/>
                        </a:rPr>
                        <a:t>Service Control Mgr</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4991" marR="94991" marT="0" marB="0" anchor="ctr"/>
                </a:tc>
                <a:tc>
                  <a:txBody>
                    <a:bodyPr/>
                    <a:lstStyle/>
                    <a:p>
                      <a:pPr algn="l" fontAlgn="b"/>
                      <a:r>
                        <a:rPr lang="en-US" sz="1500" b="0" i="0" u="none" strike="noStrike" dirty="0">
                          <a:solidFill>
                            <a:srgbClr val="000000"/>
                          </a:solidFill>
                          <a:effectLst/>
                          <a:latin typeface="Calibri" panose="020F0502020204030204" pitchFamily="34" charset="0"/>
                        </a:rPr>
                        <a:t>SC_MANAGER_ALL_ACCESS</a:t>
                      </a:r>
                    </a:p>
                  </a:txBody>
                  <a:tcPr marL="7620" marR="7620" marT="7620" marB="0" anchor="ctr"/>
                </a:tc>
                <a:extLst>
                  <a:ext uri="{0D108BD9-81ED-4DB2-BD59-A6C34878D82A}">
                    <a16:rowId xmlns:a16="http://schemas.microsoft.com/office/drawing/2014/main" val="231415805"/>
                  </a:ext>
                </a:extLst>
              </a:tr>
            </a:tbl>
          </a:graphicData>
        </a:graphic>
      </p:graphicFrame>
      <p:graphicFrame>
        <p:nvGraphicFramePr>
          <p:cNvPr id="14" name="KA 0xf003f">
            <a:extLst>
              <a:ext uri="{FF2B5EF4-FFF2-40B4-BE49-F238E27FC236}">
                <a16:creationId xmlns:a16="http://schemas.microsoft.com/office/drawing/2014/main" id="{644A97E6-66A5-403C-A94A-D7A30624599B}"/>
              </a:ext>
            </a:extLst>
          </p:cNvPr>
          <p:cNvGraphicFramePr>
            <a:graphicFrameLocks noGrp="1"/>
          </p:cNvGraphicFramePr>
          <p:nvPr>
            <p:extLst>
              <p:ext uri="{D42A27DB-BD31-4B8C-83A1-F6EECF244321}">
                <p14:modId xmlns:p14="http://schemas.microsoft.com/office/powerpoint/2010/main" val="515976794"/>
              </p:ext>
            </p:extLst>
          </p:nvPr>
        </p:nvGraphicFramePr>
        <p:xfrm>
          <a:off x="6992488" y="1593828"/>
          <a:ext cx="4599432" cy="341928"/>
        </p:xfrm>
        <a:graphic>
          <a:graphicData uri="http://schemas.openxmlformats.org/drawingml/2006/table">
            <a:tbl>
              <a:tblPr firstRow="1">
                <a:tableStyleId>{5C22544A-7EE6-4342-B048-85BDC9FD1C3A}</a:tableStyleId>
              </a:tblPr>
              <a:tblGrid>
                <a:gridCol w="658368">
                  <a:extLst>
                    <a:ext uri="{9D8B030D-6E8A-4147-A177-3AD203B41FA5}">
                      <a16:colId xmlns:a16="http://schemas.microsoft.com/office/drawing/2014/main" val="2878687157"/>
                    </a:ext>
                  </a:extLst>
                </a:gridCol>
                <a:gridCol w="2459736">
                  <a:extLst>
                    <a:ext uri="{9D8B030D-6E8A-4147-A177-3AD203B41FA5}">
                      <a16:colId xmlns:a16="http://schemas.microsoft.com/office/drawing/2014/main" val="2145944073"/>
                    </a:ext>
                  </a:extLst>
                </a:gridCol>
                <a:gridCol w="1481328">
                  <a:extLst>
                    <a:ext uri="{9D8B030D-6E8A-4147-A177-3AD203B41FA5}">
                      <a16:colId xmlns:a16="http://schemas.microsoft.com/office/drawing/2014/main" val="2087230887"/>
                    </a:ext>
                  </a:extLst>
                </a:gridCol>
              </a:tblGrid>
              <a:tr h="341928">
                <a:tc>
                  <a:txBody>
                    <a:bodyPr/>
                    <a:lstStyle/>
                    <a:p>
                      <a:pPr algn="ctr" fontAlgn="t"/>
                      <a:r>
                        <a:rPr lang="en-US" sz="1600" u="none" strike="noStrike" dirty="0">
                          <a:effectLst/>
                          <a:latin typeface="Lucida Console" panose="020B0609040504020204" pitchFamily="49" charset="0"/>
                        </a:rPr>
                        <a:t>KA</a:t>
                      </a:r>
                      <a:endParaRPr lang="en-US" sz="1600" b="0" i="0" u="none" strike="noStrike" dirty="0">
                        <a:solidFill>
                          <a:srgbClr val="000000"/>
                        </a:solidFill>
                        <a:effectLst/>
                        <a:latin typeface="Lucida Console" panose="020B0609040504020204" pitchFamily="49" charset="0"/>
                      </a:endParaRPr>
                    </a:p>
                  </a:txBody>
                  <a:tcPr marL="14245" marR="14245" marT="14245" marB="0" anchor="ctr"/>
                </a:tc>
                <a:tc>
                  <a:txBody>
                    <a:bodyPr/>
                    <a:lstStyle/>
                    <a:p>
                      <a:pPr algn="ctr" fontAlgn="t"/>
                      <a:r>
                        <a:rPr lang="en-US" sz="1600" u="none" strike="noStrike" dirty="0">
                          <a:effectLst/>
                          <a:latin typeface="Lucida Console" panose="020B0609040504020204" pitchFamily="49" charset="0"/>
                        </a:rPr>
                        <a:t>SDDL_KEY_ALL</a:t>
                      </a:r>
                      <a:endParaRPr lang="en-US" sz="1600" b="0" i="0" u="none" strike="noStrike" dirty="0">
                        <a:solidFill>
                          <a:srgbClr val="000000"/>
                        </a:solidFill>
                        <a:effectLst/>
                        <a:latin typeface="Lucida Console" panose="020B0609040504020204" pitchFamily="49" charset="0"/>
                      </a:endParaRPr>
                    </a:p>
                  </a:txBody>
                  <a:tcPr marL="14245" marR="14245" marT="14245" marB="0" anchor="ctr"/>
                </a:tc>
                <a:tc>
                  <a:txBody>
                    <a:bodyPr/>
                    <a:lstStyle/>
                    <a:p>
                      <a:pPr algn="ctr" fontAlgn="t"/>
                      <a:r>
                        <a:rPr lang="en-US" sz="1600" u="none" strike="noStrike" dirty="0">
                          <a:effectLst/>
                          <a:latin typeface="Lucida Console" panose="020B0609040504020204" pitchFamily="49" charset="0"/>
                        </a:rPr>
                        <a:t>0x000f003f</a:t>
                      </a:r>
                      <a:endParaRPr lang="en-US" sz="1600" b="0" i="0" u="none" strike="noStrike" dirty="0">
                        <a:solidFill>
                          <a:srgbClr val="000000"/>
                        </a:solidFill>
                        <a:effectLst/>
                        <a:latin typeface="Lucida Console" panose="020B0609040504020204" pitchFamily="49" charset="0"/>
                      </a:endParaRPr>
                    </a:p>
                  </a:txBody>
                  <a:tcPr marL="14245" marR="14245" marT="14245" marB="0" anchor="ctr"/>
                </a:tc>
                <a:extLst>
                  <a:ext uri="{0D108BD9-81ED-4DB2-BD59-A6C34878D82A}">
                    <a16:rowId xmlns:a16="http://schemas.microsoft.com/office/drawing/2014/main" val="80832992"/>
                  </a:ext>
                </a:extLst>
              </a:tr>
            </a:tbl>
          </a:graphicData>
        </a:graphic>
      </p:graphicFrame>
    </p:spTree>
    <p:extLst>
      <p:ext uri="{BB962C8B-B14F-4D97-AF65-F5344CB8AC3E}">
        <p14:creationId xmlns:p14="http://schemas.microsoft.com/office/powerpoint/2010/main" val="220018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50000" y="50000"/>
                                    </p:animScale>
                                  </p:childTnLst>
                                </p:cTn>
                              </p:par>
                              <p:par>
                                <p:cTn id="7" presetID="42" presetClass="path" presetSubtype="0" accel="50000" decel="50000" fill="hold" nodeType="withEffect">
                                  <p:stCondLst>
                                    <p:cond delay="0"/>
                                  </p:stCondLst>
                                  <p:childTnLst>
                                    <p:animMotion origin="layout" path="M 0 0 L -0.21406 0 " pathEditMode="relative" rAng="0" ptsTypes="AA">
                                      <p:cBhvr>
                                        <p:cTn id="8" dur="2000" fill="hold"/>
                                        <p:tgtEl>
                                          <p:spTgt spid="7"/>
                                        </p:tgtEl>
                                        <p:attrNameLst>
                                          <p:attrName>ppt_x</p:attrName>
                                          <p:attrName>ppt_y</p:attrName>
                                        </p:attrNameLst>
                                      </p:cBhvr>
                                      <p:rCtr x="-10703" y="0"/>
                                    </p:animMotion>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xit" presetSubtype="0" fill="hold"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xit" presetSubtype="0" fill="hold" nodeType="with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308B-A6D3-4C89-848C-7701800BF47B}"/>
              </a:ext>
            </a:extLst>
          </p:cNvPr>
          <p:cNvSpPr>
            <a:spLocks noGrp="1"/>
          </p:cNvSpPr>
          <p:nvPr>
            <p:ph type="title"/>
          </p:nvPr>
        </p:nvSpPr>
        <p:spPr/>
        <p:txBody>
          <a:bodyPr/>
          <a:lstStyle/>
          <a:p>
            <a:r>
              <a:rPr lang="en-US" dirty="0"/>
              <a:t>Security descriptor (Sysinternals </a:t>
            </a:r>
            <a:r>
              <a:rPr lang="en-US" dirty="0" err="1"/>
              <a:t>AccessChk</a:t>
            </a:r>
            <a:r>
              <a:rPr lang="en-US" dirty="0"/>
              <a:t>)</a:t>
            </a:r>
          </a:p>
        </p:txBody>
      </p:sp>
      <p:sp>
        <p:nvSpPr>
          <p:cNvPr id="3" name="Content Placeholder 2">
            <a:extLst>
              <a:ext uri="{FF2B5EF4-FFF2-40B4-BE49-F238E27FC236}">
                <a16:creationId xmlns:a16="http://schemas.microsoft.com/office/drawing/2014/main" id="{4F48CBC8-210A-4978-86F4-F0CBF68F9658}"/>
              </a:ext>
            </a:extLst>
          </p:cNvPr>
          <p:cNvSpPr>
            <a:spLocks noGrp="1"/>
          </p:cNvSpPr>
          <p:nvPr>
            <p:ph idx="1"/>
          </p:nvPr>
        </p:nvSpPr>
        <p:spPr/>
        <p:txBody>
          <a:bodyPr/>
          <a:lstStyle/>
          <a:p>
            <a:endParaRPr lang="en-US" dirty="0"/>
          </a:p>
        </p:txBody>
      </p:sp>
      <p:pic>
        <p:nvPicPr>
          <p:cNvPr id="14" name="Picture 13">
            <a:extLst>
              <a:ext uri="{FF2B5EF4-FFF2-40B4-BE49-F238E27FC236}">
                <a16:creationId xmlns:a16="http://schemas.microsoft.com/office/drawing/2014/main" id="{F999DD2A-1570-4B65-B552-D0FB24DDB460}"/>
              </a:ext>
            </a:extLst>
          </p:cNvPr>
          <p:cNvPicPr>
            <a:picLocks noChangeAspect="1"/>
          </p:cNvPicPr>
          <p:nvPr/>
        </p:nvPicPr>
        <p:blipFill>
          <a:blip r:embed="rId3"/>
          <a:stretch>
            <a:fillRect/>
          </a:stretch>
        </p:blipFill>
        <p:spPr>
          <a:xfrm>
            <a:off x="837011" y="1690686"/>
            <a:ext cx="5187509" cy="4792120"/>
          </a:xfrm>
          <a:prstGeom prst="rect">
            <a:avLst/>
          </a:prstGeom>
        </p:spPr>
      </p:pic>
      <p:pic>
        <p:nvPicPr>
          <p:cNvPr id="15" name="Picture 14">
            <a:extLst>
              <a:ext uri="{FF2B5EF4-FFF2-40B4-BE49-F238E27FC236}">
                <a16:creationId xmlns:a16="http://schemas.microsoft.com/office/drawing/2014/main" id="{3C38D3F2-5FE1-4F4F-BDD2-062E1E20091E}"/>
              </a:ext>
            </a:extLst>
          </p:cNvPr>
          <p:cNvPicPr>
            <a:picLocks noChangeAspect="1"/>
          </p:cNvPicPr>
          <p:nvPr/>
        </p:nvPicPr>
        <p:blipFill>
          <a:blip r:embed="rId4"/>
          <a:stretch>
            <a:fillRect/>
          </a:stretch>
        </p:blipFill>
        <p:spPr>
          <a:xfrm>
            <a:off x="6245266" y="1690686"/>
            <a:ext cx="5187509" cy="4792120"/>
          </a:xfrm>
          <a:prstGeom prst="rect">
            <a:avLst/>
          </a:prstGeom>
        </p:spPr>
      </p:pic>
      <p:pic>
        <p:nvPicPr>
          <p:cNvPr id="16" name="Picture 15">
            <a:extLst>
              <a:ext uri="{FF2B5EF4-FFF2-40B4-BE49-F238E27FC236}">
                <a16:creationId xmlns:a16="http://schemas.microsoft.com/office/drawing/2014/main" id="{DBEFBAE7-1187-468E-957A-33FA668EF16F}"/>
              </a:ext>
            </a:extLst>
          </p:cNvPr>
          <p:cNvPicPr>
            <a:picLocks noChangeAspect="1"/>
          </p:cNvPicPr>
          <p:nvPr/>
        </p:nvPicPr>
        <p:blipFill>
          <a:blip r:embed="rId5"/>
          <a:stretch>
            <a:fillRect/>
          </a:stretch>
        </p:blipFill>
        <p:spPr>
          <a:xfrm>
            <a:off x="6245266" y="1690686"/>
            <a:ext cx="5186320" cy="4791022"/>
          </a:xfrm>
          <a:prstGeom prst="rect">
            <a:avLst/>
          </a:prstGeom>
        </p:spPr>
      </p:pic>
      <p:pic>
        <p:nvPicPr>
          <p:cNvPr id="17" name="Picture 16">
            <a:extLst>
              <a:ext uri="{FF2B5EF4-FFF2-40B4-BE49-F238E27FC236}">
                <a16:creationId xmlns:a16="http://schemas.microsoft.com/office/drawing/2014/main" id="{9105B8F9-E785-43B8-84AB-7631ABEB7E35}"/>
              </a:ext>
            </a:extLst>
          </p:cNvPr>
          <p:cNvPicPr>
            <a:picLocks noChangeAspect="1"/>
          </p:cNvPicPr>
          <p:nvPr/>
        </p:nvPicPr>
        <p:blipFill>
          <a:blip r:embed="rId6"/>
          <a:stretch>
            <a:fillRect/>
          </a:stretch>
        </p:blipFill>
        <p:spPr>
          <a:xfrm>
            <a:off x="6245266" y="1690686"/>
            <a:ext cx="5186321" cy="4791022"/>
          </a:xfrm>
          <a:prstGeom prst="rect">
            <a:avLst/>
          </a:prstGeom>
        </p:spPr>
      </p:pic>
      <p:pic>
        <p:nvPicPr>
          <p:cNvPr id="18" name="Picture 17">
            <a:extLst>
              <a:ext uri="{FF2B5EF4-FFF2-40B4-BE49-F238E27FC236}">
                <a16:creationId xmlns:a16="http://schemas.microsoft.com/office/drawing/2014/main" id="{416EA50D-2EEC-4876-9C99-73640180021E}"/>
              </a:ext>
            </a:extLst>
          </p:cNvPr>
          <p:cNvPicPr>
            <a:picLocks noChangeAspect="1"/>
          </p:cNvPicPr>
          <p:nvPr/>
        </p:nvPicPr>
        <p:blipFill>
          <a:blip r:embed="rId7"/>
          <a:stretch>
            <a:fillRect/>
          </a:stretch>
        </p:blipFill>
        <p:spPr>
          <a:xfrm>
            <a:off x="6662943" y="4658018"/>
            <a:ext cx="5187509" cy="2295823"/>
          </a:xfrm>
          <a:prstGeom prst="rect">
            <a:avLst/>
          </a:prstGeom>
        </p:spPr>
      </p:pic>
      <p:pic>
        <p:nvPicPr>
          <p:cNvPr id="19" name="Picture 18">
            <a:extLst>
              <a:ext uri="{FF2B5EF4-FFF2-40B4-BE49-F238E27FC236}">
                <a16:creationId xmlns:a16="http://schemas.microsoft.com/office/drawing/2014/main" id="{62753111-9889-4A8D-B1B7-ED667F693FCC}"/>
              </a:ext>
            </a:extLst>
          </p:cNvPr>
          <p:cNvPicPr>
            <a:picLocks noChangeAspect="1"/>
          </p:cNvPicPr>
          <p:nvPr/>
        </p:nvPicPr>
        <p:blipFill>
          <a:blip r:embed="rId8"/>
          <a:stretch>
            <a:fillRect/>
          </a:stretch>
        </p:blipFill>
        <p:spPr>
          <a:xfrm>
            <a:off x="6662942" y="4657082"/>
            <a:ext cx="5187509" cy="2295823"/>
          </a:xfrm>
          <a:prstGeom prst="rect">
            <a:avLst/>
          </a:prstGeom>
        </p:spPr>
      </p:pic>
      <p:sp>
        <p:nvSpPr>
          <p:cNvPr id="11" name="TextBox 10">
            <a:extLst>
              <a:ext uri="{FF2B5EF4-FFF2-40B4-BE49-F238E27FC236}">
                <a16:creationId xmlns:a16="http://schemas.microsoft.com/office/drawing/2014/main" id="{79D98310-0A91-424F-BFC3-A9DF56719058}"/>
              </a:ext>
            </a:extLst>
          </p:cNvPr>
          <p:cNvSpPr txBox="1"/>
          <p:nvPr/>
        </p:nvSpPr>
        <p:spPr>
          <a:xfrm>
            <a:off x="8708046" y="4479685"/>
            <a:ext cx="2560318" cy="646331"/>
          </a:xfrm>
          <a:prstGeom prst="rect">
            <a:avLst/>
          </a:prstGeom>
          <a:noFill/>
        </p:spPr>
        <p:txBody>
          <a:bodyPr wrap="square" rtlCol="0">
            <a:spAutoFit/>
          </a:bodyPr>
          <a:lstStyle/>
          <a:p>
            <a:r>
              <a:rPr lang="en-US" sz="3600" b="1" i="1" dirty="0">
                <a:solidFill>
                  <a:srgbClr val="FF0000"/>
                </a:solidFill>
                <a:effectLst>
                  <a:outerShdw blurRad="50800" dist="38100" dir="2700000" algn="tl" rotWithShape="0">
                    <a:prstClr val="black">
                      <a:alpha val="83000"/>
                    </a:prstClr>
                  </a:outerShdw>
                </a:effectLst>
              </a:rPr>
              <a:t>This is SDDL</a:t>
            </a:r>
          </a:p>
        </p:txBody>
      </p:sp>
    </p:spTree>
    <p:extLst>
      <p:ext uri="{BB962C8B-B14F-4D97-AF65-F5344CB8AC3E}">
        <p14:creationId xmlns:p14="http://schemas.microsoft.com/office/powerpoint/2010/main" val="280289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1" fill="hold" nodeType="afterEffect">
                                  <p:stCondLst>
                                    <p:cond delay="100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par>
                          <p:cTn id="12" fill="hold">
                            <p:stCondLst>
                              <p:cond delay="2000"/>
                            </p:stCondLst>
                            <p:childTnLst>
                              <p:par>
                                <p:cTn id="13" presetID="10" presetClass="entr" presetSubtype="0" fill="hold" nodeType="afterEffect">
                                  <p:stCondLst>
                                    <p:cond delay="100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3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10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01218-4919-4660-9896-18CFC0EB6F75}"/>
              </a:ext>
            </a:extLst>
          </p:cNvPr>
          <p:cNvSpPr>
            <a:spLocks noGrp="1"/>
          </p:cNvSpPr>
          <p:nvPr>
            <p:ph type="title"/>
          </p:nvPr>
        </p:nvSpPr>
        <p:spPr/>
        <p:txBody>
          <a:bodyPr/>
          <a:lstStyle/>
          <a:p>
            <a:r>
              <a:rPr lang="en-US" dirty="0"/>
              <a:t>Misinterpreting SDDL</a:t>
            </a:r>
          </a:p>
        </p:txBody>
      </p:sp>
      <p:sp>
        <p:nvSpPr>
          <p:cNvPr id="3" name="Content Placeholder 2">
            <a:extLst>
              <a:ext uri="{FF2B5EF4-FFF2-40B4-BE49-F238E27FC236}">
                <a16:creationId xmlns:a16="http://schemas.microsoft.com/office/drawing/2014/main" id="{16D63524-0C15-40E8-8DCE-4E4D24471263}"/>
              </a:ext>
            </a:extLst>
          </p:cNvPr>
          <p:cNvSpPr>
            <a:spLocks noGrp="1"/>
          </p:cNvSpPr>
          <p:nvPr>
            <p:ph idx="1"/>
          </p:nvPr>
        </p:nvSpPr>
        <p:spPr/>
        <p:txBody>
          <a:bodyPr/>
          <a:lstStyle/>
          <a:p>
            <a:endParaRPr lang="en-US"/>
          </a:p>
        </p:txBody>
      </p:sp>
      <p:sp>
        <p:nvSpPr>
          <p:cNvPr id="8" name="sc.exe">
            <a:extLst>
              <a:ext uri="{FF2B5EF4-FFF2-40B4-BE49-F238E27FC236}">
                <a16:creationId xmlns:a16="http://schemas.microsoft.com/office/drawing/2014/main" id="{8418C318-E942-47F7-B2B6-4A16ADA17574}"/>
              </a:ext>
            </a:extLst>
          </p:cNvPr>
          <p:cNvSpPr txBox="1"/>
          <p:nvPr/>
        </p:nvSpPr>
        <p:spPr>
          <a:xfrm>
            <a:off x="838199" y="1825625"/>
            <a:ext cx="10515599" cy="4524315"/>
          </a:xfrm>
          <a:prstGeom prst="rect">
            <a:avLst/>
          </a:prstGeom>
          <a:solidFill>
            <a:schemeClr val="tx1"/>
          </a:solidFill>
        </p:spPr>
        <p:txBody>
          <a:bodyPr wrap="square" rtlCol="0">
            <a:spAutoFit/>
          </a:bodyPr>
          <a:lstStyle/>
          <a:p>
            <a:endParaRPr lang="en-US" sz="2400" dirty="0">
              <a:solidFill>
                <a:schemeClr val="bg1"/>
              </a:solidFill>
              <a:latin typeface="Lucida Console" panose="020B0609040504020204" pitchFamily="49" charset="0"/>
            </a:endParaRPr>
          </a:p>
          <a:p>
            <a:r>
              <a:rPr lang="en-US" sz="2400" dirty="0">
                <a:solidFill>
                  <a:schemeClr val="bg1"/>
                </a:solidFill>
                <a:latin typeface="Lucida Console" panose="020B0609040504020204" pitchFamily="49" charset="0"/>
              </a:rPr>
              <a:t>C:\&gt;sc.exe </a:t>
            </a:r>
            <a:r>
              <a:rPr lang="en-US" sz="2400" dirty="0" err="1">
                <a:solidFill>
                  <a:schemeClr val="bg1"/>
                </a:solidFill>
                <a:latin typeface="Lucida Console" panose="020B0609040504020204" pitchFamily="49" charset="0"/>
              </a:rPr>
              <a:t>sdshow</a:t>
            </a:r>
            <a:r>
              <a:rPr lang="en-US" sz="2400" dirty="0">
                <a:solidFill>
                  <a:schemeClr val="bg1"/>
                </a:solidFill>
                <a:latin typeface="Lucida Console" panose="020B0609040504020204" pitchFamily="49" charset="0"/>
              </a:rPr>
              <a:t> </a:t>
            </a:r>
            <a:r>
              <a:rPr lang="en-US" sz="2400" dirty="0" err="1">
                <a:solidFill>
                  <a:schemeClr val="bg1"/>
                </a:solidFill>
                <a:latin typeface="Lucida Console" panose="020B0609040504020204" pitchFamily="49" charset="0"/>
              </a:rPr>
              <a:t>scmanager</a:t>
            </a:r>
            <a:endParaRPr lang="en-US" sz="2400" dirty="0">
              <a:solidFill>
                <a:schemeClr val="bg1"/>
              </a:solidFill>
              <a:latin typeface="Lucida Console" panose="020B0609040504020204" pitchFamily="49" charset="0"/>
            </a:endParaRPr>
          </a:p>
          <a:p>
            <a:endParaRPr lang="en-US" sz="2400" dirty="0">
              <a:solidFill>
                <a:schemeClr val="bg1"/>
              </a:solidFill>
              <a:latin typeface="Lucida Console" panose="020B0609040504020204" pitchFamily="49" charset="0"/>
            </a:endParaRPr>
          </a:p>
          <a:p>
            <a:r>
              <a:rPr lang="en-US" sz="2400" dirty="0">
                <a:solidFill>
                  <a:schemeClr val="bg1"/>
                </a:solidFill>
                <a:latin typeface="Lucida Console" panose="020B0609040504020204" pitchFamily="49" charset="0"/>
              </a:rPr>
              <a:t>D:(A;;CC;;;AU)(A;;CCLCRPRC;;;IU)(A;;CCLCRPRC;;;SU)(A;;CCLCRPWPRC;;;SY)(A;;KA;;;BA)(A;;CC;;;AC)(A;;CC;;;S-1-15-3-1024-528118966-3876874398-709513571-1907873084-3598227634-3698730060-278077788-3990600205)</a:t>
            </a:r>
          </a:p>
          <a:p>
            <a:endParaRPr lang="en-US" sz="2400" dirty="0">
              <a:solidFill>
                <a:schemeClr val="bg1"/>
              </a:solidFill>
              <a:latin typeface="Lucida Console" panose="020B0609040504020204" pitchFamily="49" charset="0"/>
            </a:endParaRPr>
          </a:p>
          <a:p>
            <a:r>
              <a:rPr lang="en-US" sz="2400" dirty="0">
                <a:solidFill>
                  <a:schemeClr val="bg1"/>
                </a:solidFill>
                <a:latin typeface="Lucida Console" panose="020B0609040504020204" pitchFamily="49" charset="0"/>
              </a:rPr>
              <a:t>C:\&gt;</a:t>
            </a:r>
          </a:p>
          <a:p>
            <a:endParaRPr lang="en-US" sz="2400" dirty="0">
              <a:solidFill>
                <a:schemeClr val="bg1"/>
              </a:solidFill>
              <a:latin typeface="Lucida Console" panose="020B0609040504020204" pitchFamily="49" charset="0"/>
            </a:endParaRPr>
          </a:p>
          <a:p>
            <a:endParaRPr lang="en-US" sz="2400" dirty="0">
              <a:solidFill>
                <a:schemeClr val="bg1"/>
              </a:solidFill>
              <a:latin typeface="Lucida Console" panose="020B0609040504020204" pitchFamily="49" charset="0"/>
            </a:endParaRPr>
          </a:p>
          <a:p>
            <a:endParaRPr lang="en-US" sz="2400" dirty="0">
              <a:solidFill>
                <a:schemeClr val="bg1"/>
              </a:solidFill>
              <a:latin typeface="Lucida Console" panose="020B0609040504020204" pitchFamily="49" charset="0"/>
            </a:endParaRPr>
          </a:p>
        </p:txBody>
      </p:sp>
      <p:sp>
        <p:nvSpPr>
          <p:cNvPr id="6" name="DACL">
            <a:extLst>
              <a:ext uri="{FF2B5EF4-FFF2-40B4-BE49-F238E27FC236}">
                <a16:creationId xmlns:a16="http://schemas.microsoft.com/office/drawing/2014/main" id="{CEE204D9-BC94-4810-8F0C-48969D49A929}"/>
              </a:ext>
            </a:extLst>
          </p:cNvPr>
          <p:cNvSpPr txBox="1"/>
          <p:nvPr/>
        </p:nvSpPr>
        <p:spPr>
          <a:xfrm>
            <a:off x="838199" y="1825624"/>
            <a:ext cx="10515599" cy="4401205"/>
          </a:xfrm>
          <a:prstGeom prst="rect">
            <a:avLst/>
          </a:prstGeom>
          <a:solidFill>
            <a:schemeClr val="tx1"/>
          </a:solidFill>
        </p:spPr>
        <p:txBody>
          <a:bodyPr wrap="square" rtlCol="0">
            <a:spAutoFit/>
          </a:bodyPr>
          <a:lstStyle/>
          <a:p>
            <a:r>
              <a:rPr lang="en-US" sz="2800" dirty="0">
                <a:solidFill>
                  <a:schemeClr val="bg1"/>
                </a:solidFill>
                <a:latin typeface="Lucida Console" panose="020B0609040504020204" pitchFamily="49" charset="0"/>
              </a:rPr>
              <a:t>D:</a:t>
            </a:r>
          </a:p>
          <a:p>
            <a:r>
              <a:rPr lang="en-US" sz="2800" dirty="0">
                <a:solidFill>
                  <a:schemeClr val="bg1"/>
                </a:solidFill>
                <a:latin typeface="Lucida Console" panose="020B0609040504020204" pitchFamily="49" charset="0"/>
              </a:rPr>
              <a:t>(A;;CC;;;AU)</a:t>
            </a:r>
          </a:p>
          <a:p>
            <a:r>
              <a:rPr lang="en-US" sz="2800" dirty="0">
                <a:solidFill>
                  <a:schemeClr val="bg1"/>
                </a:solidFill>
                <a:latin typeface="Lucida Console" panose="020B0609040504020204" pitchFamily="49" charset="0"/>
              </a:rPr>
              <a:t>(A;;CCLCRPRC;;;IU)</a:t>
            </a:r>
          </a:p>
          <a:p>
            <a:r>
              <a:rPr lang="en-US" sz="2800" dirty="0">
                <a:solidFill>
                  <a:schemeClr val="bg1"/>
                </a:solidFill>
                <a:latin typeface="Lucida Console" panose="020B0609040504020204" pitchFamily="49" charset="0"/>
              </a:rPr>
              <a:t>(A;;CCLCRPRC;;;SU)</a:t>
            </a:r>
          </a:p>
          <a:p>
            <a:r>
              <a:rPr lang="en-US" sz="2800" dirty="0">
                <a:solidFill>
                  <a:schemeClr val="bg1"/>
                </a:solidFill>
                <a:latin typeface="Lucida Console" panose="020B0609040504020204" pitchFamily="49" charset="0"/>
              </a:rPr>
              <a:t>(A;;CCLCRPWPRC;;;SY)</a:t>
            </a:r>
          </a:p>
          <a:p>
            <a:r>
              <a:rPr lang="en-US" sz="2800" dirty="0">
                <a:solidFill>
                  <a:schemeClr val="bg1"/>
                </a:solidFill>
                <a:latin typeface="Lucida Console" panose="020B0609040504020204" pitchFamily="49" charset="0"/>
              </a:rPr>
              <a:t>(A;;KA;;;BA)</a:t>
            </a:r>
          </a:p>
          <a:p>
            <a:r>
              <a:rPr lang="en-US" sz="2800" dirty="0">
                <a:solidFill>
                  <a:schemeClr val="bg1"/>
                </a:solidFill>
                <a:latin typeface="Lucida Console" panose="020B0609040504020204" pitchFamily="49" charset="0"/>
              </a:rPr>
              <a:t>(A;;CC;;;AC)</a:t>
            </a:r>
          </a:p>
          <a:p>
            <a:r>
              <a:rPr lang="en-US" sz="2800" dirty="0">
                <a:solidFill>
                  <a:schemeClr val="bg1"/>
                </a:solidFill>
                <a:latin typeface="Lucida Console" panose="020B0609040504020204" pitchFamily="49" charset="0"/>
              </a:rPr>
              <a:t>(A;;CC;;;S-1-15-3-1024-528118966-3876874398-709513571-1907873084-3598227634-3698730060-278077788-3990600205)</a:t>
            </a:r>
          </a:p>
        </p:txBody>
      </p:sp>
      <p:sp>
        <p:nvSpPr>
          <p:cNvPr id="7" name="DACL misinterpreted">
            <a:extLst>
              <a:ext uri="{FF2B5EF4-FFF2-40B4-BE49-F238E27FC236}">
                <a16:creationId xmlns:a16="http://schemas.microsoft.com/office/drawing/2014/main" id="{6E437E6A-98E4-4824-9E7B-E79FF558546F}"/>
              </a:ext>
            </a:extLst>
          </p:cNvPr>
          <p:cNvSpPr txBox="1"/>
          <p:nvPr/>
        </p:nvSpPr>
        <p:spPr>
          <a:xfrm>
            <a:off x="838199" y="1825624"/>
            <a:ext cx="10515599" cy="4401205"/>
          </a:xfrm>
          <a:prstGeom prst="rect">
            <a:avLst/>
          </a:prstGeom>
          <a:solidFill>
            <a:schemeClr val="tx1"/>
          </a:solidFill>
        </p:spPr>
        <p:txBody>
          <a:bodyPr wrap="square" rtlCol="0">
            <a:spAutoFit/>
          </a:bodyPr>
          <a:lstStyle/>
          <a:p>
            <a:r>
              <a:rPr lang="en-US" sz="2800" dirty="0">
                <a:solidFill>
                  <a:schemeClr val="bg1"/>
                </a:solidFill>
                <a:latin typeface="Lucida Console" panose="020B0609040504020204" pitchFamily="49" charset="0"/>
              </a:rPr>
              <a:t>D:</a:t>
            </a:r>
          </a:p>
          <a:p>
            <a:r>
              <a:rPr lang="en-US" sz="2800" dirty="0">
                <a:solidFill>
                  <a:schemeClr val="bg1"/>
                </a:solidFill>
                <a:latin typeface="Lucida Console" panose="020B0609040504020204" pitchFamily="49" charset="0"/>
              </a:rPr>
              <a:t>(A;;</a:t>
            </a:r>
            <a:r>
              <a:rPr lang="en-US" sz="2800" dirty="0">
                <a:solidFill>
                  <a:srgbClr val="FFFF00"/>
                </a:solidFill>
                <a:latin typeface="Lucida Console" panose="020B0609040504020204" pitchFamily="49" charset="0"/>
              </a:rPr>
              <a:t>CC</a:t>
            </a:r>
            <a:r>
              <a:rPr lang="en-US" sz="2800" dirty="0">
                <a:solidFill>
                  <a:schemeClr val="bg1"/>
                </a:solidFill>
                <a:latin typeface="Lucida Console" panose="020B0609040504020204" pitchFamily="49" charset="0"/>
              </a:rPr>
              <a:t>;;;AU)        </a:t>
            </a:r>
            <a:r>
              <a:rPr lang="en-US" sz="2800" dirty="0">
                <a:solidFill>
                  <a:srgbClr val="FFFF00"/>
                </a:solidFill>
                <a:latin typeface="Lucida Console" panose="020B0609040504020204" pitchFamily="49" charset="0"/>
                <a:sym typeface="Wingdings" panose="05000000000000000000" pitchFamily="2" charset="2"/>
              </a:rPr>
              <a:t> ADS_RIGHT_DS_CREATE_CHILD</a:t>
            </a:r>
            <a:endParaRPr lang="en-US" sz="2800" dirty="0">
              <a:solidFill>
                <a:srgbClr val="FFFF00"/>
              </a:solidFill>
              <a:latin typeface="Lucida Console" panose="020B0609040504020204" pitchFamily="49" charset="0"/>
            </a:endParaRPr>
          </a:p>
          <a:p>
            <a:r>
              <a:rPr lang="en-US" sz="2800" dirty="0">
                <a:solidFill>
                  <a:schemeClr val="bg1"/>
                </a:solidFill>
                <a:latin typeface="Lucida Console" panose="020B0609040504020204" pitchFamily="49" charset="0"/>
              </a:rPr>
              <a:t>(A;;</a:t>
            </a:r>
            <a:r>
              <a:rPr lang="en-US" sz="2800" dirty="0">
                <a:solidFill>
                  <a:srgbClr val="FFFF00"/>
                </a:solidFill>
                <a:latin typeface="Lucida Console" panose="020B0609040504020204" pitchFamily="49" charset="0"/>
              </a:rPr>
              <a:t>CCLCRPRC</a:t>
            </a:r>
            <a:r>
              <a:rPr lang="en-US" sz="2800" dirty="0">
                <a:solidFill>
                  <a:schemeClr val="bg1"/>
                </a:solidFill>
                <a:latin typeface="Lucida Console" panose="020B0609040504020204" pitchFamily="49" charset="0"/>
              </a:rPr>
              <a:t>;;;IU)  </a:t>
            </a:r>
            <a:r>
              <a:rPr lang="en-US" sz="2800" dirty="0">
                <a:solidFill>
                  <a:srgbClr val="FFFF00"/>
                </a:solidFill>
                <a:latin typeface="Lucida Console" panose="020B0609040504020204" pitchFamily="49" charset="0"/>
                <a:sym typeface="Wingdings" panose="05000000000000000000" pitchFamily="2" charset="2"/>
              </a:rPr>
              <a:t> </a:t>
            </a:r>
            <a:r>
              <a:rPr lang="en-US" sz="2800" dirty="0">
                <a:solidFill>
                  <a:srgbClr val="FFFF00"/>
                </a:solidFill>
                <a:sym typeface="Wingdings" panose="05000000000000000000" pitchFamily="2" charset="2"/>
              </a:rPr>
              <a:t>ADS rights: create child, list children,</a:t>
            </a:r>
            <a:endParaRPr lang="en-US" sz="2800" dirty="0">
              <a:solidFill>
                <a:srgbClr val="FFFF00"/>
              </a:solidFill>
            </a:endParaRPr>
          </a:p>
          <a:p>
            <a:r>
              <a:rPr lang="en-US" sz="2800" dirty="0">
                <a:solidFill>
                  <a:schemeClr val="bg1"/>
                </a:solidFill>
                <a:latin typeface="Lucida Console" panose="020B0609040504020204" pitchFamily="49" charset="0"/>
              </a:rPr>
              <a:t>(A;;CCLCRPRC;;;SU)     </a:t>
            </a:r>
            <a:r>
              <a:rPr lang="en-US" sz="2800" dirty="0">
                <a:solidFill>
                  <a:srgbClr val="FFFF00"/>
                </a:solidFill>
              </a:rPr>
              <a:t>read property, read control</a:t>
            </a:r>
          </a:p>
          <a:p>
            <a:r>
              <a:rPr lang="en-US" sz="2800" dirty="0">
                <a:solidFill>
                  <a:schemeClr val="bg1"/>
                </a:solidFill>
                <a:latin typeface="Lucida Console" panose="020B0609040504020204" pitchFamily="49" charset="0"/>
              </a:rPr>
              <a:t>(A;;</a:t>
            </a:r>
            <a:r>
              <a:rPr lang="en-US" sz="2800" dirty="0">
                <a:solidFill>
                  <a:srgbClr val="FFFF00"/>
                </a:solidFill>
                <a:latin typeface="Lucida Console" panose="020B0609040504020204" pitchFamily="49" charset="0"/>
              </a:rPr>
              <a:t>CCLCRPWPRC</a:t>
            </a:r>
            <a:r>
              <a:rPr lang="en-US" sz="2800" dirty="0">
                <a:solidFill>
                  <a:schemeClr val="bg1"/>
                </a:solidFill>
                <a:latin typeface="Lucida Console" panose="020B0609040504020204" pitchFamily="49" charset="0"/>
              </a:rPr>
              <a:t>;;;SY)</a:t>
            </a:r>
            <a:r>
              <a:rPr lang="en-US" sz="2800" dirty="0">
                <a:solidFill>
                  <a:srgbClr val="FFFF00"/>
                </a:solidFill>
                <a:latin typeface="Lucida Console" panose="020B0609040504020204" pitchFamily="49" charset="0"/>
                <a:sym typeface="Wingdings" panose="05000000000000000000" pitchFamily="2" charset="2"/>
              </a:rPr>
              <a:t> </a:t>
            </a:r>
            <a:r>
              <a:rPr lang="en-US" sz="2800" dirty="0">
                <a:solidFill>
                  <a:srgbClr val="FFFF00"/>
                </a:solidFill>
                <a:sym typeface="Wingdings" panose="05000000000000000000" pitchFamily="2" charset="2"/>
              </a:rPr>
              <a:t>ADS rights: above + write property</a:t>
            </a:r>
            <a:endParaRPr lang="en-US" sz="2800" dirty="0">
              <a:solidFill>
                <a:srgbClr val="FFFF00"/>
              </a:solidFill>
              <a:latin typeface="Lucida Console" panose="020B0609040504020204" pitchFamily="49" charset="0"/>
            </a:endParaRPr>
          </a:p>
          <a:p>
            <a:r>
              <a:rPr lang="en-US" sz="2800" dirty="0">
                <a:solidFill>
                  <a:schemeClr val="bg1"/>
                </a:solidFill>
                <a:latin typeface="Lucida Console" panose="020B0609040504020204" pitchFamily="49" charset="0"/>
              </a:rPr>
              <a:t>(A;;</a:t>
            </a:r>
            <a:r>
              <a:rPr lang="en-US" sz="2800" dirty="0">
                <a:solidFill>
                  <a:srgbClr val="FFFF00"/>
                </a:solidFill>
                <a:latin typeface="Lucida Console" panose="020B0609040504020204" pitchFamily="49" charset="0"/>
              </a:rPr>
              <a:t>KA</a:t>
            </a:r>
            <a:r>
              <a:rPr lang="en-US" sz="2800" dirty="0">
                <a:solidFill>
                  <a:schemeClr val="bg1"/>
                </a:solidFill>
                <a:latin typeface="Lucida Console" panose="020B0609040504020204" pitchFamily="49" charset="0"/>
              </a:rPr>
              <a:t>;;;BA)        </a:t>
            </a:r>
            <a:r>
              <a:rPr lang="en-US" sz="2800" dirty="0">
                <a:solidFill>
                  <a:srgbClr val="FFFF00"/>
                </a:solidFill>
                <a:latin typeface="Lucida Console" panose="020B0609040504020204" pitchFamily="49" charset="0"/>
                <a:sym typeface="Wingdings" panose="05000000000000000000" pitchFamily="2" charset="2"/>
              </a:rPr>
              <a:t> KEY_ALL_ACCESS</a:t>
            </a:r>
            <a:endParaRPr lang="en-US" sz="2800" dirty="0">
              <a:solidFill>
                <a:srgbClr val="FFFF00"/>
              </a:solidFill>
              <a:latin typeface="Lucida Console" panose="020B0609040504020204" pitchFamily="49" charset="0"/>
            </a:endParaRPr>
          </a:p>
          <a:p>
            <a:r>
              <a:rPr lang="en-US" sz="2800" dirty="0">
                <a:solidFill>
                  <a:schemeClr val="bg1"/>
                </a:solidFill>
                <a:latin typeface="Lucida Console" panose="020B0609040504020204" pitchFamily="49" charset="0"/>
              </a:rPr>
              <a:t>(A;;CC;;;AC)</a:t>
            </a:r>
            <a:endParaRPr lang="en-US" sz="2800" dirty="0">
              <a:solidFill>
                <a:srgbClr val="FFFF00"/>
              </a:solidFill>
              <a:latin typeface="Lucida Console" panose="020B0609040504020204" pitchFamily="49" charset="0"/>
            </a:endParaRPr>
          </a:p>
          <a:p>
            <a:r>
              <a:rPr lang="en-US" sz="2800" dirty="0">
                <a:solidFill>
                  <a:schemeClr val="bg1"/>
                </a:solidFill>
                <a:latin typeface="Lucida Console" panose="020B0609040504020204" pitchFamily="49" charset="0"/>
              </a:rPr>
              <a:t>(A;;CC;;;S-1-15-3-1024-528118966-3876874398-709513571-1907873084-3598227634-3698730060-278077788-3990600205)</a:t>
            </a:r>
          </a:p>
        </p:txBody>
      </p:sp>
      <p:sp>
        <p:nvSpPr>
          <p:cNvPr id="9" name="scribble over">
            <a:extLst>
              <a:ext uri="{FF2B5EF4-FFF2-40B4-BE49-F238E27FC236}">
                <a16:creationId xmlns:a16="http://schemas.microsoft.com/office/drawing/2014/main" id="{02A9D4E5-FE61-46FA-87B8-35AC947EAD70}"/>
              </a:ext>
            </a:extLst>
          </p:cNvPr>
          <p:cNvSpPr/>
          <p:nvPr/>
        </p:nvSpPr>
        <p:spPr>
          <a:xfrm>
            <a:off x="5177214" y="2018642"/>
            <a:ext cx="5512714" cy="2415732"/>
          </a:xfrm>
          <a:custGeom>
            <a:avLst/>
            <a:gdLst>
              <a:gd name="connsiteX0" fmla="*/ 0 w 5512714"/>
              <a:gd name="connsiteY0" fmla="*/ 1164380 h 2415732"/>
              <a:gd name="connsiteX1" fmla="*/ 65785 w 5512714"/>
              <a:gd name="connsiteY1" fmla="*/ 1118331 h 2415732"/>
              <a:gd name="connsiteX2" fmla="*/ 184196 w 5512714"/>
              <a:gd name="connsiteY2" fmla="*/ 953871 h 2415732"/>
              <a:gd name="connsiteX3" fmla="*/ 230245 w 5512714"/>
              <a:gd name="connsiteY3" fmla="*/ 894665 h 2415732"/>
              <a:gd name="connsiteX4" fmla="*/ 348657 w 5512714"/>
              <a:gd name="connsiteY4" fmla="*/ 776253 h 2415732"/>
              <a:gd name="connsiteX5" fmla="*/ 585480 w 5512714"/>
              <a:gd name="connsiteY5" fmla="*/ 532852 h 2415732"/>
              <a:gd name="connsiteX6" fmla="*/ 644685 w 5512714"/>
              <a:gd name="connsiteY6" fmla="*/ 473646 h 2415732"/>
              <a:gd name="connsiteX7" fmla="*/ 782832 w 5512714"/>
              <a:gd name="connsiteY7" fmla="*/ 355235 h 2415732"/>
              <a:gd name="connsiteX8" fmla="*/ 907822 w 5512714"/>
              <a:gd name="connsiteY8" fmla="*/ 263137 h 2415732"/>
              <a:gd name="connsiteX9" fmla="*/ 967028 w 5512714"/>
              <a:gd name="connsiteY9" fmla="*/ 210510 h 2415732"/>
              <a:gd name="connsiteX10" fmla="*/ 1032812 w 5512714"/>
              <a:gd name="connsiteY10" fmla="*/ 171039 h 2415732"/>
              <a:gd name="connsiteX11" fmla="*/ 1098596 w 5512714"/>
              <a:gd name="connsiteY11" fmla="*/ 118412 h 2415732"/>
              <a:gd name="connsiteX12" fmla="*/ 1144645 w 5512714"/>
              <a:gd name="connsiteY12" fmla="*/ 72363 h 2415732"/>
              <a:gd name="connsiteX13" fmla="*/ 1203851 w 5512714"/>
              <a:gd name="connsiteY13" fmla="*/ 46049 h 2415732"/>
              <a:gd name="connsiteX14" fmla="*/ 1243321 w 5512714"/>
              <a:gd name="connsiteY14" fmla="*/ 26314 h 2415732"/>
              <a:gd name="connsiteX15" fmla="*/ 1263057 w 5512714"/>
              <a:gd name="connsiteY15" fmla="*/ 13157 h 2415732"/>
              <a:gd name="connsiteX16" fmla="*/ 1295949 w 5512714"/>
              <a:gd name="connsiteY16" fmla="*/ 0 h 2415732"/>
              <a:gd name="connsiteX17" fmla="*/ 1309105 w 5512714"/>
              <a:gd name="connsiteY17" fmla="*/ 151304 h 2415732"/>
              <a:gd name="connsiteX18" fmla="*/ 1230164 w 5512714"/>
              <a:gd name="connsiteY18" fmla="*/ 368392 h 2415732"/>
              <a:gd name="connsiteX19" fmla="*/ 1124910 w 5512714"/>
              <a:gd name="connsiteY19" fmla="*/ 598636 h 2415732"/>
              <a:gd name="connsiteX20" fmla="*/ 980185 w 5512714"/>
              <a:gd name="connsiteY20" fmla="*/ 980184 h 2415732"/>
              <a:gd name="connsiteX21" fmla="*/ 828881 w 5512714"/>
              <a:gd name="connsiteY21" fmla="*/ 1368311 h 2415732"/>
              <a:gd name="connsiteX22" fmla="*/ 723626 w 5512714"/>
              <a:gd name="connsiteY22" fmla="*/ 1585399 h 2415732"/>
              <a:gd name="connsiteX23" fmla="*/ 684156 w 5512714"/>
              <a:gd name="connsiteY23" fmla="*/ 1670918 h 2415732"/>
              <a:gd name="connsiteX24" fmla="*/ 624950 w 5512714"/>
              <a:gd name="connsiteY24" fmla="*/ 1828800 h 2415732"/>
              <a:gd name="connsiteX25" fmla="*/ 611793 w 5512714"/>
              <a:gd name="connsiteY25" fmla="*/ 1888006 h 2415732"/>
              <a:gd name="connsiteX26" fmla="*/ 592058 w 5512714"/>
              <a:gd name="connsiteY26" fmla="*/ 1953790 h 2415732"/>
              <a:gd name="connsiteX27" fmla="*/ 585480 w 5512714"/>
              <a:gd name="connsiteY27" fmla="*/ 1999839 h 2415732"/>
              <a:gd name="connsiteX28" fmla="*/ 572323 w 5512714"/>
              <a:gd name="connsiteY28" fmla="*/ 2032731 h 2415732"/>
              <a:gd name="connsiteX29" fmla="*/ 578901 w 5512714"/>
              <a:gd name="connsiteY29" fmla="*/ 2065623 h 2415732"/>
              <a:gd name="connsiteX30" fmla="*/ 710469 w 5512714"/>
              <a:gd name="connsiteY30" fmla="*/ 2026153 h 2415732"/>
              <a:gd name="connsiteX31" fmla="*/ 1105174 w 5512714"/>
              <a:gd name="connsiteY31" fmla="*/ 1716967 h 2415732"/>
              <a:gd name="connsiteX32" fmla="*/ 1249900 w 5512714"/>
              <a:gd name="connsiteY32" fmla="*/ 1624869 h 2415732"/>
              <a:gd name="connsiteX33" fmla="*/ 1559085 w 5512714"/>
              <a:gd name="connsiteY33" fmla="*/ 1374889 h 2415732"/>
              <a:gd name="connsiteX34" fmla="*/ 1677497 w 5512714"/>
              <a:gd name="connsiteY34" fmla="*/ 1282792 h 2415732"/>
              <a:gd name="connsiteX35" fmla="*/ 1802487 w 5512714"/>
              <a:gd name="connsiteY35" fmla="*/ 1184115 h 2415732"/>
              <a:gd name="connsiteX36" fmla="*/ 2118251 w 5512714"/>
              <a:gd name="connsiteY36" fmla="*/ 960449 h 2415732"/>
              <a:gd name="connsiteX37" fmla="*/ 2243241 w 5512714"/>
              <a:gd name="connsiteY37" fmla="*/ 848616 h 2415732"/>
              <a:gd name="connsiteX38" fmla="*/ 2355074 w 5512714"/>
              <a:gd name="connsiteY38" fmla="*/ 763097 h 2415732"/>
              <a:gd name="connsiteX39" fmla="*/ 2387966 w 5512714"/>
              <a:gd name="connsiteY39" fmla="*/ 736783 h 2415732"/>
              <a:gd name="connsiteX40" fmla="*/ 2414280 w 5512714"/>
              <a:gd name="connsiteY40" fmla="*/ 723626 h 2415732"/>
              <a:gd name="connsiteX41" fmla="*/ 2453750 w 5512714"/>
              <a:gd name="connsiteY41" fmla="*/ 697312 h 2415732"/>
              <a:gd name="connsiteX42" fmla="*/ 2440593 w 5512714"/>
              <a:gd name="connsiteY42" fmla="*/ 756518 h 2415732"/>
              <a:gd name="connsiteX43" fmla="*/ 2289290 w 5512714"/>
              <a:gd name="connsiteY43" fmla="*/ 1026233 h 2415732"/>
              <a:gd name="connsiteX44" fmla="*/ 2223505 w 5512714"/>
              <a:gd name="connsiteY44" fmla="*/ 1144645 h 2415732"/>
              <a:gd name="connsiteX45" fmla="*/ 2085359 w 5512714"/>
              <a:gd name="connsiteY45" fmla="*/ 1348576 h 2415732"/>
              <a:gd name="connsiteX46" fmla="*/ 1993261 w 5512714"/>
              <a:gd name="connsiteY46" fmla="*/ 1486722 h 2415732"/>
              <a:gd name="connsiteX47" fmla="*/ 1828800 w 5512714"/>
              <a:gd name="connsiteY47" fmla="*/ 1743281 h 2415732"/>
              <a:gd name="connsiteX48" fmla="*/ 1710389 w 5512714"/>
              <a:gd name="connsiteY48" fmla="*/ 1914320 h 2415732"/>
              <a:gd name="connsiteX49" fmla="*/ 1572242 w 5512714"/>
              <a:gd name="connsiteY49" fmla="*/ 2144564 h 2415732"/>
              <a:gd name="connsiteX50" fmla="*/ 1539350 w 5512714"/>
              <a:gd name="connsiteY50" fmla="*/ 2203770 h 2415732"/>
              <a:gd name="connsiteX51" fmla="*/ 1480144 w 5512714"/>
              <a:gd name="connsiteY51" fmla="*/ 2295868 h 2415732"/>
              <a:gd name="connsiteX52" fmla="*/ 1453831 w 5512714"/>
              <a:gd name="connsiteY52" fmla="*/ 2361652 h 2415732"/>
              <a:gd name="connsiteX53" fmla="*/ 1440674 w 5512714"/>
              <a:gd name="connsiteY53" fmla="*/ 2394544 h 2415732"/>
              <a:gd name="connsiteX54" fmla="*/ 1434095 w 5512714"/>
              <a:gd name="connsiteY54" fmla="*/ 2414279 h 2415732"/>
              <a:gd name="connsiteX55" fmla="*/ 1460409 w 5512714"/>
              <a:gd name="connsiteY55" fmla="*/ 2407701 h 2415732"/>
              <a:gd name="connsiteX56" fmla="*/ 1605134 w 5512714"/>
              <a:gd name="connsiteY56" fmla="*/ 2302446 h 2415732"/>
              <a:gd name="connsiteX57" fmla="*/ 1697232 w 5512714"/>
              <a:gd name="connsiteY57" fmla="*/ 2243240 h 2415732"/>
              <a:gd name="connsiteX58" fmla="*/ 1894585 w 5512714"/>
              <a:gd name="connsiteY58" fmla="*/ 2059045 h 2415732"/>
              <a:gd name="connsiteX59" fmla="*/ 2269554 w 5512714"/>
              <a:gd name="connsiteY59" fmla="*/ 1769594 h 2415732"/>
              <a:gd name="connsiteX60" fmla="*/ 2414280 w 5512714"/>
              <a:gd name="connsiteY60" fmla="*/ 1638026 h 2415732"/>
              <a:gd name="connsiteX61" fmla="*/ 2637946 w 5512714"/>
              <a:gd name="connsiteY61" fmla="*/ 1473566 h 2415732"/>
              <a:gd name="connsiteX62" fmla="*/ 2749779 w 5512714"/>
              <a:gd name="connsiteY62" fmla="*/ 1374889 h 2415732"/>
              <a:gd name="connsiteX63" fmla="*/ 2993180 w 5512714"/>
              <a:gd name="connsiteY63" fmla="*/ 1197272 h 2415732"/>
              <a:gd name="connsiteX64" fmla="*/ 3368150 w 5512714"/>
              <a:gd name="connsiteY64" fmla="*/ 953871 h 2415732"/>
              <a:gd name="connsiteX65" fmla="*/ 3420777 w 5512714"/>
              <a:gd name="connsiteY65" fmla="*/ 940714 h 2415732"/>
              <a:gd name="connsiteX66" fmla="*/ 3407621 w 5512714"/>
              <a:gd name="connsiteY66" fmla="*/ 1078861 h 2415732"/>
              <a:gd name="connsiteX67" fmla="*/ 3170798 w 5512714"/>
              <a:gd name="connsiteY67" fmla="*/ 1506458 h 2415732"/>
              <a:gd name="connsiteX68" fmla="*/ 2848455 w 5512714"/>
              <a:gd name="connsiteY68" fmla="*/ 2012996 h 2415732"/>
              <a:gd name="connsiteX69" fmla="*/ 2769514 w 5512714"/>
              <a:gd name="connsiteY69" fmla="*/ 2131407 h 2415732"/>
              <a:gd name="connsiteX70" fmla="*/ 2644524 w 5512714"/>
              <a:gd name="connsiteY70" fmla="*/ 2335338 h 2415732"/>
              <a:gd name="connsiteX71" fmla="*/ 2637946 w 5512714"/>
              <a:gd name="connsiteY71" fmla="*/ 2368230 h 2415732"/>
              <a:gd name="connsiteX72" fmla="*/ 2631367 w 5512714"/>
              <a:gd name="connsiteY72" fmla="*/ 2387966 h 2415732"/>
              <a:gd name="connsiteX73" fmla="*/ 2677416 w 5512714"/>
              <a:gd name="connsiteY73" fmla="*/ 2374809 h 2415732"/>
              <a:gd name="connsiteX74" fmla="*/ 3256317 w 5512714"/>
              <a:gd name="connsiteY74" fmla="*/ 1822222 h 2415732"/>
              <a:gd name="connsiteX75" fmla="*/ 3414199 w 5512714"/>
              <a:gd name="connsiteY75" fmla="*/ 1664340 h 2415732"/>
              <a:gd name="connsiteX76" fmla="*/ 3591816 w 5512714"/>
              <a:gd name="connsiteY76" fmla="*/ 1466987 h 2415732"/>
              <a:gd name="connsiteX77" fmla="*/ 3749698 w 5512714"/>
              <a:gd name="connsiteY77" fmla="*/ 1315684 h 2415732"/>
              <a:gd name="connsiteX78" fmla="*/ 3795747 w 5512714"/>
              <a:gd name="connsiteY78" fmla="*/ 1282792 h 2415732"/>
              <a:gd name="connsiteX79" fmla="*/ 3828639 w 5512714"/>
              <a:gd name="connsiteY79" fmla="*/ 1243321 h 2415732"/>
              <a:gd name="connsiteX80" fmla="*/ 3887845 w 5512714"/>
              <a:gd name="connsiteY80" fmla="*/ 1197272 h 2415732"/>
              <a:gd name="connsiteX81" fmla="*/ 3901002 w 5512714"/>
              <a:gd name="connsiteY81" fmla="*/ 1177537 h 2415732"/>
              <a:gd name="connsiteX82" fmla="*/ 3933894 w 5512714"/>
              <a:gd name="connsiteY82" fmla="*/ 1164380 h 2415732"/>
              <a:gd name="connsiteX83" fmla="*/ 3947051 w 5512714"/>
              <a:gd name="connsiteY83" fmla="*/ 1197272 h 2415732"/>
              <a:gd name="connsiteX84" fmla="*/ 3914159 w 5512714"/>
              <a:gd name="connsiteY84" fmla="*/ 1282792 h 2415732"/>
              <a:gd name="connsiteX85" fmla="*/ 3868110 w 5512714"/>
              <a:gd name="connsiteY85" fmla="*/ 1407781 h 2415732"/>
              <a:gd name="connsiteX86" fmla="*/ 3808904 w 5512714"/>
              <a:gd name="connsiteY86" fmla="*/ 1519615 h 2415732"/>
              <a:gd name="connsiteX87" fmla="*/ 3776012 w 5512714"/>
              <a:gd name="connsiteY87" fmla="*/ 1591977 h 2415732"/>
              <a:gd name="connsiteX88" fmla="*/ 3729963 w 5512714"/>
              <a:gd name="connsiteY88" fmla="*/ 1664340 h 2415732"/>
              <a:gd name="connsiteX89" fmla="*/ 3703649 w 5512714"/>
              <a:gd name="connsiteY89" fmla="*/ 1730124 h 2415732"/>
              <a:gd name="connsiteX90" fmla="*/ 3664179 w 5512714"/>
              <a:gd name="connsiteY90" fmla="*/ 1795908 h 2415732"/>
              <a:gd name="connsiteX91" fmla="*/ 3644444 w 5512714"/>
              <a:gd name="connsiteY91" fmla="*/ 1841957 h 2415732"/>
              <a:gd name="connsiteX92" fmla="*/ 3624708 w 5512714"/>
              <a:gd name="connsiteY92" fmla="*/ 1881427 h 2415732"/>
              <a:gd name="connsiteX93" fmla="*/ 3598395 w 5512714"/>
              <a:gd name="connsiteY93" fmla="*/ 1927476 h 2415732"/>
              <a:gd name="connsiteX94" fmla="*/ 3552346 w 5512714"/>
              <a:gd name="connsiteY94" fmla="*/ 2026153 h 2415732"/>
              <a:gd name="connsiteX95" fmla="*/ 3565503 w 5512714"/>
              <a:gd name="connsiteY95" fmla="*/ 2059045 h 2415732"/>
              <a:gd name="connsiteX96" fmla="*/ 3677336 w 5512714"/>
              <a:gd name="connsiteY96" fmla="*/ 2032731 h 2415732"/>
              <a:gd name="connsiteX97" fmla="*/ 3868110 w 5512714"/>
              <a:gd name="connsiteY97" fmla="*/ 1927476 h 2415732"/>
              <a:gd name="connsiteX98" fmla="*/ 4025992 w 5512714"/>
              <a:gd name="connsiteY98" fmla="*/ 1815643 h 2415732"/>
              <a:gd name="connsiteX99" fmla="*/ 4111511 w 5512714"/>
              <a:gd name="connsiteY99" fmla="*/ 1749859 h 2415732"/>
              <a:gd name="connsiteX100" fmla="*/ 4216766 w 5512714"/>
              <a:gd name="connsiteY100" fmla="*/ 1697232 h 2415732"/>
              <a:gd name="connsiteX101" fmla="*/ 4440432 w 5512714"/>
              <a:gd name="connsiteY101" fmla="*/ 1572242 h 2415732"/>
              <a:gd name="connsiteX102" fmla="*/ 4565422 w 5512714"/>
              <a:gd name="connsiteY102" fmla="*/ 1513036 h 2415732"/>
              <a:gd name="connsiteX103" fmla="*/ 4624628 w 5512714"/>
              <a:gd name="connsiteY103" fmla="*/ 1493301 h 2415732"/>
              <a:gd name="connsiteX104" fmla="*/ 4683833 w 5512714"/>
              <a:gd name="connsiteY104" fmla="*/ 1480144 h 2415732"/>
              <a:gd name="connsiteX105" fmla="*/ 4749618 w 5512714"/>
              <a:gd name="connsiteY105" fmla="*/ 1453830 h 2415732"/>
              <a:gd name="connsiteX106" fmla="*/ 4775931 w 5512714"/>
              <a:gd name="connsiteY106" fmla="*/ 1447252 h 2415732"/>
              <a:gd name="connsiteX107" fmla="*/ 4808823 w 5512714"/>
              <a:gd name="connsiteY107" fmla="*/ 1440674 h 2415732"/>
              <a:gd name="connsiteX108" fmla="*/ 4828559 w 5512714"/>
              <a:gd name="connsiteY108" fmla="*/ 1434095 h 2415732"/>
              <a:gd name="connsiteX109" fmla="*/ 4815402 w 5512714"/>
              <a:gd name="connsiteY109" fmla="*/ 1473566 h 2415732"/>
              <a:gd name="connsiteX110" fmla="*/ 4769353 w 5512714"/>
              <a:gd name="connsiteY110" fmla="*/ 1552507 h 2415732"/>
              <a:gd name="connsiteX111" fmla="*/ 4729882 w 5512714"/>
              <a:gd name="connsiteY111" fmla="*/ 1598556 h 2415732"/>
              <a:gd name="connsiteX112" fmla="*/ 4696990 w 5512714"/>
              <a:gd name="connsiteY112" fmla="*/ 1651183 h 2415732"/>
              <a:gd name="connsiteX113" fmla="*/ 4664098 w 5512714"/>
              <a:gd name="connsiteY113" fmla="*/ 1690653 h 2415732"/>
              <a:gd name="connsiteX114" fmla="*/ 4637785 w 5512714"/>
              <a:gd name="connsiteY114" fmla="*/ 1730124 h 2415732"/>
              <a:gd name="connsiteX115" fmla="*/ 4604892 w 5512714"/>
              <a:gd name="connsiteY115" fmla="*/ 1763016 h 2415732"/>
              <a:gd name="connsiteX116" fmla="*/ 4578579 w 5512714"/>
              <a:gd name="connsiteY116" fmla="*/ 1795908 h 2415732"/>
              <a:gd name="connsiteX117" fmla="*/ 4545687 w 5512714"/>
              <a:gd name="connsiteY117" fmla="*/ 1822222 h 2415732"/>
              <a:gd name="connsiteX118" fmla="*/ 4506216 w 5512714"/>
              <a:gd name="connsiteY118" fmla="*/ 1888006 h 2415732"/>
              <a:gd name="connsiteX119" fmla="*/ 4460167 w 5512714"/>
              <a:gd name="connsiteY119" fmla="*/ 1947212 h 2415732"/>
              <a:gd name="connsiteX120" fmla="*/ 4453589 w 5512714"/>
              <a:gd name="connsiteY120" fmla="*/ 1966947 h 2415732"/>
              <a:gd name="connsiteX121" fmla="*/ 4532530 w 5512714"/>
              <a:gd name="connsiteY121" fmla="*/ 1973525 h 2415732"/>
              <a:gd name="connsiteX122" fmla="*/ 4683833 w 5512714"/>
              <a:gd name="connsiteY122" fmla="*/ 1907741 h 2415732"/>
              <a:gd name="connsiteX123" fmla="*/ 4854872 w 5512714"/>
              <a:gd name="connsiteY123" fmla="*/ 1789330 h 2415732"/>
              <a:gd name="connsiteX124" fmla="*/ 4960127 w 5512714"/>
              <a:gd name="connsiteY124" fmla="*/ 1710389 h 2415732"/>
              <a:gd name="connsiteX125" fmla="*/ 5006176 w 5512714"/>
              <a:gd name="connsiteY125" fmla="*/ 1684075 h 2415732"/>
              <a:gd name="connsiteX126" fmla="*/ 5052225 w 5512714"/>
              <a:gd name="connsiteY126" fmla="*/ 1644604 h 2415732"/>
              <a:gd name="connsiteX127" fmla="*/ 5150901 w 5512714"/>
              <a:gd name="connsiteY127" fmla="*/ 1611712 h 2415732"/>
              <a:gd name="connsiteX128" fmla="*/ 5177215 w 5512714"/>
              <a:gd name="connsiteY128" fmla="*/ 1638026 h 2415732"/>
              <a:gd name="connsiteX129" fmla="*/ 5150901 w 5512714"/>
              <a:gd name="connsiteY129" fmla="*/ 1789330 h 2415732"/>
              <a:gd name="connsiteX130" fmla="*/ 5085117 w 5512714"/>
              <a:gd name="connsiteY130" fmla="*/ 1914320 h 2415732"/>
              <a:gd name="connsiteX131" fmla="*/ 5078539 w 5512714"/>
              <a:gd name="connsiteY131" fmla="*/ 1934055 h 2415732"/>
              <a:gd name="connsiteX132" fmla="*/ 5111431 w 5512714"/>
              <a:gd name="connsiteY132" fmla="*/ 1953790 h 2415732"/>
              <a:gd name="connsiteX133" fmla="*/ 5157480 w 5512714"/>
              <a:gd name="connsiteY133" fmla="*/ 1934055 h 2415732"/>
              <a:gd name="connsiteX134" fmla="*/ 5302205 w 5512714"/>
              <a:gd name="connsiteY134" fmla="*/ 1848535 h 2415732"/>
              <a:gd name="connsiteX135" fmla="*/ 5374567 w 5512714"/>
              <a:gd name="connsiteY135" fmla="*/ 1815643 h 2415732"/>
              <a:gd name="connsiteX136" fmla="*/ 5486400 w 5512714"/>
              <a:gd name="connsiteY136" fmla="*/ 1776173 h 2415732"/>
              <a:gd name="connsiteX137" fmla="*/ 5512714 w 5512714"/>
              <a:gd name="connsiteY137" fmla="*/ 1776173 h 241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5512714" h="2415732">
                <a:moveTo>
                  <a:pt x="0" y="1164380"/>
                </a:moveTo>
                <a:cubicBezTo>
                  <a:pt x="19179" y="1152873"/>
                  <a:pt x="51189" y="1135664"/>
                  <a:pt x="65785" y="1118331"/>
                </a:cubicBezTo>
                <a:cubicBezTo>
                  <a:pt x="106955" y="1069441"/>
                  <a:pt x="145613" y="1006234"/>
                  <a:pt x="184196" y="953871"/>
                </a:cubicBezTo>
                <a:cubicBezTo>
                  <a:pt x="199027" y="933743"/>
                  <a:pt x="211558" y="911275"/>
                  <a:pt x="230245" y="894665"/>
                </a:cubicBezTo>
                <a:cubicBezTo>
                  <a:pt x="333569" y="802823"/>
                  <a:pt x="247131" y="883581"/>
                  <a:pt x="348657" y="776253"/>
                </a:cubicBezTo>
                <a:cubicBezTo>
                  <a:pt x="478345" y="639154"/>
                  <a:pt x="485292" y="633040"/>
                  <a:pt x="585480" y="532852"/>
                </a:cubicBezTo>
                <a:cubicBezTo>
                  <a:pt x="605215" y="513117"/>
                  <a:pt x="623494" y="491809"/>
                  <a:pt x="644685" y="473646"/>
                </a:cubicBezTo>
                <a:cubicBezTo>
                  <a:pt x="690734" y="434176"/>
                  <a:pt x="733146" y="390016"/>
                  <a:pt x="782832" y="355235"/>
                </a:cubicBezTo>
                <a:cubicBezTo>
                  <a:pt x="833263" y="319933"/>
                  <a:pt x="860960" y="302188"/>
                  <a:pt x="907822" y="263137"/>
                </a:cubicBezTo>
                <a:cubicBezTo>
                  <a:pt x="928107" y="246233"/>
                  <a:pt x="945771" y="226173"/>
                  <a:pt x="967028" y="210510"/>
                </a:cubicBezTo>
                <a:cubicBezTo>
                  <a:pt x="987615" y="195341"/>
                  <a:pt x="1011862" y="185704"/>
                  <a:pt x="1032812" y="171039"/>
                </a:cubicBezTo>
                <a:cubicBezTo>
                  <a:pt x="1055817" y="154935"/>
                  <a:pt x="1077539" y="136991"/>
                  <a:pt x="1098596" y="118412"/>
                </a:cubicBezTo>
                <a:cubicBezTo>
                  <a:pt x="1114873" y="104050"/>
                  <a:pt x="1126757" y="84661"/>
                  <a:pt x="1144645" y="72363"/>
                </a:cubicBezTo>
                <a:cubicBezTo>
                  <a:pt x="1162442" y="60128"/>
                  <a:pt x="1184280" y="55182"/>
                  <a:pt x="1203851" y="46049"/>
                </a:cubicBezTo>
                <a:cubicBezTo>
                  <a:pt x="1217181" y="39829"/>
                  <a:pt x="1230462" y="33458"/>
                  <a:pt x="1243321" y="26314"/>
                </a:cubicBezTo>
                <a:cubicBezTo>
                  <a:pt x="1250233" y="22474"/>
                  <a:pt x="1255985" y="16693"/>
                  <a:pt x="1263057" y="13157"/>
                </a:cubicBezTo>
                <a:cubicBezTo>
                  <a:pt x="1273619" y="7876"/>
                  <a:pt x="1284985" y="4386"/>
                  <a:pt x="1295949" y="0"/>
                </a:cubicBezTo>
                <a:cubicBezTo>
                  <a:pt x="1355882" y="44951"/>
                  <a:pt x="1329944" y="13769"/>
                  <a:pt x="1309105" y="151304"/>
                </a:cubicBezTo>
                <a:cubicBezTo>
                  <a:pt x="1293657" y="253262"/>
                  <a:pt x="1276552" y="260153"/>
                  <a:pt x="1230164" y="368392"/>
                </a:cubicBezTo>
                <a:cubicBezTo>
                  <a:pt x="1142024" y="574052"/>
                  <a:pt x="1206029" y="447988"/>
                  <a:pt x="1124910" y="598636"/>
                </a:cubicBezTo>
                <a:cubicBezTo>
                  <a:pt x="1053303" y="867160"/>
                  <a:pt x="1168659" y="452472"/>
                  <a:pt x="980185" y="980184"/>
                </a:cubicBezTo>
                <a:cubicBezTo>
                  <a:pt x="935298" y="1105864"/>
                  <a:pt x="881963" y="1258830"/>
                  <a:pt x="828881" y="1368311"/>
                </a:cubicBezTo>
                <a:cubicBezTo>
                  <a:pt x="793796" y="1440674"/>
                  <a:pt x="758323" y="1512850"/>
                  <a:pt x="723626" y="1585399"/>
                </a:cubicBezTo>
                <a:cubicBezTo>
                  <a:pt x="710080" y="1613722"/>
                  <a:pt x="693389" y="1640910"/>
                  <a:pt x="684156" y="1670918"/>
                </a:cubicBezTo>
                <a:cubicBezTo>
                  <a:pt x="650050" y="1781762"/>
                  <a:pt x="670184" y="1729286"/>
                  <a:pt x="624950" y="1828800"/>
                </a:cubicBezTo>
                <a:cubicBezTo>
                  <a:pt x="620564" y="1848535"/>
                  <a:pt x="616696" y="1868393"/>
                  <a:pt x="611793" y="1888006"/>
                </a:cubicBezTo>
                <a:cubicBezTo>
                  <a:pt x="604263" y="1918124"/>
                  <a:pt x="600412" y="1928726"/>
                  <a:pt x="592058" y="1953790"/>
                </a:cubicBezTo>
                <a:cubicBezTo>
                  <a:pt x="589865" y="1969140"/>
                  <a:pt x="589241" y="1984796"/>
                  <a:pt x="585480" y="1999839"/>
                </a:cubicBezTo>
                <a:cubicBezTo>
                  <a:pt x="582616" y="2011295"/>
                  <a:pt x="573498" y="2020981"/>
                  <a:pt x="572323" y="2032731"/>
                </a:cubicBezTo>
                <a:cubicBezTo>
                  <a:pt x="571210" y="2043857"/>
                  <a:pt x="576708" y="2054659"/>
                  <a:pt x="578901" y="2065623"/>
                </a:cubicBezTo>
                <a:cubicBezTo>
                  <a:pt x="603207" y="2060014"/>
                  <a:pt x="681761" y="2047206"/>
                  <a:pt x="710469" y="2026153"/>
                </a:cubicBezTo>
                <a:cubicBezTo>
                  <a:pt x="924023" y="1869547"/>
                  <a:pt x="834795" y="1889026"/>
                  <a:pt x="1105174" y="1716967"/>
                </a:cubicBezTo>
                <a:cubicBezTo>
                  <a:pt x="1153416" y="1686268"/>
                  <a:pt x="1204234" y="1659284"/>
                  <a:pt x="1249900" y="1624869"/>
                </a:cubicBezTo>
                <a:cubicBezTo>
                  <a:pt x="1355742" y="1545104"/>
                  <a:pt x="1455594" y="1457682"/>
                  <a:pt x="1559085" y="1374889"/>
                </a:cubicBezTo>
                <a:cubicBezTo>
                  <a:pt x="1598131" y="1343652"/>
                  <a:pt x="1638141" y="1313638"/>
                  <a:pt x="1677497" y="1282792"/>
                </a:cubicBezTo>
                <a:cubicBezTo>
                  <a:pt x="1719276" y="1250047"/>
                  <a:pt x="1757606" y="1212461"/>
                  <a:pt x="1802487" y="1184115"/>
                </a:cubicBezTo>
                <a:cubicBezTo>
                  <a:pt x="1921509" y="1108944"/>
                  <a:pt x="2007200" y="1059810"/>
                  <a:pt x="2118251" y="960449"/>
                </a:cubicBezTo>
                <a:lnTo>
                  <a:pt x="2243241" y="848616"/>
                </a:lnTo>
                <a:cubicBezTo>
                  <a:pt x="2329185" y="772222"/>
                  <a:pt x="2260735" y="830482"/>
                  <a:pt x="2355074" y="763097"/>
                </a:cubicBezTo>
                <a:cubicBezTo>
                  <a:pt x="2366500" y="754936"/>
                  <a:pt x="2376283" y="744572"/>
                  <a:pt x="2387966" y="736783"/>
                </a:cubicBezTo>
                <a:cubicBezTo>
                  <a:pt x="2396126" y="731343"/>
                  <a:pt x="2405871" y="728672"/>
                  <a:pt x="2414280" y="723626"/>
                </a:cubicBezTo>
                <a:cubicBezTo>
                  <a:pt x="2427839" y="715490"/>
                  <a:pt x="2453750" y="697312"/>
                  <a:pt x="2453750" y="697312"/>
                </a:cubicBezTo>
                <a:cubicBezTo>
                  <a:pt x="2449364" y="717047"/>
                  <a:pt x="2448221" y="737795"/>
                  <a:pt x="2440593" y="756518"/>
                </a:cubicBezTo>
                <a:cubicBezTo>
                  <a:pt x="2393793" y="871390"/>
                  <a:pt x="2352405" y="912626"/>
                  <a:pt x="2289290" y="1026233"/>
                </a:cubicBezTo>
                <a:cubicBezTo>
                  <a:pt x="2267362" y="1065704"/>
                  <a:pt x="2247646" y="1106487"/>
                  <a:pt x="2223505" y="1144645"/>
                </a:cubicBezTo>
                <a:cubicBezTo>
                  <a:pt x="2179608" y="1214031"/>
                  <a:pt x="2131205" y="1280462"/>
                  <a:pt x="2085359" y="1348576"/>
                </a:cubicBezTo>
                <a:cubicBezTo>
                  <a:pt x="2054456" y="1394488"/>
                  <a:pt x="2023461" y="1440344"/>
                  <a:pt x="1993261" y="1486722"/>
                </a:cubicBezTo>
                <a:cubicBezTo>
                  <a:pt x="1979347" y="1508090"/>
                  <a:pt x="1853008" y="1708313"/>
                  <a:pt x="1828800" y="1743281"/>
                </a:cubicBezTo>
                <a:cubicBezTo>
                  <a:pt x="1789330" y="1800294"/>
                  <a:pt x="1744793" y="1854114"/>
                  <a:pt x="1710389" y="1914320"/>
                </a:cubicBezTo>
                <a:cubicBezTo>
                  <a:pt x="1509257" y="2266300"/>
                  <a:pt x="1731751" y="1882514"/>
                  <a:pt x="1572242" y="2144564"/>
                </a:cubicBezTo>
                <a:cubicBezTo>
                  <a:pt x="1560503" y="2163849"/>
                  <a:pt x="1551315" y="2184625"/>
                  <a:pt x="1539350" y="2203770"/>
                </a:cubicBezTo>
                <a:cubicBezTo>
                  <a:pt x="1498389" y="2269308"/>
                  <a:pt x="1513749" y="2228658"/>
                  <a:pt x="1480144" y="2295868"/>
                </a:cubicBezTo>
                <a:cubicBezTo>
                  <a:pt x="1454626" y="2346904"/>
                  <a:pt x="1466957" y="2326650"/>
                  <a:pt x="1453831" y="2361652"/>
                </a:cubicBezTo>
                <a:cubicBezTo>
                  <a:pt x="1449685" y="2372709"/>
                  <a:pt x="1444820" y="2383487"/>
                  <a:pt x="1440674" y="2394544"/>
                </a:cubicBezTo>
                <a:cubicBezTo>
                  <a:pt x="1438239" y="2401037"/>
                  <a:pt x="1428325" y="2410433"/>
                  <a:pt x="1434095" y="2414279"/>
                </a:cubicBezTo>
                <a:cubicBezTo>
                  <a:pt x="1441618" y="2419294"/>
                  <a:pt x="1451638" y="2409894"/>
                  <a:pt x="1460409" y="2407701"/>
                </a:cubicBezTo>
                <a:cubicBezTo>
                  <a:pt x="1554814" y="2360498"/>
                  <a:pt x="1359837" y="2460137"/>
                  <a:pt x="1605134" y="2302446"/>
                </a:cubicBezTo>
                <a:cubicBezTo>
                  <a:pt x="1635833" y="2282711"/>
                  <a:pt x="1669300" y="2266729"/>
                  <a:pt x="1697232" y="2243240"/>
                </a:cubicBezTo>
                <a:cubicBezTo>
                  <a:pt x="1766103" y="2185326"/>
                  <a:pt x="1821070" y="2110938"/>
                  <a:pt x="1894585" y="2059045"/>
                </a:cubicBezTo>
                <a:cubicBezTo>
                  <a:pt x="2033036" y="1961315"/>
                  <a:pt x="2131167" y="1895400"/>
                  <a:pt x="2269554" y="1769594"/>
                </a:cubicBezTo>
                <a:cubicBezTo>
                  <a:pt x="2317796" y="1725738"/>
                  <a:pt x="2364604" y="1680251"/>
                  <a:pt x="2414280" y="1638026"/>
                </a:cubicBezTo>
                <a:cubicBezTo>
                  <a:pt x="2667541" y="1422754"/>
                  <a:pt x="2405281" y="1656878"/>
                  <a:pt x="2637946" y="1473566"/>
                </a:cubicBezTo>
                <a:cubicBezTo>
                  <a:pt x="2676996" y="1442799"/>
                  <a:pt x="2710537" y="1405411"/>
                  <a:pt x="2749779" y="1374889"/>
                </a:cubicBezTo>
                <a:cubicBezTo>
                  <a:pt x="2829061" y="1313225"/>
                  <a:pt x="2912676" y="1257331"/>
                  <a:pt x="2993180" y="1197272"/>
                </a:cubicBezTo>
                <a:cubicBezTo>
                  <a:pt x="3087527" y="1126886"/>
                  <a:pt x="3250044" y="983398"/>
                  <a:pt x="3368150" y="953871"/>
                </a:cubicBezTo>
                <a:lnTo>
                  <a:pt x="3420777" y="940714"/>
                </a:lnTo>
                <a:cubicBezTo>
                  <a:pt x="3443207" y="996788"/>
                  <a:pt x="3449533" y="993988"/>
                  <a:pt x="3407621" y="1078861"/>
                </a:cubicBezTo>
                <a:cubicBezTo>
                  <a:pt x="3335478" y="1224952"/>
                  <a:pt x="3253354" y="1365989"/>
                  <a:pt x="3170798" y="1506458"/>
                </a:cubicBezTo>
                <a:cubicBezTo>
                  <a:pt x="3145526" y="1549458"/>
                  <a:pt x="2910654" y="1917625"/>
                  <a:pt x="2848455" y="2012996"/>
                </a:cubicBezTo>
                <a:cubicBezTo>
                  <a:pt x="2822541" y="2052730"/>
                  <a:pt x="2792771" y="2090062"/>
                  <a:pt x="2769514" y="2131407"/>
                </a:cubicBezTo>
                <a:cubicBezTo>
                  <a:pt x="2690927" y="2271116"/>
                  <a:pt x="2732637" y="2203168"/>
                  <a:pt x="2644524" y="2335338"/>
                </a:cubicBezTo>
                <a:cubicBezTo>
                  <a:pt x="2642331" y="2346302"/>
                  <a:pt x="2640658" y="2357383"/>
                  <a:pt x="2637946" y="2368230"/>
                </a:cubicBezTo>
                <a:cubicBezTo>
                  <a:pt x="2636264" y="2374958"/>
                  <a:pt x="2624527" y="2386826"/>
                  <a:pt x="2631367" y="2387966"/>
                </a:cubicBezTo>
                <a:cubicBezTo>
                  <a:pt x="2647114" y="2390591"/>
                  <a:pt x="2662066" y="2379195"/>
                  <a:pt x="2677416" y="2374809"/>
                </a:cubicBezTo>
                <a:cubicBezTo>
                  <a:pt x="2949950" y="2156781"/>
                  <a:pt x="2755220" y="2318153"/>
                  <a:pt x="3256317" y="1822222"/>
                </a:cubicBezTo>
                <a:cubicBezTo>
                  <a:pt x="3309216" y="1769868"/>
                  <a:pt x="3364411" y="1719661"/>
                  <a:pt x="3414199" y="1664340"/>
                </a:cubicBezTo>
                <a:cubicBezTo>
                  <a:pt x="3473405" y="1598556"/>
                  <a:pt x="3530449" y="1530760"/>
                  <a:pt x="3591816" y="1466987"/>
                </a:cubicBezTo>
                <a:cubicBezTo>
                  <a:pt x="3642358" y="1414463"/>
                  <a:pt x="3695604" y="1364542"/>
                  <a:pt x="3749698" y="1315684"/>
                </a:cubicBezTo>
                <a:cubicBezTo>
                  <a:pt x="3763696" y="1303040"/>
                  <a:pt x="3781842" y="1295538"/>
                  <a:pt x="3795747" y="1282792"/>
                </a:cubicBezTo>
                <a:cubicBezTo>
                  <a:pt x="3808372" y="1271219"/>
                  <a:pt x="3816089" y="1254975"/>
                  <a:pt x="3828639" y="1243321"/>
                </a:cubicBezTo>
                <a:cubicBezTo>
                  <a:pt x="3846960" y="1226308"/>
                  <a:pt x="3873976" y="1218075"/>
                  <a:pt x="3887845" y="1197272"/>
                </a:cubicBezTo>
                <a:cubicBezTo>
                  <a:pt x="3892231" y="1190694"/>
                  <a:pt x="3894568" y="1182132"/>
                  <a:pt x="3901002" y="1177537"/>
                </a:cubicBezTo>
                <a:cubicBezTo>
                  <a:pt x="3910611" y="1170673"/>
                  <a:pt x="3922930" y="1168766"/>
                  <a:pt x="3933894" y="1164380"/>
                </a:cubicBezTo>
                <a:cubicBezTo>
                  <a:pt x="3938280" y="1175344"/>
                  <a:pt x="3945876" y="1185522"/>
                  <a:pt x="3947051" y="1197272"/>
                </a:cubicBezTo>
                <a:cubicBezTo>
                  <a:pt x="3949706" y="1223829"/>
                  <a:pt x="3922526" y="1265012"/>
                  <a:pt x="3914159" y="1282792"/>
                </a:cubicBezTo>
                <a:cubicBezTo>
                  <a:pt x="3867551" y="1381834"/>
                  <a:pt x="3905707" y="1301258"/>
                  <a:pt x="3868110" y="1407781"/>
                </a:cubicBezTo>
                <a:cubicBezTo>
                  <a:pt x="3846197" y="1469867"/>
                  <a:pt x="3844874" y="1450945"/>
                  <a:pt x="3808904" y="1519615"/>
                </a:cubicBezTo>
                <a:cubicBezTo>
                  <a:pt x="3796610" y="1543086"/>
                  <a:pt x="3788699" y="1568717"/>
                  <a:pt x="3776012" y="1591977"/>
                </a:cubicBezTo>
                <a:cubicBezTo>
                  <a:pt x="3762321" y="1617077"/>
                  <a:pt x="3743229" y="1639013"/>
                  <a:pt x="3729963" y="1664340"/>
                </a:cubicBezTo>
                <a:cubicBezTo>
                  <a:pt x="3719004" y="1685261"/>
                  <a:pt x="3714211" y="1709000"/>
                  <a:pt x="3703649" y="1730124"/>
                </a:cubicBezTo>
                <a:cubicBezTo>
                  <a:pt x="3692213" y="1752996"/>
                  <a:pt x="3676144" y="1773308"/>
                  <a:pt x="3664179" y="1795908"/>
                </a:cubicBezTo>
                <a:cubicBezTo>
                  <a:pt x="3656365" y="1810667"/>
                  <a:pt x="3651442" y="1826794"/>
                  <a:pt x="3644444" y="1841957"/>
                </a:cubicBezTo>
                <a:cubicBezTo>
                  <a:pt x="3638280" y="1855313"/>
                  <a:pt x="3631682" y="1868476"/>
                  <a:pt x="3624708" y="1881427"/>
                </a:cubicBezTo>
                <a:cubicBezTo>
                  <a:pt x="3616326" y="1896993"/>
                  <a:pt x="3605481" y="1911279"/>
                  <a:pt x="3598395" y="1927476"/>
                </a:cubicBezTo>
                <a:cubicBezTo>
                  <a:pt x="3551172" y="2035413"/>
                  <a:pt x="3607290" y="1943734"/>
                  <a:pt x="3552346" y="2026153"/>
                </a:cubicBezTo>
                <a:cubicBezTo>
                  <a:pt x="3556732" y="2037117"/>
                  <a:pt x="3554405" y="2055010"/>
                  <a:pt x="3565503" y="2059045"/>
                </a:cubicBezTo>
                <a:cubicBezTo>
                  <a:pt x="3589285" y="2067693"/>
                  <a:pt x="3657108" y="2043118"/>
                  <a:pt x="3677336" y="2032731"/>
                </a:cubicBezTo>
                <a:cubicBezTo>
                  <a:pt x="3741943" y="1999554"/>
                  <a:pt x="3808844" y="1969456"/>
                  <a:pt x="3868110" y="1927476"/>
                </a:cubicBezTo>
                <a:cubicBezTo>
                  <a:pt x="3920737" y="1890198"/>
                  <a:pt x="3973896" y="1853659"/>
                  <a:pt x="4025992" y="1815643"/>
                </a:cubicBezTo>
                <a:cubicBezTo>
                  <a:pt x="4055044" y="1794443"/>
                  <a:pt x="4079343" y="1765943"/>
                  <a:pt x="4111511" y="1749859"/>
                </a:cubicBezTo>
                <a:cubicBezTo>
                  <a:pt x="4146596" y="1732317"/>
                  <a:pt x="4182420" y="1716181"/>
                  <a:pt x="4216766" y="1697232"/>
                </a:cubicBezTo>
                <a:cubicBezTo>
                  <a:pt x="4456587" y="1564916"/>
                  <a:pt x="4101751" y="1741582"/>
                  <a:pt x="4440432" y="1572242"/>
                </a:cubicBezTo>
                <a:cubicBezTo>
                  <a:pt x="4481666" y="1551625"/>
                  <a:pt x="4521687" y="1527614"/>
                  <a:pt x="4565422" y="1513036"/>
                </a:cubicBezTo>
                <a:cubicBezTo>
                  <a:pt x="4585157" y="1506458"/>
                  <a:pt x="4604584" y="1498869"/>
                  <a:pt x="4624628" y="1493301"/>
                </a:cubicBezTo>
                <a:cubicBezTo>
                  <a:pt x="4644107" y="1487890"/>
                  <a:pt x="4664555" y="1486232"/>
                  <a:pt x="4683833" y="1480144"/>
                </a:cubicBezTo>
                <a:cubicBezTo>
                  <a:pt x="4706354" y="1473032"/>
                  <a:pt x="4726706" y="1459558"/>
                  <a:pt x="4749618" y="1453830"/>
                </a:cubicBezTo>
                <a:cubicBezTo>
                  <a:pt x="4758389" y="1451637"/>
                  <a:pt x="4767105" y="1449213"/>
                  <a:pt x="4775931" y="1447252"/>
                </a:cubicBezTo>
                <a:cubicBezTo>
                  <a:pt x="4786846" y="1444827"/>
                  <a:pt x="4797976" y="1443386"/>
                  <a:pt x="4808823" y="1440674"/>
                </a:cubicBezTo>
                <a:cubicBezTo>
                  <a:pt x="4815551" y="1438992"/>
                  <a:pt x="4821980" y="1436288"/>
                  <a:pt x="4828559" y="1434095"/>
                </a:cubicBezTo>
                <a:cubicBezTo>
                  <a:pt x="4824173" y="1447252"/>
                  <a:pt x="4820736" y="1460764"/>
                  <a:pt x="4815402" y="1473566"/>
                </a:cubicBezTo>
                <a:cubicBezTo>
                  <a:pt x="4804174" y="1500513"/>
                  <a:pt x="4787079" y="1529463"/>
                  <a:pt x="4769353" y="1552507"/>
                </a:cubicBezTo>
                <a:cubicBezTo>
                  <a:pt x="4757027" y="1568531"/>
                  <a:pt x="4741838" y="1582253"/>
                  <a:pt x="4729882" y="1598556"/>
                </a:cubicBezTo>
                <a:cubicBezTo>
                  <a:pt x="4717649" y="1615238"/>
                  <a:pt x="4709014" y="1634350"/>
                  <a:pt x="4696990" y="1651183"/>
                </a:cubicBezTo>
                <a:cubicBezTo>
                  <a:pt x="4687036" y="1665119"/>
                  <a:pt x="4674374" y="1676952"/>
                  <a:pt x="4664098" y="1690653"/>
                </a:cubicBezTo>
                <a:cubicBezTo>
                  <a:pt x="4654611" y="1703303"/>
                  <a:pt x="4647798" y="1717886"/>
                  <a:pt x="4637785" y="1730124"/>
                </a:cubicBezTo>
                <a:cubicBezTo>
                  <a:pt x="4627966" y="1742125"/>
                  <a:pt x="4615265" y="1751491"/>
                  <a:pt x="4604892" y="1763016"/>
                </a:cubicBezTo>
                <a:cubicBezTo>
                  <a:pt x="4595499" y="1773452"/>
                  <a:pt x="4588507" y="1785980"/>
                  <a:pt x="4578579" y="1795908"/>
                </a:cubicBezTo>
                <a:cubicBezTo>
                  <a:pt x="4568651" y="1805836"/>
                  <a:pt x="4555080" y="1811786"/>
                  <a:pt x="4545687" y="1822222"/>
                </a:cubicBezTo>
                <a:cubicBezTo>
                  <a:pt x="4496616" y="1876745"/>
                  <a:pt x="4537185" y="1843274"/>
                  <a:pt x="4506216" y="1888006"/>
                </a:cubicBezTo>
                <a:cubicBezTo>
                  <a:pt x="4491985" y="1908562"/>
                  <a:pt x="4460167" y="1947212"/>
                  <a:pt x="4460167" y="1947212"/>
                </a:cubicBezTo>
                <a:cubicBezTo>
                  <a:pt x="4457974" y="1953790"/>
                  <a:pt x="4449257" y="1961532"/>
                  <a:pt x="4453589" y="1966947"/>
                </a:cubicBezTo>
                <a:cubicBezTo>
                  <a:pt x="4471283" y="1989064"/>
                  <a:pt x="4513651" y="1977570"/>
                  <a:pt x="4532530" y="1973525"/>
                </a:cubicBezTo>
                <a:cubicBezTo>
                  <a:pt x="4584213" y="1962450"/>
                  <a:pt x="4643134" y="1935917"/>
                  <a:pt x="4683833" y="1907741"/>
                </a:cubicBezTo>
                <a:cubicBezTo>
                  <a:pt x="4740846" y="1868271"/>
                  <a:pt x="4802223" y="1834458"/>
                  <a:pt x="4854872" y="1789330"/>
                </a:cubicBezTo>
                <a:cubicBezTo>
                  <a:pt x="4907301" y="1744390"/>
                  <a:pt x="4897742" y="1749379"/>
                  <a:pt x="4960127" y="1710389"/>
                </a:cubicBezTo>
                <a:cubicBezTo>
                  <a:pt x="4975119" y="1701019"/>
                  <a:pt x="4991790" y="1694351"/>
                  <a:pt x="5006176" y="1684075"/>
                </a:cubicBezTo>
                <a:cubicBezTo>
                  <a:pt x="5022627" y="1672324"/>
                  <a:pt x="5035404" y="1655818"/>
                  <a:pt x="5052225" y="1644604"/>
                </a:cubicBezTo>
                <a:cubicBezTo>
                  <a:pt x="5066988" y="1634762"/>
                  <a:pt x="5150164" y="1611933"/>
                  <a:pt x="5150901" y="1611712"/>
                </a:cubicBezTo>
                <a:cubicBezTo>
                  <a:pt x="5159672" y="1620483"/>
                  <a:pt x="5177215" y="1625621"/>
                  <a:pt x="5177215" y="1638026"/>
                </a:cubicBezTo>
                <a:cubicBezTo>
                  <a:pt x="5177215" y="1689218"/>
                  <a:pt x="5167089" y="1740765"/>
                  <a:pt x="5150901" y="1789330"/>
                </a:cubicBezTo>
                <a:cubicBezTo>
                  <a:pt x="5136013" y="1833995"/>
                  <a:pt x="5100005" y="1869654"/>
                  <a:pt x="5085117" y="1914320"/>
                </a:cubicBezTo>
                <a:lnTo>
                  <a:pt x="5078539" y="1934055"/>
                </a:lnTo>
                <a:cubicBezTo>
                  <a:pt x="5089503" y="1940633"/>
                  <a:pt x="5098645" y="1953790"/>
                  <a:pt x="5111431" y="1953790"/>
                </a:cubicBezTo>
                <a:cubicBezTo>
                  <a:pt x="5128131" y="1953790"/>
                  <a:pt x="5142858" y="1942122"/>
                  <a:pt x="5157480" y="1934055"/>
                </a:cubicBezTo>
                <a:cubicBezTo>
                  <a:pt x="5206543" y="1906986"/>
                  <a:pt x="5251193" y="1871722"/>
                  <a:pt x="5302205" y="1848535"/>
                </a:cubicBezTo>
                <a:cubicBezTo>
                  <a:pt x="5326326" y="1837571"/>
                  <a:pt x="5350110" y="1825834"/>
                  <a:pt x="5374567" y="1815643"/>
                </a:cubicBezTo>
                <a:cubicBezTo>
                  <a:pt x="5377207" y="1814543"/>
                  <a:pt x="5457488" y="1779787"/>
                  <a:pt x="5486400" y="1776173"/>
                </a:cubicBezTo>
                <a:cubicBezTo>
                  <a:pt x="5495104" y="1775085"/>
                  <a:pt x="5503943" y="1776173"/>
                  <a:pt x="5512714" y="1776173"/>
                </a:cubicBezTo>
              </a:path>
            </a:pathLst>
          </a:custGeom>
          <a:noFill/>
          <a:ln w="228600">
            <a:solidFill>
              <a:srgbClr val="C00000">
                <a:alpha val="88000"/>
              </a:srgbClr>
            </a:solidFill>
            <a:extLst>
              <a:ext uri="{C807C97D-BFC1-408E-A445-0C87EB9F89A2}">
                <ask:lineSketchStyleProps xmlns:ask="http://schemas.microsoft.com/office/drawing/2018/sketchyshapes" sd="1219033472">
                  <a:custGeom>
                    <a:avLst/>
                    <a:gdLst>
                      <a:gd name="connsiteX0" fmla="*/ 0 w 5512714"/>
                      <a:gd name="connsiteY0" fmla="*/ 1164380 h 2415732"/>
                      <a:gd name="connsiteX1" fmla="*/ 65785 w 5512714"/>
                      <a:gd name="connsiteY1" fmla="*/ 1118331 h 2415732"/>
                      <a:gd name="connsiteX2" fmla="*/ 184196 w 5512714"/>
                      <a:gd name="connsiteY2" fmla="*/ 953871 h 2415732"/>
                      <a:gd name="connsiteX3" fmla="*/ 230245 w 5512714"/>
                      <a:gd name="connsiteY3" fmla="*/ 894665 h 2415732"/>
                      <a:gd name="connsiteX4" fmla="*/ 348657 w 5512714"/>
                      <a:gd name="connsiteY4" fmla="*/ 776253 h 2415732"/>
                      <a:gd name="connsiteX5" fmla="*/ 585480 w 5512714"/>
                      <a:gd name="connsiteY5" fmla="*/ 532852 h 2415732"/>
                      <a:gd name="connsiteX6" fmla="*/ 644685 w 5512714"/>
                      <a:gd name="connsiteY6" fmla="*/ 473646 h 2415732"/>
                      <a:gd name="connsiteX7" fmla="*/ 782832 w 5512714"/>
                      <a:gd name="connsiteY7" fmla="*/ 355235 h 2415732"/>
                      <a:gd name="connsiteX8" fmla="*/ 907822 w 5512714"/>
                      <a:gd name="connsiteY8" fmla="*/ 263137 h 2415732"/>
                      <a:gd name="connsiteX9" fmla="*/ 967028 w 5512714"/>
                      <a:gd name="connsiteY9" fmla="*/ 210510 h 2415732"/>
                      <a:gd name="connsiteX10" fmla="*/ 1032812 w 5512714"/>
                      <a:gd name="connsiteY10" fmla="*/ 171039 h 2415732"/>
                      <a:gd name="connsiteX11" fmla="*/ 1098596 w 5512714"/>
                      <a:gd name="connsiteY11" fmla="*/ 118412 h 2415732"/>
                      <a:gd name="connsiteX12" fmla="*/ 1144645 w 5512714"/>
                      <a:gd name="connsiteY12" fmla="*/ 72363 h 2415732"/>
                      <a:gd name="connsiteX13" fmla="*/ 1203851 w 5512714"/>
                      <a:gd name="connsiteY13" fmla="*/ 46049 h 2415732"/>
                      <a:gd name="connsiteX14" fmla="*/ 1243321 w 5512714"/>
                      <a:gd name="connsiteY14" fmla="*/ 26314 h 2415732"/>
                      <a:gd name="connsiteX15" fmla="*/ 1263057 w 5512714"/>
                      <a:gd name="connsiteY15" fmla="*/ 13157 h 2415732"/>
                      <a:gd name="connsiteX16" fmla="*/ 1295949 w 5512714"/>
                      <a:gd name="connsiteY16" fmla="*/ 0 h 2415732"/>
                      <a:gd name="connsiteX17" fmla="*/ 1309105 w 5512714"/>
                      <a:gd name="connsiteY17" fmla="*/ 151304 h 2415732"/>
                      <a:gd name="connsiteX18" fmla="*/ 1230164 w 5512714"/>
                      <a:gd name="connsiteY18" fmla="*/ 368392 h 2415732"/>
                      <a:gd name="connsiteX19" fmla="*/ 1124910 w 5512714"/>
                      <a:gd name="connsiteY19" fmla="*/ 598636 h 2415732"/>
                      <a:gd name="connsiteX20" fmla="*/ 980185 w 5512714"/>
                      <a:gd name="connsiteY20" fmla="*/ 980184 h 2415732"/>
                      <a:gd name="connsiteX21" fmla="*/ 828881 w 5512714"/>
                      <a:gd name="connsiteY21" fmla="*/ 1368311 h 2415732"/>
                      <a:gd name="connsiteX22" fmla="*/ 723626 w 5512714"/>
                      <a:gd name="connsiteY22" fmla="*/ 1585399 h 2415732"/>
                      <a:gd name="connsiteX23" fmla="*/ 684156 w 5512714"/>
                      <a:gd name="connsiteY23" fmla="*/ 1670918 h 2415732"/>
                      <a:gd name="connsiteX24" fmla="*/ 624950 w 5512714"/>
                      <a:gd name="connsiteY24" fmla="*/ 1828800 h 2415732"/>
                      <a:gd name="connsiteX25" fmla="*/ 611793 w 5512714"/>
                      <a:gd name="connsiteY25" fmla="*/ 1888006 h 2415732"/>
                      <a:gd name="connsiteX26" fmla="*/ 592058 w 5512714"/>
                      <a:gd name="connsiteY26" fmla="*/ 1953790 h 2415732"/>
                      <a:gd name="connsiteX27" fmla="*/ 585480 w 5512714"/>
                      <a:gd name="connsiteY27" fmla="*/ 1999839 h 2415732"/>
                      <a:gd name="connsiteX28" fmla="*/ 572323 w 5512714"/>
                      <a:gd name="connsiteY28" fmla="*/ 2032731 h 2415732"/>
                      <a:gd name="connsiteX29" fmla="*/ 578901 w 5512714"/>
                      <a:gd name="connsiteY29" fmla="*/ 2065623 h 2415732"/>
                      <a:gd name="connsiteX30" fmla="*/ 710469 w 5512714"/>
                      <a:gd name="connsiteY30" fmla="*/ 2026153 h 2415732"/>
                      <a:gd name="connsiteX31" fmla="*/ 1105174 w 5512714"/>
                      <a:gd name="connsiteY31" fmla="*/ 1716967 h 2415732"/>
                      <a:gd name="connsiteX32" fmla="*/ 1249900 w 5512714"/>
                      <a:gd name="connsiteY32" fmla="*/ 1624869 h 2415732"/>
                      <a:gd name="connsiteX33" fmla="*/ 1559085 w 5512714"/>
                      <a:gd name="connsiteY33" fmla="*/ 1374889 h 2415732"/>
                      <a:gd name="connsiteX34" fmla="*/ 1677497 w 5512714"/>
                      <a:gd name="connsiteY34" fmla="*/ 1282792 h 2415732"/>
                      <a:gd name="connsiteX35" fmla="*/ 1802487 w 5512714"/>
                      <a:gd name="connsiteY35" fmla="*/ 1184115 h 2415732"/>
                      <a:gd name="connsiteX36" fmla="*/ 2118251 w 5512714"/>
                      <a:gd name="connsiteY36" fmla="*/ 960449 h 2415732"/>
                      <a:gd name="connsiteX37" fmla="*/ 2243241 w 5512714"/>
                      <a:gd name="connsiteY37" fmla="*/ 848616 h 2415732"/>
                      <a:gd name="connsiteX38" fmla="*/ 2355074 w 5512714"/>
                      <a:gd name="connsiteY38" fmla="*/ 763097 h 2415732"/>
                      <a:gd name="connsiteX39" fmla="*/ 2387966 w 5512714"/>
                      <a:gd name="connsiteY39" fmla="*/ 736783 h 2415732"/>
                      <a:gd name="connsiteX40" fmla="*/ 2414280 w 5512714"/>
                      <a:gd name="connsiteY40" fmla="*/ 723626 h 2415732"/>
                      <a:gd name="connsiteX41" fmla="*/ 2453750 w 5512714"/>
                      <a:gd name="connsiteY41" fmla="*/ 697312 h 2415732"/>
                      <a:gd name="connsiteX42" fmla="*/ 2440593 w 5512714"/>
                      <a:gd name="connsiteY42" fmla="*/ 756518 h 2415732"/>
                      <a:gd name="connsiteX43" fmla="*/ 2289290 w 5512714"/>
                      <a:gd name="connsiteY43" fmla="*/ 1026233 h 2415732"/>
                      <a:gd name="connsiteX44" fmla="*/ 2223505 w 5512714"/>
                      <a:gd name="connsiteY44" fmla="*/ 1144645 h 2415732"/>
                      <a:gd name="connsiteX45" fmla="*/ 2085359 w 5512714"/>
                      <a:gd name="connsiteY45" fmla="*/ 1348576 h 2415732"/>
                      <a:gd name="connsiteX46" fmla="*/ 1993261 w 5512714"/>
                      <a:gd name="connsiteY46" fmla="*/ 1486722 h 2415732"/>
                      <a:gd name="connsiteX47" fmla="*/ 1828800 w 5512714"/>
                      <a:gd name="connsiteY47" fmla="*/ 1743281 h 2415732"/>
                      <a:gd name="connsiteX48" fmla="*/ 1710389 w 5512714"/>
                      <a:gd name="connsiteY48" fmla="*/ 1914320 h 2415732"/>
                      <a:gd name="connsiteX49" fmla="*/ 1572242 w 5512714"/>
                      <a:gd name="connsiteY49" fmla="*/ 2144564 h 2415732"/>
                      <a:gd name="connsiteX50" fmla="*/ 1539350 w 5512714"/>
                      <a:gd name="connsiteY50" fmla="*/ 2203770 h 2415732"/>
                      <a:gd name="connsiteX51" fmla="*/ 1480144 w 5512714"/>
                      <a:gd name="connsiteY51" fmla="*/ 2295868 h 2415732"/>
                      <a:gd name="connsiteX52" fmla="*/ 1453831 w 5512714"/>
                      <a:gd name="connsiteY52" fmla="*/ 2361652 h 2415732"/>
                      <a:gd name="connsiteX53" fmla="*/ 1440674 w 5512714"/>
                      <a:gd name="connsiteY53" fmla="*/ 2394544 h 2415732"/>
                      <a:gd name="connsiteX54" fmla="*/ 1434095 w 5512714"/>
                      <a:gd name="connsiteY54" fmla="*/ 2414279 h 2415732"/>
                      <a:gd name="connsiteX55" fmla="*/ 1460409 w 5512714"/>
                      <a:gd name="connsiteY55" fmla="*/ 2407701 h 2415732"/>
                      <a:gd name="connsiteX56" fmla="*/ 1605134 w 5512714"/>
                      <a:gd name="connsiteY56" fmla="*/ 2302446 h 2415732"/>
                      <a:gd name="connsiteX57" fmla="*/ 1697232 w 5512714"/>
                      <a:gd name="connsiteY57" fmla="*/ 2243240 h 2415732"/>
                      <a:gd name="connsiteX58" fmla="*/ 1894585 w 5512714"/>
                      <a:gd name="connsiteY58" fmla="*/ 2059045 h 2415732"/>
                      <a:gd name="connsiteX59" fmla="*/ 2269554 w 5512714"/>
                      <a:gd name="connsiteY59" fmla="*/ 1769594 h 2415732"/>
                      <a:gd name="connsiteX60" fmla="*/ 2414280 w 5512714"/>
                      <a:gd name="connsiteY60" fmla="*/ 1638026 h 2415732"/>
                      <a:gd name="connsiteX61" fmla="*/ 2637946 w 5512714"/>
                      <a:gd name="connsiteY61" fmla="*/ 1473566 h 2415732"/>
                      <a:gd name="connsiteX62" fmla="*/ 2749779 w 5512714"/>
                      <a:gd name="connsiteY62" fmla="*/ 1374889 h 2415732"/>
                      <a:gd name="connsiteX63" fmla="*/ 2993180 w 5512714"/>
                      <a:gd name="connsiteY63" fmla="*/ 1197272 h 2415732"/>
                      <a:gd name="connsiteX64" fmla="*/ 3368150 w 5512714"/>
                      <a:gd name="connsiteY64" fmla="*/ 953871 h 2415732"/>
                      <a:gd name="connsiteX65" fmla="*/ 3420777 w 5512714"/>
                      <a:gd name="connsiteY65" fmla="*/ 940714 h 2415732"/>
                      <a:gd name="connsiteX66" fmla="*/ 3407621 w 5512714"/>
                      <a:gd name="connsiteY66" fmla="*/ 1078861 h 2415732"/>
                      <a:gd name="connsiteX67" fmla="*/ 3170798 w 5512714"/>
                      <a:gd name="connsiteY67" fmla="*/ 1506458 h 2415732"/>
                      <a:gd name="connsiteX68" fmla="*/ 2848455 w 5512714"/>
                      <a:gd name="connsiteY68" fmla="*/ 2012996 h 2415732"/>
                      <a:gd name="connsiteX69" fmla="*/ 2769514 w 5512714"/>
                      <a:gd name="connsiteY69" fmla="*/ 2131407 h 2415732"/>
                      <a:gd name="connsiteX70" fmla="*/ 2644524 w 5512714"/>
                      <a:gd name="connsiteY70" fmla="*/ 2335338 h 2415732"/>
                      <a:gd name="connsiteX71" fmla="*/ 2637946 w 5512714"/>
                      <a:gd name="connsiteY71" fmla="*/ 2368230 h 2415732"/>
                      <a:gd name="connsiteX72" fmla="*/ 2631367 w 5512714"/>
                      <a:gd name="connsiteY72" fmla="*/ 2387966 h 2415732"/>
                      <a:gd name="connsiteX73" fmla="*/ 2677416 w 5512714"/>
                      <a:gd name="connsiteY73" fmla="*/ 2374809 h 2415732"/>
                      <a:gd name="connsiteX74" fmla="*/ 3256317 w 5512714"/>
                      <a:gd name="connsiteY74" fmla="*/ 1822222 h 2415732"/>
                      <a:gd name="connsiteX75" fmla="*/ 3414199 w 5512714"/>
                      <a:gd name="connsiteY75" fmla="*/ 1664340 h 2415732"/>
                      <a:gd name="connsiteX76" fmla="*/ 3591816 w 5512714"/>
                      <a:gd name="connsiteY76" fmla="*/ 1466987 h 2415732"/>
                      <a:gd name="connsiteX77" fmla="*/ 3749698 w 5512714"/>
                      <a:gd name="connsiteY77" fmla="*/ 1315684 h 2415732"/>
                      <a:gd name="connsiteX78" fmla="*/ 3795747 w 5512714"/>
                      <a:gd name="connsiteY78" fmla="*/ 1282792 h 2415732"/>
                      <a:gd name="connsiteX79" fmla="*/ 3828639 w 5512714"/>
                      <a:gd name="connsiteY79" fmla="*/ 1243321 h 2415732"/>
                      <a:gd name="connsiteX80" fmla="*/ 3887845 w 5512714"/>
                      <a:gd name="connsiteY80" fmla="*/ 1197272 h 2415732"/>
                      <a:gd name="connsiteX81" fmla="*/ 3901002 w 5512714"/>
                      <a:gd name="connsiteY81" fmla="*/ 1177537 h 2415732"/>
                      <a:gd name="connsiteX82" fmla="*/ 3933894 w 5512714"/>
                      <a:gd name="connsiteY82" fmla="*/ 1164380 h 2415732"/>
                      <a:gd name="connsiteX83" fmla="*/ 3947051 w 5512714"/>
                      <a:gd name="connsiteY83" fmla="*/ 1197272 h 2415732"/>
                      <a:gd name="connsiteX84" fmla="*/ 3914159 w 5512714"/>
                      <a:gd name="connsiteY84" fmla="*/ 1282792 h 2415732"/>
                      <a:gd name="connsiteX85" fmla="*/ 3868110 w 5512714"/>
                      <a:gd name="connsiteY85" fmla="*/ 1407781 h 2415732"/>
                      <a:gd name="connsiteX86" fmla="*/ 3808904 w 5512714"/>
                      <a:gd name="connsiteY86" fmla="*/ 1519615 h 2415732"/>
                      <a:gd name="connsiteX87" fmla="*/ 3776012 w 5512714"/>
                      <a:gd name="connsiteY87" fmla="*/ 1591977 h 2415732"/>
                      <a:gd name="connsiteX88" fmla="*/ 3729963 w 5512714"/>
                      <a:gd name="connsiteY88" fmla="*/ 1664340 h 2415732"/>
                      <a:gd name="connsiteX89" fmla="*/ 3703649 w 5512714"/>
                      <a:gd name="connsiteY89" fmla="*/ 1730124 h 2415732"/>
                      <a:gd name="connsiteX90" fmla="*/ 3664179 w 5512714"/>
                      <a:gd name="connsiteY90" fmla="*/ 1795908 h 2415732"/>
                      <a:gd name="connsiteX91" fmla="*/ 3644444 w 5512714"/>
                      <a:gd name="connsiteY91" fmla="*/ 1841957 h 2415732"/>
                      <a:gd name="connsiteX92" fmla="*/ 3624708 w 5512714"/>
                      <a:gd name="connsiteY92" fmla="*/ 1881427 h 2415732"/>
                      <a:gd name="connsiteX93" fmla="*/ 3598395 w 5512714"/>
                      <a:gd name="connsiteY93" fmla="*/ 1927476 h 2415732"/>
                      <a:gd name="connsiteX94" fmla="*/ 3552346 w 5512714"/>
                      <a:gd name="connsiteY94" fmla="*/ 2026153 h 2415732"/>
                      <a:gd name="connsiteX95" fmla="*/ 3565503 w 5512714"/>
                      <a:gd name="connsiteY95" fmla="*/ 2059045 h 2415732"/>
                      <a:gd name="connsiteX96" fmla="*/ 3677336 w 5512714"/>
                      <a:gd name="connsiteY96" fmla="*/ 2032731 h 2415732"/>
                      <a:gd name="connsiteX97" fmla="*/ 3868110 w 5512714"/>
                      <a:gd name="connsiteY97" fmla="*/ 1927476 h 2415732"/>
                      <a:gd name="connsiteX98" fmla="*/ 4025992 w 5512714"/>
                      <a:gd name="connsiteY98" fmla="*/ 1815643 h 2415732"/>
                      <a:gd name="connsiteX99" fmla="*/ 4111511 w 5512714"/>
                      <a:gd name="connsiteY99" fmla="*/ 1749859 h 2415732"/>
                      <a:gd name="connsiteX100" fmla="*/ 4216766 w 5512714"/>
                      <a:gd name="connsiteY100" fmla="*/ 1697232 h 2415732"/>
                      <a:gd name="connsiteX101" fmla="*/ 4440432 w 5512714"/>
                      <a:gd name="connsiteY101" fmla="*/ 1572242 h 2415732"/>
                      <a:gd name="connsiteX102" fmla="*/ 4565422 w 5512714"/>
                      <a:gd name="connsiteY102" fmla="*/ 1513036 h 2415732"/>
                      <a:gd name="connsiteX103" fmla="*/ 4624628 w 5512714"/>
                      <a:gd name="connsiteY103" fmla="*/ 1493301 h 2415732"/>
                      <a:gd name="connsiteX104" fmla="*/ 4683833 w 5512714"/>
                      <a:gd name="connsiteY104" fmla="*/ 1480144 h 2415732"/>
                      <a:gd name="connsiteX105" fmla="*/ 4749618 w 5512714"/>
                      <a:gd name="connsiteY105" fmla="*/ 1453830 h 2415732"/>
                      <a:gd name="connsiteX106" fmla="*/ 4775931 w 5512714"/>
                      <a:gd name="connsiteY106" fmla="*/ 1447252 h 2415732"/>
                      <a:gd name="connsiteX107" fmla="*/ 4808823 w 5512714"/>
                      <a:gd name="connsiteY107" fmla="*/ 1440674 h 2415732"/>
                      <a:gd name="connsiteX108" fmla="*/ 4828559 w 5512714"/>
                      <a:gd name="connsiteY108" fmla="*/ 1434095 h 2415732"/>
                      <a:gd name="connsiteX109" fmla="*/ 4815402 w 5512714"/>
                      <a:gd name="connsiteY109" fmla="*/ 1473566 h 2415732"/>
                      <a:gd name="connsiteX110" fmla="*/ 4769353 w 5512714"/>
                      <a:gd name="connsiteY110" fmla="*/ 1552507 h 2415732"/>
                      <a:gd name="connsiteX111" fmla="*/ 4729882 w 5512714"/>
                      <a:gd name="connsiteY111" fmla="*/ 1598556 h 2415732"/>
                      <a:gd name="connsiteX112" fmla="*/ 4696990 w 5512714"/>
                      <a:gd name="connsiteY112" fmla="*/ 1651183 h 2415732"/>
                      <a:gd name="connsiteX113" fmla="*/ 4664098 w 5512714"/>
                      <a:gd name="connsiteY113" fmla="*/ 1690653 h 2415732"/>
                      <a:gd name="connsiteX114" fmla="*/ 4637785 w 5512714"/>
                      <a:gd name="connsiteY114" fmla="*/ 1730124 h 2415732"/>
                      <a:gd name="connsiteX115" fmla="*/ 4604892 w 5512714"/>
                      <a:gd name="connsiteY115" fmla="*/ 1763016 h 2415732"/>
                      <a:gd name="connsiteX116" fmla="*/ 4578579 w 5512714"/>
                      <a:gd name="connsiteY116" fmla="*/ 1795908 h 2415732"/>
                      <a:gd name="connsiteX117" fmla="*/ 4545687 w 5512714"/>
                      <a:gd name="connsiteY117" fmla="*/ 1822222 h 2415732"/>
                      <a:gd name="connsiteX118" fmla="*/ 4506216 w 5512714"/>
                      <a:gd name="connsiteY118" fmla="*/ 1888006 h 2415732"/>
                      <a:gd name="connsiteX119" fmla="*/ 4460167 w 5512714"/>
                      <a:gd name="connsiteY119" fmla="*/ 1947212 h 2415732"/>
                      <a:gd name="connsiteX120" fmla="*/ 4453589 w 5512714"/>
                      <a:gd name="connsiteY120" fmla="*/ 1966947 h 2415732"/>
                      <a:gd name="connsiteX121" fmla="*/ 4532530 w 5512714"/>
                      <a:gd name="connsiteY121" fmla="*/ 1973525 h 2415732"/>
                      <a:gd name="connsiteX122" fmla="*/ 4683833 w 5512714"/>
                      <a:gd name="connsiteY122" fmla="*/ 1907741 h 2415732"/>
                      <a:gd name="connsiteX123" fmla="*/ 4854872 w 5512714"/>
                      <a:gd name="connsiteY123" fmla="*/ 1789330 h 2415732"/>
                      <a:gd name="connsiteX124" fmla="*/ 4960127 w 5512714"/>
                      <a:gd name="connsiteY124" fmla="*/ 1710389 h 2415732"/>
                      <a:gd name="connsiteX125" fmla="*/ 5006176 w 5512714"/>
                      <a:gd name="connsiteY125" fmla="*/ 1684075 h 2415732"/>
                      <a:gd name="connsiteX126" fmla="*/ 5052225 w 5512714"/>
                      <a:gd name="connsiteY126" fmla="*/ 1644604 h 2415732"/>
                      <a:gd name="connsiteX127" fmla="*/ 5150901 w 5512714"/>
                      <a:gd name="connsiteY127" fmla="*/ 1611712 h 2415732"/>
                      <a:gd name="connsiteX128" fmla="*/ 5177215 w 5512714"/>
                      <a:gd name="connsiteY128" fmla="*/ 1638026 h 2415732"/>
                      <a:gd name="connsiteX129" fmla="*/ 5150901 w 5512714"/>
                      <a:gd name="connsiteY129" fmla="*/ 1789330 h 2415732"/>
                      <a:gd name="connsiteX130" fmla="*/ 5085117 w 5512714"/>
                      <a:gd name="connsiteY130" fmla="*/ 1914320 h 2415732"/>
                      <a:gd name="connsiteX131" fmla="*/ 5078539 w 5512714"/>
                      <a:gd name="connsiteY131" fmla="*/ 1934055 h 2415732"/>
                      <a:gd name="connsiteX132" fmla="*/ 5111431 w 5512714"/>
                      <a:gd name="connsiteY132" fmla="*/ 1953790 h 2415732"/>
                      <a:gd name="connsiteX133" fmla="*/ 5157480 w 5512714"/>
                      <a:gd name="connsiteY133" fmla="*/ 1934055 h 2415732"/>
                      <a:gd name="connsiteX134" fmla="*/ 5302205 w 5512714"/>
                      <a:gd name="connsiteY134" fmla="*/ 1848535 h 2415732"/>
                      <a:gd name="connsiteX135" fmla="*/ 5374567 w 5512714"/>
                      <a:gd name="connsiteY135" fmla="*/ 1815643 h 2415732"/>
                      <a:gd name="connsiteX136" fmla="*/ 5486400 w 5512714"/>
                      <a:gd name="connsiteY136" fmla="*/ 1776173 h 2415732"/>
                      <a:gd name="connsiteX137" fmla="*/ 5512714 w 5512714"/>
                      <a:gd name="connsiteY137" fmla="*/ 1776173 h 241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5512714" h="2415732" extrusionOk="0">
                        <a:moveTo>
                          <a:pt x="0" y="1164380"/>
                        </a:moveTo>
                        <a:cubicBezTo>
                          <a:pt x="18288" y="1152324"/>
                          <a:pt x="47414" y="1137081"/>
                          <a:pt x="65785" y="1118331"/>
                        </a:cubicBezTo>
                        <a:cubicBezTo>
                          <a:pt x="108450" y="1069756"/>
                          <a:pt x="134861" y="1006576"/>
                          <a:pt x="184196" y="953871"/>
                        </a:cubicBezTo>
                        <a:cubicBezTo>
                          <a:pt x="198038" y="934709"/>
                          <a:pt x="210975" y="914498"/>
                          <a:pt x="230245" y="894665"/>
                        </a:cubicBezTo>
                        <a:cubicBezTo>
                          <a:pt x="327060" y="799262"/>
                          <a:pt x="261945" y="890659"/>
                          <a:pt x="348657" y="776253"/>
                        </a:cubicBezTo>
                        <a:cubicBezTo>
                          <a:pt x="479063" y="639239"/>
                          <a:pt x="486032" y="631517"/>
                          <a:pt x="585480" y="532852"/>
                        </a:cubicBezTo>
                        <a:cubicBezTo>
                          <a:pt x="599294" y="512210"/>
                          <a:pt x="617887" y="497088"/>
                          <a:pt x="644685" y="473646"/>
                        </a:cubicBezTo>
                        <a:cubicBezTo>
                          <a:pt x="689098" y="418573"/>
                          <a:pt x="729739" y="394750"/>
                          <a:pt x="782832" y="355235"/>
                        </a:cubicBezTo>
                        <a:cubicBezTo>
                          <a:pt x="837145" y="322107"/>
                          <a:pt x="864007" y="302921"/>
                          <a:pt x="907822" y="263137"/>
                        </a:cubicBezTo>
                        <a:cubicBezTo>
                          <a:pt x="921089" y="245098"/>
                          <a:pt x="947655" y="227714"/>
                          <a:pt x="967028" y="210510"/>
                        </a:cubicBezTo>
                        <a:cubicBezTo>
                          <a:pt x="991420" y="201006"/>
                          <a:pt x="1012157" y="188762"/>
                          <a:pt x="1032812" y="171039"/>
                        </a:cubicBezTo>
                        <a:cubicBezTo>
                          <a:pt x="1058428" y="158957"/>
                          <a:pt x="1078355" y="137990"/>
                          <a:pt x="1098596" y="118412"/>
                        </a:cubicBezTo>
                        <a:cubicBezTo>
                          <a:pt x="1118074" y="101247"/>
                          <a:pt x="1127042" y="83318"/>
                          <a:pt x="1144645" y="72363"/>
                        </a:cubicBezTo>
                        <a:cubicBezTo>
                          <a:pt x="1161752" y="60241"/>
                          <a:pt x="1179243" y="51707"/>
                          <a:pt x="1203851" y="46049"/>
                        </a:cubicBezTo>
                        <a:cubicBezTo>
                          <a:pt x="1213147" y="39543"/>
                          <a:pt x="1229589" y="31679"/>
                          <a:pt x="1243321" y="26314"/>
                        </a:cubicBezTo>
                        <a:cubicBezTo>
                          <a:pt x="1250262" y="22082"/>
                          <a:pt x="1255763" y="16823"/>
                          <a:pt x="1263057" y="13157"/>
                        </a:cubicBezTo>
                        <a:cubicBezTo>
                          <a:pt x="1272552" y="9784"/>
                          <a:pt x="1285195" y="4542"/>
                          <a:pt x="1295949" y="0"/>
                        </a:cubicBezTo>
                        <a:cubicBezTo>
                          <a:pt x="1355494" y="54180"/>
                          <a:pt x="1333759" y="11506"/>
                          <a:pt x="1309105" y="151304"/>
                        </a:cubicBezTo>
                        <a:cubicBezTo>
                          <a:pt x="1292218" y="255546"/>
                          <a:pt x="1273374" y="260322"/>
                          <a:pt x="1230164" y="368392"/>
                        </a:cubicBezTo>
                        <a:cubicBezTo>
                          <a:pt x="1160462" y="610560"/>
                          <a:pt x="1176165" y="463737"/>
                          <a:pt x="1124910" y="598636"/>
                        </a:cubicBezTo>
                        <a:cubicBezTo>
                          <a:pt x="1057632" y="842405"/>
                          <a:pt x="1084212" y="447693"/>
                          <a:pt x="980185" y="980184"/>
                        </a:cubicBezTo>
                        <a:cubicBezTo>
                          <a:pt x="938894" y="1108960"/>
                          <a:pt x="875845" y="1277304"/>
                          <a:pt x="828881" y="1368311"/>
                        </a:cubicBezTo>
                        <a:cubicBezTo>
                          <a:pt x="785268" y="1457794"/>
                          <a:pt x="747143" y="1498016"/>
                          <a:pt x="723626" y="1585399"/>
                        </a:cubicBezTo>
                        <a:cubicBezTo>
                          <a:pt x="712381" y="1614443"/>
                          <a:pt x="693329" y="1639667"/>
                          <a:pt x="684156" y="1670918"/>
                        </a:cubicBezTo>
                        <a:cubicBezTo>
                          <a:pt x="661867" y="1789207"/>
                          <a:pt x="668976" y="1729551"/>
                          <a:pt x="624950" y="1828800"/>
                        </a:cubicBezTo>
                        <a:cubicBezTo>
                          <a:pt x="619986" y="1850338"/>
                          <a:pt x="615746" y="1865401"/>
                          <a:pt x="611793" y="1888006"/>
                        </a:cubicBezTo>
                        <a:cubicBezTo>
                          <a:pt x="606736" y="1916266"/>
                          <a:pt x="600834" y="1927993"/>
                          <a:pt x="592058" y="1953790"/>
                        </a:cubicBezTo>
                        <a:cubicBezTo>
                          <a:pt x="586885" y="1967998"/>
                          <a:pt x="591340" y="1982732"/>
                          <a:pt x="585480" y="1999839"/>
                        </a:cubicBezTo>
                        <a:cubicBezTo>
                          <a:pt x="579777" y="2012887"/>
                          <a:pt x="574352" y="2023296"/>
                          <a:pt x="572323" y="2032731"/>
                        </a:cubicBezTo>
                        <a:cubicBezTo>
                          <a:pt x="573801" y="2043343"/>
                          <a:pt x="576403" y="2055799"/>
                          <a:pt x="578901" y="2065623"/>
                        </a:cubicBezTo>
                        <a:cubicBezTo>
                          <a:pt x="610675" y="2062156"/>
                          <a:pt x="680742" y="2043885"/>
                          <a:pt x="710469" y="2026153"/>
                        </a:cubicBezTo>
                        <a:cubicBezTo>
                          <a:pt x="946237" y="1870253"/>
                          <a:pt x="837138" y="1891454"/>
                          <a:pt x="1105174" y="1716967"/>
                        </a:cubicBezTo>
                        <a:cubicBezTo>
                          <a:pt x="1163296" y="1695729"/>
                          <a:pt x="1209429" y="1671981"/>
                          <a:pt x="1249900" y="1624869"/>
                        </a:cubicBezTo>
                        <a:cubicBezTo>
                          <a:pt x="1363571" y="1552849"/>
                          <a:pt x="1434310" y="1429219"/>
                          <a:pt x="1559085" y="1374889"/>
                        </a:cubicBezTo>
                        <a:cubicBezTo>
                          <a:pt x="1593568" y="1348182"/>
                          <a:pt x="1651752" y="1316693"/>
                          <a:pt x="1677497" y="1282792"/>
                        </a:cubicBezTo>
                        <a:cubicBezTo>
                          <a:pt x="1727411" y="1241360"/>
                          <a:pt x="1750293" y="1199398"/>
                          <a:pt x="1802487" y="1184115"/>
                        </a:cubicBezTo>
                        <a:cubicBezTo>
                          <a:pt x="1902755" y="1117660"/>
                          <a:pt x="2008545" y="1079985"/>
                          <a:pt x="2118251" y="960449"/>
                        </a:cubicBezTo>
                        <a:cubicBezTo>
                          <a:pt x="2157244" y="922652"/>
                          <a:pt x="2190830" y="909386"/>
                          <a:pt x="2243241" y="848616"/>
                        </a:cubicBezTo>
                        <a:cubicBezTo>
                          <a:pt x="2333877" y="764320"/>
                          <a:pt x="2249952" y="845545"/>
                          <a:pt x="2355074" y="763097"/>
                        </a:cubicBezTo>
                        <a:cubicBezTo>
                          <a:pt x="2366542" y="756836"/>
                          <a:pt x="2377800" y="743211"/>
                          <a:pt x="2387966" y="736783"/>
                        </a:cubicBezTo>
                        <a:cubicBezTo>
                          <a:pt x="2395623" y="732913"/>
                          <a:pt x="2407988" y="729398"/>
                          <a:pt x="2414280" y="723626"/>
                        </a:cubicBezTo>
                        <a:cubicBezTo>
                          <a:pt x="2427839" y="715489"/>
                          <a:pt x="2453750" y="697312"/>
                          <a:pt x="2453750" y="697312"/>
                        </a:cubicBezTo>
                        <a:cubicBezTo>
                          <a:pt x="2450196" y="714125"/>
                          <a:pt x="2446006" y="733858"/>
                          <a:pt x="2440593" y="756518"/>
                        </a:cubicBezTo>
                        <a:cubicBezTo>
                          <a:pt x="2394765" y="862758"/>
                          <a:pt x="2357390" y="923263"/>
                          <a:pt x="2289290" y="1026233"/>
                        </a:cubicBezTo>
                        <a:cubicBezTo>
                          <a:pt x="2266736" y="1068264"/>
                          <a:pt x="2243541" y="1107567"/>
                          <a:pt x="2223505" y="1144645"/>
                        </a:cubicBezTo>
                        <a:cubicBezTo>
                          <a:pt x="2175204" y="1227333"/>
                          <a:pt x="2135178" y="1287461"/>
                          <a:pt x="2085359" y="1348576"/>
                        </a:cubicBezTo>
                        <a:cubicBezTo>
                          <a:pt x="2056261" y="1396207"/>
                          <a:pt x="2033942" y="1431727"/>
                          <a:pt x="1993261" y="1486722"/>
                        </a:cubicBezTo>
                        <a:cubicBezTo>
                          <a:pt x="1979405" y="1506396"/>
                          <a:pt x="1849250" y="1701360"/>
                          <a:pt x="1828800" y="1743281"/>
                        </a:cubicBezTo>
                        <a:cubicBezTo>
                          <a:pt x="1792436" y="1806334"/>
                          <a:pt x="1749287" y="1852849"/>
                          <a:pt x="1710389" y="1914320"/>
                        </a:cubicBezTo>
                        <a:cubicBezTo>
                          <a:pt x="1526635" y="2198171"/>
                          <a:pt x="1782317" y="1830152"/>
                          <a:pt x="1572242" y="2144564"/>
                        </a:cubicBezTo>
                        <a:cubicBezTo>
                          <a:pt x="1559193" y="2168263"/>
                          <a:pt x="1556053" y="2181264"/>
                          <a:pt x="1539350" y="2203770"/>
                        </a:cubicBezTo>
                        <a:cubicBezTo>
                          <a:pt x="1505174" y="2270353"/>
                          <a:pt x="1515427" y="2231233"/>
                          <a:pt x="1480144" y="2295868"/>
                        </a:cubicBezTo>
                        <a:cubicBezTo>
                          <a:pt x="1458161" y="2347071"/>
                          <a:pt x="1467607" y="2326781"/>
                          <a:pt x="1453831" y="2361652"/>
                        </a:cubicBezTo>
                        <a:cubicBezTo>
                          <a:pt x="1447862" y="2372489"/>
                          <a:pt x="1444415" y="2383623"/>
                          <a:pt x="1440674" y="2394544"/>
                        </a:cubicBezTo>
                        <a:cubicBezTo>
                          <a:pt x="1437604" y="2400903"/>
                          <a:pt x="1429718" y="2410712"/>
                          <a:pt x="1434095" y="2414279"/>
                        </a:cubicBezTo>
                        <a:cubicBezTo>
                          <a:pt x="1440971" y="2419376"/>
                          <a:pt x="1451484" y="2409646"/>
                          <a:pt x="1460409" y="2407701"/>
                        </a:cubicBezTo>
                        <a:cubicBezTo>
                          <a:pt x="1542981" y="2359709"/>
                          <a:pt x="1339636" y="2495890"/>
                          <a:pt x="1605134" y="2302446"/>
                        </a:cubicBezTo>
                        <a:cubicBezTo>
                          <a:pt x="1631015" y="2283852"/>
                          <a:pt x="1666081" y="2269750"/>
                          <a:pt x="1697232" y="2243240"/>
                        </a:cubicBezTo>
                        <a:cubicBezTo>
                          <a:pt x="1768243" y="2183506"/>
                          <a:pt x="1842779" y="2103041"/>
                          <a:pt x="1894585" y="2059045"/>
                        </a:cubicBezTo>
                        <a:cubicBezTo>
                          <a:pt x="2046877" y="1991859"/>
                          <a:pt x="2126871" y="1889233"/>
                          <a:pt x="2269554" y="1769594"/>
                        </a:cubicBezTo>
                        <a:cubicBezTo>
                          <a:pt x="2318173" y="1721281"/>
                          <a:pt x="2369844" y="1666834"/>
                          <a:pt x="2414280" y="1638026"/>
                        </a:cubicBezTo>
                        <a:cubicBezTo>
                          <a:pt x="2652268" y="1415158"/>
                          <a:pt x="2387839" y="1645024"/>
                          <a:pt x="2637946" y="1473566"/>
                        </a:cubicBezTo>
                        <a:cubicBezTo>
                          <a:pt x="2679267" y="1442983"/>
                          <a:pt x="2697912" y="1409467"/>
                          <a:pt x="2749779" y="1374889"/>
                        </a:cubicBezTo>
                        <a:cubicBezTo>
                          <a:pt x="2842851" y="1292626"/>
                          <a:pt x="2895699" y="1265251"/>
                          <a:pt x="2993180" y="1197272"/>
                        </a:cubicBezTo>
                        <a:cubicBezTo>
                          <a:pt x="3057390" y="1133457"/>
                          <a:pt x="3225647" y="982718"/>
                          <a:pt x="3368150" y="953871"/>
                        </a:cubicBezTo>
                        <a:cubicBezTo>
                          <a:pt x="3391970" y="943580"/>
                          <a:pt x="3398421" y="950350"/>
                          <a:pt x="3420777" y="940714"/>
                        </a:cubicBezTo>
                        <a:cubicBezTo>
                          <a:pt x="3443517" y="996061"/>
                          <a:pt x="3450194" y="994287"/>
                          <a:pt x="3407621" y="1078861"/>
                        </a:cubicBezTo>
                        <a:cubicBezTo>
                          <a:pt x="3361195" y="1202681"/>
                          <a:pt x="3259389" y="1368113"/>
                          <a:pt x="3170798" y="1506458"/>
                        </a:cubicBezTo>
                        <a:cubicBezTo>
                          <a:pt x="3151153" y="1516044"/>
                          <a:pt x="2897404" y="1888373"/>
                          <a:pt x="2848455" y="2012996"/>
                        </a:cubicBezTo>
                        <a:cubicBezTo>
                          <a:pt x="2823402" y="2059194"/>
                          <a:pt x="2788472" y="2089033"/>
                          <a:pt x="2769514" y="2131407"/>
                        </a:cubicBezTo>
                        <a:cubicBezTo>
                          <a:pt x="2690293" y="2253865"/>
                          <a:pt x="2721232" y="2193277"/>
                          <a:pt x="2644524" y="2335338"/>
                        </a:cubicBezTo>
                        <a:cubicBezTo>
                          <a:pt x="2640992" y="2347878"/>
                          <a:pt x="2642175" y="2358292"/>
                          <a:pt x="2637946" y="2368230"/>
                        </a:cubicBezTo>
                        <a:cubicBezTo>
                          <a:pt x="2637633" y="2374761"/>
                          <a:pt x="2625916" y="2387428"/>
                          <a:pt x="2631367" y="2387966"/>
                        </a:cubicBezTo>
                        <a:cubicBezTo>
                          <a:pt x="2650127" y="2392537"/>
                          <a:pt x="2661546" y="2380764"/>
                          <a:pt x="2677416" y="2374809"/>
                        </a:cubicBezTo>
                        <a:cubicBezTo>
                          <a:pt x="2976689" y="2141505"/>
                          <a:pt x="2715914" y="2299729"/>
                          <a:pt x="3256317" y="1822222"/>
                        </a:cubicBezTo>
                        <a:cubicBezTo>
                          <a:pt x="3297624" y="1751480"/>
                          <a:pt x="3363890" y="1723504"/>
                          <a:pt x="3414199" y="1664340"/>
                        </a:cubicBezTo>
                        <a:cubicBezTo>
                          <a:pt x="3480323" y="1604309"/>
                          <a:pt x="3533624" y="1516925"/>
                          <a:pt x="3591816" y="1466987"/>
                        </a:cubicBezTo>
                        <a:cubicBezTo>
                          <a:pt x="3644418" y="1410752"/>
                          <a:pt x="3705854" y="1366900"/>
                          <a:pt x="3749698" y="1315684"/>
                        </a:cubicBezTo>
                        <a:cubicBezTo>
                          <a:pt x="3762327" y="1303870"/>
                          <a:pt x="3781148" y="1296767"/>
                          <a:pt x="3795747" y="1282792"/>
                        </a:cubicBezTo>
                        <a:cubicBezTo>
                          <a:pt x="3810892" y="1271683"/>
                          <a:pt x="3817289" y="1254398"/>
                          <a:pt x="3828639" y="1243321"/>
                        </a:cubicBezTo>
                        <a:cubicBezTo>
                          <a:pt x="3845830" y="1224659"/>
                          <a:pt x="3871903" y="1223133"/>
                          <a:pt x="3887845" y="1197272"/>
                        </a:cubicBezTo>
                        <a:cubicBezTo>
                          <a:pt x="3893388" y="1192158"/>
                          <a:pt x="3892586" y="1182392"/>
                          <a:pt x="3901002" y="1177537"/>
                        </a:cubicBezTo>
                        <a:cubicBezTo>
                          <a:pt x="3910865" y="1173733"/>
                          <a:pt x="3922636" y="1168818"/>
                          <a:pt x="3933894" y="1164380"/>
                        </a:cubicBezTo>
                        <a:cubicBezTo>
                          <a:pt x="3937925" y="1176810"/>
                          <a:pt x="3944775" y="1185260"/>
                          <a:pt x="3947051" y="1197272"/>
                        </a:cubicBezTo>
                        <a:cubicBezTo>
                          <a:pt x="3945556" y="1226175"/>
                          <a:pt x="3922644" y="1264616"/>
                          <a:pt x="3914159" y="1282792"/>
                        </a:cubicBezTo>
                        <a:cubicBezTo>
                          <a:pt x="3846062" y="1369188"/>
                          <a:pt x="3906806" y="1306047"/>
                          <a:pt x="3868110" y="1407781"/>
                        </a:cubicBezTo>
                        <a:cubicBezTo>
                          <a:pt x="3846554" y="1470851"/>
                          <a:pt x="3846687" y="1450052"/>
                          <a:pt x="3808904" y="1519615"/>
                        </a:cubicBezTo>
                        <a:cubicBezTo>
                          <a:pt x="3796292" y="1546603"/>
                          <a:pt x="3789839" y="1570331"/>
                          <a:pt x="3776012" y="1591977"/>
                        </a:cubicBezTo>
                        <a:cubicBezTo>
                          <a:pt x="3764324" y="1615109"/>
                          <a:pt x="3741927" y="1639482"/>
                          <a:pt x="3729963" y="1664340"/>
                        </a:cubicBezTo>
                        <a:cubicBezTo>
                          <a:pt x="3723746" y="1686245"/>
                          <a:pt x="3716487" y="1710608"/>
                          <a:pt x="3703649" y="1730124"/>
                        </a:cubicBezTo>
                        <a:cubicBezTo>
                          <a:pt x="3693521" y="1751907"/>
                          <a:pt x="3677526" y="1776533"/>
                          <a:pt x="3664179" y="1795908"/>
                        </a:cubicBezTo>
                        <a:cubicBezTo>
                          <a:pt x="3660802" y="1811341"/>
                          <a:pt x="3653440" y="1828042"/>
                          <a:pt x="3644444" y="1841957"/>
                        </a:cubicBezTo>
                        <a:cubicBezTo>
                          <a:pt x="3641045" y="1853279"/>
                          <a:pt x="3634423" y="1868331"/>
                          <a:pt x="3624708" y="1881427"/>
                        </a:cubicBezTo>
                        <a:cubicBezTo>
                          <a:pt x="3617193" y="1894924"/>
                          <a:pt x="3608366" y="1909675"/>
                          <a:pt x="3598395" y="1927476"/>
                        </a:cubicBezTo>
                        <a:cubicBezTo>
                          <a:pt x="3551639" y="2042093"/>
                          <a:pt x="3636382" y="1940080"/>
                          <a:pt x="3552346" y="2026153"/>
                        </a:cubicBezTo>
                        <a:cubicBezTo>
                          <a:pt x="3558114" y="2034859"/>
                          <a:pt x="3554101" y="2053923"/>
                          <a:pt x="3565503" y="2059045"/>
                        </a:cubicBezTo>
                        <a:cubicBezTo>
                          <a:pt x="3588216" y="2066045"/>
                          <a:pt x="3661754" y="2043164"/>
                          <a:pt x="3677336" y="2032731"/>
                        </a:cubicBezTo>
                        <a:cubicBezTo>
                          <a:pt x="3750501" y="1990250"/>
                          <a:pt x="3792968" y="1973399"/>
                          <a:pt x="3868110" y="1927476"/>
                        </a:cubicBezTo>
                        <a:cubicBezTo>
                          <a:pt x="3912399" y="1887133"/>
                          <a:pt x="3973122" y="1850986"/>
                          <a:pt x="4025992" y="1815643"/>
                        </a:cubicBezTo>
                        <a:cubicBezTo>
                          <a:pt x="4058448" y="1800456"/>
                          <a:pt x="4071783" y="1773309"/>
                          <a:pt x="4111511" y="1749859"/>
                        </a:cubicBezTo>
                        <a:cubicBezTo>
                          <a:pt x="4146079" y="1738638"/>
                          <a:pt x="4172892" y="1714731"/>
                          <a:pt x="4216766" y="1697232"/>
                        </a:cubicBezTo>
                        <a:cubicBezTo>
                          <a:pt x="4459343" y="1500112"/>
                          <a:pt x="4031295" y="1799724"/>
                          <a:pt x="4440432" y="1572242"/>
                        </a:cubicBezTo>
                        <a:cubicBezTo>
                          <a:pt x="4475623" y="1554781"/>
                          <a:pt x="4523991" y="1533922"/>
                          <a:pt x="4565422" y="1513036"/>
                        </a:cubicBezTo>
                        <a:cubicBezTo>
                          <a:pt x="4587378" y="1505630"/>
                          <a:pt x="4605514" y="1497866"/>
                          <a:pt x="4624628" y="1493301"/>
                        </a:cubicBezTo>
                        <a:cubicBezTo>
                          <a:pt x="4645592" y="1487685"/>
                          <a:pt x="4663688" y="1490453"/>
                          <a:pt x="4683833" y="1480144"/>
                        </a:cubicBezTo>
                        <a:cubicBezTo>
                          <a:pt x="4707891" y="1473350"/>
                          <a:pt x="4720626" y="1459767"/>
                          <a:pt x="4749618" y="1453830"/>
                        </a:cubicBezTo>
                        <a:cubicBezTo>
                          <a:pt x="4756275" y="1450225"/>
                          <a:pt x="4767442" y="1449079"/>
                          <a:pt x="4775931" y="1447252"/>
                        </a:cubicBezTo>
                        <a:cubicBezTo>
                          <a:pt x="4786837" y="1444404"/>
                          <a:pt x="4799590" y="1443925"/>
                          <a:pt x="4808823" y="1440674"/>
                        </a:cubicBezTo>
                        <a:cubicBezTo>
                          <a:pt x="4815746" y="1438962"/>
                          <a:pt x="4821594" y="1438045"/>
                          <a:pt x="4828559" y="1434095"/>
                        </a:cubicBezTo>
                        <a:cubicBezTo>
                          <a:pt x="4823376" y="1447668"/>
                          <a:pt x="4820262" y="1459619"/>
                          <a:pt x="4815402" y="1473566"/>
                        </a:cubicBezTo>
                        <a:cubicBezTo>
                          <a:pt x="4809328" y="1495274"/>
                          <a:pt x="4785891" y="1528524"/>
                          <a:pt x="4769353" y="1552507"/>
                        </a:cubicBezTo>
                        <a:cubicBezTo>
                          <a:pt x="4762803" y="1567571"/>
                          <a:pt x="4744265" y="1579250"/>
                          <a:pt x="4729882" y="1598556"/>
                        </a:cubicBezTo>
                        <a:cubicBezTo>
                          <a:pt x="4718192" y="1613430"/>
                          <a:pt x="4712039" y="1630937"/>
                          <a:pt x="4696990" y="1651183"/>
                        </a:cubicBezTo>
                        <a:cubicBezTo>
                          <a:pt x="4684431" y="1664206"/>
                          <a:pt x="4673097" y="1675823"/>
                          <a:pt x="4664098" y="1690653"/>
                        </a:cubicBezTo>
                        <a:cubicBezTo>
                          <a:pt x="4657335" y="1702394"/>
                          <a:pt x="4649904" y="1718458"/>
                          <a:pt x="4637785" y="1730124"/>
                        </a:cubicBezTo>
                        <a:cubicBezTo>
                          <a:pt x="4628332" y="1745503"/>
                          <a:pt x="4615394" y="1752838"/>
                          <a:pt x="4604892" y="1763016"/>
                        </a:cubicBezTo>
                        <a:cubicBezTo>
                          <a:pt x="4597974" y="1770920"/>
                          <a:pt x="4586326" y="1787507"/>
                          <a:pt x="4578579" y="1795908"/>
                        </a:cubicBezTo>
                        <a:cubicBezTo>
                          <a:pt x="4565285" y="1805519"/>
                          <a:pt x="4555498" y="1812240"/>
                          <a:pt x="4545687" y="1822222"/>
                        </a:cubicBezTo>
                        <a:cubicBezTo>
                          <a:pt x="4501040" y="1876357"/>
                          <a:pt x="4536831" y="1833414"/>
                          <a:pt x="4506216" y="1888006"/>
                        </a:cubicBezTo>
                        <a:cubicBezTo>
                          <a:pt x="4491985" y="1908562"/>
                          <a:pt x="4460167" y="1947212"/>
                          <a:pt x="4460167" y="1947212"/>
                        </a:cubicBezTo>
                        <a:cubicBezTo>
                          <a:pt x="4458071" y="1953946"/>
                          <a:pt x="4447687" y="1962844"/>
                          <a:pt x="4453589" y="1966947"/>
                        </a:cubicBezTo>
                        <a:cubicBezTo>
                          <a:pt x="4474666" y="1987500"/>
                          <a:pt x="4511719" y="1976967"/>
                          <a:pt x="4532530" y="1973525"/>
                        </a:cubicBezTo>
                        <a:cubicBezTo>
                          <a:pt x="4578423" y="1952385"/>
                          <a:pt x="4643076" y="1934582"/>
                          <a:pt x="4683833" y="1907741"/>
                        </a:cubicBezTo>
                        <a:cubicBezTo>
                          <a:pt x="4751303" y="1873433"/>
                          <a:pt x="4798196" y="1842226"/>
                          <a:pt x="4854872" y="1789330"/>
                        </a:cubicBezTo>
                        <a:cubicBezTo>
                          <a:pt x="4907557" y="1745032"/>
                          <a:pt x="4897347" y="1750803"/>
                          <a:pt x="4960127" y="1710389"/>
                        </a:cubicBezTo>
                        <a:cubicBezTo>
                          <a:pt x="4977770" y="1696701"/>
                          <a:pt x="4989922" y="1690705"/>
                          <a:pt x="5006176" y="1684075"/>
                        </a:cubicBezTo>
                        <a:cubicBezTo>
                          <a:pt x="5027715" y="1670654"/>
                          <a:pt x="5037780" y="1651618"/>
                          <a:pt x="5052225" y="1644604"/>
                        </a:cubicBezTo>
                        <a:cubicBezTo>
                          <a:pt x="5067026" y="1634843"/>
                          <a:pt x="5150190" y="1612089"/>
                          <a:pt x="5150901" y="1611712"/>
                        </a:cubicBezTo>
                        <a:cubicBezTo>
                          <a:pt x="5160539" y="1621784"/>
                          <a:pt x="5175875" y="1624666"/>
                          <a:pt x="5177215" y="1638026"/>
                        </a:cubicBezTo>
                        <a:cubicBezTo>
                          <a:pt x="5181075" y="1693283"/>
                          <a:pt x="5180870" y="1745883"/>
                          <a:pt x="5150901" y="1789330"/>
                        </a:cubicBezTo>
                        <a:cubicBezTo>
                          <a:pt x="5139887" y="1834931"/>
                          <a:pt x="5093260" y="1878557"/>
                          <a:pt x="5085117" y="1914320"/>
                        </a:cubicBezTo>
                        <a:cubicBezTo>
                          <a:pt x="5082446" y="1923795"/>
                          <a:pt x="5080119" y="1924794"/>
                          <a:pt x="5078539" y="1934055"/>
                        </a:cubicBezTo>
                        <a:cubicBezTo>
                          <a:pt x="5088686" y="1940422"/>
                          <a:pt x="5098268" y="1953675"/>
                          <a:pt x="5111431" y="1953790"/>
                        </a:cubicBezTo>
                        <a:cubicBezTo>
                          <a:pt x="5126084" y="1952444"/>
                          <a:pt x="5143346" y="1941388"/>
                          <a:pt x="5157480" y="1934055"/>
                        </a:cubicBezTo>
                        <a:cubicBezTo>
                          <a:pt x="5214220" y="1906176"/>
                          <a:pt x="5253316" y="1872144"/>
                          <a:pt x="5302205" y="1848535"/>
                        </a:cubicBezTo>
                        <a:cubicBezTo>
                          <a:pt x="5330651" y="1841075"/>
                          <a:pt x="5349044" y="1831859"/>
                          <a:pt x="5374567" y="1815643"/>
                        </a:cubicBezTo>
                        <a:cubicBezTo>
                          <a:pt x="5376784" y="1816787"/>
                          <a:pt x="5456668" y="1781538"/>
                          <a:pt x="5486400" y="1776173"/>
                        </a:cubicBezTo>
                        <a:cubicBezTo>
                          <a:pt x="5494584" y="1775383"/>
                          <a:pt x="5504476" y="1776316"/>
                          <a:pt x="5512714" y="1776173"/>
                        </a:cubicBezTo>
                      </a:path>
                    </a:pathLst>
                  </a:custGeom>
                  <ask:type>
                    <ask:lineSketchNone/>
                  </ask:type>
                </ask:lineSketchStyleProps>
              </a:ext>
            </a:extLst>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714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01218-4919-4660-9896-18CFC0EB6F75}"/>
              </a:ext>
            </a:extLst>
          </p:cNvPr>
          <p:cNvSpPr>
            <a:spLocks noGrp="1"/>
          </p:cNvSpPr>
          <p:nvPr>
            <p:ph type="title"/>
          </p:nvPr>
        </p:nvSpPr>
        <p:spPr/>
        <p:txBody>
          <a:bodyPr/>
          <a:lstStyle/>
          <a:p>
            <a:r>
              <a:rPr lang="en-US" dirty="0"/>
              <a:t>Correct interpretation for SCM object</a:t>
            </a:r>
          </a:p>
        </p:txBody>
      </p:sp>
      <p:sp>
        <p:nvSpPr>
          <p:cNvPr id="3" name="Content Placeholder 2">
            <a:extLst>
              <a:ext uri="{FF2B5EF4-FFF2-40B4-BE49-F238E27FC236}">
                <a16:creationId xmlns:a16="http://schemas.microsoft.com/office/drawing/2014/main" id="{16D63524-0C15-40E8-8DCE-4E4D24471263}"/>
              </a:ext>
            </a:extLst>
          </p:cNvPr>
          <p:cNvSpPr>
            <a:spLocks noGrp="1"/>
          </p:cNvSpPr>
          <p:nvPr>
            <p:ph idx="1"/>
          </p:nvPr>
        </p:nvSpPr>
        <p:spPr/>
        <p:txBody>
          <a:bodyPr/>
          <a:lstStyle/>
          <a:p>
            <a:endParaRPr lang="en-US"/>
          </a:p>
        </p:txBody>
      </p:sp>
      <p:sp>
        <p:nvSpPr>
          <p:cNvPr id="7" name="DACL misinterpreted">
            <a:extLst>
              <a:ext uri="{FF2B5EF4-FFF2-40B4-BE49-F238E27FC236}">
                <a16:creationId xmlns:a16="http://schemas.microsoft.com/office/drawing/2014/main" id="{6E437E6A-98E4-4824-9E7B-E79FF558546F}"/>
              </a:ext>
            </a:extLst>
          </p:cNvPr>
          <p:cNvSpPr txBox="1"/>
          <p:nvPr/>
        </p:nvSpPr>
        <p:spPr>
          <a:xfrm>
            <a:off x="838199" y="1825624"/>
            <a:ext cx="10515599" cy="4401205"/>
          </a:xfrm>
          <a:prstGeom prst="rect">
            <a:avLst/>
          </a:prstGeom>
          <a:solidFill>
            <a:schemeClr val="tx1"/>
          </a:solidFill>
        </p:spPr>
        <p:txBody>
          <a:bodyPr wrap="square" rtlCol="0">
            <a:spAutoFit/>
          </a:bodyPr>
          <a:lstStyle/>
          <a:p>
            <a:r>
              <a:rPr lang="en-US" sz="2800" dirty="0">
                <a:solidFill>
                  <a:schemeClr val="bg1"/>
                </a:solidFill>
                <a:latin typeface="Lucida Console" panose="020B0609040504020204" pitchFamily="49" charset="0"/>
              </a:rPr>
              <a:t>D:</a:t>
            </a:r>
          </a:p>
          <a:p>
            <a:r>
              <a:rPr lang="en-US" sz="2800" dirty="0">
                <a:solidFill>
                  <a:schemeClr val="bg1"/>
                </a:solidFill>
                <a:latin typeface="Lucida Console" panose="020B0609040504020204" pitchFamily="49" charset="0"/>
              </a:rPr>
              <a:t>(A;;</a:t>
            </a:r>
            <a:r>
              <a:rPr lang="en-US" sz="2800" dirty="0">
                <a:solidFill>
                  <a:srgbClr val="FFFF00"/>
                </a:solidFill>
                <a:latin typeface="Lucida Console" panose="020B0609040504020204" pitchFamily="49" charset="0"/>
              </a:rPr>
              <a:t>CC</a:t>
            </a:r>
            <a:r>
              <a:rPr lang="en-US" sz="2800" dirty="0">
                <a:solidFill>
                  <a:schemeClr val="bg1"/>
                </a:solidFill>
                <a:latin typeface="Lucida Console" panose="020B0609040504020204" pitchFamily="49" charset="0"/>
              </a:rPr>
              <a:t>;;;AU)        </a:t>
            </a:r>
            <a:r>
              <a:rPr lang="en-US" sz="2800" dirty="0">
                <a:solidFill>
                  <a:srgbClr val="FFFF00"/>
                </a:solidFill>
                <a:latin typeface="Lucida Console" panose="020B0609040504020204" pitchFamily="49" charset="0"/>
                <a:sym typeface="Wingdings" panose="05000000000000000000" pitchFamily="2" charset="2"/>
              </a:rPr>
              <a:t> SC_MANAGER_CONNECT</a:t>
            </a:r>
            <a:endParaRPr lang="en-US" sz="2800" dirty="0">
              <a:solidFill>
                <a:srgbClr val="FFFF00"/>
              </a:solidFill>
              <a:latin typeface="Lucida Console" panose="020B0609040504020204" pitchFamily="49" charset="0"/>
            </a:endParaRPr>
          </a:p>
          <a:p>
            <a:r>
              <a:rPr lang="en-US" sz="2800" dirty="0">
                <a:solidFill>
                  <a:schemeClr val="bg1"/>
                </a:solidFill>
                <a:latin typeface="Lucida Console" panose="020B0609040504020204" pitchFamily="49" charset="0"/>
              </a:rPr>
              <a:t>(A;;</a:t>
            </a:r>
            <a:r>
              <a:rPr lang="en-US" sz="2800" dirty="0">
                <a:solidFill>
                  <a:srgbClr val="FFFF00"/>
                </a:solidFill>
                <a:latin typeface="Lucida Console" panose="020B0609040504020204" pitchFamily="49" charset="0"/>
              </a:rPr>
              <a:t>CCLCRPRC</a:t>
            </a:r>
            <a:r>
              <a:rPr lang="en-US" sz="2800" dirty="0">
                <a:solidFill>
                  <a:schemeClr val="bg1"/>
                </a:solidFill>
                <a:latin typeface="Lucida Console" panose="020B0609040504020204" pitchFamily="49" charset="0"/>
              </a:rPr>
              <a:t>;;;IU)  </a:t>
            </a:r>
            <a:r>
              <a:rPr lang="en-US" sz="2800" dirty="0">
                <a:solidFill>
                  <a:srgbClr val="FFFF00"/>
                </a:solidFill>
                <a:latin typeface="Lucida Console" panose="020B0609040504020204" pitchFamily="49" charset="0"/>
                <a:sym typeface="Wingdings" panose="05000000000000000000" pitchFamily="2" charset="2"/>
              </a:rPr>
              <a:t> </a:t>
            </a:r>
            <a:r>
              <a:rPr lang="en-US" sz="2800" dirty="0">
                <a:solidFill>
                  <a:srgbClr val="FFFF00"/>
                </a:solidFill>
                <a:sym typeface="Wingdings" panose="05000000000000000000" pitchFamily="2" charset="2"/>
              </a:rPr>
              <a:t>SCM rights: connect, </a:t>
            </a:r>
            <a:r>
              <a:rPr lang="en-US" sz="2800" dirty="0" err="1">
                <a:solidFill>
                  <a:srgbClr val="FFFF00"/>
                </a:solidFill>
                <a:sym typeface="Wingdings" panose="05000000000000000000" pitchFamily="2" charset="2"/>
              </a:rPr>
              <a:t>enum</a:t>
            </a:r>
            <a:r>
              <a:rPr lang="en-US" sz="2800" dirty="0">
                <a:solidFill>
                  <a:srgbClr val="FFFF00"/>
                </a:solidFill>
                <a:sym typeface="Wingdings" panose="05000000000000000000" pitchFamily="2" charset="2"/>
              </a:rPr>
              <a:t> services,</a:t>
            </a:r>
            <a:endParaRPr lang="en-US" sz="2800" dirty="0">
              <a:solidFill>
                <a:srgbClr val="FFFF00"/>
              </a:solidFill>
            </a:endParaRPr>
          </a:p>
          <a:p>
            <a:r>
              <a:rPr lang="en-US" sz="2800" dirty="0">
                <a:solidFill>
                  <a:schemeClr val="bg1"/>
                </a:solidFill>
                <a:latin typeface="Lucida Console" panose="020B0609040504020204" pitchFamily="49" charset="0"/>
              </a:rPr>
              <a:t>(A;;CCLCRPRC;;;SU)     </a:t>
            </a:r>
            <a:r>
              <a:rPr lang="en-US" sz="2800" dirty="0">
                <a:solidFill>
                  <a:srgbClr val="FFFF00"/>
                </a:solidFill>
              </a:rPr>
              <a:t>query lock status, read control</a:t>
            </a:r>
          </a:p>
          <a:p>
            <a:r>
              <a:rPr lang="en-US" sz="2800" dirty="0">
                <a:solidFill>
                  <a:schemeClr val="bg1"/>
                </a:solidFill>
                <a:latin typeface="Lucida Console" panose="020B0609040504020204" pitchFamily="49" charset="0"/>
              </a:rPr>
              <a:t>(A;;</a:t>
            </a:r>
            <a:r>
              <a:rPr lang="en-US" sz="2800" dirty="0">
                <a:solidFill>
                  <a:srgbClr val="FFFF00"/>
                </a:solidFill>
                <a:latin typeface="Lucida Console" panose="020B0609040504020204" pitchFamily="49" charset="0"/>
              </a:rPr>
              <a:t>CCLCRPWPRC</a:t>
            </a:r>
            <a:r>
              <a:rPr lang="en-US" sz="2800" dirty="0">
                <a:solidFill>
                  <a:schemeClr val="bg1"/>
                </a:solidFill>
                <a:latin typeface="Lucida Console" panose="020B0609040504020204" pitchFamily="49" charset="0"/>
              </a:rPr>
              <a:t>;;;SY)</a:t>
            </a:r>
            <a:r>
              <a:rPr lang="en-US" sz="2800" dirty="0">
                <a:solidFill>
                  <a:srgbClr val="FFFF00"/>
                </a:solidFill>
                <a:latin typeface="Lucida Console" panose="020B0609040504020204" pitchFamily="49" charset="0"/>
                <a:sym typeface="Wingdings" panose="05000000000000000000" pitchFamily="2" charset="2"/>
              </a:rPr>
              <a:t> </a:t>
            </a:r>
            <a:r>
              <a:rPr lang="en-US" sz="2800" dirty="0">
                <a:solidFill>
                  <a:srgbClr val="FFFF00"/>
                </a:solidFill>
                <a:sym typeface="Wingdings" panose="05000000000000000000" pitchFamily="2" charset="2"/>
              </a:rPr>
              <a:t>SCM rights: above + modify boot </a:t>
            </a:r>
            <a:r>
              <a:rPr lang="en-US" sz="2800" dirty="0" err="1">
                <a:solidFill>
                  <a:srgbClr val="FFFF00"/>
                </a:solidFill>
                <a:sym typeface="Wingdings" panose="05000000000000000000" pitchFamily="2" charset="2"/>
              </a:rPr>
              <a:t>cfg</a:t>
            </a:r>
            <a:endParaRPr lang="en-US" sz="2800" dirty="0">
              <a:solidFill>
                <a:srgbClr val="FFFF00"/>
              </a:solidFill>
              <a:latin typeface="Lucida Console" panose="020B0609040504020204" pitchFamily="49" charset="0"/>
            </a:endParaRPr>
          </a:p>
          <a:p>
            <a:r>
              <a:rPr lang="en-US" sz="2800" dirty="0">
                <a:solidFill>
                  <a:schemeClr val="bg1"/>
                </a:solidFill>
                <a:latin typeface="Lucida Console" panose="020B0609040504020204" pitchFamily="49" charset="0"/>
              </a:rPr>
              <a:t>(A;;</a:t>
            </a:r>
            <a:r>
              <a:rPr lang="en-US" sz="2800" dirty="0">
                <a:solidFill>
                  <a:srgbClr val="FFFF00"/>
                </a:solidFill>
                <a:latin typeface="Lucida Console" panose="020B0609040504020204" pitchFamily="49" charset="0"/>
              </a:rPr>
              <a:t>KA</a:t>
            </a:r>
            <a:r>
              <a:rPr lang="en-US" sz="2800" dirty="0">
                <a:solidFill>
                  <a:schemeClr val="bg1"/>
                </a:solidFill>
                <a:latin typeface="Lucida Console" panose="020B0609040504020204" pitchFamily="49" charset="0"/>
              </a:rPr>
              <a:t>;;;BA)        </a:t>
            </a:r>
            <a:r>
              <a:rPr lang="en-US" sz="2800" dirty="0">
                <a:solidFill>
                  <a:srgbClr val="FFFF00"/>
                </a:solidFill>
                <a:latin typeface="Lucida Console" panose="020B0609040504020204" pitchFamily="49" charset="0"/>
                <a:sym typeface="Wingdings" panose="05000000000000000000" pitchFamily="2" charset="2"/>
              </a:rPr>
              <a:t> SC_MANAGER_ALL_ACCESS</a:t>
            </a:r>
            <a:endParaRPr lang="en-US" sz="2800" dirty="0">
              <a:solidFill>
                <a:srgbClr val="FFFF00"/>
              </a:solidFill>
              <a:latin typeface="Lucida Console" panose="020B0609040504020204" pitchFamily="49" charset="0"/>
            </a:endParaRPr>
          </a:p>
          <a:p>
            <a:r>
              <a:rPr lang="en-US" sz="2800" dirty="0">
                <a:solidFill>
                  <a:schemeClr val="bg1"/>
                </a:solidFill>
                <a:latin typeface="Lucida Console" panose="020B0609040504020204" pitchFamily="49" charset="0"/>
              </a:rPr>
              <a:t>(A;;CC;;;AC)</a:t>
            </a:r>
            <a:endParaRPr lang="en-US" sz="2800" dirty="0">
              <a:solidFill>
                <a:srgbClr val="FFFF00"/>
              </a:solidFill>
              <a:latin typeface="Lucida Console" panose="020B0609040504020204" pitchFamily="49" charset="0"/>
            </a:endParaRPr>
          </a:p>
          <a:p>
            <a:r>
              <a:rPr lang="en-US" sz="2800" dirty="0">
                <a:solidFill>
                  <a:schemeClr val="bg1"/>
                </a:solidFill>
                <a:latin typeface="Lucida Console" panose="020B0609040504020204" pitchFamily="49" charset="0"/>
              </a:rPr>
              <a:t>(A;;CC;;;S-1-15-3-1024-528118966-3876874398-709513571-1907873084-3598227634-3698730060-278077788-3990600205)</a:t>
            </a:r>
          </a:p>
        </p:txBody>
      </p:sp>
    </p:spTree>
    <p:extLst>
      <p:ext uri="{BB962C8B-B14F-4D97-AF65-F5344CB8AC3E}">
        <p14:creationId xmlns:p14="http://schemas.microsoft.com/office/powerpoint/2010/main" val="62248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5273-36EC-400D-BCF2-095B2BD8AF8B}"/>
              </a:ext>
            </a:extLst>
          </p:cNvPr>
          <p:cNvSpPr>
            <a:spLocks noGrp="1"/>
          </p:cNvSpPr>
          <p:nvPr>
            <p:ph type="title"/>
          </p:nvPr>
        </p:nvSpPr>
        <p:spPr/>
        <p:txBody>
          <a:bodyPr/>
          <a:lstStyle/>
          <a:p>
            <a:r>
              <a:rPr lang="en-US" dirty="0"/>
              <a:t>What is SDDL really good for?</a:t>
            </a:r>
          </a:p>
        </p:txBody>
      </p:sp>
      <p:sp>
        <p:nvSpPr>
          <p:cNvPr id="3" name="Content Placeholder 2">
            <a:extLst>
              <a:ext uri="{FF2B5EF4-FFF2-40B4-BE49-F238E27FC236}">
                <a16:creationId xmlns:a16="http://schemas.microsoft.com/office/drawing/2014/main" id="{2DD22EC7-8CDD-46A3-9A96-F2EB2FFFF5DB}"/>
              </a:ext>
            </a:extLst>
          </p:cNvPr>
          <p:cNvSpPr>
            <a:spLocks noGrp="1"/>
          </p:cNvSpPr>
          <p:nvPr>
            <p:ph idx="1"/>
          </p:nvPr>
        </p:nvSpPr>
        <p:spPr>
          <a:xfrm>
            <a:off x="838200" y="2564529"/>
            <a:ext cx="10515600" cy="3115830"/>
          </a:xfrm>
        </p:spPr>
        <p:txBody>
          <a:bodyPr>
            <a:normAutofit/>
          </a:bodyPr>
          <a:lstStyle/>
          <a:p>
            <a:pPr marL="0" indent="0">
              <a:buNone/>
            </a:pPr>
            <a:r>
              <a:rPr lang="en-US" sz="3600" dirty="0"/>
              <a:t>Persistence, transmission, and setting of security descriptors, with full fidelity</a:t>
            </a:r>
          </a:p>
          <a:p>
            <a:pPr marL="0" indent="0">
              <a:buNone/>
            </a:pPr>
            <a:endParaRPr lang="en-US" sz="3600" dirty="0"/>
          </a:p>
          <a:p>
            <a:pPr marL="0" indent="0">
              <a:buNone/>
            </a:pPr>
            <a:r>
              <a:rPr lang="en-US" sz="3600" dirty="0"/>
              <a:t>It’s what SDDL was designed for.</a:t>
            </a:r>
          </a:p>
        </p:txBody>
      </p:sp>
    </p:spTree>
    <p:extLst>
      <p:ext uri="{BB962C8B-B14F-4D97-AF65-F5344CB8AC3E}">
        <p14:creationId xmlns:p14="http://schemas.microsoft.com/office/powerpoint/2010/main" val="1741154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500"/>
                            </p:stCondLst>
                            <p:childTnLst>
                              <p:par>
                                <p:cTn id="9" presetID="10" presetClass="entr" presetSubtype="0" fill="hold" grpId="0" nodeType="afterEffect">
                                  <p:stCondLst>
                                    <p:cond delay="10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5273-36EC-400D-BCF2-095B2BD8AF8B}"/>
              </a:ext>
            </a:extLst>
          </p:cNvPr>
          <p:cNvSpPr>
            <a:spLocks noGrp="1"/>
          </p:cNvSpPr>
          <p:nvPr>
            <p:ph type="title"/>
          </p:nvPr>
        </p:nvSpPr>
        <p:spPr/>
        <p:txBody>
          <a:bodyPr/>
          <a:lstStyle/>
          <a:p>
            <a:r>
              <a:rPr lang="en-US" dirty="0"/>
              <a:t>What is SDDL </a:t>
            </a:r>
            <a:r>
              <a:rPr lang="en-US" i="1" dirty="0" err="1"/>
              <a:t>kinda</a:t>
            </a:r>
            <a:r>
              <a:rPr lang="en-US" dirty="0"/>
              <a:t> good for?</a:t>
            </a:r>
          </a:p>
        </p:txBody>
      </p:sp>
      <p:sp>
        <p:nvSpPr>
          <p:cNvPr id="3" name="Content Placeholder 2">
            <a:extLst>
              <a:ext uri="{FF2B5EF4-FFF2-40B4-BE49-F238E27FC236}">
                <a16:creationId xmlns:a16="http://schemas.microsoft.com/office/drawing/2014/main" id="{2DD22EC7-8CDD-46A3-9A96-F2EB2FFFF5DB}"/>
              </a:ext>
            </a:extLst>
          </p:cNvPr>
          <p:cNvSpPr>
            <a:spLocks noGrp="1"/>
          </p:cNvSpPr>
          <p:nvPr>
            <p:ph idx="1"/>
          </p:nvPr>
        </p:nvSpPr>
        <p:spPr/>
        <p:txBody>
          <a:bodyPr>
            <a:normAutofit/>
          </a:bodyPr>
          <a:lstStyle/>
          <a:p>
            <a:pPr marL="0" indent="0">
              <a:buNone/>
            </a:pPr>
            <a:r>
              <a:rPr lang="en-US" sz="3200" i="1" dirty="0"/>
              <a:t>Quick</a:t>
            </a:r>
            <a:r>
              <a:rPr lang="en-US" sz="3200" dirty="0"/>
              <a:t> visual inspection and verification.</a:t>
            </a:r>
          </a:p>
          <a:p>
            <a:pPr marL="0" indent="0">
              <a:buNone/>
            </a:pPr>
            <a:endParaRPr lang="en-US" sz="3200" dirty="0"/>
          </a:p>
          <a:p>
            <a:pPr marL="0" indent="0">
              <a:buNone/>
            </a:pPr>
            <a:r>
              <a:rPr lang="en-US" sz="3200" dirty="0"/>
              <a:t>Examples:</a:t>
            </a:r>
          </a:p>
          <a:p>
            <a:pPr lvl="1"/>
            <a:r>
              <a:rPr lang="en-US" sz="2800" dirty="0"/>
              <a:t>Does it grant broad access? E.g., </a:t>
            </a:r>
            <a:r>
              <a:rPr lang="en-US" sz="2800" dirty="0">
                <a:latin typeface="Lucida Console" panose="020B0609040504020204" pitchFamily="49" charset="0"/>
              </a:rPr>
              <a:t>GA</a:t>
            </a:r>
            <a:r>
              <a:rPr lang="en-US" sz="2800" dirty="0"/>
              <a:t>, </a:t>
            </a:r>
            <a:r>
              <a:rPr lang="en-US" sz="2800" dirty="0">
                <a:latin typeface="Lucida Console" panose="020B0609040504020204" pitchFamily="49" charset="0"/>
              </a:rPr>
              <a:t>FA</a:t>
            </a:r>
            <a:r>
              <a:rPr lang="en-US" sz="2800" dirty="0"/>
              <a:t>, </a:t>
            </a:r>
            <a:r>
              <a:rPr lang="en-US" sz="2800" dirty="0">
                <a:latin typeface="Lucida Console" panose="020B0609040504020204" pitchFamily="49" charset="0"/>
              </a:rPr>
              <a:t>KA</a:t>
            </a:r>
          </a:p>
          <a:p>
            <a:pPr lvl="1"/>
            <a:r>
              <a:rPr lang="en-US" sz="2800" dirty="0"/>
              <a:t>Who is granted access? E.g., </a:t>
            </a:r>
            <a:r>
              <a:rPr lang="en-US" sz="2800" dirty="0">
                <a:latin typeface="Lucida Console" panose="020B0609040504020204" pitchFamily="49" charset="0"/>
              </a:rPr>
              <a:t>SY</a:t>
            </a:r>
            <a:r>
              <a:rPr lang="en-US" sz="2800" dirty="0"/>
              <a:t>, </a:t>
            </a:r>
            <a:r>
              <a:rPr lang="en-US" sz="2800" dirty="0">
                <a:latin typeface="Lucida Console" panose="020B0609040504020204" pitchFamily="49" charset="0"/>
              </a:rPr>
              <a:t>BA</a:t>
            </a:r>
            <a:r>
              <a:rPr lang="en-US" sz="2800" dirty="0"/>
              <a:t>, </a:t>
            </a:r>
            <a:r>
              <a:rPr lang="en-US" sz="2800" dirty="0">
                <a:latin typeface="Lucida Console" panose="020B0609040504020204" pitchFamily="49" charset="0"/>
              </a:rPr>
              <a:t>AU</a:t>
            </a:r>
          </a:p>
          <a:p>
            <a:pPr lvl="1"/>
            <a:r>
              <a:rPr lang="en-US" sz="2800" dirty="0"/>
              <a:t>Does it have a SACL? Does it audit success, failure, or both?</a:t>
            </a:r>
          </a:p>
          <a:p>
            <a:pPr lvl="1"/>
            <a:r>
              <a:rPr lang="en-US" sz="2800" dirty="0"/>
              <a:t>Does it have a NULL DACL? </a:t>
            </a:r>
            <a:r>
              <a:rPr lang="en-US" sz="2800" dirty="0">
                <a:sym typeface="Wingdings" panose="05000000000000000000" pitchFamily="2" charset="2"/>
              </a:rPr>
              <a:t> </a:t>
            </a:r>
            <a:r>
              <a:rPr lang="en-US" sz="2800" dirty="0">
                <a:latin typeface="Lucida Console" panose="020B0609040504020204" pitchFamily="49" charset="0"/>
              </a:rPr>
              <a:t>D:NO_ACCESS_CONTROL</a:t>
            </a:r>
            <a:endParaRPr lang="en-US" sz="2800" dirty="0"/>
          </a:p>
          <a:p>
            <a:pPr lvl="1"/>
            <a:endParaRPr lang="en-US" sz="2800" dirty="0"/>
          </a:p>
        </p:txBody>
      </p:sp>
    </p:spTree>
    <p:extLst>
      <p:ext uri="{BB962C8B-B14F-4D97-AF65-F5344CB8AC3E}">
        <p14:creationId xmlns:p14="http://schemas.microsoft.com/office/powerpoint/2010/main" val="286891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50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4000"/>
                            </p:stCondLst>
                            <p:childTnLst>
                              <p:par>
                                <p:cTn id="21" presetID="10" presetClass="entr" presetSubtype="0" fill="hold" grpId="0" nodeType="afterEffect">
                                  <p:stCondLst>
                                    <p:cond delay="50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5000"/>
                            </p:stCondLst>
                            <p:childTnLst>
                              <p:par>
                                <p:cTn id="25" presetID="10" presetClass="entr" presetSubtype="0" fill="hold" grpId="0" nodeType="afterEffect">
                                  <p:stCondLst>
                                    <p:cond delay="50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5273-36EC-400D-BCF2-095B2BD8AF8B}"/>
              </a:ext>
            </a:extLst>
          </p:cNvPr>
          <p:cNvSpPr>
            <a:spLocks noGrp="1"/>
          </p:cNvSpPr>
          <p:nvPr>
            <p:ph type="title"/>
          </p:nvPr>
        </p:nvSpPr>
        <p:spPr/>
        <p:txBody>
          <a:bodyPr/>
          <a:lstStyle/>
          <a:p>
            <a:r>
              <a:rPr lang="en-US" dirty="0"/>
              <a:t>What is SDDL not particularly good for?</a:t>
            </a:r>
          </a:p>
        </p:txBody>
      </p:sp>
      <p:sp>
        <p:nvSpPr>
          <p:cNvPr id="3" name="Content Placeholder 2">
            <a:extLst>
              <a:ext uri="{FF2B5EF4-FFF2-40B4-BE49-F238E27FC236}">
                <a16:creationId xmlns:a16="http://schemas.microsoft.com/office/drawing/2014/main" id="{2DD22EC7-8CDD-46A3-9A96-F2EB2FFFF5DB}"/>
              </a:ext>
            </a:extLst>
          </p:cNvPr>
          <p:cNvSpPr>
            <a:spLocks noGrp="1"/>
          </p:cNvSpPr>
          <p:nvPr>
            <p:ph idx="1"/>
          </p:nvPr>
        </p:nvSpPr>
        <p:spPr/>
        <p:txBody>
          <a:bodyPr>
            <a:normAutofit/>
          </a:bodyPr>
          <a:lstStyle/>
          <a:p>
            <a:pPr marL="0" indent="0">
              <a:buNone/>
            </a:pPr>
            <a:r>
              <a:rPr lang="en-US" sz="3600" i="1" dirty="0"/>
              <a:t>Detailed</a:t>
            </a:r>
            <a:r>
              <a:rPr lang="en-US" sz="3600" dirty="0"/>
              <a:t> visual inspection and verification of rights.</a:t>
            </a:r>
          </a:p>
          <a:p>
            <a:pPr marL="0" indent="0">
              <a:buNone/>
            </a:pPr>
            <a:endParaRPr lang="en-US" sz="3600" dirty="0"/>
          </a:p>
          <a:p>
            <a:pPr marL="0" indent="0">
              <a:buNone/>
            </a:pPr>
            <a:r>
              <a:rPr lang="en-US" sz="3600" dirty="0"/>
              <a:t>Examples:</a:t>
            </a:r>
          </a:p>
          <a:p>
            <a:pPr lvl="1">
              <a:spcBef>
                <a:spcPts val="3000"/>
              </a:spcBef>
            </a:pPr>
            <a:r>
              <a:rPr lang="en-US" sz="3200" dirty="0"/>
              <a:t>What permissions does this grant?</a:t>
            </a:r>
            <a:br>
              <a:rPr lang="en-US" sz="3200" dirty="0">
                <a:latin typeface="Lucida Console" panose="020B0609040504020204" pitchFamily="49" charset="0"/>
              </a:rPr>
            </a:br>
            <a:r>
              <a:rPr lang="en-US" sz="3200" dirty="0">
                <a:latin typeface="Lucida Console" panose="020B0609040504020204" pitchFamily="49" charset="0"/>
              </a:rPr>
              <a:t>  (A;ID;0x1301bf;;;AU)</a:t>
            </a:r>
          </a:p>
          <a:p>
            <a:pPr lvl="1">
              <a:spcBef>
                <a:spcPts val="3000"/>
              </a:spcBef>
            </a:pPr>
            <a:r>
              <a:rPr lang="en-US" sz="3200" dirty="0"/>
              <a:t>What about this – anything dangerous?</a:t>
            </a:r>
            <a:br>
              <a:rPr lang="en-US" sz="3200" dirty="0"/>
            </a:br>
            <a:r>
              <a:rPr lang="en-US" sz="3200" dirty="0">
                <a:latin typeface="Lucida Console" panose="020B0609040504020204" pitchFamily="49" charset="0"/>
              </a:rPr>
              <a:t>  (A;;CCLCSWLOCRRC;;;IU)</a:t>
            </a:r>
          </a:p>
          <a:p>
            <a:pPr lvl="1"/>
            <a:endParaRPr lang="en-US" sz="3200" dirty="0"/>
          </a:p>
        </p:txBody>
      </p:sp>
    </p:spTree>
    <p:extLst>
      <p:ext uri="{BB962C8B-B14F-4D97-AF65-F5344CB8AC3E}">
        <p14:creationId xmlns:p14="http://schemas.microsoft.com/office/powerpoint/2010/main" val="151737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50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3000"/>
                            </p:stCondLst>
                            <p:childTnLst>
                              <p:par>
                                <p:cTn id="17" presetID="10" presetClass="entr" presetSubtype="0" fill="hold" grpId="0" nodeType="afterEffect">
                                  <p:stCondLst>
                                    <p:cond delay="15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8FDF-DA8A-4B32-9443-75D5C0FFEC82}"/>
              </a:ext>
            </a:extLst>
          </p:cNvPr>
          <p:cNvSpPr>
            <a:spLocks noGrp="1"/>
          </p:cNvSpPr>
          <p:nvPr>
            <p:ph type="title"/>
          </p:nvPr>
        </p:nvSpPr>
        <p:spPr>
          <a:xfrm>
            <a:off x="117765" y="-142864"/>
            <a:ext cx="10515600" cy="1325563"/>
          </a:xfrm>
        </p:spPr>
        <p:txBody>
          <a:bodyPr/>
          <a:lstStyle/>
          <a:p>
            <a:r>
              <a:rPr lang="en-US" dirty="0">
                <a:latin typeface="Lucida Console" panose="020B0609040504020204" pitchFamily="49" charset="0"/>
              </a:rPr>
              <a:t>SddlHelp.exe</a:t>
            </a:r>
          </a:p>
        </p:txBody>
      </p:sp>
      <p:sp>
        <p:nvSpPr>
          <p:cNvPr id="3" name="Content Placeholder 2">
            <a:extLst>
              <a:ext uri="{FF2B5EF4-FFF2-40B4-BE49-F238E27FC236}">
                <a16:creationId xmlns:a16="http://schemas.microsoft.com/office/drawing/2014/main" id="{71DB35A9-38A7-4EDC-B176-73714E7EF77C}"/>
              </a:ext>
            </a:extLst>
          </p:cNvPr>
          <p:cNvSpPr>
            <a:spLocks noGrp="1"/>
          </p:cNvSpPr>
          <p:nvPr>
            <p:ph idx="1"/>
          </p:nvPr>
        </p:nvSpPr>
        <p:spPr/>
        <p:txBody>
          <a:bodyPr/>
          <a:lstStyle/>
          <a:p>
            <a:endParaRPr lang="en-US"/>
          </a:p>
        </p:txBody>
      </p:sp>
      <p:sp>
        <p:nvSpPr>
          <p:cNvPr id="4" name="Console text">
            <a:extLst>
              <a:ext uri="{FF2B5EF4-FFF2-40B4-BE49-F238E27FC236}">
                <a16:creationId xmlns:a16="http://schemas.microsoft.com/office/drawing/2014/main" id="{49529E71-EECB-4AD3-8E0A-B6873A2BB6CF}"/>
              </a:ext>
            </a:extLst>
          </p:cNvPr>
          <p:cNvSpPr txBox="1"/>
          <p:nvPr/>
        </p:nvSpPr>
        <p:spPr>
          <a:xfrm>
            <a:off x="92364" y="837332"/>
            <a:ext cx="12016509" cy="6109365"/>
          </a:xfrm>
          <a:prstGeom prst="rect">
            <a:avLst/>
          </a:prstGeom>
          <a:solidFill>
            <a:schemeClr val="tx1"/>
          </a:solidFill>
        </p:spPr>
        <p:txBody>
          <a:bodyPr wrap="square" rtlCol="0">
            <a:spAutoFit/>
          </a:bodyPr>
          <a:lstStyle/>
          <a:p>
            <a:r>
              <a:rPr lang="en-US" sz="1150" dirty="0">
                <a:solidFill>
                  <a:schemeClr val="bg1"/>
                </a:solidFill>
                <a:latin typeface="Lucida Console" panose="020B0609040504020204" pitchFamily="49" charset="0"/>
              </a:rPr>
              <a:t>C:\&gt; SddlHelp.exe</a:t>
            </a:r>
          </a:p>
          <a:p>
            <a:r>
              <a:rPr lang="en-US" sz="1150" dirty="0">
                <a:solidFill>
                  <a:schemeClr val="bg1"/>
                </a:solidFill>
                <a:latin typeface="Lucida Console" panose="020B0609040504020204" pitchFamily="49" charset="0"/>
              </a:rPr>
              <a:t>Usage:</a:t>
            </a:r>
          </a:p>
          <a:p>
            <a:endParaRPr lang="en-US" sz="1150" dirty="0">
              <a:solidFill>
                <a:schemeClr val="bg1"/>
              </a:solidFill>
              <a:latin typeface="Lucida Console" panose="020B0609040504020204" pitchFamily="49" charset="0"/>
            </a:endParaRPr>
          </a:p>
          <a:p>
            <a:r>
              <a:rPr lang="en-US" sz="1150" dirty="0">
                <a:solidFill>
                  <a:schemeClr val="bg1"/>
                </a:solidFill>
                <a:latin typeface="Lucida Console" panose="020B0609040504020204" pitchFamily="49" charset="0"/>
              </a:rPr>
              <a:t>  SddlHelp.exe  -</a:t>
            </a:r>
            <a:r>
              <a:rPr lang="en-US" sz="1150" dirty="0" err="1">
                <a:solidFill>
                  <a:schemeClr val="bg1"/>
                </a:solidFill>
                <a:latin typeface="Lucida Console" panose="020B0609040504020204" pitchFamily="49" charset="0"/>
              </a:rPr>
              <a:t>sid</a:t>
            </a:r>
            <a:r>
              <a:rPr lang="en-US" sz="1150" dirty="0">
                <a:solidFill>
                  <a:schemeClr val="bg1"/>
                </a:solidFill>
                <a:latin typeface="Lucida Console" panose="020B0609040504020204" pitchFamily="49" charset="0"/>
              </a:rPr>
              <a:t> </a:t>
            </a:r>
            <a:r>
              <a:rPr lang="en-US" sz="1150" dirty="0" err="1">
                <a:solidFill>
                  <a:schemeClr val="bg1"/>
                </a:solidFill>
                <a:latin typeface="Lucida Console" panose="020B0609040504020204" pitchFamily="49" charset="0"/>
              </a:rPr>
              <a:t>sidSpec</a:t>
            </a:r>
            <a:r>
              <a:rPr lang="en-US" sz="1150" dirty="0">
                <a:solidFill>
                  <a:schemeClr val="bg1"/>
                </a:solidFill>
                <a:latin typeface="Lucida Console" panose="020B0609040504020204" pitchFamily="49" charset="0"/>
              </a:rPr>
              <a:t> [...]</a:t>
            </a:r>
          </a:p>
          <a:p>
            <a:r>
              <a:rPr lang="en-US" sz="1150" dirty="0">
                <a:solidFill>
                  <a:schemeClr val="bg1"/>
                </a:solidFill>
                <a:latin typeface="Lucida Console" panose="020B0609040504020204" pitchFamily="49" charset="0"/>
              </a:rPr>
              <a:t>  SddlHelp.exe  -rights option [...]</a:t>
            </a:r>
          </a:p>
          <a:p>
            <a:r>
              <a:rPr lang="en-US" sz="1150" dirty="0">
                <a:solidFill>
                  <a:schemeClr val="bg1"/>
                </a:solidFill>
                <a:latin typeface="Lucida Console" panose="020B0609040504020204" pitchFamily="49" charset="0"/>
              </a:rPr>
              <a:t>  SddlHelp.exe  -translate </a:t>
            </a:r>
            <a:r>
              <a:rPr lang="en-US" sz="1150" dirty="0" err="1">
                <a:solidFill>
                  <a:schemeClr val="bg1"/>
                </a:solidFill>
                <a:latin typeface="Lucida Console" panose="020B0609040504020204" pitchFamily="49" charset="0"/>
              </a:rPr>
              <a:t>sddlString</a:t>
            </a:r>
            <a:r>
              <a:rPr lang="en-US" sz="1150" dirty="0">
                <a:solidFill>
                  <a:schemeClr val="bg1"/>
                </a:solidFill>
                <a:latin typeface="Lucida Console" panose="020B0609040504020204" pitchFamily="49" charset="0"/>
              </a:rPr>
              <a:t> [</a:t>
            </a:r>
            <a:r>
              <a:rPr lang="en-US" sz="1150" dirty="0" err="1">
                <a:solidFill>
                  <a:schemeClr val="bg1"/>
                </a:solidFill>
                <a:latin typeface="Lucida Console" panose="020B0609040504020204" pitchFamily="49" charset="0"/>
              </a:rPr>
              <a:t>objType</a:t>
            </a:r>
            <a:r>
              <a:rPr lang="en-US" sz="1150" dirty="0">
                <a:solidFill>
                  <a:schemeClr val="bg1"/>
                </a:solidFill>
                <a:latin typeface="Lucida Console" panose="020B0609040504020204" pitchFamily="49" charset="0"/>
              </a:rPr>
              <a:t>]</a:t>
            </a:r>
          </a:p>
          <a:p>
            <a:endParaRPr lang="en-US" sz="1150" dirty="0">
              <a:solidFill>
                <a:schemeClr val="bg1"/>
              </a:solidFill>
              <a:latin typeface="Lucida Console" panose="020B0609040504020204" pitchFamily="49" charset="0"/>
            </a:endParaRPr>
          </a:p>
          <a:p>
            <a:r>
              <a:rPr lang="en-US" sz="1150" dirty="0">
                <a:solidFill>
                  <a:schemeClr val="bg1"/>
                </a:solidFill>
                <a:latin typeface="Lucida Console" panose="020B0609040504020204" pitchFamily="49" charset="0"/>
              </a:rPr>
              <a:t>where "</a:t>
            </a:r>
            <a:r>
              <a:rPr lang="en-US" sz="1150" dirty="0" err="1">
                <a:solidFill>
                  <a:schemeClr val="bg1"/>
                </a:solidFill>
                <a:latin typeface="Lucida Console" panose="020B0609040504020204" pitchFamily="49" charset="0"/>
              </a:rPr>
              <a:t>sidSpec</a:t>
            </a:r>
            <a:r>
              <a:rPr lang="en-US" sz="1150" dirty="0">
                <a:solidFill>
                  <a:schemeClr val="bg1"/>
                </a:solidFill>
                <a:latin typeface="Lucida Console" panose="020B0609040504020204" pitchFamily="49" charset="0"/>
              </a:rPr>
              <a:t>" is one or more SIDs or SDDL string SID codes; examples:</a:t>
            </a:r>
          </a:p>
          <a:p>
            <a:r>
              <a:rPr lang="en-US" sz="1150" dirty="0">
                <a:solidFill>
                  <a:schemeClr val="bg1"/>
                </a:solidFill>
                <a:latin typeface="Lucida Console" panose="020B0609040504020204" pitchFamily="49" charset="0"/>
              </a:rPr>
              <a:t>    SddlHelp.exe -</a:t>
            </a:r>
            <a:r>
              <a:rPr lang="en-US" sz="1150" dirty="0" err="1">
                <a:solidFill>
                  <a:schemeClr val="bg1"/>
                </a:solidFill>
                <a:latin typeface="Lucida Console" panose="020B0609040504020204" pitchFamily="49" charset="0"/>
              </a:rPr>
              <a:t>sid</a:t>
            </a:r>
            <a:r>
              <a:rPr lang="en-US" sz="1150" dirty="0">
                <a:solidFill>
                  <a:schemeClr val="bg1"/>
                </a:solidFill>
                <a:latin typeface="Lucida Console" panose="020B0609040504020204" pitchFamily="49" charset="0"/>
              </a:rPr>
              <a:t> BA</a:t>
            </a:r>
          </a:p>
          <a:p>
            <a:r>
              <a:rPr lang="en-US" sz="1150" dirty="0">
                <a:solidFill>
                  <a:schemeClr val="bg1"/>
                </a:solidFill>
                <a:latin typeface="Lucida Console" panose="020B0609040504020204" pitchFamily="49" charset="0"/>
              </a:rPr>
              <a:t>    SddlHelp.exe -</a:t>
            </a:r>
            <a:r>
              <a:rPr lang="en-US" sz="1150" dirty="0" err="1">
                <a:solidFill>
                  <a:schemeClr val="bg1"/>
                </a:solidFill>
                <a:latin typeface="Lucida Console" panose="020B0609040504020204" pitchFamily="49" charset="0"/>
              </a:rPr>
              <a:t>sid</a:t>
            </a:r>
            <a:r>
              <a:rPr lang="en-US" sz="1150" dirty="0">
                <a:solidFill>
                  <a:schemeClr val="bg1"/>
                </a:solidFill>
                <a:latin typeface="Lucida Console" panose="020B0609040504020204" pitchFamily="49" charset="0"/>
              </a:rPr>
              <a:t> S-1-5-18</a:t>
            </a:r>
          </a:p>
          <a:p>
            <a:r>
              <a:rPr lang="en-US" sz="1150" dirty="0">
                <a:solidFill>
                  <a:schemeClr val="bg1"/>
                </a:solidFill>
                <a:latin typeface="Lucida Console" panose="020B0609040504020204" pitchFamily="49" charset="0"/>
              </a:rPr>
              <a:t>    SddlHelp.exe -</a:t>
            </a:r>
            <a:r>
              <a:rPr lang="en-US" sz="1150" dirty="0" err="1">
                <a:solidFill>
                  <a:schemeClr val="bg1"/>
                </a:solidFill>
                <a:latin typeface="Lucida Console" panose="020B0609040504020204" pitchFamily="49" charset="0"/>
              </a:rPr>
              <a:t>sid</a:t>
            </a:r>
            <a:r>
              <a:rPr lang="en-US" sz="1150" dirty="0">
                <a:solidFill>
                  <a:schemeClr val="bg1"/>
                </a:solidFill>
                <a:latin typeface="Lucida Console" panose="020B0609040504020204" pitchFamily="49" charset="0"/>
              </a:rPr>
              <a:t> S-1-1-0 LS BU</a:t>
            </a:r>
          </a:p>
          <a:p>
            <a:endParaRPr lang="en-US" sz="1150" dirty="0">
              <a:solidFill>
                <a:schemeClr val="bg1"/>
              </a:solidFill>
              <a:latin typeface="Lucida Console" panose="020B0609040504020204" pitchFamily="49" charset="0"/>
            </a:endParaRPr>
          </a:p>
          <a:p>
            <a:r>
              <a:rPr lang="en-US" sz="1150" dirty="0">
                <a:solidFill>
                  <a:schemeClr val="bg1"/>
                </a:solidFill>
                <a:latin typeface="Lucida Console" panose="020B0609040504020204" pitchFamily="49" charset="0"/>
              </a:rPr>
              <a:t>where "option" is one or more of:</a:t>
            </a:r>
          </a:p>
          <a:p>
            <a:r>
              <a:rPr lang="en-US" sz="1150" dirty="0">
                <a:solidFill>
                  <a:schemeClr val="bg1"/>
                </a:solidFill>
                <a:latin typeface="Lucida Console" panose="020B0609040504020204" pitchFamily="49" charset="0"/>
              </a:rPr>
              <a:t>    </a:t>
            </a:r>
            <a:r>
              <a:rPr lang="en-US" sz="1150" dirty="0" err="1">
                <a:solidFill>
                  <a:schemeClr val="bg1"/>
                </a:solidFill>
                <a:latin typeface="Lucida Console" panose="020B0609040504020204" pitchFamily="49" charset="0"/>
              </a:rPr>
              <a:t>sddl</a:t>
            </a:r>
            <a:r>
              <a:rPr lang="en-US" sz="1150" dirty="0">
                <a:solidFill>
                  <a:schemeClr val="bg1"/>
                </a:solidFill>
                <a:latin typeface="Lucida Console" panose="020B0609040504020204" pitchFamily="49" charset="0"/>
              </a:rPr>
              <a:t>      Listing of all SDDL two-letter access rights codes and name of constant</a:t>
            </a:r>
          </a:p>
          <a:p>
            <a:r>
              <a:rPr lang="en-US" sz="1150" dirty="0">
                <a:solidFill>
                  <a:schemeClr val="bg1"/>
                </a:solidFill>
                <a:latin typeface="Lucida Console" panose="020B0609040504020204" pitchFamily="49" charset="0"/>
              </a:rPr>
              <a:t>    </a:t>
            </a:r>
            <a:r>
              <a:rPr lang="en-US" sz="1150" dirty="0" err="1">
                <a:solidFill>
                  <a:schemeClr val="bg1"/>
                </a:solidFill>
                <a:latin typeface="Lucida Console" panose="020B0609040504020204" pitchFamily="49" charset="0"/>
              </a:rPr>
              <a:t>ntds</a:t>
            </a:r>
            <a:r>
              <a:rPr lang="en-US" sz="1150" dirty="0">
                <a:solidFill>
                  <a:schemeClr val="bg1"/>
                </a:solidFill>
                <a:latin typeface="Lucida Console" panose="020B0609040504020204" pitchFamily="49" charset="0"/>
              </a:rPr>
              <a:t>      Mapping of AD Directory Services constants to defined SDDL codes</a:t>
            </a:r>
          </a:p>
          <a:p>
            <a:r>
              <a:rPr lang="en-US" sz="1150" dirty="0">
                <a:solidFill>
                  <a:schemeClr val="bg1"/>
                </a:solidFill>
                <a:latin typeface="Lucida Console" panose="020B0609040504020204" pitchFamily="49" charset="0"/>
              </a:rPr>
              <a:t>    file      Mapping of file permission constants to defined SDDL codes</a:t>
            </a:r>
          </a:p>
          <a:p>
            <a:r>
              <a:rPr lang="en-US" sz="1150" dirty="0">
                <a:solidFill>
                  <a:schemeClr val="bg1"/>
                </a:solidFill>
                <a:latin typeface="Lucida Console" panose="020B0609040504020204" pitchFamily="49" charset="0"/>
              </a:rPr>
              <a:t>    </a:t>
            </a:r>
            <a:r>
              <a:rPr lang="en-US" sz="1150" dirty="0" err="1">
                <a:solidFill>
                  <a:schemeClr val="bg1"/>
                </a:solidFill>
                <a:latin typeface="Lucida Console" panose="020B0609040504020204" pitchFamily="49" charset="0"/>
              </a:rPr>
              <a:t>dir</a:t>
            </a:r>
            <a:r>
              <a:rPr lang="en-US" sz="1150" dirty="0">
                <a:solidFill>
                  <a:schemeClr val="bg1"/>
                </a:solidFill>
                <a:latin typeface="Lucida Console" panose="020B0609040504020204" pitchFamily="49" charset="0"/>
              </a:rPr>
              <a:t>       Mapping of directory permission constants to defined SDDL codes</a:t>
            </a:r>
          </a:p>
          <a:p>
            <a:r>
              <a:rPr lang="en-US" sz="1150" dirty="0">
                <a:solidFill>
                  <a:schemeClr val="bg1"/>
                </a:solidFill>
                <a:latin typeface="Lucida Console" panose="020B0609040504020204" pitchFamily="49" charset="0"/>
              </a:rPr>
              <a:t>    pipe      Mapping of pipe permission constants to defined SDDL codes</a:t>
            </a:r>
          </a:p>
          <a:p>
            <a:r>
              <a:rPr lang="en-US" sz="1150" dirty="0">
                <a:solidFill>
                  <a:schemeClr val="bg1"/>
                </a:solidFill>
                <a:latin typeface="Lucida Console" panose="020B0609040504020204" pitchFamily="49" charset="0"/>
              </a:rPr>
              <a:t>    key       Mapping of registry key permission constants to defined SDDL codes</a:t>
            </a:r>
          </a:p>
          <a:p>
            <a:r>
              <a:rPr lang="en-US" sz="1150" dirty="0">
                <a:solidFill>
                  <a:schemeClr val="bg1"/>
                </a:solidFill>
                <a:latin typeface="Lucida Console" panose="020B0609040504020204" pitchFamily="49" charset="0"/>
              </a:rPr>
              <a:t>    service   Mapping of service permission constants to defined SDDL codes</a:t>
            </a:r>
          </a:p>
          <a:p>
            <a:r>
              <a:rPr lang="en-US" sz="1150" dirty="0">
                <a:solidFill>
                  <a:schemeClr val="bg1"/>
                </a:solidFill>
                <a:latin typeface="Lucida Console" panose="020B0609040504020204" pitchFamily="49" charset="0"/>
              </a:rPr>
              <a:t>    </a:t>
            </a:r>
            <a:r>
              <a:rPr lang="en-US" sz="1150" dirty="0" err="1">
                <a:solidFill>
                  <a:schemeClr val="bg1"/>
                </a:solidFill>
                <a:latin typeface="Lucida Console" panose="020B0609040504020204" pitchFamily="49" charset="0"/>
              </a:rPr>
              <a:t>scm</a:t>
            </a:r>
            <a:r>
              <a:rPr lang="en-US" sz="1150" dirty="0">
                <a:solidFill>
                  <a:schemeClr val="bg1"/>
                </a:solidFill>
                <a:latin typeface="Lucida Console" panose="020B0609040504020204" pitchFamily="49" charset="0"/>
              </a:rPr>
              <a:t>       Mapping of service control manager permission constants to defined SDDL codes</a:t>
            </a:r>
          </a:p>
          <a:p>
            <a:r>
              <a:rPr lang="en-US" sz="1150" dirty="0">
                <a:solidFill>
                  <a:schemeClr val="bg1"/>
                </a:solidFill>
                <a:latin typeface="Lucida Console" panose="020B0609040504020204" pitchFamily="49" charset="0"/>
              </a:rPr>
              <a:t>    process   Mapping of process permission constants to defined SDDL codes</a:t>
            </a:r>
          </a:p>
          <a:p>
            <a:r>
              <a:rPr lang="en-US" sz="1150" dirty="0">
                <a:solidFill>
                  <a:schemeClr val="bg1"/>
                </a:solidFill>
                <a:latin typeface="Lucida Console" panose="020B0609040504020204" pitchFamily="49" charset="0"/>
              </a:rPr>
              <a:t>    thread    Mapping of thread permission constants to defined SDDL codes</a:t>
            </a:r>
          </a:p>
          <a:p>
            <a:r>
              <a:rPr lang="en-US" sz="1150" dirty="0">
                <a:solidFill>
                  <a:schemeClr val="bg1"/>
                </a:solidFill>
                <a:latin typeface="Lucida Console" panose="020B0609040504020204" pitchFamily="49" charset="0"/>
              </a:rPr>
              <a:t>    share     Mapping of file share permission constants to defined SDDL codes</a:t>
            </a:r>
          </a:p>
          <a:p>
            <a:r>
              <a:rPr lang="en-US" sz="1150" dirty="0">
                <a:solidFill>
                  <a:schemeClr val="bg1"/>
                </a:solidFill>
                <a:latin typeface="Lucida Console" panose="020B0609040504020204" pitchFamily="49" charset="0"/>
              </a:rPr>
              <a:t>    com       Mapping of COM permission constants to defined SDDL codes</a:t>
            </a:r>
          </a:p>
          <a:p>
            <a:r>
              <a:rPr lang="en-US" sz="1150" dirty="0">
                <a:solidFill>
                  <a:schemeClr val="bg1"/>
                </a:solidFill>
                <a:latin typeface="Lucida Console" panose="020B0609040504020204" pitchFamily="49" charset="0"/>
              </a:rPr>
              <a:t>    </a:t>
            </a:r>
            <a:r>
              <a:rPr lang="en-US" sz="1150" dirty="0" err="1">
                <a:solidFill>
                  <a:schemeClr val="bg1"/>
                </a:solidFill>
                <a:latin typeface="Lucida Console" panose="020B0609040504020204" pitchFamily="49" charset="0"/>
              </a:rPr>
              <a:t>winsta</a:t>
            </a:r>
            <a:r>
              <a:rPr lang="en-US" sz="1150" dirty="0">
                <a:solidFill>
                  <a:schemeClr val="bg1"/>
                </a:solidFill>
                <a:latin typeface="Lucida Console" panose="020B0609040504020204" pitchFamily="49" charset="0"/>
              </a:rPr>
              <a:t>    Mapping of window station permission constants to defined SDDL codes</a:t>
            </a:r>
          </a:p>
          <a:p>
            <a:r>
              <a:rPr lang="en-US" sz="1150" dirty="0">
                <a:solidFill>
                  <a:schemeClr val="bg1"/>
                </a:solidFill>
                <a:latin typeface="Lucida Console" panose="020B0609040504020204" pitchFamily="49" charset="0"/>
              </a:rPr>
              <a:t>    desktop   Mapping of desktop permission constants to defined SDDL codes</a:t>
            </a:r>
          </a:p>
          <a:p>
            <a:r>
              <a:rPr lang="en-US" sz="1150" dirty="0">
                <a:solidFill>
                  <a:schemeClr val="bg1"/>
                </a:solidFill>
                <a:latin typeface="Lucida Console" panose="020B0609040504020204" pitchFamily="49" charset="0"/>
              </a:rPr>
              <a:t>    standard  Mapping of standard and generic permission constants to defined SDDL codes</a:t>
            </a:r>
          </a:p>
          <a:p>
            <a:endParaRPr lang="en-US" sz="1150" dirty="0">
              <a:solidFill>
                <a:schemeClr val="bg1"/>
              </a:solidFill>
              <a:latin typeface="Lucida Console" panose="020B0609040504020204" pitchFamily="49" charset="0"/>
            </a:endParaRPr>
          </a:p>
          <a:p>
            <a:r>
              <a:rPr lang="en-US" sz="1150" dirty="0">
                <a:solidFill>
                  <a:schemeClr val="bg1"/>
                </a:solidFill>
                <a:latin typeface="Lucida Console" panose="020B0609040504020204" pitchFamily="49" charset="0"/>
              </a:rPr>
              <a:t>where "</a:t>
            </a:r>
            <a:r>
              <a:rPr lang="en-US" sz="1150" dirty="0" err="1">
                <a:solidFill>
                  <a:schemeClr val="bg1"/>
                </a:solidFill>
                <a:latin typeface="Lucida Console" panose="020B0609040504020204" pitchFamily="49" charset="0"/>
              </a:rPr>
              <a:t>sddlString</a:t>
            </a:r>
            <a:r>
              <a:rPr lang="en-US" sz="1150" dirty="0">
                <a:solidFill>
                  <a:schemeClr val="bg1"/>
                </a:solidFill>
                <a:latin typeface="Lucida Console" panose="020B0609040504020204" pitchFamily="49" charset="0"/>
              </a:rPr>
              <a:t>" is an SDDL string and </a:t>
            </a:r>
            <a:r>
              <a:rPr lang="en-US" sz="1150" dirty="0" err="1">
                <a:solidFill>
                  <a:schemeClr val="bg1"/>
                </a:solidFill>
                <a:latin typeface="Lucida Console" panose="020B0609040504020204" pitchFamily="49" charset="0"/>
              </a:rPr>
              <a:t>objType</a:t>
            </a:r>
            <a:r>
              <a:rPr lang="en-US" sz="1150" dirty="0">
                <a:solidFill>
                  <a:schemeClr val="bg1"/>
                </a:solidFill>
                <a:latin typeface="Lucida Console" panose="020B0609040504020204" pitchFamily="49" charset="0"/>
              </a:rPr>
              <a:t> is one of: </a:t>
            </a:r>
            <a:r>
              <a:rPr lang="en-US" sz="1150" dirty="0" err="1">
                <a:solidFill>
                  <a:schemeClr val="bg1"/>
                </a:solidFill>
                <a:latin typeface="Lucida Console" panose="020B0609040504020204" pitchFamily="49" charset="0"/>
              </a:rPr>
              <a:t>sddl</a:t>
            </a:r>
            <a:r>
              <a:rPr lang="en-US" sz="1150" dirty="0">
                <a:solidFill>
                  <a:schemeClr val="bg1"/>
                </a:solidFill>
                <a:latin typeface="Lucida Console" panose="020B0609040504020204" pitchFamily="49" charset="0"/>
              </a:rPr>
              <a:t> </a:t>
            </a:r>
            <a:r>
              <a:rPr lang="en-US" sz="1150" dirty="0" err="1">
                <a:solidFill>
                  <a:schemeClr val="bg1"/>
                </a:solidFill>
                <a:latin typeface="Lucida Console" panose="020B0609040504020204" pitchFamily="49" charset="0"/>
              </a:rPr>
              <a:t>ntds</a:t>
            </a:r>
            <a:r>
              <a:rPr lang="en-US" sz="1150" dirty="0">
                <a:solidFill>
                  <a:schemeClr val="bg1"/>
                </a:solidFill>
                <a:latin typeface="Lucida Console" panose="020B0609040504020204" pitchFamily="49" charset="0"/>
              </a:rPr>
              <a:t> file </a:t>
            </a:r>
            <a:r>
              <a:rPr lang="en-US" sz="1150" dirty="0" err="1">
                <a:solidFill>
                  <a:schemeClr val="bg1"/>
                </a:solidFill>
                <a:latin typeface="Lucida Console" panose="020B0609040504020204" pitchFamily="49" charset="0"/>
              </a:rPr>
              <a:t>dir</a:t>
            </a:r>
            <a:r>
              <a:rPr lang="en-US" sz="1150" dirty="0">
                <a:solidFill>
                  <a:schemeClr val="bg1"/>
                </a:solidFill>
                <a:latin typeface="Lucida Console" panose="020B0609040504020204" pitchFamily="49" charset="0"/>
              </a:rPr>
              <a:t> pipe key service </a:t>
            </a:r>
            <a:r>
              <a:rPr lang="en-US" sz="1150" dirty="0" err="1">
                <a:solidFill>
                  <a:schemeClr val="bg1"/>
                </a:solidFill>
                <a:latin typeface="Lucida Console" panose="020B0609040504020204" pitchFamily="49" charset="0"/>
              </a:rPr>
              <a:t>scm</a:t>
            </a:r>
            <a:r>
              <a:rPr lang="en-US" sz="1150" dirty="0">
                <a:solidFill>
                  <a:schemeClr val="bg1"/>
                </a:solidFill>
                <a:latin typeface="Lucida Console" panose="020B0609040504020204" pitchFamily="49" charset="0"/>
              </a:rPr>
              <a:t> process thread share com </a:t>
            </a:r>
            <a:r>
              <a:rPr lang="en-US" sz="1150" dirty="0" err="1">
                <a:solidFill>
                  <a:schemeClr val="bg1"/>
                </a:solidFill>
                <a:latin typeface="Lucida Console" panose="020B0609040504020204" pitchFamily="49" charset="0"/>
              </a:rPr>
              <a:t>winsta</a:t>
            </a:r>
            <a:r>
              <a:rPr lang="en-US" sz="1150" dirty="0">
                <a:solidFill>
                  <a:schemeClr val="bg1"/>
                </a:solidFill>
                <a:latin typeface="Lucida Console" panose="020B0609040504020204" pitchFamily="49" charset="0"/>
              </a:rPr>
              <a:t> desktop standard</a:t>
            </a:r>
          </a:p>
          <a:p>
            <a:endParaRPr lang="en-US" sz="1150" dirty="0">
              <a:solidFill>
                <a:schemeClr val="bg1"/>
              </a:solidFill>
              <a:latin typeface="Lucida Console" panose="020B0609040504020204" pitchFamily="49" charset="0"/>
            </a:endParaRPr>
          </a:p>
          <a:p>
            <a:r>
              <a:rPr lang="en-US" sz="1150" dirty="0">
                <a:solidFill>
                  <a:schemeClr val="bg1"/>
                </a:solidFill>
                <a:latin typeface="Lucida Console" panose="020B0609040504020204" pitchFamily="49" charset="0"/>
              </a:rPr>
              <a:t>C:\&gt;</a:t>
            </a:r>
          </a:p>
          <a:p>
            <a:endParaRPr lang="en-US" sz="115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02201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8FDF-DA8A-4B32-9443-75D5C0FFEC82}"/>
              </a:ext>
            </a:extLst>
          </p:cNvPr>
          <p:cNvSpPr>
            <a:spLocks noGrp="1"/>
          </p:cNvSpPr>
          <p:nvPr>
            <p:ph type="title"/>
          </p:nvPr>
        </p:nvSpPr>
        <p:spPr>
          <a:xfrm>
            <a:off x="117765" y="-142864"/>
            <a:ext cx="10515600" cy="1325563"/>
          </a:xfrm>
        </p:spPr>
        <p:txBody>
          <a:bodyPr/>
          <a:lstStyle/>
          <a:p>
            <a:r>
              <a:rPr lang="en-US" dirty="0">
                <a:latin typeface="Lucida Console" panose="020B0609040504020204" pitchFamily="49" charset="0"/>
              </a:rPr>
              <a:t>SddlHelp.exe -</a:t>
            </a:r>
            <a:r>
              <a:rPr lang="en-US" dirty="0" err="1">
                <a:latin typeface="Lucida Console" panose="020B0609040504020204" pitchFamily="49" charset="0"/>
              </a:rPr>
              <a:t>sid</a:t>
            </a:r>
            <a:endParaRPr lang="en-US" dirty="0">
              <a:latin typeface="Lucida Console" panose="020B0609040504020204" pitchFamily="49" charset="0"/>
            </a:endParaRPr>
          </a:p>
        </p:txBody>
      </p:sp>
      <p:sp>
        <p:nvSpPr>
          <p:cNvPr id="3" name="Content Placeholder 2">
            <a:extLst>
              <a:ext uri="{FF2B5EF4-FFF2-40B4-BE49-F238E27FC236}">
                <a16:creationId xmlns:a16="http://schemas.microsoft.com/office/drawing/2014/main" id="{71DB35A9-38A7-4EDC-B176-73714E7EF77C}"/>
              </a:ext>
            </a:extLst>
          </p:cNvPr>
          <p:cNvSpPr>
            <a:spLocks noGrp="1"/>
          </p:cNvSpPr>
          <p:nvPr>
            <p:ph idx="1"/>
          </p:nvPr>
        </p:nvSpPr>
        <p:spPr/>
        <p:txBody>
          <a:bodyPr/>
          <a:lstStyle/>
          <a:p>
            <a:endParaRPr lang="en-US"/>
          </a:p>
        </p:txBody>
      </p:sp>
      <p:sp>
        <p:nvSpPr>
          <p:cNvPr id="4" name="Console text">
            <a:extLst>
              <a:ext uri="{FF2B5EF4-FFF2-40B4-BE49-F238E27FC236}">
                <a16:creationId xmlns:a16="http://schemas.microsoft.com/office/drawing/2014/main" id="{49529E71-EECB-4AD3-8E0A-B6873A2BB6CF}"/>
              </a:ext>
            </a:extLst>
          </p:cNvPr>
          <p:cNvSpPr txBox="1"/>
          <p:nvPr/>
        </p:nvSpPr>
        <p:spPr>
          <a:xfrm>
            <a:off x="92364" y="837332"/>
            <a:ext cx="12016509" cy="6124754"/>
          </a:xfrm>
          <a:prstGeom prst="rect">
            <a:avLst/>
          </a:prstGeom>
          <a:solidFill>
            <a:schemeClr val="tx1"/>
          </a:solidFill>
        </p:spPr>
        <p:txBody>
          <a:bodyPr wrap="square" rtlCol="0">
            <a:spAutoFit/>
          </a:bodyPr>
          <a:lstStyle/>
          <a:p>
            <a:r>
              <a:rPr lang="en-US" sz="2800" dirty="0">
                <a:solidFill>
                  <a:schemeClr val="bg1"/>
                </a:solidFill>
                <a:latin typeface="Lucida Console" panose="020B0609040504020204" pitchFamily="49" charset="0"/>
              </a:rPr>
              <a:t>C:\&gt; SddlHelp.exe -</a:t>
            </a:r>
            <a:r>
              <a:rPr lang="en-US" sz="2800" dirty="0" err="1">
                <a:solidFill>
                  <a:schemeClr val="bg1"/>
                </a:solidFill>
                <a:latin typeface="Lucida Console" panose="020B0609040504020204" pitchFamily="49" charset="0"/>
              </a:rPr>
              <a:t>sid</a:t>
            </a:r>
            <a:r>
              <a:rPr lang="en-US" sz="2800" dirty="0">
                <a:solidFill>
                  <a:schemeClr val="bg1"/>
                </a:solidFill>
                <a:latin typeface="Lucida Console" panose="020B0609040504020204" pitchFamily="49" charset="0"/>
              </a:rPr>
              <a:t> BA SY CO IU AU S-1-1-0</a:t>
            </a:r>
          </a:p>
          <a:p>
            <a:r>
              <a:rPr lang="en-US" sz="2800" dirty="0">
                <a:solidFill>
                  <a:schemeClr val="bg1"/>
                </a:solidFill>
                <a:latin typeface="Lucida Console" panose="020B0609040504020204" pitchFamily="49" charset="0"/>
              </a:rPr>
              <a:t>BA  S-1-5-32-544   BUILTIN\Administrators</a:t>
            </a:r>
          </a:p>
          <a:p>
            <a:r>
              <a:rPr lang="en-US" sz="2800" dirty="0">
                <a:solidFill>
                  <a:schemeClr val="bg1"/>
                </a:solidFill>
                <a:latin typeface="Lucida Console" panose="020B0609040504020204" pitchFamily="49" charset="0"/>
              </a:rPr>
              <a:t>SY  S-1-5-18       NT AUTHORITY\SYSTEM</a:t>
            </a:r>
          </a:p>
          <a:p>
            <a:r>
              <a:rPr lang="en-US" sz="2800" dirty="0">
                <a:solidFill>
                  <a:schemeClr val="bg1"/>
                </a:solidFill>
                <a:latin typeface="Lucida Console" panose="020B0609040504020204" pitchFamily="49" charset="0"/>
              </a:rPr>
              <a:t>CO  S-1-3-0        \CREATOR OWNER</a:t>
            </a:r>
          </a:p>
          <a:p>
            <a:r>
              <a:rPr lang="en-US" sz="2800" dirty="0">
                <a:solidFill>
                  <a:schemeClr val="bg1"/>
                </a:solidFill>
                <a:latin typeface="Lucida Console" panose="020B0609040504020204" pitchFamily="49" charset="0"/>
              </a:rPr>
              <a:t>IU  S-1-5-4        NT AUTHORITY\INTERACTIVE</a:t>
            </a:r>
          </a:p>
          <a:p>
            <a:r>
              <a:rPr lang="en-US" sz="2800" dirty="0">
                <a:solidFill>
                  <a:schemeClr val="bg1"/>
                </a:solidFill>
                <a:latin typeface="Lucida Console" panose="020B0609040504020204" pitchFamily="49" charset="0"/>
              </a:rPr>
              <a:t>AU  S-1-5-11       NT AUTHORITY\Authenticated Users</a:t>
            </a:r>
          </a:p>
          <a:p>
            <a:r>
              <a:rPr lang="en-US" sz="2800" dirty="0">
                <a:solidFill>
                  <a:schemeClr val="bg1"/>
                </a:solidFill>
                <a:latin typeface="Lucida Console" panose="020B0609040504020204" pitchFamily="49" charset="0"/>
              </a:rPr>
              <a:t>WD  S-1-1-0        \Everyone</a:t>
            </a:r>
          </a:p>
          <a:p>
            <a:endParaRPr lang="en-US" sz="2800" dirty="0">
              <a:solidFill>
                <a:schemeClr val="bg1"/>
              </a:solidFill>
              <a:latin typeface="Lucida Console" panose="020B0609040504020204" pitchFamily="49" charset="0"/>
            </a:endParaRPr>
          </a:p>
          <a:p>
            <a:endParaRPr lang="en-US" sz="2800" dirty="0">
              <a:solidFill>
                <a:schemeClr val="bg1"/>
              </a:solidFill>
              <a:latin typeface="Lucida Console" panose="020B0609040504020204" pitchFamily="49" charset="0"/>
            </a:endParaRPr>
          </a:p>
          <a:p>
            <a:endParaRPr lang="en-US" sz="2800" dirty="0">
              <a:solidFill>
                <a:schemeClr val="bg1"/>
              </a:solidFill>
              <a:latin typeface="Lucida Console" panose="020B0609040504020204" pitchFamily="49" charset="0"/>
            </a:endParaRPr>
          </a:p>
          <a:p>
            <a:endParaRPr lang="en-US" sz="2800" dirty="0">
              <a:solidFill>
                <a:schemeClr val="bg1"/>
              </a:solidFill>
              <a:latin typeface="Lucida Console" panose="020B0609040504020204" pitchFamily="49" charset="0"/>
            </a:endParaRPr>
          </a:p>
          <a:p>
            <a:endParaRPr lang="en-US" sz="2800" dirty="0">
              <a:solidFill>
                <a:schemeClr val="bg1"/>
              </a:solidFill>
              <a:latin typeface="Lucida Console" panose="020B0609040504020204" pitchFamily="49" charset="0"/>
            </a:endParaRPr>
          </a:p>
          <a:p>
            <a:endParaRPr lang="en-US" sz="2800" dirty="0">
              <a:solidFill>
                <a:schemeClr val="bg1"/>
              </a:solidFill>
              <a:latin typeface="Lucida Console" panose="020B0609040504020204" pitchFamily="49" charset="0"/>
            </a:endParaRPr>
          </a:p>
          <a:p>
            <a:endParaRPr lang="en-US" sz="28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67011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8FDF-DA8A-4B32-9443-75D5C0FFEC82}"/>
              </a:ext>
            </a:extLst>
          </p:cNvPr>
          <p:cNvSpPr>
            <a:spLocks noGrp="1"/>
          </p:cNvSpPr>
          <p:nvPr>
            <p:ph type="title"/>
          </p:nvPr>
        </p:nvSpPr>
        <p:spPr>
          <a:xfrm>
            <a:off x="117765" y="-142864"/>
            <a:ext cx="10515600" cy="1325563"/>
          </a:xfrm>
        </p:spPr>
        <p:txBody>
          <a:bodyPr/>
          <a:lstStyle/>
          <a:p>
            <a:r>
              <a:rPr lang="en-US" dirty="0">
                <a:latin typeface="Lucida Console" panose="020B0609040504020204" pitchFamily="49" charset="0"/>
              </a:rPr>
              <a:t>SddlHelp.exe -rights</a:t>
            </a:r>
          </a:p>
        </p:txBody>
      </p:sp>
      <p:sp>
        <p:nvSpPr>
          <p:cNvPr id="3" name="Content Placeholder 2">
            <a:extLst>
              <a:ext uri="{FF2B5EF4-FFF2-40B4-BE49-F238E27FC236}">
                <a16:creationId xmlns:a16="http://schemas.microsoft.com/office/drawing/2014/main" id="{71DB35A9-38A7-4EDC-B176-73714E7EF77C}"/>
              </a:ext>
            </a:extLst>
          </p:cNvPr>
          <p:cNvSpPr>
            <a:spLocks noGrp="1"/>
          </p:cNvSpPr>
          <p:nvPr>
            <p:ph idx="1"/>
          </p:nvPr>
        </p:nvSpPr>
        <p:spPr/>
        <p:txBody>
          <a:bodyPr/>
          <a:lstStyle/>
          <a:p>
            <a:endParaRPr lang="en-US"/>
          </a:p>
        </p:txBody>
      </p:sp>
      <p:sp>
        <p:nvSpPr>
          <p:cNvPr id="4" name="Console text">
            <a:extLst>
              <a:ext uri="{FF2B5EF4-FFF2-40B4-BE49-F238E27FC236}">
                <a16:creationId xmlns:a16="http://schemas.microsoft.com/office/drawing/2014/main" id="{49529E71-EECB-4AD3-8E0A-B6873A2BB6CF}"/>
              </a:ext>
            </a:extLst>
          </p:cNvPr>
          <p:cNvSpPr txBox="1"/>
          <p:nvPr/>
        </p:nvSpPr>
        <p:spPr>
          <a:xfrm>
            <a:off x="92364" y="837332"/>
            <a:ext cx="12016509" cy="6124754"/>
          </a:xfrm>
          <a:prstGeom prst="rect">
            <a:avLst/>
          </a:prstGeom>
          <a:solidFill>
            <a:schemeClr val="tx1"/>
          </a:solidFill>
        </p:spPr>
        <p:txBody>
          <a:bodyPr wrap="square" rtlCol="0">
            <a:spAutoFit/>
          </a:bodyPr>
          <a:lstStyle/>
          <a:p>
            <a:r>
              <a:rPr lang="en-US" sz="1400" dirty="0">
                <a:solidFill>
                  <a:schemeClr val="bg1"/>
                </a:solidFill>
                <a:latin typeface="Lucida Console" panose="020B0609040504020204" pitchFamily="49" charset="0"/>
              </a:rPr>
              <a:t>C:\&gt; SddlHelp.exe -rights file</a:t>
            </a:r>
          </a:p>
          <a:p>
            <a:r>
              <a:rPr lang="en-US" sz="1400" dirty="0">
                <a:solidFill>
                  <a:schemeClr val="bg1"/>
                </a:solidFill>
                <a:latin typeface="Lucida Console" panose="020B0609040504020204" pitchFamily="49" charset="0"/>
              </a:rPr>
              <a:t>0x00000001  CC  FILE_READ_DATA</a:t>
            </a:r>
          </a:p>
          <a:p>
            <a:r>
              <a:rPr lang="en-US" sz="1400" dirty="0">
                <a:solidFill>
                  <a:schemeClr val="bg1"/>
                </a:solidFill>
                <a:latin typeface="Lucida Console" panose="020B0609040504020204" pitchFamily="49" charset="0"/>
              </a:rPr>
              <a:t>0x00000002  DC  FILE_WRITE_DATA</a:t>
            </a:r>
          </a:p>
          <a:p>
            <a:r>
              <a:rPr lang="en-US" sz="1400" dirty="0">
                <a:solidFill>
                  <a:schemeClr val="bg1"/>
                </a:solidFill>
                <a:latin typeface="Lucida Console" panose="020B0609040504020204" pitchFamily="49" charset="0"/>
              </a:rPr>
              <a:t>0x00000004  LC  FILE_APPEND_DATA</a:t>
            </a:r>
          </a:p>
          <a:p>
            <a:r>
              <a:rPr lang="en-US" sz="1400" dirty="0">
                <a:solidFill>
                  <a:schemeClr val="bg1"/>
                </a:solidFill>
                <a:latin typeface="Lucida Console" panose="020B0609040504020204" pitchFamily="49" charset="0"/>
              </a:rPr>
              <a:t>0x00000008  SW  FILE_READ_EA</a:t>
            </a:r>
          </a:p>
          <a:p>
            <a:r>
              <a:rPr lang="en-US" sz="1400" dirty="0">
                <a:solidFill>
                  <a:schemeClr val="bg1"/>
                </a:solidFill>
                <a:latin typeface="Lucida Console" panose="020B0609040504020204" pitchFamily="49" charset="0"/>
              </a:rPr>
              <a:t>0x00000010  RP  FILE_WRITE_EA</a:t>
            </a:r>
          </a:p>
          <a:p>
            <a:r>
              <a:rPr lang="en-US" sz="1400" dirty="0">
                <a:solidFill>
                  <a:schemeClr val="bg1"/>
                </a:solidFill>
                <a:latin typeface="Lucida Console" panose="020B0609040504020204" pitchFamily="49" charset="0"/>
              </a:rPr>
              <a:t>0x00000020  WP  FILE_EXECUTE</a:t>
            </a:r>
          </a:p>
          <a:p>
            <a:r>
              <a:rPr lang="en-US" sz="1400" dirty="0">
                <a:solidFill>
                  <a:schemeClr val="bg1"/>
                </a:solidFill>
                <a:latin typeface="Lucida Console" panose="020B0609040504020204" pitchFamily="49" charset="0"/>
              </a:rPr>
              <a:t>0x00000080  LO  FILE_READ_ATTRIBUTES</a:t>
            </a:r>
          </a:p>
          <a:p>
            <a:r>
              <a:rPr lang="en-US" sz="1400" dirty="0">
                <a:solidFill>
                  <a:schemeClr val="bg1"/>
                </a:solidFill>
                <a:latin typeface="Lucida Console" panose="020B0609040504020204" pitchFamily="49" charset="0"/>
              </a:rPr>
              <a:t>0x00000100  CR  FILE_WRITE_ATTRIBUTES</a:t>
            </a:r>
          </a:p>
          <a:p>
            <a:r>
              <a:rPr lang="en-US" sz="1400" dirty="0">
                <a:solidFill>
                  <a:schemeClr val="bg1"/>
                </a:solidFill>
                <a:latin typeface="Lucida Console" panose="020B0609040504020204" pitchFamily="49" charset="0"/>
              </a:rPr>
              <a:t>0x001f01ff  FA  FILE_ALL_ACCESS</a:t>
            </a:r>
          </a:p>
          <a:p>
            <a:r>
              <a:rPr lang="en-US" sz="1400" dirty="0">
                <a:solidFill>
                  <a:schemeClr val="bg1"/>
                </a:solidFill>
                <a:latin typeface="Lucida Console" panose="020B0609040504020204" pitchFamily="49" charset="0"/>
              </a:rPr>
              <a:t>0x00120089  FR  FILE_GENERIC_READ</a:t>
            </a:r>
          </a:p>
          <a:p>
            <a:r>
              <a:rPr lang="en-US" sz="1400" dirty="0">
                <a:solidFill>
                  <a:schemeClr val="bg1"/>
                </a:solidFill>
                <a:latin typeface="Lucida Console" panose="020B0609040504020204" pitchFamily="49" charset="0"/>
              </a:rPr>
              <a:t>0x00120116  FW  FILE_GENERIC_WRITE</a:t>
            </a:r>
          </a:p>
          <a:p>
            <a:r>
              <a:rPr lang="en-US" sz="1400" dirty="0">
                <a:solidFill>
                  <a:schemeClr val="bg1"/>
                </a:solidFill>
                <a:latin typeface="Lucida Console" panose="020B0609040504020204" pitchFamily="49" charset="0"/>
              </a:rPr>
              <a:t>0x001200a0  FX  FILE_GENERIC_EXECUTE</a:t>
            </a:r>
          </a:p>
          <a:p>
            <a:endParaRPr lang="en-US" sz="1400" dirty="0">
              <a:solidFill>
                <a:schemeClr val="bg1"/>
              </a:solidFill>
              <a:latin typeface="Lucida Console" panose="020B0609040504020204" pitchFamily="49" charset="0"/>
            </a:endParaRPr>
          </a:p>
          <a:p>
            <a:r>
              <a:rPr lang="en-US" sz="1400" dirty="0">
                <a:solidFill>
                  <a:schemeClr val="bg1"/>
                </a:solidFill>
                <a:latin typeface="Lucida Console" panose="020B0609040504020204" pitchFamily="49" charset="0"/>
              </a:rPr>
              <a:t>C:\&gt; SddlHelp.exe -rights </a:t>
            </a:r>
            <a:r>
              <a:rPr lang="en-US" sz="1400" dirty="0" err="1">
                <a:solidFill>
                  <a:schemeClr val="bg1"/>
                </a:solidFill>
                <a:latin typeface="Lucida Console" panose="020B0609040504020204" pitchFamily="49" charset="0"/>
              </a:rPr>
              <a:t>scm</a:t>
            </a:r>
            <a:endParaRPr lang="en-US" sz="1400" dirty="0">
              <a:solidFill>
                <a:schemeClr val="bg1"/>
              </a:solidFill>
              <a:latin typeface="Lucida Console" panose="020B0609040504020204" pitchFamily="49" charset="0"/>
            </a:endParaRPr>
          </a:p>
          <a:p>
            <a:r>
              <a:rPr lang="en-US" sz="1400" dirty="0">
                <a:solidFill>
                  <a:schemeClr val="bg1"/>
                </a:solidFill>
                <a:latin typeface="Lucida Console" panose="020B0609040504020204" pitchFamily="49" charset="0"/>
              </a:rPr>
              <a:t>0x00000001  CC  SC_MANAGER_CONNECT</a:t>
            </a:r>
          </a:p>
          <a:p>
            <a:r>
              <a:rPr lang="en-US" sz="1400" dirty="0">
                <a:solidFill>
                  <a:schemeClr val="bg1"/>
                </a:solidFill>
                <a:latin typeface="Lucida Console" panose="020B0609040504020204" pitchFamily="49" charset="0"/>
              </a:rPr>
              <a:t>0x00000002  DC  SC_MANAGER_CREATE_SERVICE</a:t>
            </a:r>
          </a:p>
          <a:p>
            <a:r>
              <a:rPr lang="en-US" sz="1400" dirty="0">
                <a:solidFill>
                  <a:schemeClr val="bg1"/>
                </a:solidFill>
                <a:latin typeface="Lucida Console" panose="020B0609040504020204" pitchFamily="49" charset="0"/>
              </a:rPr>
              <a:t>0x00000004  LC  SC_MANAGER_ENUMERATE_SERVICE</a:t>
            </a:r>
          </a:p>
          <a:p>
            <a:r>
              <a:rPr lang="en-US" sz="1400" dirty="0">
                <a:solidFill>
                  <a:schemeClr val="bg1"/>
                </a:solidFill>
                <a:latin typeface="Lucida Console" panose="020B0609040504020204" pitchFamily="49" charset="0"/>
              </a:rPr>
              <a:t>0x00000008  SW  SC_MANAGER_LOCK</a:t>
            </a:r>
          </a:p>
          <a:p>
            <a:r>
              <a:rPr lang="en-US" sz="1400" dirty="0">
                <a:solidFill>
                  <a:schemeClr val="bg1"/>
                </a:solidFill>
                <a:latin typeface="Lucida Console" panose="020B0609040504020204" pitchFamily="49" charset="0"/>
              </a:rPr>
              <a:t>0x00000010  RP  SC_MANAGER_QUERY_LOCK_STATUS</a:t>
            </a:r>
          </a:p>
          <a:p>
            <a:r>
              <a:rPr lang="en-US" sz="1400" dirty="0">
                <a:solidFill>
                  <a:schemeClr val="bg1"/>
                </a:solidFill>
                <a:latin typeface="Lucida Console" panose="020B0609040504020204" pitchFamily="49" charset="0"/>
              </a:rPr>
              <a:t>0x00000020  WP  SC_MANAGER_MODIFY_BOOT_CONFIG</a:t>
            </a:r>
          </a:p>
          <a:p>
            <a:r>
              <a:rPr lang="en-US" sz="1400" dirty="0">
                <a:solidFill>
                  <a:schemeClr val="bg1"/>
                </a:solidFill>
                <a:latin typeface="Lucida Console" panose="020B0609040504020204" pitchFamily="49" charset="0"/>
              </a:rPr>
              <a:t>0x000f003f  KA  SC_MANAGER_ALL_ACCESS</a:t>
            </a:r>
          </a:p>
          <a:p>
            <a:endParaRPr lang="en-US" sz="1400" dirty="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p:txBody>
      </p:sp>
      <p:sp>
        <p:nvSpPr>
          <p:cNvPr id="5" name="Console text">
            <a:extLst>
              <a:ext uri="{FF2B5EF4-FFF2-40B4-BE49-F238E27FC236}">
                <a16:creationId xmlns:a16="http://schemas.microsoft.com/office/drawing/2014/main" id="{6BA423EE-869C-4E60-84BC-3197377FD9B5}"/>
              </a:ext>
            </a:extLst>
          </p:cNvPr>
          <p:cNvSpPr txBox="1"/>
          <p:nvPr/>
        </p:nvSpPr>
        <p:spPr>
          <a:xfrm>
            <a:off x="6096000" y="837332"/>
            <a:ext cx="6326909" cy="6124754"/>
          </a:xfrm>
          <a:prstGeom prst="rect">
            <a:avLst/>
          </a:prstGeom>
          <a:solidFill>
            <a:schemeClr val="tx1"/>
          </a:solidFill>
        </p:spPr>
        <p:txBody>
          <a:bodyPr wrap="square" rtlCol="0">
            <a:spAutoFit/>
          </a:bodyPr>
          <a:lstStyle/>
          <a:p>
            <a:r>
              <a:rPr lang="en-US" sz="1400" dirty="0">
                <a:solidFill>
                  <a:schemeClr val="bg1"/>
                </a:solidFill>
                <a:latin typeface="Lucida Console" panose="020B0609040504020204" pitchFamily="49" charset="0"/>
              </a:rPr>
              <a:t>C:\&gt; SddlHelp.exe -rights key standard</a:t>
            </a:r>
          </a:p>
          <a:p>
            <a:r>
              <a:rPr lang="en-US" sz="1400" dirty="0">
                <a:solidFill>
                  <a:schemeClr val="bg1"/>
                </a:solidFill>
                <a:latin typeface="Lucida Console" panose="020B0609040504020204" pitchFamily="49" charset="0"/>
              </a:rPr>
              <a:t>0x00000001  CC  KEY_QUERY_VALUE</a:t>
            </a:r>
          </a:p>
          <a:p>
            <a:r>
              <a:rPr lang="en-US" sz="1400" dirty="0">
                <a:solidFill>
                  <a:schemeClr val="bg1"/>
                </a:solidFill>
                <a:latin typeface="Lucida Console" panose="020B0609040504020204" pitchFamily="49" charset="0"/>
              </a:rPr>
              <a:t>0x00000002  DC  KEY_SET_VALUE</a:t>
            </a:r>
          </a:p>
          <a:p>
            <a:r>
              <a:rPr lang="en-US" sz="1400" dirty="0">
                <a:solidFill>
                  <a:schemeClr val="bg1"/>
                </a:solidFill>
                <a:latin typeface="Lucida Console" panose="020B0609040504020204" pitchFamily="49" charset="0"/>
              </a:rPr>
              <a:t>0x00000004  LC  KEY_CREATE_SUB_KEY</a:t>
            </a:r>
          </a:p>
          <a:p>
            <a:r>
              <a:rPr lang="en-US" sz="1400" dirty="0">
                <a:solidFill>
                  <a:schemeClr val="bg1"/>
                </a:solidFill>
                <a:latin typeface="Lucida Console" panose="020B0609040504020204" pitchFamily="49" charset="0"/>
              </a:rPr>
              <a:t>0x00000008  SW  KEY_ENUMERATE_SUB_KEYS</a:t>
            </a:r>
          </a:p>
          <a:p>
            <a:r>
              <a:rPr lang="en-US" sz="1400" dirty="0">
                <a:solidFill>
                  <a:schemeClr val="bg1"/>
                </a:solidFill>
                <a:latin typeface="Lucida Console" panose="020B0609040504020204" pitchFamily="49" charset="0"/>
              </a:rPr>
              <a:t>0x00000010  RP  KEY_NOTIFY</a:t>
            </a:r>
          </a:p>
          <a:p>
            <a:r>
              <a:rPr lang="en-US" sz="1400" dirty="0">
                <a:solidFill>
                  <a:schemeClr val="bg1"/>
                </a:solidFill>
                <a:latin typeface="Lucida Console" panose="020B0609040504020204" pitchFamily="49" charset="0"/>
              </a:rPr>
              <a:t>0x00000020  WP  KEY_CREATE_LINK</a:t>
            </a:r>
          </a:p>
          <a:p>
            <a:r>
              <a:rPr lang="en-US" sz="1400" dirty="0">
                <a:solidFill>
                  <a:schemeClr val="bg1"/>
                </a:solidFill>
                <a:latin typeface="Lucida Console" panose="020B0609040504020204" pitchFamily="49" charset="0"/>
              </a:rPr>
              <a:t>0x00000200      KEY_WOW64_32KEY</a:t>
            </a:r>
          </a:p>
          <a:p>
            <a:r>
              <a:rPr lang="en-US" sz="1400" dirty="0">
                <a:solidFill>
                  <a:schemeClr val="bg1"/>
                </a:solidFill>
                <a:latin typeface="Lucida Console" panose="020B0609040504020204" pitchFamily="49" charset="0"/>
              </a:rPr>
              <a:t>0x00000100  CR  KEY_WOW64_64KEY</a:t>
            </a:r>
          </a:p>
          <a:p>
            <a:r>
              <a:rPr lang="en-US" sz="1400" dirty="0">
                <a:solidFill>
                  <a:schemeClr val="bg1"/>
                </a:solidFill>
                <a:latin typeface="Lucida Console" panose="020B0609040504020204" pitchFamily="49" charset="0"/>
              </a:rPr>
              <a:t>0x00020019  KR  KEY_READ</a:t>
            </a:r>
          </a:p>
          <a:p>
            <a:r>
              <a:rPr lang="en-US" sz="1400" dirty="0">
                <a:solidFill>
                  <a:schemeClr val="bg1"/>
                </a:solidFill>
                <a:latin typeface="Lucida Console" panose="020B0609040504020204" pitchFamily="49" charset="0"/>
              </a:rPr>
              <a:t>0x00020006  KW  KEY_WRITE</a:t>
            </a:r>
          </a:p>
          <a:p>
            <a:r>
              <a:rPr lang="en-US" sz="1400" dirty="0">
                <a:solidFill>
                  <a:schemeClr val="bg1"/>
                </a:solidFill>
                <a:latin typeface="Lucida Console" panose="020B0609040504020204" pitchFamily="49" charset="0"/>
              </a:rPr>
              <a:t>0x00020019  KR  KEY_EXECUTE</a:t>
            </a:r>
          </a:p>
          <a:p>
            <a:r>
              <a:rPr lang="en-US" sz="1400" dirty="0">
                <a:solidFill>
                  <a:schemeClr val="bg1"/>
                </a:solidFill>
                <a:latin typeface="Lucida Console" panose="020B0609040504020204" pitchFamily="49" charset="0"/>
              </a:rPr>
              <a:t>0x000f003f  KA  KEY_ALL_ACCESS</a:t>
            </a:r>
          </a:p>
          <a:p>
            <a:r>
              <a:rPr lang="en-US" sz="1400" dirty="0">
                <a:solidFill>
                  <a:schemeClr val="bg1"/>
                </a:solidFill>
                <a:latin typeface="Lucida Console" panose="020B0609040504020204" pitchFamily="49" charset="0"/>
              </a:rPr>
              <a:t>0x00010000  SD  DELETE</a:t>
            </a:r>
          </a:p>
          <a:p>
            <a:r>
              <a:rPr lang="en-US" sz="1400" dirty="0">
                <a:solidFill>
                  <a:schemeClr val="bg1"/>
                </a:solidFill>
                <a:latin typeface="Lucida Console" panose="020B0609040504020204" pitchFamily="49" charset="0"/>
              </a:rPr>
              <a:t>0x00020000  RC  READ_CONTROL</a:t>
            </a:r>
          </a:p>
          <a:p>
            <a:r>
              <a:rPr lang="en-US" sz="1400" dirty="0">
                <a:solidFill>
                  <a:schemeClr val="bg1"/>
                </a:solidFill>
                <a:latin typeface="Lucida Console" panose="020B0609040504020204" pitchFamily="49" charset="0"/>
              </a:rPr>
              <a:t>0x00040000  WD  WRITE_DAC</a:t>
            </a:r>
          </a:p>
          <a:p>
            <a:r>
              <a:rPr lang="en-US" sz="1400" dirty="0">
                <a:solidFill>
                  <a:schemeClr val="bg1"/>
                </a:solidFill>
                <a:latin typeface="Lucida Console" panose="020B0609040504020204" pitchFamily="49" charset="0"/>
              </a:rPr>
              <a:t>0x00080000  WO  WRITE_OWNER</a:t>
            </a:r>
          </a:p>
          <a:p>
            <a:r>
              <a:rPr lang="en-US" sz="1400" dirty="0">
                <a:solidFill>
                  <a:schemeClr val="bg1"/>
                </a:solidFill>
                <a:latin typeface="Lucida Console" panose="020B0609040504020204" pitchFamily="49" charset="0"/>
              </a:rPr>
              <a:t>0x00100000      SYNCHRONIZE</a:t>
            </a:r>
          </a:p>
          <a:p>
            <a:r>
              <a:rPr lang="en-US" sz="1400" dirty="0">
                <a:solidFill>
                  <a:schemeClr val="bg1"/>
                </a:solidFill>
                <a:latin typeface="Lucida Console" panose="020B0609040504020204" pitchFamily="49" charset="0"/>
              </a:rPr>
              <a:t>0x000f0000      STANDARD_RIGHTS_REQUIRED</a:t>
            </a:r>
          </a:p>
          <a:p>
            <a:r>
              <a:rPr lang="en-US" sz="1400" dirty="0">
                <a:solidFill>
                  <a:schemeClr val="bg1"/>
                </a:solidFill>
                <a:latin typeface="Lucida Console" panose="020B0609040504020204" pitchFamily="49" charset="0"/>
              </a:rPr>
              <a:t>0x01000000      ACCESS_SYSTEM_SECURITY</a:t>
            </a:r>
          </a:p>
          <a:p>
            <a:r>
              <a:rPr lang="en-US" sz="1400" dirty="0">
                <a:solidFill>
                  <a:schemeClr val="bg1"/>
                </a:solidFill>
                <a:latin typeface="Lucida Console" panose="020B0609040504020204" pitchFamily="49" charset="0"/>
              </a:rPr>
              <a:t>0x02000000      MAXIMUM_ALLOWED</a:t>
            </a:r>
          </a:p>
          <a:p>
            <a:r>
              <a:rPr lang="en-US" sz="1400" dirty="0">
                <a:solidFill>
                  <a:schemeClr val="bg1"/>
                </a:solidFill>
                <a:latin typeface="Lucida Console" panose="020B0609040504020204" pitchFamily="49" charset="0"/>
              </a:rPr>
              <a:t>0x80000000  GR  GENERIC_READ</a:t>
            </a:r>
          </a:p>
          <a:p>
            <a:r>
              <a:rPr lang="en-US" sz="1400" dirty="0">
                <a:solidFill>
                  <a:schemeClr val="bg1"/>
                </a:solidFill>
                <a:latin typeface="Lucida Console" panose="020B0609040504020204" pitchFamily="49" charset="0"/>
              </a:rPr>
              <a:t>0x40000000  GW  GENERIC_WRITE</a:t>
            </a:r>
          </a:p>
          <a:p>
            <a:r>
              <a:rPr lang="en-US" sz="1400" dirty="0">
                <a:solidFill>
                  <a:schemeClr val="bg1"/>
                </a:solidFill>
                <a:latin typeface="Lucida Console" panose="020B0609040504020204" pitchFamily="49" charset="0"/>
              </a:rPr>
              <a:t>0x20000000  GX  GENERIC_EXECUTE</a:t>
            </a:r>
          </a:p>
          <a:p>
            <a:r>
              <a:rPr lang="en-US" sz="1400" dirty="0">
                <a:solidFill>
                  <a:schemeClr val="bg1"/>
                </a:solidFill>
                <a:latin typeface="Lucida Console" panose="020B0609040504020204" pitchFamily="49" charset="0"/>
              </a:rPr>
              <a:t>0x10000000  GA  GENERIC_ALL</a:t>
            </a:r>
          </a:p>
          <a:p>
            <a:endParaRPr lang="en-US" sz="1400" dirty="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12353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1000"/>
                                  </p:stCondLst>
                                  <p:childTnLst>
                                    <p:set>
                                      <p:cBhvr>
                                        <p:cTn id="33" dur="1" fill="hold">
                                          <p:stCondLst>
                                            <p:cond delay="0"/>
                                          </p:stCondLst>
                                        </p:cTn>
                                        <p:tgtEl>
                                          <p:spTgt spid="4">
                                            <p:txEl>
                                              <p:pRg st="14" end="14"/>
                                            </p:txEl>
                                          </p:spTgt>
                                        </p:tgtEl>
                                        <p:attrNameLst>
                                          <p:attrName>style.visibility</p:attrName>
                                        </p:attrNameLst>
                                      </p:cBhvr>
                                      <p:to>
                                        <p:strVal val="visible"/>
                                      </p:to>
                                    </p:set>
                                  </p:childTnLst>
                                </p:cTn>
                              </p:par>
                              <p:par>
                                <p:cTn id="34" presetID="1" presetClass="entr" presetSubtype="0" fill="hold" nodeType="withEffect">
                                  <p:stCondLst>
                                    <p:cond delay="1000"/>
                                  </p:stCondLst>
                                  <p:childTnLst>
                                    <p:set>
                                      <p:cBhvr>
                                        <p:cTn id="35" dur="1" fill="hold">
                                          <p:stCondLst>
                                            <p:cond delay="0"/>
                                          </p:stCondLst>
                                        </p:cTn>
                                        <p:tgtEl>
                                          <p:spTgt spid="4">
                                            <p:txEl>
                                              <p:pRg st="15" end="15"/>
                                            </p:txEl>
                                          </p:spTgt>
                                        </p:tgtEl>
                                        <p:attrNameLst>
                                          <p:attrName>style.visibility</p:attrName>
                                        </p:attrNameLst>
                                      </p:cBhvr>
                                      <p:to>
                                        <p:strVal val="visible"/>
                                      </p:to>
                                    </p:set>
                                  </p:childTnLst>
                                </p:cTn>
                              </p:par>
                              <p:par>
                                <p:cTn id="36" presetID="1" presetClass="entr" presetSubtype="0" fill="hold" nodeType="withEffect">
                                  <p:stCondLst>
                                    <p:cond delay="1000"/>
                                  </p:stCondLst>
                                  <p:childTnLst>
                                    <p:set>
                                      <p:cBhvr>
                                        <p:cTn id="37" dur="1" fill="hold">
                                          <p:stCondLst>
                                            <p:cond delay="0"/>
                                          </p:stCondLst>
                                        </p:cTn>
                                        <p:tgtEl>
                                          <p:spTgt spid="4">
                                            <p:txEl>
                                              <p:pRg st="16" end="16"/>
                                            </p:txEl>
                                          </p:spTgt>
                                        </p:tgtEl>
                                        <p:attrNameLst>
                                          <p:attrName>style.visibility</p:attrName>
                                        </p:attrNameLst>
                                      </p:cBhvr>
                                      <p:to>
                                        <p:strVal val="visible"/>
                                      </p:to>
                                    </p:set>
                                  </p:childTnLst>
                                </p:cTn>
                              </p:par>
                              <p:par>
                                <p:cTn id="38" presetID="1" presetClass="entr" presetSubtype="0" fill="hold" nodeType="withEffect">
                                  <p:stCondLst>
                                    <p:cond delay="1000"/>
                                  </p:stCondLst>
                                  <p:childTnLst>
                                    <p:set>
                                      <p:cBhvr>
                                        <p:cTn id="39" dur="1" fill="hold">
                                          <p:stCondLst>
                                            <p:cond delay="0"/>
                                          </p:stCondLst>
                                        </p:cTn>
                                        <p:tgtEl>
                                          <p:spTgt spid="4">
                                            <p:txEl>
                                              <p:pRg st="17" end="17"/>
                                            </p:txEl>
                                          </p:spTgt>
                                        </p:tgtEl>
                                        <p:attrNameLst>
                                          <p:attrName>style.visibility</p:attrName>
                                        </p:attrNameLst>
                                      </p:cBhvr>
                                      <p:to>
                                        <p:strVal val="visible"/>
                                      </p:to>
                                    </p:set>
                                  </p:childTnLst>
                                </p:cTn>
                              </p:par>
                              <p:par>
                                <p:cTn id="40" presetID="1" presetClass="entr" presetSubtype="0" fill="hold" nodeType="withEffect">
                                  <p:stCondLst>
                                    <p:cond delay="1000"/>
                                  </p:stCondLst>
                                  <p:childTnLst>
                                    <p:set>
                                      <p:cBhvr>
                                        <p:cTn id="41" dur="1" fill="hold">
                                          <p:stCondLst>
                                            <p:cond delay="0"/>
                                          </p:stCondLst>
                                        </p:cTn>
                                        <p:tgtEl>
                                          <p:spTgt spid="4">
                                            <p:txEl>
                                              <p:pRg st="18" end="18"/>
                                            </p:txEl>
                                          </p:spTgt>
                                        </p:tgtEl>
                                        <p:attrNameLst>
                                          <p:attrName>style.visibility</p:attrName>
                                        </p:attrNameLst>
                                      </p:cBhvr>
                                      <p:to>
                                        <p:strVal val="visible"/>
                                      </p:to>
                                    </p:set>
                                  </p:childTnLst>
                                </p:cTn>
                              </p:par>
                              <p:par>
                                <p:cTn id="42" presetID="1" presetClass="entr" presetSubtype="0" fill="hold" nodeType="withEffect">
                                  <p:stCondLst>
                                    <p:cond delay="1000"/>
                                  </p:stCondLst>
                                  <p:childTnLst>
                                    <p:set>
                                      <p:cBhvr>
                                        <p:cTn id="43" dur="1" fill="hold">
                                          <p:stCondLst>
                                            <p:cond delay="0"/>
                                          </p:stCondLst>
                                        </p:cTn>
                                        <p:tgtEl>
                                          <p:spTgt spid="4">
                                            <p:txEl>
                                              <p:pRg st="19" end="19"/>
                                            </p:txEl>
                                          </p:spTgt>
                                        </p:tgtEl>
                                        <p:attrNameLst>
                                          <p:attrName>style.visibility</p:attrName>
                                        </p:attrNameLst>
                                      </p:cBhvr>
                                      <p:to>
                                        <p:strVal val="visible"/>
                                      </p:to>
                                    </p:set>
                                  </p:childTnLst>
                                </p:cTn>
                              </p:par>
                              <p:par>
                                <p:cTn id="44" presetID="1" presetClass="entr" presetSubtype="0" fill="hold" nodeType="withEffect">
                                  <p:stCondLst>
                                    <p:cond delay="1000"/>
                                  </p:stCondLst>
                                  <p:childTnLst>
                                    <p:set>
                                      <p:cBhvr>
                                        <p:cTn id="45" dur="1" fill="hold">
                                          <p:stCondLst>
                                            <p:cond delay="0"/>
                                          </p:stCondLst>
                                        </p:cTn>
                                        <p:tgtEl>
                                          <p:spTgt spid="4">
                                            <p:txEl>
                                              <p:pRg st="20" end="20"/>
                                            </p:txEl>
                                          </p:spTgt>
                                        </p:tgtEl>
                                        <p:attrNameLst>
                                          <p:attrName>style.visibility</p:attrName>
                                        </p:attrNameLst>
                                      </p:cBhvr>
                                      <p:to>
                                        <p:strVal val="visible"/>
                                      </p:to>
                                    </p:set>
                                  </p:childTnLst>
                                </p:cTn>
                              </p:par>
                              <p:par>
                                <p:cTn id="46" presetID="1" presetClass="entr" presetSubtype="0" fill="hold" nodeType="withEffect">
                                  <p:stCondLst>
                                    <p:cond delay="1000"/>
                                  </p:stCondLst>
                                  <p:childTnLst>
                                    <p:set>
                                      <p:cBhvr>
                                        <p:cTn id="47" dur="1" fill="hold">
                                          <p:stCondLst>
                                            <p:cond delay="0"/>
                                          </p:stCondLst>
                                        </p:cTn>
                                        <p:tgtEl>
                                          <p:spTgt spid="4">
                                            <p:txEl>
                                              <p:pRg st="21" end="21"/>
                                            </p:txEl>
                                          </p:spTgt>
                                        </p:tgtEl>
                                        <p:attrNameLst>
                                          <p:attrName>style.visibility</p:attrName>
                                        </p:attrNameLst>
                                      </p:cBhvr>
                                      <p:to>
                                        <p:strVal val="visible"/>
                                      </p:to>
                                    </p:set>
                                  </p:childTnLst>
                                </p:cTn>
                              </p:par>
                            </p:childTnLst>
                          </p:cTn>
                        </p:par>
                        <p:par>
                          <p:cTn id="48" fill="hold">
                            <p:stCondLst>
                              <p:cond delay="1000"/>
                            </p:stCondLst>
                            <p:childTnLst>
                              <p:par>
                                <p:cTn id="49" presetID="22" presetClass="entr" presetSubtype="1" fill="hold" grpId="0" nodeType="afterEffect">
                                  <p:stCondLst>
                                    <p:cond delay="1000"/>
                                  </p:stCondLst>
                                  <p:childTnLst>
                                    <p:set>
                                      <p:cBhvr>
                                        <p:cTn id="50" dur="1" fill="hold">
                                          <p:stCondLst>
                                            <p:cond delay="0"/>
                                          </p:stCondLst>
                                        </p:cTn>
                                        <p:tgtEl>
                                          <p:spTgt spid="5"/>
                                        </p:tgtEl>
                                        <p:attrNameLst>
                                          <p:attrName>style.visibility</p:attrName>
                                        </p:attrNameLst>
                                      </p:cBhvr>
                                      <p:to>
                                        <p:strVal val="visible"/>
                                      </p:to>
                                    </p:set>
                                    <p:animEffect transition="in" filter="wipe(up)">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8FDF-DA8A-4B32-9443-75D5C0FFEC82}"/>
              </a:ext>
            </a:extLst>
          </p:cNvPr>
          <p:cNvSpPr>
            <a:spLocks noGrp="1"/>
          </p:cNvSpPr>
          <p:nvPr>
            <p:ph type="title"/>
          </p:nvPr>
        </p:nvSpPr>
        <p:spPr>
          <a:xfrm>
            <a:off x="117765" y="-142864"/>
            <a:ext cx="10515600" cy="1325563"/>
          </a:xfrm>
        </p:spPr>
        <p:txBody>
          <a:bodyPr/>
          <a:lstStyle/>
          <a:p>
            <a:r>
              <a:rPr lang="en-US" dirty="0">
                <a:latin typeface="Lucida Console" panose="020B0609040504020204" pitchFamily="49" charset="0"/>
              </a:rPr>
              <a:t>SddlHelp.exe -translate</a:t>
            </a:r>
          </a:p>
        </p:txBody>
      </p:sp>
      <p:sp>
        <p:nvSpPr>
          <p:cNvPr id="3" name="Content Placeholder 2">
            <a:extLst>
              <a:ext uri="{FF2B5EF4-FFF2-40B4-BE49-F238E27FC236}">
                <a16:creationId xmlns:a16="http://schemas.microsoft.com/office/drawing/2014/main" id="{71DB35A9-38A7-4EDC-B176-73714E7EF77C}"/>
              </a:ext>
            </a:extLst>
          </p:cNvPr>
          <p:cNvSpPr>
            <a:spLocks noGrp="1"/>
          </p:cNvSpPr>
          <p:nvPr>
            <p:ph idx="1"/>
          </p:nvPr>
        </p:nvSpPr>
        <p:spPr/>
        <p:txBody>
          <a:bodyPr/>
          <a:lstStyle/>
          <a:p>
            <a:endParaRPr lang="en-US"/>
          </a:p>
        </p:txBody>
      </p:sp>
      <p:sp>
        <p:nvSpPr>
          <p:cNvPr id="4" name="Console text">
            <a:extLst>
              <a:ext uri="{FF2B5EF4-FFF2-40B4-BE49-F238E27FC236}">
                <a16:creationId xmlns:a16="http://schemas.microsoft.com/office/drawing/2014/main" id="{49529E71-EECB-4AD3-8E0A-B6873A2BB6CF}"/>
              </a:ext>
            </a:extLst>
          </p:cNvPr>
          <p:cNvSpPr txBox="1"/>
          <p:nvPr/>
        </p:nvSpPr>
        <p:spPr>
          <a:xfrm>
            <a:off x="92364" y="837332"/>
            <a:ext cx="12016509" cy="6124754"/>
          </a:xfrm>
          <a:prstGeom prst="rect">
            <a:avLst/>
          </a:prstGeom>
          <a:solidFill>
            <a:schemeClr val="tx1"/>
          </a:solidFill>
        </p:spPr>
        <p:txBody>
          <a:bodyPr wrap="square" rtlCol="0">
            <a:spAutoFit/>
          </a:bodyPr>
          <a:lstStyle/>
          <a:p>
            <a:r>
              <a:rPr lang="en-US" sz="1400" dirty="0">
                <a:solidFill>
                  <a:schemeClr val="bg1"/>
                </a:solidFill>
                <a:latin typeface="Lucida Console" panose="020B0609040504020204" pitchFamily="49" charset="0"/>
              </a:rPr>
              <a:t>C:\&gt; SddlHelp.exe -translate "O:BAD:(A;ID;FA;;;BA)(A;ID;FA;;;SY)(A;ID;0x1200a9;;;BU)"</a:t>
            </a:r>
          </a:p>
          <a:p>
            <a:r>
              <a:rPr lang="en-US" sz="1400" dirty="0">
                <a:solidFill>
                  <a:schemeClr val="bg1"/>
                </a:solidFill>
                <a:latin typeface="Lucida Console" panose="020B0609040504020204" pitchFamily="49" charset="0"/>
              </a:rPr>
              <a:t>Control:  0x00008004  (SE_DACL_PRESENT SE_SELF_RELATIVE )</a:t>
            </a:r>
          </a:p>
          <a:p>
            <a:r>
              <a:rPr lang="en-US" sz="1400" dirty="0">
                <a:solidFill>
                  <a:schemeClr val="bg1"/>
                </a:solidFill>
                <a:latin typeface="Lucida Console" panose="020B0609040504020204" pitchFamily="49" charset="0"/>
              </a:rPr>
              <a:t>Owner:    BUILTIN\Administrators (S-1-5-32-544)</a:t>
            </a:r>
          </a:p>
          <a:p>
            <a:r>
              <a:rPr lang="en-US" sz="1400" dirty="0">
                <a:solidFill>
                  <a:schemeClr val="bg1"/>
                </a:solidFill>
                <a:latin typeface="Lucida Console" panose="020B0609040504020204" pitchFamily="49" charset="0"/>
              </a:rPr>
              <a:t>ACEs in DACL:  3</a:t>
            </a:r>
          </a:p>
          <a:p>
            <a:r>
              <a:rPr lang="en-US" sz="1400" dirty="0">
                <a:solidFill>
                  <a:schemeClr val="bg1"/>
                </a:solidFill>
                <a:latin typeface="Lucida Console" panose="020B0609040504020204" pitchFamily="49" charset="0"/>
              </a:rPr>
              <a:t>ACE 0.</a:t>
            </a:r>
          </a:p>
          <a:p>
            <a:r>
              <a:rPr lang="en-US" sz="1400" dirty="0">
                <a:solidFill>
                  <a:schemeClr val="bg1"/>
                </a:solidFill>
                <a:latin typeface="Lucida Console" panose="020B0609040504020204" pitchFamily="49" charset="0"/>
              </a:rPr>
              <a:t>    ACCESS_ALLOWED_ACE_TYPE</a:t>
            </a:r>
          </a:p>
          <a:p>
            <a:r>
              <a:rPr lang="en-US" sz="1400" dirty="0">
                <a:solidFill>
                  <a:schemeClr val="bg1"/>
                </a:solidFill>
                <a:latin typeface="Lucida Console" panose="020B0609040504020204" pitchFamily="49" charset="0"/>
              </a:rPr>
              <a:t>    SID:   BUILTIN\Administrators (S-1-5-32-544)</a:t>
            </a:r>
          </a:p>
          <a:p>
            <a:r>
              <a:rPr lang="en-US" sz="1400" dirty="0">
                <a:solidFill>
                  <a:schemeClr val="bg1"/>
                </a:solidFill>
                <a:latin typeface="Lucida Console" panose="020B0609040504020204" pitchFamily="49" charset="0"/>
              </a:rPr>
              <a:t>    Flags: [00000010] INHERITED_ACE</a:t>
            </a:r>
          </a:p>
          <a:p>
            <a:r>
              <a:rPr lang="en-US" sz="1400" dirty="0">
                <a:solidFill>
                  <a:schemeClr val="bg1"/>
                </a:solidFill>
                <a:latin typeface="Lucida Console" panose="020B0609040504020204" pitchFamily="49" charset="0"/>
              </a:rPr>
              <a:t>    Perms: [001f01ff]</a:t>
            </a:r>
          </a:p>
          <a:p>
            <a:r>
              <a:rPr lang="en-US" sz="1400" dirty="0">
                <a:solidFill>
                  <a:schemeClr val="bg1"/>
                </a:solidFill>
                <a:latin typeface="Lucida Console" panose="020B0609040504020204" pitchFamily="49" charset="0"/>
              </a:rPr>
              <a:t>ACE 1.</a:t>
            </a:r>
          </a:p>
          <a:p>
            <a:r>
              <a:rPr lang="en-US" sz="1400" dirty="0">
                <a:solidFill>
                  <a:schemeClr val="bg1"/>
                </a:solidFill>
                <a:latin typeface="Lucida Console" panose="020B0609040504020204" pitchFamily="49" charset="0"/>
              </a:rPr>
              <a:t>    ACCESS_ALLOWED_ACE_TYPE</a:t>
            </a:r>
          </a:p>
          <a:p>
            <a:r>
              <a:rPr lang="en-US" sz="1400" dirty="0">
                <a:solidFill>
                  <a:schemeClr val="bg1"/>
                </a:solidFill>
                <a:latin typeface="Lucida Console" panose="020B0609040504020204" pitchFamily="49" charset="0"/>
              </a:rPr>
              <a:t>    SID:   NT AUTHORITY\SYSTEM (S-1-5-18)</a:t>
            </a:r>
          </a:p>
          <a:p>
            <a:r>
              <a:rPr lang="en-US" sz="1400" dirty="0">
                <a:solidFill>
                  <a:schemeClr val="bg1"/>
                </a:solidFill>
                <a:latin typeface="Lucida Console" panose="020B0609040504020204" pitchFamily="49" charset="0"/>
              </a:rPr>
              <a:t>    Flags: [00000010] INHERITED_ACE</a:t>
            </a:r>
          </a:p>
          <a:p>
            <a:r>
              <a:rPr lang="en-US" sz="1400" dirty="0">
                <a:solidFill>
                  <a:schemeClr val="bg1"/>
                </a:solidFill>
                <a:latin typeface="Lucida Console" panose="020B0609040504020204" pitchFamily="49" charset="0"/>
              </a:rPr>
              <a:t>    Perms: [001f01ff]</a:t>
            </a:r>
          </a:p>
          <a:p>
            <a:r>
              <a:rPr lang="en-US" sz="1400" dirty="0">
                <a:solidFill>
                  <a:schemeClr val="bg1"/>
                </a:solidFill>
                <a:latin typeface="Lucida Console" panose="020B0609040504020204" pitchFamily="49" charset="0"/>
              </a:rPr>
              <a:t>ACE 2.</a:t>
            </a:r>
          </a:p>
          <a:p>
            <a:r>
              <a:rPr lang="en-US" sz="1400" dirty="0">
                <a:solidFill>
                  <a:schemeClr val="bg1"/>
                </a:solidFill>
                <a:latin typeface="Lucida Console" panose="020B0609040504020204" pitchFamily="49" charset="0"/>
              </a:rPr>
              <a:t>    ACCESS_ALLOWED_ACE_TYPE</a:t>
            </a:r>
          </a:p>
          <a:p>
            <a:r>
              <a:rPr lang="en-US" sz="1400" dirty="0">
                <a:solidFill>
                  <a:schemeClr val="bg1"/>
                </a:solidFill>
                <a:latin typeface="Lucida Console" panose="020B0609040504020204" pitchFamily="49" charset="0"/>
              </a:rPr>
              <a:t>    SID:   BUILTIN\Users (S-1-5-32-545)</a:t>
            </a:r>
          </a:p>
          <a:p>
            <a:r>
              <a:rPr lang="en-US" sz="1400" dirty="0">
                <a:solidFill>
                  <a:schemeClr val="bg1"/>
                </a:solidFill>
                <a:latin typeface="Lucida Console" panose="020B0609040504020204" pitchFamily="49" charset="0"/>
              </a:rPr>
              <a:t>    Flags: [00000010] INHERITED_ACE</a:t>
            </a:r>
          </a:p>
          <a:p>
            <a:r>
              <a:rPr lang="en-US" sz="1400" dirty="0">
                <a:solidFill>
                  <a:schemeClr val="bg1"/>
                </a:solidFill>
                <a:latin typeface="Lucida Console" panose="020B0609040504020204" pitchFamily="49" charset="0"/>
              </a:rPr>
              <a:t>    Perms: [001200a9]</a:t>
            </a:r>
          </a:p>
          <a:p>
            <a:r>
              <a:rPr lang="en-US" sz="1400" dirty="0">
                <a:solidFill>
                  <a:schemeClr val="bg1"/>
                </a:solidFill>
                <a:latin typeface="Lucida Console" panose="020B0609040504020204" pitchFamily="49" charset="0"/>
              </a:rPr>
              <a:t>C:\&gt;</a:t>
            </a:r>
          </a:p>
          <a:p>
            <a:endParaRPr lang="en-US" sz="1400" dirty="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a:p>
            <a:endParaRPr lang="en-US" sz="1400" dirty="0">
              <a:solidFill>
                <a:schemeClr val="bg1"/>
              </a:solidFill>
              <a:latin typeface="Lucida Console" panose="020B0609040504020204" pitchFamily="49" charset="0"/>
            </a:endParaRPr>
          </a:p>
        </p:txBody>
      </p:sp>
      <p:sp>
        <p:nvSpPr>
          <p:cNvPr id="5" name="Console text">
            <a:extLst>
              <a:ext uri="{FF2B5EF4-FFF2-40B4-BE49-F238E27FC236}">
                <a16:creationId xmlns:a16="http://schemas.microsoft.com/office/drawing/2014/main" id="{1758D9A2-62F1-4828-A839-583855DAFBCE}"/>
              </a:ext>
            </a:extLst>
          </p:cNvPr>
          <p:cNvSpPr txBox="1"/>
          <p:nvPr/>
        </p:nvSpPr>
        <p:spPr>
          <a:xfrm>
            <a:off x="92364" y="837332"/>
            <a:ext cx="12016509" cy="6124754"/>
          </a:xfrm>
          <a:prstGeom prst="rect">
            <a:avLst/>
          </a:prstGeom>
          <a:solidFill>
            <a:schemeClr val="tx1"/>
          </a:solidFill>
        </p:spPr>
        <p:txBody>
          <a:bodyPr wrap="square" rtlCol="0">
            <a:spAutoFit/>
          </a:bodyPr>
          <a:lstStyle/>
          <a:p>
            <a:r>
              <a:rPr lang="en-US" sz="1400" dirty="0">
                <a:solidFill>
                  <a:schemeClr val="bg1"/>
                </a:solidFill>
                <a:latin typeface="Lucida Console" panose="020B0609040504020204" pitchFamily="49" charset="0"/>
              </a:rPr>
              <a:t>C:\&gt; SddlHelp.exe -translate "O:BAD:(A;ID;FA;;;BA)(A;ID;FA;;;SY)(A;ID;0x1200a9;;;BU)" file</a:t>
            </a:r>
          </a:p>
          <a:p>
            <a:r>
              <a:rPr lang="en-US" sz="1400" dirty="0">
                <a:solidFill>
                  <a:schemeClr val="bg1"/>
                </a:solidFill>
                <a:latin typeface="Lucida Console" panose="020B0609040504020204" pitchFamily="49" charset="0"/>
              </a:rPr>
              <a:t>Control:  0x00008004  (SE_DACL_PRESENT SE_SELF_RELATIVE )</a:t>
            </a:r>
          </a:p>
          <a:p>
            <a:r>
              <a:rPr lang="en-US" sz="1400" dirty="0">
                <a:solidFill>
                  <a:schemeClr val="bg1"/>
                </a:solidFill>
                <a:latin typeface="Lucida Console" panose="020B0609040504020204" pitchFamily="49" charset="0"/>
              </a:rPr>
              <a:t>Owner:    BUILTIN\Administrators (S-1-5-32-544)</a:t>
            </a:r>
          </a:p>
          <a:p>
            <a:r>
              <a:rPr lang="en-US" sz="1400" dirty="0">
                <a:solidFill>
                  <a:schemeClr val="bg1"/>
                </a:solidFill>
                <a:latin typeface="Lucida Console" panose="020B0609040504020204" pitchFamily="49" charset="0"/>
              </a:rPr>
              <a:t>ACEs in DACL:  3</a:t>
            </a:r>
          </a:p>
          <a:p>
            <a:r>
              <a:rPr lang="en-US" sz="1400" dirty="0">
                <a:solidFill>
                  <a:schemeClr val="bg1"/>
                </a:solidFill>
                <a:latin typeface="Lucida Console" panose="020B0609040504020204" pitchFamily="49" charset="0"/>
              </a:rPr>
              <a:t>ACE 0.</a:t>
            </a:r>
          </a:p>
          <a:p>
            <a:r>
              <a:rPr lang="en-US" sz="1400" dirty="0">
                <a:solidFill>
                  <a:schemeClr val="bg1"/>
                </a:solidFill>
                <a:latin typeface="Lucida Console" panose="020B0609040504020204" pitchFamily="49" charset="0"/>
              </a:rPr>
              <a:t>    ACCESS_ALLOWED_ACE_TYPE</a:t>
            </a:r>
          </a:p>
          <a:p>
            <a:r>
              <a:rPr lang="en-US" sz="1400" dirty="0">
                <a:solidFill>
                  <a:schemeClr val="bg1"/>
                </a:solidFill>
                <a:latin typeface="Lucida Console" panose="020B0609040504020204" pitchFamily="49" charset="0"/>
              </a:rPr>
              <a:t>    SID:   BUILTIN\Administrators (S-1-5-32-544)</a:t>
            </a:r>
          </a:p>
          <a:p>
            <a:r>
              <a:rPr lang="en-US" sz="1400" dirty="0">
                <a:solidFill>
                  <a:schemeClr val="bg1"/>
                </a:solidFill>
                <a:latin typeface="Lucida Console" panose="020B0609040504020204" pitchFamily="49" charset="0"/>
              </a:rPr>
              <a:t>    Flags: [00000010] INHERITED_ACE</a:t>
            </a:r>
          </a:p>
          <a:p>
            <a:r>
              <a:rPr lang="en-US" sz="1400" dirty="0">
                <a:solidFill>
                  <a:schemeClr val="bg1"/>
                </a:solidFill>
                <a:latin typeface="Lucida Console" panose="020B0609040504020204" pitchFamily="49" charset="0"/>
              </a:rPr>
              <a:t>    Perms: [001f01ff]</a:t>
            </a:r>
          </a:p>
          <a:p>
            <a:r>
              <a:rPr lang="en-US" sz="1400" dirty="0">
                <a:solidFill>
                  <a:schemeClr val="bg1"/>
                </a:solidFill>
                <a:latin typeface="Lucida Console" panose="020B0609040504020204" pitchFamily="49" charset="0"/>
              </a:rPr>
              <a:t>           FILE_ALL_ACCESS</a:t>
            </a:r>
          </a:p>
          <a:p>
            <a:r>
              <a:rPr lang="en-US" sz="1400" dirty="0">
                <a:solidFill>
                  <a:schemeClr val="bg1"/>
                </a:solidFill>
                <a:latin typeface="Lucida Console" panose="020B0609040504020204" pitchFamily="49" charset="0"/>
              </a:rPr>
              <a:t>ACE 1.</a:t>
            </a:r>
          </a:p>
          <a:p>
            <a:r>
              <a:rPr lang="en-US" sz="1400" dirty="0">
                <a:solidFill>
                  <a:schemeClr val="bg1"/>
                </a:solidFill>
                <a:latin typeface="Lucida Console" panose="020B0609040504020204" pitchFamily="49" charset="0"/>
              </a:rPr>
              <a:t>    ACCESS_ALLOWED_ACE_TYPE</a:t>
            </a:r>
          </a:p>
          <a:p>
            <a:r>
              <a:rPr lang="en-US" sz="1400" dirty="0">
                <a:solidFill>
                  <a:schemeClr val="bg1"/>
                </a:solidFill>
                <a:latin typeface="Lucida Console" panose="020B0609040504020204" pitchFamily="49" charset="0"/>
              </a:rPr>
              <a:t>    SID:   NT AUTHORITY\SYSTEM (S-1-5-18)</a:t>
            </a:r>
          </a:p>
          <a:p>
            <a:r>
              <a:rPr lang="en-US" sz="1400" dirty="0">
                <a:solidFill>
                  <a:schemeClr val="bg1"/>
                </a:solidFill>
                <a:latin typeface="Lucida Console" panose="020B0609040504020204" pitchFamily="49" charset="0"/>
              </a:rPr>
              <a:t>    Flags: [00000010] INHERITED_ACE</a:t>
            </a:r>
          </a:p>
          <a:p>
            <a:r>
              <a:rPr lang="en-US" sz="1400" dirty="0">
                <a:solidFill>
                  <a:schemeClr val="bg1"/>
                </a:solidFill>
                <a:latin typeface="Lucida Console" panose="020B0609040504020204" pitchFamily="49" charset="0"/>
              </a:rPr>
              <a:t>    Perms: [001f01ff]</a:t>
            </a:r>
          </a:p>
          <a:p>
            <a:r>
              <a:rPr lang="en-US" sz="1400" dirty="0">
                <a:solidFill>
                  <a:schemeClr val="bg1"/>
                </a:solidFill>
                <a:latin typeface="Lucida Console" panose="020B0609040504020204" pitchFamily="49" charset="0"/>
              </a:rPr>
              <a:t>           FILE_ALL_ACCESS</a:t>
            </a:r>
          </a:p>
          <a:p>
            <a:r>
              <a:rPr lang="en-US" sz="1400" dirty="0">
                <a:solidFill>
                  <a:schemeClr val="bg1"/>
                </a:solidFill>
                <a:latin typeface="Lucida Console" panose="020B0609040504020204" pitchFamily="49" charset="0"/>
              </a:rPr>
              <a:t>ACE 2.</a:t>
            </a:r>
          </a:p>
          <a:p>
            <a:r>
              <a:rPr lang="en-US" sz="1400" dirty="0">
                <a:solidFill>
                  <a:schemeClr val="bg1"/>
                </a:solidFill>
                <a:latin typeface="Lucida Console" panose="020B0609040504020204" pitchFamily="49" charset="0"/>
              </a:rPr>
              <a:t>    ACCESS_ALLOWED_ACE_TYPE</a:t>
            </a:r>
          </a:p>
          <a:p>
            <a:r>
              <a:rPr lang="en-US" sz="1400" dirty="0">
                <a:solidFill>
                  <a:schemeClr val="bg1"/>
                </a:solidFill>
                <a:latin typeface="Lucida Console" panose="020B0609040504020204" pitchFamily="49" charset="0"/>
              </a:rPr>
              <a:t>    SID:   BUILTIN\Users (S-1-5-32-545)</a:t>
            </a:r>
          </a:p>
          <a:p>
            <a:r>
              <a:rPr lang="en-US" sz="1400" dirty="0">
                <a:solidFill>
                  <a:schemeClr val="bg1"/>
                </a:solidFill>
                <a:latin typeface="Lucida Console" panose="020B0609040504020204" pitchFamily="49" charset="0"/>
              </a:rPr>
              <a:t>    Flags: [00000010] INHERITED_ACE</a:t>
            </a:r>
          </a:p>
          <a:p>
            <a:r>
              <a:rPr lang="en-US" sz="1400" dirty="0">
                <a:solidFill>
                  <a:schemeClr val="bg1"/>
                </a:solidFill>
                <a:latin typeface="Lucida Console" panose="020B0609040504020204" pitchFamily="49" charset="0"/>
              </a:rPr>
              <a:t>    Perms: [001200a9]</a:t>
            </a:r>
          </a:p>
          <a:p>
            <a:r>
              <a:rPr lang="en-US" sz="1400" dirty="0">
                <a:solidFill>
                  <a:schemeClr val="bg1"/>
                </a:solidFill>
                <a:latin typeface="Lucida Console" panose="020B0609040504020204" pitchFamily="49" charset="0"/>
              </a:rPr>
              <a:t>           FILE_READ_DATA</a:t>
            </a:r>
          </a:p>
          <a:p>
            <a:r>
              <a:rPr lang="en-US" sz="1400" dirty="0">
                <a:solidFill>
                  <a:schemeClr val="bg1"/>
                </a:solidFill>
                <a:latin typeface="Lucida Console" panose="020B0609040504020204" pitchFamily="49" charset="0"/>
              </a:rPr>
              <a:t>           FILE_READ_EA</a:t>
            </a:r>
          </a:p>
          <a:p>
            <a:r>
              <a:rPr lang="en-US" sz="1400" dirty="0">
                <a:solidFill>
                  <a:schemeClr val="bg1"/>
                </a:solidFill>
                <a:latin typeface="Lucida Console" panose="020B0609040504020204" pitchFamily="49" charset="0"/>
              </a:rPr>
              <a:t>           FILE_EXECUTE</a:t>
            </a:r>
          </a:p>
          <a:p>
            <a:r>
              <a:rPr lang="en-US" sz="1400" dirty="0">
                <a:solidFill>
                  <a:schemeClr val="bg1"/>
                </a:solidFill>
                <a:latin typeface="Lucida Console" panose="020B0609040504020204" pitchFamily="49" charset="0"/>
              </a:rPr>
              <a:t>           FILE_READ_ATTRIBUTES</a:t>
            </a:r>
          </a:p>
          <a:p>
            <a:r>
              <a:rPr lang="en-US" sz="1400" dirty="0">
                <a:solidFill>
                  <a:schemeClr val="bg1"/>
                </a:solidFill>
                <a:latin typeface="Lucida Console" panose="020B0609040504020204" pitchFamily="49" charset="0"/>
              </a:rPr>
              <a:t>           READ_CONTROL</a:t>
            </a:r>
          </a:p>
          <a:p>
            <a:r>
              <a:rPr lang="en-US" sz="1400" dirty="0">
                <a:solidFill>
                  <a:schemeClr val="bg1"/>
                </a:solidFill>
                <a:latin typeface="Lucida Console" panose="020B0609040504020204" pitchFamily="49" charset="0"/>
              </a:rPr>
              <a:t>           SYNCHRONIZE</a:t>
            </a:r>
          </a:p>
          <a:p>
            <a:r>
              <a:rPr lang="en-US" sz="1400" dirty="0">
                <a:solidFill>
                  <a:schemeClr val="bg1"/>
                </a:solidFill>
                <a:latin typeface="Lucida Console" panose="020B0609040504020204" pitchFamily="49" charset="0"/>
              </a:rPr>
              <a:t>C:\&gt;</a:t>
            </a:r>
          </a:p>
        </p:txBody>
      </p:sp>
      <p:sp>
        <p:nvSpPr>
          <p:cNvPr id="6" name="Rectangle 5">
            <a:extLst>
              <a:ext uri="{FF2B5EF4-FFF2-40B4-BE49-F238E27FC236}">
                <a16:creationId xmlns:a16="http://schemas.microsoft.com/office/drawing/2014/main" id="{C6CA7023-1B7F-4820-B9EB-2868D4605EB6}"/>
              </a:ext>
            </a:extLst>
          </p:cNvPr>
          <p:cNvSpPr/>
          <p:nvPr/>
        </p:nvSpPr>
        <p:spPr>
          <a:xfrm>
            <a:off x="9249871" y="837333"/>
            <a:ext cx="591127" cy="280268"/>
          </a:xfrm>
          <a:prstGeom prst="rect">
            <a:avLst/>
          </a:prstGeom>
          <a:solidFill>
            <a:srgbClr val="FFFF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F25B31-93D2-4492-B102-5968B1769ED1}"/>
              </a:ext>
            </a:extLst>
          </p:cNvPr>
          <p:cNvSpPr/>
          <p:nvPr/>
        </p:nvSpPr>
        <p:spPr>
          <a:xfrm>
            <a:off x="1297709" y="2790823"/>
            <a:ext cx="1741055" cy="280268"/>
          </a:xfrm>
          <a:prstGeom prst="rect">
            <a:avLst/>
          </a:prstGeom>
          <a:solidFill>
            <a:srgbClr val="FFFF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7F97B4-F6A1-4FB3-A2E1-4F22C00A2811}"/>
              </a:ext>
            </a:extLst>
          </p:cNvPr>
          <p:cNvSpPr/>
          <p:nvPr/>
        </p:nvSpPr>
        <p:spPr>
          <a:xfrm>
            <a:off x="1297709" y="4088533"/>
            <a:ext cx="1741055" cy="261794"/>
          </a:xfrm>
          <a:prstGeom prst="rect">
            <a:avLst/>
          </a:prstGeom>
          <a:solidFill>
            <a:srgbClr val="FFFF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E273E3F-EF9F-434C-9D02-5F1AD16984AC}"/>
              </a:ext>
            </a:extLst>
          </p:cNvPr>
          <p:cNvSpPr/>
          <p:nvPr/>
        </p:nvSpPr>
        <p:spPr>
          <a:xfrm>
            <a:off x="1297709" y="5367769"/>
            <a:ext cx="2276764" cy="1282413"/>
          </a:xfrm>
          <a:prstGeom prst="rect">
            <a:avLst/>
          </a:prstGeom>
          <a:solidFill>
            <a:srgbClr val="FFFF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42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9F4A-81A5-4754-88FB-20E623466D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FC8377A-6EF5-4DD4-9831-6E6ACDECF07E}"/>
              </a:ext>
            </a:extLst>
          </p:cNvPr>
          <p:cNvSpPr>
            <a:spLocks noGrp="1"/>
          </p:cNvSpPr>
          <p:nvPr>
            <p:ph idx="1"/>
          </p:nvPr>
        </p:nvSpPr>
        <p:spPr/>
        <p:txBody>
          <a:bodyPr>
            <a:noAutofit/>
          </a:bodyPr>
          <a:lstStyle/>
          <a:p>
            <a:pPr marL="0" lvl="0" indent="0">
              <a:buNone/>
            </a:pPr>
            <a:r>
              <a:rPr lang="en-US" dirty="0">
                <a:solidFill>
                  <a:prstClr val="white"/>
                </a:solidFill>
              </a:rPr>
              <a:t>SDDL documentation for Windows developers</a:t>
            </a:r>
            <a:br>
              <a:rPr lang="en-US" dirty="0">
                <a:solidFill>
                  <a:prstClr val="white"/>
                </a:solidFill>
              </a:rPr>
            </a:br>
            <a:r>
              <a:rPr lang="en-US" sz="1400" dirty="0">
                <a:solidFill>
                  <a:prstClr val="white"/>
                </a:solidFill>
                <a:latin typeface="Lucida Console" panose="020B0609040504020204" pitchFamily="49" charset="0"/>
              </a:rPr>
              <a:t> https://docs.microsoft.com/en-us/windows/win32/secauthz/security-descriptor-definition-language </a:t>
            </a:r>
            <a:endParaRPr lang="en-US" dirty="0">
              <a:solidFill>
                <a:prstClr val="white"/>
              </a:solidFill>
              <a:latin typeface="Lucida Console" panose="020B0609040504020204" pitchFamily="49" charset="0"/>
            </a:endParaRPr>
          </a:p>
          <a:p>
            <a:pPr marL="0" indent="0">
              <a:buNone/>
            </a:pPr>
            <a:r>
              <a:rPr lang="en-US" dirty="0"/>
              <a:t>SDDL open specification documentation</a:t>
            </a:r>
            <a:br>
              <a:rPr lang="en-US" dirty="0"/>
            </a:br>
            <a:r>
              <a:rPr lang="en-US" sz="1400" dirty="0">
                <a:solidFill>
                  <a:prstClr val="white"/>
                </a:solidFill>
                <a:latin typeface="Lucida Console" panose="020B0609040504020204" pitchFamily="49" charset="0"/>
              </a:rPr>
              <a:t> https://docs.microsoft.com/en-us/openspecs/windows_protocols/ms-dtyp/4f4251cc-23b6-44b6-93ba-69688422cb06</a:t>
            </a:r>
          </a:p>
          <a:p>
            <a:pPr marL="0" indent="0">
              <a:buNone/>
            </a:pPr>
            <a:r>
              <a:rPr lang="en-US" dirty="0"/>
              <a:t>Sysinternals </a:t>
            </a:r>
            <a:r>
              <a:rPr lang="en-US" dirty="0" err="1"/>
              <a:t>AccessChk</a:t>
            </a:r>
            <a:br>
              <a:rPr lang="en-US" dirty="0"/>
            </a:br>
            <a:r>
              <a:rPr lang="en-US" sz="1400" dirty="0">
                <a:solidFill>
                  <a:prstClr val="white"/>
                </a:solidFill>
                <a:latin typeface="Lucida Console" panose="020B0609040504020204" pitchFamily="49" charset="0"/>
              </a:rPr>
              <a:t> https://docs.microsoft.com/en-us/sysinternals/downloads/accesschk</a:t>
            </a:r>
          </a:p>
          <a:p>
            <a:pPr marL="0" indent="0">
              <a:buNone/>
            </a:pPr>
            <a:r>
              <a:rPr lang="en-US" dirty="0" err="1"/>
              <a:t>SetObjectSecurity</a:t>
            </a:r>
            <a:r>
              <a:rPr lang="en-US" dirty="0"/>
              <a:t> (part of MS Security Compliance Toolkit)</a:t>
            </a:r>
            <a:br>
              <a:rPr lang="en-US" dirty="0"/>
            </a:br>
            <a:r>
              <a:rPr lang="en-US" sz="1400" dirty="0">
                <a:solidFill>
                  <a:prstClr val="white"/>
                </a:solidFill>
                <a:latin typeface="Lucida Console" panose="020B0609040504020204" pitchFamily="49" charset="0"/>
              </a:rPr>
              <a:t> https://aka.ms/sct</a:t>
            </a:r>
            <a:br>
              <a:rPr lang="en-US" sz="1400" dirty="0">
                <a:solidFill>
                  <a:prstClr val="white"/>
                </a:solidFill>
                <a:latin typeface="Lucida Console" panose="020B0609040504020204" pitchFamily="49" charset="0"/>
              </a:rPr>
            </a:br>
            <a:r>
              <a:rPr lang="en-US" sz="1400" dirty="0">
                <a:solidFill>
                  <a:prstClr val="white"/>
                </a:solidFill>
                <a:latin typeface="Lucida Console" panose="020B0609040504020204" pitchFamily="49" charset="0"/>
              </a:rPr>
              <a:t> https://www.microsoft.com/download/details.aspx?id=55319</a:t>
            </a:r>
          </a:p>
          <a:p>
            <a:pPr marL="0" indent="0">
              <a:buNone/>
            </a:pPr>
            <a:endParaRPr lang="en-US" dirty="0"/>
          </a:p>
        </p:txBody>
      </p:sp>
    </p:spTree>
    <p:extLst>
      <p:ext uri="{BB962C8B-B14F-4D97-AF65-F5344CB8AC3E}">
        <p14:creationId xmlns:p14="http://schemas.microsoft.com/office/powerpoint/2010/main" val="295082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5273-36EC-400D-BCF2-095B2BD8AF8B}"/>
              </a:ext>
            </a:extLst>
          </p:cNvPr>
          <p:cNvSpPr>
            <a:spLocks noGrp="1"/>
          </p:cNvSpPr>
          <p:nvPr>
            <p:ph type="title"/>
          </p:nvPr>
        </p:nvSpPr>
        <p:spPr/>
        <p:txBody>
          <a:bodyPr/>
          <a:lstStyle/>
          <a:p>
            <a:r>
              <a:rPr lang="en-US"/>
              <a:t>tl;dr </a:t>
            </a:r>
            <a:r>
              <a:rPr lang="en-US" dirty="0"/>
              <a:t>– What is SDDL good/not-good for</a:t>
            </a:r>
          </a:p>
        </p:txBody>
      </p:sp>
      <p:sp>
        <p:nvSpPr>
          <p:cNvPr id="3" name="Content Placeholder 2">
            <a:extLst>
              <a:ext uri="{FF2B5EF4-FFF2-40B4-BE49-F238E27FC236}">
                <a16:creationId xmlns:a16="http://schemas.microsoft.com/office/drawing/2014/main" id="{2DD22EC7-8CDD-46A3-9A96-F2EB2FFFF5DB}"/>
              </a:ext>
            </a:extLst>
          </p:cNvPr>
          <p:cNvSpPr>
            <a:spLocks noGrp="1"/>
          </p:cNvSpPr>
          <p:nvPr>
            <p:ph idx="1"/>
          </p:nvPr>
        </p:nvSpPr>
        <p:spPr/>
        <p:txBody>
          <a:bodyPr>
            <a:normAutofit/>
          </a:bodyPr>
          <a:lstStyle/>
          <a:p>
            <a:pPr marL="0" indent="0">
              <a:buNone/>
            </a:pPr>
            <a:r>
              <a:rPr lang="en-US" dirty="0"/>
              <a:t>Really good: </a:t>
            </a:r>
          </a:p>
          <a:p>
            <a:pPr marL="0" indent="0">
              <a:buNone/>
            </a:pPr>
            <a:r>
              <a:rPr lang="en-US" dirty="0"/>
              <a:t>	persistence, transmission, and setting of SDs with full fidelity</a:t>
            </a:r>
          </a:p>
          <a:p>
            <a:pPr marL="0" indent="0">
              <a:buNone/>
            </a:pPr>
            <a:endParaRPr lang="en-US" dirty="0"/>
          </a:p>
          <a:p>
            <a:pPr marL="0" indent="0">
              <a:buNone/>
            </a:pPr>
            <a:r>
              <a:rPr lang="en-US" i="1" dirty="0" err="1"/>
              <a:t>Kinda</a:t>
            </a:r>
            <a:r>
              <a:rPr lang="en-US" dirty="0"/>
              <a:t> good: </a:t>
            </a:r>
          </a:p>
          <a:p>
            <a:pPr marL="0" indent="0">
              <a:buNone/>
            </a:pPr>
            <a:r>
              <a:rPr lang="en-US" dirty="0"/>
              <a:t>	quick visual inspection</a:t>
            </a:r>
          </a:p>
          <a:p>
            <a:pPr marL="0" indent="0">
              <a:buNone/>
            </a:pPr>
            <a:endParaRPr lang="en-US" dirty="0"/>
          </a:p>
          <a:p>
            <a:pPr marL="0" indent="0">
              <a:buNone/>
            </a:pPr>
            <a:r>
              <a:rPr lang="en-US" dirty="0"/>
              <a:t>Not good at all: </a:t>
            </a:r>
          </a:p>
          <a:p>
            <a:pPr marL="0" indent="0">
              <a:buNone/>
            </a:pPr>
            <a:r>
              <a:rPr lang="en-US" dirty="0"/>
              <a:t>	detailed visual inspection/verification</a:t>
            </a:r>
          </a:p>
          <a:p>
            <a:pPr marL="0" indent="0">
              <a:buNone/>
            </a:pPr>
            <a:endParaRPr lang="en-US" dirty="0"/>
          </a:p>
          <a:p>
            <a:endParaRPr lang="en-US" dirty="0"/>
          </a:p>
        </p:txBody>
      </p:sp>
    </p:spTree>
    <p:extLst>
      <p:ext uri="{BB962C8B-B14F-4D97-AF65-F5344CB8AC3E}">
        <p14:creationId xmlns:p14="http://schemas.microsoft.com/office/powerpoint/2010/main" val="82380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4D51-4A81-4856-A728-35AAEDD59FCE}"/>
              </a:ext>
            </a:extLst>
          </p:cNvPr>
          <p:cNvSpPr>
            <a:spLocks noGrp="1"/>
          </p:cNvSpPr>
          <p:nvPr>
            <p:ph type="title"/>
          </p:nvPr>
        </p:nvSpPr>
        <p:spPr/>
        <p:txBody>
          <a:bodyPr/>
          <a:lstStyle/>
          <a:p>
            <a:r>
              <a:rPr lang="en-US" dirty="0"/>
              <a:t>Implementation: SECURITY_DESCRIPTOR</a:t>
            </a:r>
          </a:p>
        </p:txBody>
      </p:sp>
      <p:sp>
        <p:nvSpPr>
          <p:cNvPr id="3" name="Content Placeholder 2">
            <a:extLst>
              <a:ext uri="{FF2B5EF4-FFF2-40B4-BE49-F238E27FC236}">
                <a16:creationId xmlns:a16="http://schemas.microsoft.com/office/drawing/2014/main" id="{5EA2994A-A364-4AB7-B269-CD1B19D8B2AC}"/>
              </a:ext>
            </a:extLst>
          </p:cNvPr>
          <p:cNvSpPr>
            <a:spLocks noGrp="1"/>
          </p:cNvSpPr>
          <p:nvPr>
            <p:ph idx="1"/>
          </p:nvPr>
        </p:nvSpPr>
        <p:spPr/>
        <p:txBody>
          <a:bodyPr/>
          <a:lstStyle/>
          <a:p>
            <a:r>
              <a:rPr lang="en-US" dirty="0"/>
              <a:t>SECURITY_DESCRIPTOR is a binary object</a:t>
            </a:r>
          </a:p>
          <a:p>
            <a:r>
              <a:rPr lang="en-US" dirty="0"/>
              <a:t>“Absolute” format</a:t>
            </a:r>
          </a:p>
          <a:p>
            <a:pPr lvl="1"/>
            <a:r>
              <a:rPr lang="en-US" dirty="0"/>
              <a:t>Contains memory pointers to different pieces of the SD</a:t>
            </a:r>
          </a:p>
          <a:p>
            <a:pPr lvl="1"/>
            <a:r>
              <a:rPr lang="en-US" dirty="0"/>
              <a:t>Might not be in a contiguous block of memory</a:t>
            </a:r>
          </a:p>
          <a:p>
            <a:r>
              <a:rPr lang="en-US" dirty="0"/>
              <a:t>“Self-relative” format</a:t>
            </a:r>
          </a:p>
          <a:p>
            <a:pPr lvl="1"/>
            <a:r>
              <a:rPr lang="en-US" dirty="0"/>
              <a:t>Memory is in a contiguous block</a:t>
            </a:r>
          </a:p>
          <a:p>
            <a:pPr lvl="1"/>
            <a:r>
              <a:rPr lang="en-US" dirty="0"/>
              <a:t>Uses offsets rather than pointers</a:t>
            </a:r>
          </a:p>
          <a:p>
            <a:pPr lvl="1"/>
            <a:r>
              <a:rPr lang="en-US" dirty="0"/>
              <a:t>More portable – can be saved or transmitted as-is.</a:t>
            </a:r>
          </a:p>
        </p:txBody>
      </p:sp>
    </p:spTree>
    <p:extLst>
      <p:ext uri="{BB962C8B-B14F-4D97-AF65-F5344CB8AC3E}">
        <p14:creationId xmlns:p14="http://schemas.microsoft.com/office/powerpoint/2010/main" val="197449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9C3635-8414-4003-996F-231E726D79C1}"/>
              </a:ext>
            </a:extLst>
          </p:cNvPr>
          <p:cNvSpPr>
            <a:spLocks noGrp="1"/>
          </p:cNvSpPr>
          <p:nvPr>
            <p:ph type="ctrTitle"/>
          </p:nvPr>
        </p:nvSpPr>
        <p:spPr/>
        <p:txBody>
          <a:bodyPr/>
          <a:lstStyle/>
          <a:p>
            <a:r>
              <a:rPr lang="en-US" dirty="0"/>
              <a:t>Thank you for your time</a:t>
            </a:r>
          </a:p>
        </p:txBody>
      </p:sp>
      <p:sp>
        <p:nvSpPr>
          <p:cNvPr id="5" name="Subtitle 4">
            <a:extLst>
              <a:ext uri="{FF2B5EF4-FFF2-40B4-BE49-F238E27FC236}">
                <a16:creationId xmlns:a16="http://schemas.microsoft.com/office/drawing/2014/main" id="{79ACDCEC-3319-4898-86F2-B65DF5D00F5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63627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26BF-16C0-4EBA-81E5-80872F081B42}"/>
              </a:ext>
            </a:extLst>
          </p:cNvPr>
          <p:cNvSpPr>
            <a:spLocks noGrp="1"/>
          </p:cNvSpPr>
          <p:nvPr>
            <p:ph type="title"/>
          </p:nvPr>
        </p:nvSpPr>
        <p:spPr/>
        <p:txBody>
          <a:bodyPr/>
          <a:lstStyle/>
          <a:p>
            <a:r>
              <a:rPr lang="en-US" dirty="0"/>
              <a:t>Security descriptor (Windows)</a:t>
            </a:r>
          </a:p>
        </p:txBody>
      </p:sp>
      <p:sp>
        <p:nvSpPr>
          <p:cNvPr id="3" name="Content Placeholder 2">
            <a:extLst>
              <a:ext uri="{FF2B5EF4-FFF2-40B4-BE49-F238E27FC236}">
                <a16:creationId xmlns:a16="http://schemas.microsoft.com/office/drawing/2014/main" id="{F25A8F2D-1FC7-4692-BAA0-C96C7FC61F65}"/>
              </a:ext>
            </a:extLst>
          </p:cNvPr>
          <p:cNvSpPr>
            <a:spLocks noGrp="1"/>
          </p:cNvSpPr>
          <p:nvPr>
            <p:ph idx="1"/>
          </p:nvPr>
        </p:nvSpPr>
        <p:spPr>
          <a:xfrm>
            <a:off x="838200" y="1825625"/>
            <a:ext cx="10515600" cy="4667250"/>
          </a:xfrm>
        </p:spPr>
        <p:txBody>
          <a:bodyPr>
            <a:normAutofit fontScale="92500" lnSpcReduction="20000"/>
          </a:bodyPr>
          <a:lstStyle/>
          <a:p>
            <a:r>
              <a:rPr lang="en-US" dirty="0"/>
              <a:t>Defines an object’s security attributes</a:t>
            </a:r>
          </a:p>
          <a:p>
            <a:pPr lvl="1"/>
            <a:r>
              <a:rPr lang="en-US" dirty="0"/>
              <a:t>Who owns the object</a:t>
            </a:r>
          </a:p>
          <a:p>
            <a:pPr lvl="1"/>
            <a:r>
              <a:rPr lang="en-US" dirty="0"/>
              <a:t>Primary group (not used in Windows)</a:t>
            </a:r>
          </a:p>
          <a:p>
            <a:pPr lvl="1"/>
            <a:r>
              <a:rPr lang="en-US" dirty="0"/>
              <a:t>Who can do what with the object (DACL: Discretionary Access Control List)</a:t>
            </a:r>
          </a:p>
          <a:p>
            <a:pPr lvl="1"/>
            <a:r>
              <a:rPr lang="en-US" dirty="0"/>
              <a:t>What triggers audit logging (SACL: Security Access Control List)</a:t>
            </a:r>
          </a:p>
          <a:p>
            <a:pPr lvl="1"/>
            <a:r>
              <a:rPr lang="en-US" dirty="0"/>
              <a:t>Inheritance properties (for container objects)</a:t>
            </a:r>
          </a:p>
          <a:p>
            <a:pPr lvl="1"/>
            <a:r>
              <a:rPr lang="en-US" dirty="0"/>
              <a:t>Integrity label (defaults to Medium/No-Write-Up if not present)</a:t>
            </a:r>
          </a:p>
          <a:p>
            <a:pPr lvl="1"/>
            <a:endParaRPr lang="en-US" dirty="0"/>
          </a:p>
          <a:p>
            <a:r>
              <a:rPr lang="en-US" dirty="0"/>
              <a:t>Same structure for all securable objects</a:t>
            </a:r>
          </a:p>
          <a:p>
            <a:pPr lvl="1"/>
            <a:r>
              <a:rPr lang="en-US" dirty="0"/>
              <a:t>Files, directories, registry keys, processes, threads, Service Control Manager, service and driver entries, synchronization objects, AD directory service objects, …</a:t>
            </a:r>
          </a:p>
          <a:p>
            <a:pPr lvl="1"/>
            <a:endParaRPr lang="en-US" dirty="0"/>
          </a:p>
          <a:p>
            <a:r>
              <a:rPr lang="en-US" dirty="0"/>
              <a:t>Access checks performed the same way for all object types</a:t>
            </a:r>
          </a:p>
          <a:p>
            <a:pPr lvl="1"/>
            <a:r>
              <a:rPr lang="en-US" dirty="0"/>
              <a:t>Caller’s access token matched against object’s security descriptor</a:t>
            </a:r>
          </a:p>
        </p:txBody>
      </p:sp>
    </p:spTree>
    <p:extLst>
      <p:ext uri="{BB962C8B-B14F-4D97-AF65-F5344CB8AC3E}">
        <p14:creationId xmlns:p14="http://schemas.microsoft.com/office/powerpoint/2010/main" val="13787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4965-045B-4D13-AA23-CCBF1F372B58}"/>
              </a:ext>
            </a:extLst>
          </p:cNvPr>
          <p:cNvSpPr>
            <a:spLocks noGrp="1"/>
          </p:cNvSpPr>
          <p:nvPr>
            <p:ph type="title"/>
          </p:nvPr>
        </p:nvSpPr>
        <p:spPr/>
        <p:txBody>
          <a:bodyPr/>
          <a:lstStyle/>
          <a:p>
            <a:r>
              <a:rPr lang="en-US" dirty="0"/>
              <a:t>Who can do what with the object</a:t>
            </a:r>
          </a:p>
        </p:txBody>
      </p:sp>
      <p:sp>
        <p:nvSpPr>
          <p:cNvPr id="3" name="Content Placeholder 2">
            <a:extLst>
              <a:ext uri="{FF2B5EF4-FFF2-40B4-BE49-F238E27FC236}">
                <a16:creationId xmlns:a16="http://schemas.microsoft.com/office/drawing/2014/main" id="{66100518-F339-4141-BF0E-EF0ECB0C8B21}"/>
              </a:ext>
            </a:extLst>
          </p:cNvPr>
          <p:cNvSpPr>
            <a:spLocks noGrp="1"/>
          </p:cNvSpPr>
          <p:nvPr>
            <p:ph idx="1"/>
          </p:nvPr>
        </p:nvSpPr>
        <p:spPr/>
        <p:txBody>
          <a:bodyPr/>
          <a:lstStyle/>
          <a:p>
            <a:r>
              <a:rPr lang="en-US" dirty="0"/>
              <a:t>Object owner can always read/write the object’s SD (*)</a:t>
            </a:r>
          </a:p>
          <a:p>
            <a:r>
              <a:rPr lang="en-US" dirty="0"/>
              <a:t>DACL is a list of Access Control Entries (ACEs)</a:t>
            </a:r>
          </a:p>
          <a:p>
            <a:r>
              <a:rPr lang="en-US" dirty="0"/>
              <a:t>ACE includes:</a:t>
            </a:r>
          </a:p>
          <a:p>
            <a:pPr lvl="1"/>
            <a:r>
              <a:rPr lang="en-US" dirty="0"/>
              <a:t>Allow or Deny</a:t>
            </a:r>
          </a:p>
          <a:p>
            <a:pPr lvl="1"/>
            <a:r>
              <a:rPr lang="en-US" dirty="0"/>
              <a:t>Security Identifier (SID) of entity</a:t>
            </a:r>
          </a:p>
          <a:p>
            <a:pPr lvl="1"/>
            <a:r>
              <a:rPr lang="en-US" dirty="0"/>
              <a:t>32-bit access mask – </a:t>
            </a:r>
            <a:r>
              <a:rPr lang="en-US" i="1" dirty="0"/>
              <a:t>meaning of bits depends on object type</a:t>
            </a:r>
          </a:p>
          <a:p>
            <a:pPr lvl="1"/>
            <a:r>
              <a:rPr lang="en-US" dirty="0"/>
              <a:t>ACE’s inheritance properties (for container objects)</a:t>
            </a:r>
          </a:p>
        </p:txBody>
      </p:sp>
      <p:sp>
        <p:nvSpPr>
          <p:cNvPr id="6" name="TextBox 5">
            <a:extLst>
              <a:ext uri="{FF2B5EF4-FFF2-40B4-BE49-F238E27FC236}">
                <a16:creationId xmlns:a16="http://schemas.microsoft.com/office/drawing/2014/main" id="{B474558B-A452-4D76-BD16-72CA0AB7939D}"/>
              </a:ext>
            </a:extLst>
          </p:cNvPr>
          <p:cNvSpPr txBox="1"/>
          <p:nvPr/>
        </p:nvSpPr>
        <p:spPr>
          <a:xfrm>
            <a:off x="174456" y="5743824"/>
            <a:ext cx="9318458" cy="369332"/>
          </a:xfrm>
          <a:prstGeom prst="rect">
            <a:avLst/>
          </a:prstGeom>
          <a:noFill/>
        </p:spPr>
        <p:txBody>
          <a:bodyPr wrap="square" rtlCol="0">
            <a:spAutoFit/>
          </a:bodyPr>
          <a:lstStyle/>
          <a:p>
            <a:r>
              <a:rPr lang="en-US" dirty="0">
                <a:solidFill>
                  <a:prstClr val="white"/>
                </a:solidFill>
              </a:rPr>
              <a:t>(*) Unless the DACL contains one or more OWNER RIGHTS ACEs</a:t>
            </a:r>
            <a:endParaRPr lang="en-US" sz="1200" dirty="0"/>
          </a:p>
        </p:txBody>
      </p:sp>
    </p:spTree>
    <p:extLst>
      <p:ext uri="{BB962C8B-B14F-4D97-AF65-F5344CB8AC3E}">
        <p14:creationId xmlns:p14="http://schemas.microsoft.com/office/powerpoint/2010/main" val="258469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96A9-B2E9-4910-A1C7-E526AC85A112}"/>
              </a:ext>
            </a:extLst>
          </p:cNvPr>
          <p:cNvSpPr>
            <a:spLocks noGrp="1"/>
          </p:cNvSpPr>
          <p:nvPr>
            <p:ph type="title"/>
          </p:nvPr>
        </p:nvSpPr>
        <p:spPr/>
        <p:txBody>
          <a:bodyPr/>
          <a:lstStyle/>
          <a:p>
            <a:r>
              <a:rPr lang="en-US"/>
              <a:t>32-bit access mask</a:t>
            </a:r>
            <a:endParaRPr lang="en-US" dirty="0"/>
          </a:p>
        </p:txBody>
      </p:sp>
      <p:sp>
        <p:nvSpPr>
          <p:cNvPr id="3" name="Content Placeholder 2">
            <a:extLst>
              <a:ext uri="{FF2B5EF4-FFF2-40B4-BE49-F238E27FC236}">
                <a16:creationId xmlns:a16="http://schemas.microsoft.com/office/drawing/2014/main" id="{75A67B0E-DB65-4AE3-A83B-B412B57E2496}"/>
              </a:ext>
            </a:extLst>
          </p:cNvPr>
          <p:cNvSpPr>
            <a:spLocks noGrp="1"/>
          </p:cNvSpPr>
          <p:nvPr>
            <p:ph idx="1"/>
          </p:nvPr>
        </p:nvSpPr>
        <p:spPr>
          <a:xfrm>
            <a:off x="838200" y="3025587"/>
            <a:ext cx="10515600" cy="3151375"/>
          </a:xfrm>
        </p:spPr>
        <p:txBody>
          <a:bodyPr/>
          <a:lstStyle/>
          <a:p>
            <a:endParaRPr lang="en-US" dirty="0"/>
          </a:p>
        </p:txBody>
      </p:sp>
      <p:graphicFrame>
        <p:nvGraphicFramePr>
          <p:cNvPr id="4" name="Table 3">
            <a:extLst>
              <a:ext uri="{FF2B5EF4-FFF2-40B4-BE49-F238E27FC236}">
                <a16:creationId xmlns:a16="http://schemas.microsoft.com/office/drawing/2014/main" id="{47F31C18-8B8E-465E-8819-523DD7373C68}"/>
              </a:ext>
            </a:extLst>
          </p:cNvPr>
          <p:cNvGraphicFramePr>
            <a:graphicFrameLocks noGrp="1"/>
          </p:cNvGraphicFramePr>
          <p:nvPr>
            <p:extLst>
              <p:ext uri="{D42A27DB-BD31-4B8C-83A1-F6EECF244321}">
                <p14:modId xmlns:p14="http://schemas.microsoft.com/office/powerpoint/2010/main" val="3614442132"/>
              </p:ext>
            </p:extLst>
          </p:nvPr>
        </p:nvGraphicFramePr>
        <p:xfrm>
          <a:off x="838199" y="1460863"/>
          <a:ext cx="10515596" cy="919740"/>
        </p:xfrm>
        <a:graphic>
          <a:graphicData uri="http://schemas.openxmlformats.org/drawingml/2006/table">
            <a:tbl>
              <a:tblPr firstRow="1" firstCol="1" bandRow="1">
                <a:tableStyleId>{B301B821-A1FF-4177-AEE7-76D212191A09}</a:tableStyleId>
              </a:tblPr>
              <a:tblGrid>
                <a:gridCol w="330258">
                  <a:extLst>
                    <a:ext uri="{9D8B030D-6E8A-4147-A177-3AD203B41FA5}">
                      <a16:colId xmlns:a16="http://schemas.microsoft.com/office/drawing/2014/main" val="1975311393"/>
                    </a:ext>
                  </a:extLst>
                </a:gridCol>
                <a:gridCol w="330258">
                  <a:extLst>
                    <a:ext uri="{9D8B030D-6E8A-4147-A177-3AD203B41FA5}">
                      <a16:colId xmlns:a16="http://schemas.microsoft.com/office/drawing/2014/main" val="4009000980"/>
                    </a:ext>
                  </a:extLst>
                </a:gridCol>
                <a:gridCol w="330258">
                  <a:extLst>
                    <a:ext uri="{9D8B030D-6E8A-4147-A177-3AD203B41FA5}">
                      <a16:colId xmlns:a16="http://schemas.microsoft.com/office/drawing/2014/main" val="1945726287"/>
                    </a:ext>
                  </a:extLst>
                </a:gridCol>
                <a:gridCol w="330258">
                  <a:extLst>
                    <a:ext uri="{9D8B030D-6E8A-4147-A177-3AD203B41FA5}">
                      <a16:colId xmlns:a16="http://schemas.microsoft.com/office/drawing/2014/main" val="3113112248"/>
                    </a:ext>
                  </a:extLst>
                </a:gridCol>
                <a:gridCol w="330258">
                  <a:extLst>
                    <a:ext uri="{9D8B030D-6E8A-4147-A177-3AD203B41FA5}">
                      <a16:colId xmlns:a16="http://schemas.microsoft.com/office/drawing/2014/main" val="1849496038"/>
                    </a:ext>
                  </a:extLst>
                </a:gridCol>
                <a:gridCol w="330258">
                  <a:extLst>
                    <a:ext uri="{9D8B030D-6E8A-4147-A177-3AD203B41FA5}">
                      <a16:colId xmlns:a16="http://schemas.microsoft.com/office/drawing/2014/main" val="87386884"/>
                    </a:ext>
                  </a:extLst>
                </a:gridCol>
                <a:gridCol w="330258">
                  <a:extLst>
                    <a:ext uri="{9D8B030D-6E8A-4147-A177-3AD203B41FA5}">
                      <a16:colId xmlns:a16="http://schemas.microsoft.com/office/drawing/2014/main" val="2626059564"/>
                    </a:ext>
                  </a:extLst>
                </a:gridCol>
                <a:gridCol w="330258">
                  <a:extLst>
                    <a:ext uri="{9D8B030D-6E8A-4147-A177-3AD203B41FA5}">
                      <a16:colId xmlns:a16="http://schemas.microsoft.com/office/drawing/2014/main" val="3044408301"/>
                    </a:ext>
                  </a:extLst>
                </a:gridCol>
                <a:gridCol w="330258">
                  <a:extLst>
                    <a:ext uri="{9D8B030D-6E8A-4147-A177-3AD203B41FA5}">
                      <a16:colId xmlns:a16="http://schemas.microsoft.com/office/drawing/2014/main" val="433711243"/>
                    </a:ext>
                  </a:extLst>
                </a:gridCol>
                <a:gridCol w="330258">
                  <a:extLst>
                    <a:ext uri="{9D8B030D-6E8A-4147-A177-3AD203B41FA5}">
                      <a16:colId xmlns:a16="http://schemas.microsoft.com/office/drawing/2014/main" val="50972215"/>
                    </a:ext>
                  </a:extLst>
                </a:gridCol>
                <a:gridCol w="330258">
                  <a:extLst>
                    <a:ext uri="{9D8B030D-6E8A-4147-A177-3AD203B41FA5}">
                      <a16:colId xmlns:a16="http://schemas.microsoft.com/office/drawing/2014/main" val="2768448869"/>
                    </a:ext>
                  </a:extLst>
                </a:gridCol>
                <a:gridCol w="330258">
                  <a:extLst>
                    <a:ext uri="{9D8B030D-6E8A-4147-A177-3AD203B41FA5}">
                      <a16:colId xmlns:a16="http://schemas.microsoft.com/office/drawing/2014/main" val="2522692479"/>
                    </a:ext>
                  </a:extLst>
                </a:gridCol>
                <a:gridCol w="330258">
                  <a:extLst>
                    <a:ext uri="{9D8B030D-6E8A-4147-A177-3AD203B41FA5}">
                      <a16:colId xmlns:a16="http://schemas.microsoft.com/office/drawing/2014/main" val="2329771351"/>
                    </a:ext>
                  </a:extLst>
                </a:gridCol>
                <a:gridCol w="330258">
                  <a:extLst>
                    <a:ext uri="{9D8B030D-6E8A-4147-A177-3AD203B41FA5}">
                      <a16:colId xmlns:a16="http://schemas.microsoft.com/office/drawing/2014/main" val="1060698069"/>
                    </a:ext>
                  </a:extLst>
                </a:gridCol>
                <a:gridCol w="330258">
                  <a:extLst>
                    <a:ext uri="{9D8B030D-6E8A-4147-A177-3AD203B41FA5}">
                      <a16:colId xmlns:a16="http://schemas.microsoft.com/office/drawing/2014/main" val="1873497709"/>
                    </a:ext>
                  </a:extLst>
                </a:gridCol>
                <a:gridCol w="330258">
                  <a:extLst>
                    <a:ext uri="{9D8B030D-6E8A-4147-A177-3AD203B41FA5}">
                      <a16:colId xmlns:a16="http://schemas.microsoft.com/office/drawing/2014/main" val="641547097"/>
                    </a:ext>
                  </a:extLst>
                </a:gridCol>
                <a:gridCol w="330258">
                  <a:extLst>
                    <a:ext uri="{9D8B030D-6E8A-4147-A177-3AD203B41FA5}">
                      <a16:colId xmlns:a16="http://schemas.microsoft.com/office/drawing/2014/main" val="3695645156"/>
                    </a:ext>
                  </a:extLst>
                </a:gridCol>
                <a:gridCol w="330258">
                  <a:extLst>
                    <a:ext uri="{9D8B030D-6E8A-4147-A177-3AD203B41FA5}">
                      <a16:colId xmlns:a16="http://schemas.microsoft.com/office/drawing/2014/main" val="2152789760"/>
                    </a:ext>
                  </a:extLst>
                </a:gridCol>
                <a:gridCol w="330258">
                  <a:extLst>
                    <a:ext uri="{9D8B030D-6E8A-4147-A177-3AD203B41FA5}">
                      <a16:colId xmlns:a16="http://schemas.microsoft.com/office/drawing/2014/main" val="3241930063"/>
                    </a:ext>
                  </a:extLst>
                </a:gridCol>
                <a:gridCol w="330258">
                  <a:extLst>
                    <a:ext uri="{9D8B030D-6E8A-4147-A177-3AD203B41FA5}">
                      <a16:colId xmlns:a16="http://schemas.microsoft.com/office/drawing/2014/main" val="3575858225"/>
                    </a:ext>
                  </a:extLst>
                </a:gridCol>
                <a:gridCol w="330258">
                  <a:extLst>
                    <a:ext uri="{9D8B030D-6E8A-4147-A177-3AD203B41FA5}">
                      <a16:colId xmlns:a16="http://schemas.microsoft.com/office/drawing/2014/main" val="497435580"/>
                    </a:ext>
                  </a:extLst>
                </a:gridCol>
                <a:gridCol w="330258">
                  <a:extLst>
                    <a:ext uri="{9D8B030D-6E8A-4147-A177-3AD203B41FA5}">
                      <a16:colId xmlns:a16="http://schemas.microsoft.com/office/drawing/2014/main" val="938092357"/>
                    </a:ext>
                  </a:extLst>
                </a:gridCol>
                <a:gridCol w="324992">
                  <a:extLst>
                    <a:ext uri="{9D8B030D-6E8A-4147-A177-3AD203B41FA5}">
                      <a16:colId xmlns:a16="http://schemas.microsoft.com/office/drawing/2014/main" val="876749321"/>
                    </a:ext>
                  </a:extLst>
                </a:gridCol>
                <a:gridCol w="324992">
                  <a:extLst>
                    <a:ext uri="{9D8B030D-6E8A-4147-A177-3AD203B41FA5}">
                      <a16:colId xmlns:a16="http://schemas.microsoft.com/office/drawing/2014/main" val="202081395"/>
                    </a:ext>
                  </a:extLst>
                </a:gridCol>
                <a:gridCol w="324992">
                  <a:extLst>
                    <a:ext uri="{9D8B030D-6E8A-4147-A177-3AD203B41FA5}">
                      <a16:colId xmlns:a16="http://schemas.microsoft.com/office/drawing/2014/main" val="1763808068"/>
                    </a:ext>
                  </a:extLst>
                </a:gridCol>
                <a:gridCol w="324992">
                  <a:extLst>
                    <a:ext uri="{9D8B030D-6E8A-4147-A177-3AD203B41FA5}">
                      <a16:colId xmlns:a16="http://schemas.microsoft.com/office/drawing/2014/main" val="2353580893"/>
                    </a:ext>
                  </a:extLst>
                </a:gridCol>
                <a:gridCol w="324992">
                  <a:extLst>
                    <a:ext uri="{9D8B030D-6E8A-4147-A177-3AD203B41FA5}">
                      <a16:colId xmlns:a16="http://schemas.microsoft.com/office/drawing/2014/main" val="882704401"/>
                    </a:ext>
                  </a:extLst>
                </a:gridCol>
                <a:gridCol w="324992">
                  <a:extLst>
                    <a:ext uri="{9D8B030D-6E8A-4147-A177-3AD203B41FA5}">
                      <a16:colId xmlns:a16="http://schemas.microsoft.com/office/drawing/2014/main" val="1142328703"/>
                    </a:ext>
                  </a:extLst>
                </a:gridCol>
                <a:gridCol w="324992">
                  <a:extLst>
                    <a:ext uri="{9D8B030D-6E8A-4147-A177-3AD203B41FA5}">
                      <a16:colId xmlns:a16="http://schemas.microsoft.com/office/drawing/2014/main" val="3458391804"/>
                    </a:ext>
                  </a:extLst>
                </a:gridCol>
                <a:gridCol w="324992">
                  <a:extLst>
                    <a:ext uri="{9D8B030D-6E8A-4147-A177-3AD203B41FA5}">
                      <a16:colId xmlns:a16="http://schemas.microsoft.com/office/drawing/2014/main" val="4087261117"/>
                    </a:ext>
                  </a:extLst>
                </a:gridCol>
                <a:gridCol w="324992">
                  <a:extLst>
                    <a:ext uri="{9D8B030D-6E8A-4147-A177-3AD203B41FA5}">
                      <a16:colId xmlns:a16="http://schemas.microsoft.com/office/drawing/2014/main" val="2669184998"/>
                    </a:ext>
                  </a:extLst>
                </a:gridCol>
                <a:gridCol w="324992">
                  <a:extLst>
                    <a:ext uri="{9D8B030D-6E8A-4147-A177-3AD203B41FA5}">
                      <a16:colId xmlns:a16="http://schemas.microsoft.com/office/drawing/2014/main" val="1790557817"/>
                    </a:ext>
                  </a:extLst>
                </a:gridCol>
              </a:tblGrid>
              <a:tr h="459870">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31</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30</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29</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28</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27</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26</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25</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24</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23</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22</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21</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20</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19</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18</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17</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16</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15</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14</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13</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12</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11</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10</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9</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8</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7</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6</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5</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4</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3</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0</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87155230"/>
                  </a:ext>
                </a:extLst>
              </a:tr>
              <a:tr h="459870">
                <a:tc gridSpan="4">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0" kern="1200" noProof="0" dirty="0">
                          <a:solidFill>
                            <a:schemeClr val="dk1"/>
                          </a:solidFill>
                          <a:effectLst/>
                          <a:latin typeface="+mn-lt"/>
                          <a:ea typeface="+mn-ea"/>
                          <a:cs typeface="+mn-cs"/>
                        </a:rPr>
                        <a:t>Generic rights</a:t>
                      </a:r>
                    </a:p>
                  </a:txBody>
                  <a:tcPr marL="68580" marR="68580" marT="0" marB="0" anchor="ctr">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4">
                  <a:txBody>
                    <a:bodyPr/>
                    <a:lstStyle/>
                    <a:p>
                      <a:pPr marL="0" marR="0" algn="ctr" defTabSz="914400" rtl="0" eaLnBrk="1" latinLnBrk="0" hangingPunct="1">
                        <a:lnSpc>
                          <a:spcPct val="107000"/>
                        </a:lnSpc>
                        <a:spcBef>
                          <a:spcPts val="0"/>
                        </a:spcBef>
                        <a:spcAft>
                          <a:spcPts val="0"/>
                        </a:spcAft>
                      </a:pPr>
                      <a:r>
                        <a:rPr lang="en-US" sz="1600" b="0" kern="1200" dirty="0">
                          <a:solidFill>
                            <a:schemeClr val="dk1"/>
                          </a:solidFill>
                          <a:effectLst/>
                          <a:latin typeface="+mn-lt"/>
                          <a:ea typeface="+mn-ea"/>
                          <a:cs typeface="+mn-cs"/>
                        </a:rPr>
                        <a:t>Misc.</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8">
                  <a:txBody>
                    <a:bodyPr/>
                    <a:lstStyle/>
                    <a:p>
                      <a:pPr marL="0" marR="0" algn="ctr" defTabSz="914400" rtl="0" eaLnBrk="1" latinLnBrk="0" hangingPunct="1">
                        <a:lnSpc>
                          <a:spcPct val="107000"/>
                        </a:lnSpc>
                        <a:spcBef>
                          <a:spcPts val="0"/>
                        </a:spcBef>
                        <a:spcAft>
                          <a:spcPts val="0"/>
                        </a:spcAft>
                      </a:pPr>
                      <a:r>
                        <a:rPr lang="en-US" sz="1600" b="0" kern="1200" dirty="0">
                          <a:solidFill>
                            <a:schemeClr val="dk1"/>
                          </a:solidFill>
                          <a:effectLst/>
                          <a:latin typeface="+mn-lt"/>
                          <a:ea typeface="+mn-ea"/>
                          <a:cs typeface="+mn-cs"/>
                        </a:rPr>
                        <a:t>Standard rights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16">
                  <a:txBody>
                    <a:bodyPr/>
                    <a:lstStyle/>
                    <a:p>
                      <a:pPr marL="0" marR="0" algn="ctr" defTabSz="914400" rtl="0" eaLnBrk="1" latinLnBrk="0" hangingPunct="1">
                        <a:lnSpc>
                          <a:spcPct val="107000"/>
                        </a:lnSpc>
                        <a:spcBef>
                          <a:spcPts val="0"/>
                        </a:spcBef>
                        <a:spcAft>
                          <a:spcPts val="0"/>
                        </a:spcAft>
                      </a:pPr>
                      <a:r>
                        <a:rPr lang="en-US" sz="1600" b="0" kern="1200" dirty="0">
                          <a:solidFill>
                            <a:schemeClr val="dk1"/>
                          </a:solidFill>
                          <a:effectLst/>
                          <a:latin typeface="+mn-lt"/>
                          <a:ea typeface="+mn-ea"/>
                          <a:cs typeface="+mn-cs"/>
                        </a:rPr>
                        <a:t>Object-specific rights</a:t>
                      </a:r>
                    </a:p>
                  </a:txBody>
                  <a:tcPr marL="68580" marR="68580" marT="0" marB="0" anchor="ctr">
                    <a:lnL w="12700" cap="flat" cmpd="sng" algn="ctr">
                      <a:solidFill>
                        <a:schemeClr val="tx1"/>
                      </a:solidFill>
                      <a:prstDash val="solid"/>
                      <a:round/>
                      <a:headEnd type="none" w="med" len="med"/>
                      <a:tailEnd type="none" w="med" len="med"/>
                    </a:lnL>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4046727"/>
                  </a:ext>
                </a:extLst>
              </a:tr>
            </a:tbl>
          </a:graphicData>
        </a:graphic>
      </p:graphicFrame>
    </p:spTree>
    <p:extLst>
      <p:ext uri="{BB962C8B-B14F-4D97-AF65-F5344CB8AC3E}">
        <p14:creationId xmlns:p14="http://schemas.microsoft.com/office/powerpoint/2010/main" val="335592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96A9-B2E9-4910-A1C7-E526AC85A112}"/>
              </a:ext>
            </a:extLst>
          </p:cNvPr>
          <p:cNvSpPr>
            <a:spLocks noGrp="1"/>
          </p:cNvSpPr>
          <p:nvPr>
            <p:ph type="title"/>
          </p:nvPr>
        </p:nvSpPr>
        <p:spPr/>
        <p:txBody>
          <a:bodyPr/>
          <a:lstStyle/>
          <a:p>
            <a:r>
              <a:rPr lang="en-US" dirty="0"/>
              <a:t>32-bit access mask – object-specific rights</a:t>
            </a:r>
          </a:p>
        </p:txBody>
      </p:sp>
      <p:sp>
        <p:nvSpPr>
          <p:cNvPr id="3" name="Content Placeholder 2">
            <a:extLst>
              <a:ext uri="{FF2B5EF4-FFF2-40B4-BE49-F238E27FC236}">
                <a16:creationId xmlns:a16="http://schemas.microsoft.com/office/drawing/2014/main" id="{75A67B0E-DB65-4AE3-A83B-B412B57E2496}"/>
              </a:ext>
            </a:extLst>
          </p:cNvPr>
          <p:cNvSpPr>
            <a:spLocks noGrp="1"/>
          </p:cNvSpPr>
          <p:nvPr>
            <p:ph idx="1"/>
          </p:nvPr>
        </p:nvSpPr>
        <p:spPr>
          <a:xfrm>
            <a:off x="838200" y="2729572"/>
            <a:ext cx="10515600" cy="3151375"/>
          </a:xfrm>
        </p:spPr>
        <p:txBody>
          <a:bodyPr/>
          <a:lstStyle/>
          <a:p>
            <a:pPr marL="0" indent="0">
              <a:buNone/>
            </a:pPr>
            <a:r>
              <a:rPr lang="en-US" dirty="0"/>
              <a:t>Meaning of each bit depends on object type</a:t>
            </a:r>
            <a:br>
              <a:rPr lang="en-US" dirty="0"/>
            </a:br>
            <a:endParaRPr lang="en-US" sz="2000" dirty="0"/>
          </a:p>
          <a:p>
            <a:pPr marL="0" indent="0">
              <a:buNone/>
            </a:pPr>
            <a:r>
              <a:rPr lang="en-US" dirty="0"/>
              <a:t>Examples:</a:t>
            </a:r>
          </a:p>
        </p:txBody>
      </p:sp>
      <p:graphicFrame>
        <p:nvGraphicFramePr>
          <p:cNvPr id="6" name="Table 5">
            <a:extLst>
              <a:ext uri="{FF2B5EF4-FFF2-40B4-BE49-F238E27FC236}">
                <a16:creationId xmlns:a16="http://schemas.microsoft.com/office/drawing/2014/main" id="{F1741E0C-3499-4298-9F8D-1838E38AB114}"/>
              </a:ext>
            </a:extLst>
          </p:cNvPr>
          <p:cNvGraphicFramePr>
            <a:graphicFrameLocks noGrp="1"/>
          </p:cNvGraphicFramePr>
          <p:nvPr>
            <p:extLst>
              <p:ext uri="{D42A27DB-BD31-4B8C-83A1-F6EECF244321}">
                <p14:modId xmlns:p14="http://schemas.microsoft.com/office/powerpoint/2010/main" val="1821750981"/>
              </p:ext>
            </p:extLst>
          </p:nvPr>
        </p:nvGraphicFramePr>
        <p:xfrm>
          <a:off x="838200" y="3973364"/>
          <a:ext cx="10515595" cy="2459104"/>
        </p:xfrm>
        <a:graphic>
          <a:graphicData uri="http://schemas.openxmlformats.org/drawingml/2006/table">
            <a:tbl>
              <a:tblPr>
                <a:tableStyleId>{5C22544A-7EE6-4342-B048-85BDC9FD1C3A}</a:tableStyleId>
              </a:tblPr>
              <a:tblGrid>
                <a:gridCol w="1294534">
                  <a:extLst>
                    <a:ext uri="{9D8B030D-6E8A-4147-A177-3AD203B41FA5}">
                      <a16:colId xmlns:a16="http://schemas.microsoft.com/office/drawing/2014/main" val="3735017123"/>
                    </a:ext>
                  </a:extLst>
                </a:gridCol>
                <a:gridCol w="1672935">
                  <a:extLst>
                    <a:ext uri="{9D8B030D-6E8A-4147-A177-3AD203B41FA5}">
                      <a16:colId xmlns:a16="http://schemas.microsoft.com/office/drawing/2014/main" val="2840151250"/>
                    </a:ext>
                  </a:extLst>
                </a:gridCol>
                <a:gridCol w="2170833">
                  <a:extLst>
                    <a:ext uri="{9D8B030D-6E8A-4147-A177-3AD203B41FA5}">
                      <a16:colId xmlns:a16="http://schemas.microsoft.com/office/drawing/2014/main" val="490564212"/>
                    </a:ext>
                  </a:extLst>
                </a:gridCol>
                <a:gridCol w="2369992">
                  <a:extLst>
                    <a:ext uri="{9D8B030D-6E8A-4147-A177-3AD203B41FA5}">
                      <a16:colId xmlns:a16="http://schemas.microsoft.com/office/drawing/2014/main" val="1469282546"/>
                    </a:ext>
                  </a:extLst>
                </a:gridCol>
                <a:gridCol w="3007301">
                  <a:extLst>
                    <a:ext uri="{9D8B030D-6E8A-4147-A177-3AD203B41FA5}">
                      <a16:colId xmlns:a16="http://schemas.microsoft.com/office/drawing/2014/main" val="2499610473"/>
                    </a:ext>
                  </a:extLst>
                </a:gridCol>
              </a:tblGrid>
              <a:tr h="307388">
                <a:tc>
                  <a:txBody>
                    <a:bodyPr/>
                    <a:lstStyle/>
                    <a:p>
                      <a:pPr algn="ctr" fontAlgn="t"/>
                      <a:r>
                        <a:rPr lang="en-US" sz="1800" b="1" i="1" u="none" strike="noStrike" dirty="0">
                          <a:effectLst/>
                        </a:rPr>
                        <a:t>Bit</a:t>
                      </a:r>
                      <a:endParaRPr lang="en-US" sz="1800" b="1" i="1"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t"/>
                      <a:r>
                        <a:rPr lang="en-US" sz="1800" b="1" i="1" u="none" strike="noStrike" dirty="0">
                          <a:effectLst/>
                        </a:rPr>
                        <a:t>File rights</a:t>
                      </a:r>
                      <a:endParaRPr lang="en-US" sz="1800" b="1" i="1"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US" sz="1800" b="1" i="1" u="none" strike="noStrike" dirty="0">
                          <a:effectLst/>
                        </a:rPr>
                        <a:t>Directory rights</a:t>
                      </a:r>
                      <a:endParaRPr lang="en-US" sz="1800" b="1" i="1"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US" sz="1800" b="1" i="1" u="none" strike="noStrike" dirty="0">
                          <a:effectLst/>
                        </a:rPr>
                        <a:t>Registry key rights</a:t>
                      </a:r>
                      <a:endParaRPr lang="en-US" sz="1800" b="1" i="1"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US" sz="1800" b="1" i="1" u="none" strike="noStrike" dirty="0">
                          <a:effectLst/>
                        </a:rPr>
                        <a:t>Service rights</a:t>
                      </a:r>
                      <a:endParaRPr lang="en-US" sz="1800" b="1" i="1"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62012729"/>
                  </a:ext>
                </a:extLst>
              </a:tr>
              <a:tr h="307388">
                <a:tc>
                  <a:txBody>
                    <a:bodyPr/>
                    <a:lstStyle/>
                    <a:p>
                      <a:pPr algn="ctr" fontAlgn="t"/>
                      <a:r>
                        <a:rPr lang="en-US" sz="1200" u="none" strike="noStrike" dirty="0">
                          <a:effectLst/>
                          <a:latin typeface="Lucida Console" panose="020B0609040504020204" pitchFamily="49" charset="0"/>
                        </a:rPr>
                        <a:t>0x00000001</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FILE_READ_DATA</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FILE_LIST_DIRECTORY</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KEY_QUERY_VALUE</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SERVICE_QUERY_CONFIG</a:t>
                      </a:r>
                      <a:endParaRPr lang="en-US" sz="1200" b="0" i="0" u="none" strike="noStrike" dirty="0">
                        <a:solidFill>
                          <a:srgbClr val="000000"/>
                        </a:solidFill>
                        <a:effectLst/>
                        <a:latin typeface="Lucida Console" panose="020B0609040504020204" pitchFamily="49" charset="0"/>
                      </a:endParaRPr>
                    </a:p>
                  </a:txBody>
                  <a:tcPr marL="7620" marR="7620" marT="7620" marB="0" anchor="ctr"/>
                </a:tc>
                <a:extLst>
                  <a:ext uri="{0D108BD9-81ED-4DB2-BD59-A6C34878D82A}">
                    <a16:rowId xmlns:a16="http://schemas.microsoft.com/office/drawing/2014/main" val="3731484430"/>
                  </a:ext>
                </a:extLst>
              </a:tr>
              <a:tr h="307388">
                <a:tc>
                  <a:txBody>
                    <a:bodyPr/>
                    <a:lstStyle/>
                    <a:p>
                      <a:pPr algn="ctr" fontAlgn="t"/>
                      <a:r>
                        <a:rPr lang="en-US" sz="1200" u="none" strike="noStrike" dirty="0">
                          <a:effectLst/>
                          <a:latin typeface="Lucida Console" panose="020B0609040504020204" pitchFamily="49" charset="0"/>
                        </a:rPr>
                        <a:t>0x00000002</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FILE_WRITE_DATA</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FILE_ADD_FILE</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a:effectLst/>
                          <a:latin typeface="Lucida Console" panose="020B0609040504020204" pitchFamily="49" charset="0"/>
                        </a:rPr>
                        <a:t>KEY_SET_VALUE</a:t>
                      </a:r>
                      <a:endParaRPr lang="en-US" sz="12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SERVICE_CHANGE_CONFIG</a:t>
                      </a:r>
                      <a:endParaRPr lang="en-US" sz="1200" b="0" i="0" u="none" strike="noStrike" dirty="0">
                        <a:solidFill>
                          <a:srgbClr val="000000"/>
                        </a:solidFill>
                        <a:effectLst/>
                        <a:latin typeface="Lucida Console" panose="020B0609040504020204" pitchFamily="49" charset="0"/>
                      </a:endParaRPr>
                    </a:p>
                  </a:txBody>
                  <a:tcPr marL="7620" marR="7620" marT="7620" marB="0" anchor="ctr"/>
                </a:tc>
                <a:extLst>
                  <a:ext uri="{0D108BD9-81ED-4DB2-BD59-A6C34878D82A}">
                    <a16:rowId xmlns:a16="http://schemas.microsoft.com/office/drawing/2014/main" val="49905742"/>
                  </a:ext>
                </a:extLst>
              </a:tr>
              <a:tr h="307388">
                <a:tc>
                  <a:txBody>
                    <a:bodyPr/>
                    <a:lstStyle/>
                    <a:p>
                      <a:pPr algn="ctr" fontAlgn="t"/>
                      <a:r>
                        <a:rPr lang="en-US" sz="1200" u="none" strike="noStrike" dirty="0">
                          <a:effectLst/>
                          <a:latin typeface="Lucida Console" panose="020B0609040504020204" pitchFamily="49" charset="0"/>
                        </a:rPr>
                        <a:t>0x00000004</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FILE_APPEND_DATA</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FILE_ADD_SUBDIRECTORY</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a:effectLst/>
                          <a:latin typeface="Lucida Console" panose="020B0609040504020204" pitchFamily="49" charset="0"/>
                        </a:rPr>
                        <a:t>KEY_CREATE_SUB_KEY</a:t>
                      </a:r>
                      <a:endParaRPr lang="en-US" sz="12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SERVICE_QUERY_STATUS</a:t>
                      </a:r>
                      <a:endParaRPr lang="en-US" sz="1200" b="0" i="0" u="none" strike="noStrike" dirty="0">
                        <a:solidFill>
                          <a:srgbClr val="000000"/>
                        </a:solidFill>
                        <a:effectLst/>
                        <a:latin typeface="Lucida Console" panose="020B0609040504020204" pitchFamily="49" charset="0"/>
                      </a:endParaRPr>
                    </a:p>
                  </a:txBody>
                  <a:tcPr marL="7620" marR="7620" marT="7620" marB="0" anchor="ctr"/>
                </a:tc>
                <a:extLst>
                  <a:ext uri="{0D108BD9-81ED-4DB2-BD59-A6C34878D82A}">
                    <a16:rowId xmlns:a16="http://schemas.microsoft.com/office/drawing/2014/main" val="3136236996"/>
                  </a:ext>
                </a:extLst>
              </a:tr>
              <a:tr h="307388">
                <a:tc>
                  <a:txBody>
                    <a:bodyPr/>
                    <a:lstStyle/>
                    <a:p>
                      <a:pPr algn="ctr" fontAlgn="t"/>
                      <a:r>
                        <a:rPr lang="en-US" sz="1200" u="none" strike="noStrike" dirty="0">
                          <a:effectLst/>
                          <a:latin typeface="Lucida Console" panose="020B0609040504020204" pitchFamily="49" charset="0"/>
                        </a:rPr>
                        <a:t>0x00000008</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a:effectLst/>
                          <a:latin typeface="Lucida Console" panose="020B0609040504020204" pitchFamily="49" charset="0"/>
                        </a:rPr>
                        <a:t>FILE_READ_EA</a:t>
                      </a:r>
                      <a:endParaRPr lang="en-US" sz="12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FILE_READ_EA</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KEY_ENUMERATE_SUB_KEYS</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SERVICE_ENUMERATE_DEPENDENTS</a:t>
                      </a:r>
                      <a:endParaRPr lang="en-US" sz="1200" b="0" i="0" u="none" strike="noStrike" dirty="0">
                        <a:solidFill>
                          <a:srgbClr val="000000"/>
                        </a:solidFill>
                        <a:effectLst/>
                        <a:latin typeface="Lucida Console" panose="020B0609040504020204" pitchFamily="49" charset="0"/>
                      </a:endParaRPr>
                    </a:p>
                  </a:txBody>
                  <a:tcPr marL="7620" marR="7620" marT="7620" marB="0" anchor="ctr"/>
                </a:tc>
                <a:extLst>
                  <a:ext uri="{0D108BD9-81ED-4DB2-BD59-A6C34878D82A}">
                    <a16:rowId xmlns:a16="http://schemas.microsoft.com/office/drawing/2014/main" val="592568803"/>
                  </a:ext>
                </a:extLst>
              </a:tr>
              <a:tr h="307388">
                <a:tc>
                  <a:txBody>
                    <a:bodyPr/>
                    <a:lstStyle/>
                    <a:p>
                      <a:pPr algn="ctr" fontAlgn="t"/>
                      <a:r>
                        <a:rPr lang="en-US" sz="1200" u="none" strike="noStrike" dirty="0">
                          <a:effectLst/>
                          <a:latin typeface="Lucida Console" panose="020B0609040504020204" pitchFamily="49" charset="0"/>
                        </a:rPr>
                        <a:t>0x00000010</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a:effectLst/>
                          <a:latin typeface="Lucida Console" panose="020B0609040504020204" pitchFamily="49" charset="0"/>
                        </a:rPr>
                        <a:t>FILE_WRITE_EA</a:t>
                      </a:r>
                      <a:endParaRPr lang="en-US" sz="12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FILE_WRITE_EA</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KEY_NOTIFY</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SERVICE_START</a:t>
                      </a:r>
                      <a:endParaRPr lang="en-US" sz="1200" b="0" i="0" u="none" strike="noStrike" dirty="0">
                        <a:solidFill>
                          <a:srgbClr val="000000"/>
                        </a:solidFill>
                        <a:effectLst/>
                        <a:latin typeface="Lucida Console" panose="020B0609040504020204" pitchFamily="49" charset="0"/>
                      </a:endParaRPr>
                    </a:p>
                  </a:txBody>
                  <a:tcPr marL="7620" marR="7620" marT="7620" marB="0" anchor="ctr"/>
                </a:tc>
                <a:extLst>
                  <a:ext uri="{0D108BD9-81ED-4DB2-BD59-A6C34878D82A}">
                    <a16:rowId xmlns:a16="http://schemas.microsoft.com/office/drawing/2014/main" val="621436566"/>
                  </a:ext>
                </a:extLst>
              </a:tr>
              <a:tr h="307388">
                <a:tc>
                  <a:txBody>
                    <a:bodyPr/>
                    <a:lstStyle/>
                    <a:p>
                      <a:pPr algn="ctr" fontAlgn="t"/>
                      <a:r>
                        <a:rPr lang="en-US" sz="1200" u="none" strike="noStrike" dirty="0">
                          <a:effectLst/>
                          <a:latin typeface="Lucida Console" panose="020B0609040504020204" pitchFamily="49" charset="0"/>
                        </a:rPr>
                        <a:t>0x00000020</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a:effectLst/>
                          <a:latin typeface="Lucida Console" panose="020B0609040504020204" pitchFamily="49" charset="0"/>
                        </a:rPr>
                        <a:t>FILE_EXECUTE</a:t>
                      </a:r>
                      <a:endParaRPr lang="en-US" sz="12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a:effectLst/>
                          <a:latin typeface="Lucida Console" panose="020B0609040504020204" pitchFamily="49" charset="0"/>
                        </a:rPr>
                        <a:t>FILE_TRAVERSE</a:t>
                      </a:r>
                      <a:endParaRPr lang="en-US" sz="12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KEY_CREATE_LINK</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SERVICE_STOP</a:t>
                      </a:r>
                      <a:endParaRPr lang="en-US" sz="1200" b="0" i="0" u="none" strike="noStrike" dirty="0">
                        <a:solidFill>
                          <a:srgbClr val="000000"/>
                        </a:solidFill>
                        <a:effectLst/>
                        <a:latin typeface="Lucida Console" panose="020B0609040504020204" pitchFamily="49" charset="0"/>
                      </a:endParaRPr>
                    </a:p>
                  </a:txBody>
                  <a:tcPr marL="7620" marR="7620" marT="7620" marB="0" anchor="ctr"/>
                </a:tc>
                <a:extLst>
                  <a:ext uri="{0D108BD9-81ED-4DB2-BD59-A6C34878D82A}">
                    <a16:rowId xmlns:a16="http://schemas.microsoft.com/office/drawing/2014/main" val="3930237573"/>
                  </a:ext>
                </a:extLst>
              </a:tr>
              <a:tr h="307388">
                <a:tc>
                  <a:txBody>
                    <a:bodyPr/>
                    <a:lstStyle/>
                    <a:p>
                      <a:pPr algn="ctr" fontAlgn="t"/>
                      <a:r>
                        <a:rPr lang="en-US" sz="1200" u="none" strike="noStrike" dirty="0">
                          <a:effectLst/>
                          <a:latin typeface="Lucida Console" panose="020B0609040504020204" pitchFamily="49" charset="0"/>
                        </a:rPr>
                        <a:t>0x00000040</a:t>
                      </a:r>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endParaRPr lang="en-US" sz="12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a:effectLst/>
                          <a:latin typeface="Lucida Console" panose="020B0609040504020204" pitchFamily="49" charset="0"/>
                        </a:rPr>
                        <a:t>FILE_DELETE_CHILD</a:t>
                      </a:r>
                      <a:endParaRPr lang="en-US" sz="1200" b="0" i="0" u="none" strike="noStrike">
                        <a:solidFill>
                          <a:srgbClr val="000000"/>
                        </a:solidFill>
                        <a:effectLst/>
                        <a:latin typeface="Lucida Console" panose="020B0609040504020204" pitchFamily="49" charset="0"/>
                      </a:endParaRPr>
                    </a:p>
                  </a:txBody>
                  <a:tcPr marL="7620" marR="7620" marT="7620" marB="0" anchor="ctr"/>
                </a:tc>
                <a:tc>
                  <a:txBody>
                    <a:bodyPr/>
                    <a:lstStyle/>
                    <a:p>
                      <a:pPr algn="l" fontAlgn="t"/>
                      <a:endParaRPr lang="en-US" sz="1200" b="0" i="0" u="none" strike="noStrike" dirty="0">
                        <a:solidFill>
                          <a:srgbClr val="000000"/>
                        </a:solidFill>
                        <a:effectLst/>
                        <a:latin typeface="Lucida Console" panose="020B0609040504020204" pitchFamily="49" charset="0"/>
                      </a:endParaRPr>
                    </a:p>
                  </a:txBody>
                  <a:tcPr marL="7620" marR="7620" marT="7620" marB="0" anchor="ctr"/>
                </a:tc>
                <a:tc>
                  <a:txBody>
                    <a:bodyPr/>
                    <a:lstStyle/>
                    <a:p>
                      <a:pPr algn="l" fontAlgn="t"/>
                      <a:r>
                        <a:rPr lang="en-US" sz="1200" u="none" strike="noStrike" dirty="0">
                          <a:effectLst/>
                          <a:latin typeface="Lucida Console" panose="020B0609040504020204" pitchFamily="49" charset="0"/>
                        </a:rPr>
                        <a:t>SERVICE_PAUSE_CONTINUE</a:t>
                      </a:r>
                      <a:endParaRPr lang="en-US" sz="1200" b="0" i="0" u="none" strike="noStrike" dirty="0">
                        <a:solidFill>
                          <a:srgbClr val="000000"/>
                        </a:solidFill>
                        <a:effectLst/>
                        <a:latin typeface="Lucida Console" panose="020B0609040504020204" pitchFamily="49" charset="0"/>
                      </a:endParaRPr>
                    </a:p>
                  </a:txBody>
                  <a:tcPr marL="7620" marR="7620" marT="7620" marB="0" anchor="ctr"/>
                </a:tc>
                <a:extLst>
                  <a:ext uri="{0D108BD9-81ED-4DB2-BD59-A6C34878D82A}">
                    <a16:rowId xmlns:a16="http://schemas.microsoft.com/office/drawing/2014/main" val="1916830165"/>
                  </a:ext>
                </a:extLst>
              </a:tr>
            </a:tbl>
          </a:graphicData>
        </a:graphic>
      </p:graphicFrame>
      <p:graphicFrame>
        <p:nvGraphicFramePr>
          <p:cNvPr id="7" name="Table 6">
            <a:extLst>
              <a:ext uri="{FF2B5EF4-FFF2-40B4-BE49-F238E27FC236}">
                <a16:creationId xmlns:a16="http://schemas.microsoft.com/office/drawing/2014/main" id="{308E6F74-C4BF-4348-B0BD-E9B1E73189C3}"/>
              </a:ext>
            </a:extLst>
          </p:cNvPr>
          <p:cNvGraphicFramePr>
            <a:graphicFrameLocks noGrp="1"/>
          </p:cNvGraphicFramePr>
          <p:nvPr>
            <p:extLst>
              <p:ext uri="{D42A27DB-BD31-4B8C-83A1-F6EECF244321}">
                <p14:modId xmlns:p14="http://schemas.microsoft.com/office/powerpoint/2010/main" val="2079240142"/>
              </p:ext>
            </p:extLst>
          </p:nvPr>
        </p:nvGraphicFramePr>
        <p:xfrm>
          <a:off x="838199" y="1460863"/>
          <a:ext cx="10515596" cy="919740"/>
        </p:xfrm>
        <a:graphic>
          <a:graphicData uri="http://schemas.openxmlformats.org/drawingml/2006/table">
            <a:tbl>
              <a:tblPr firstRow="1" firstCol="1" bandRow="1">
                <a:tableStyleId>{B301B821-A1FF-4177-AEE7-76D212191A09}</a:tableStyleId>
              </a:tblPr>
              <a:tblGrid>
                <a:gridCol w="330258">
                  <a:extLst>
                    <a:ext uri="{9D8B030D-6E8A-4147-A177-3AD203B41FA5}">
                      <a16:colId xmlns:a16="http://schemas.microsoft.com/office/drawing/2014/main" val="1975311393"/>
                    </a:ext>
                  </a:extLst>
                </a:gridCol>
                <a:gridCol w="330258">
                  <a:extLst>
                    <a:ext uri="{9D8B030D-6E8A-4147-A177-3AD203B41FA5}">
                      <a16:colId xmlns:a16="http://schemas.microsoft.com/office/drawing/2014/main" val="4009000980"/>
                    </a:ext>
                  </a:extLst>
                </a:gridCol>
                <a:gridCol w="330258">
                  <a:extLst>
                    <a:ext uri="{9D8B030D-6E8A-4147-A177-3AD203B41FA5}">
                      <a16:colId xmlns:a16="http://schemas.microsoft.com/office/drawing/2014/main" val="1945726287"/>
                    </a:ext>
                  </a:extLst>
                </a:gridCol>
                <a:gridCol w="330258">
                  <a:extLst>
                    <a:ext uri="{9D8B030D-6E8A-4147-A177-3AD203B41FA5}">
                      <a16:colId xmlns:a16="http://schemas.microsoft.com/office/drawing/2014/main" val="3113112248"/>
                    </a:ext>
                  </a:extLst>
                </a:gridCol>
                <a:gridCol w="330258">
                  <a:extLst>
                    <a:ext uri="{9D8B030D-6E8A-4147-A177-3AD203B41FA5}">
                      <a16:colId xmlns:a16="http://schemas.microsoft.com/office/drawing/2014/main" val="1849496038"/>
                    </a:ext>
                  </a:extLst>
                </a:gridCol>
                <a:gridCol w="330258">
                  <a:extLst>
                    <a:ext uri="{9D8B030D-6E8A-4147-A177-3AD203B41FA5}">
                      <a16:colId xmlns:a16="http://schemas.microsoft.com/office/drawing/2014/main" val="87386884"/>
                    </a:ext>
                  </a:extLst>
                </a:gridCol>
                <a:gridCol w="330258">
                  <a:extLst>
                    <a:ext uri="{9D8B030D-6E8A-4147-A177-3AD203B41FA5}">
                      <a16:colId xmlns:a16="http://schemas.microsoft.com/office/drawing/2014/main" val="2626059564"/>
                    </a:ext>
                  </a:extLst>
                </a:gridCol>
                <a:gridCol w="330258">
                  <a:extLst>
                    <a:ext uri="{9D8B030D-6E8A-4147-A177-3AD203B41FA5}">
                      <a16:colId xmlns:a16="http://schemas.microsoft.com/office/drawing/2014/main" val="3044408301"/>
                    </a:ext>
                  </a:extLst>
                </a:gridCol>
                <a:gridCol w="330258">
                  <a:extLst>
                    <a:ext uri="{9D8B030D-6E8A-4147-A177-3AD203B41FA5}">
                      <a16:colId xmlns:a16="http://schemas.microsoft.com/office/drawing/2014/main" val="433711243"/>
                    </a:ext>
                  </a:extLst>
                </a:gridCol>
                <a:gridCol w="330258">
                  <a:extLst>
                    <a:ext uri="{9D8B030D-6E8A-4147-A177-3AD203B41FA5}">
                      <a16:colId xmlns:a16="http://schemas.microsoft.com/office/drawing/2014/main" val="50972215"/>
                    </a:ext>
                  </a:extLst>
                </a:gridCol>
                <a:gridCol w="330258">
                  <a:extLst>
                    <a:ext uri="{9D8B030D-6E8A-4147-A177-3AD203B41FA5}">
                      <a16:colId xmlns:a16="http://schemas.microsoft.com/office/drawing/2014/main" val="2768448869"/>
                    </a:ext>
                  </a:extLst>
                </a:gridCol>
                <a:gridCol w="330258">
                  <a:extLst>
                    <a:ext uri="{9D8B030D-6E8A-4147-A177-3AD203B41FA5}">
                      <a16:colId xmlns:a16="http://schemas.microsoft.com/office/drawing/2014/main" val="2522692479"/>
                    </a:ext>
                  </a:extLst>
                </a:gridCol>
                <a:gridCol w="330258">
                  <a:extLst>
                    <a:ext uri="{9D8B030D-6E8A-4147-A177-3AD203B41FA5}">
                      <a16:colId xmlns:a16="http://schemas.microsoft.com/office/drawing/2014/main" val="2329771351"/>
                    </a:ext>
                  </a:extLst>
                </a:gridCol>
                <a:gridCol w="330258">
                  <a:extLst>
                    <a:ext uri="{9D8B030D-6E8A-4147-A177-3AD203B41FA5}">
                      <a16:colId xmlns:a16="http://schemas.microsoft.com/office/drawing/2014/main" val="1060698069"/>
                    </a:ext>
                  </a:extLst>
                </a:gridCol>
                <a:gridCol w="330258">
                  <a:extLst>
                    <a:ext uri="{9D8B030D-6E8A-4147-A177-3AD203B41FA5}">
                      <a16:colId xmlns:a16="http://schemas.microsoft.com/office/drawing/2014/main" val="1873497709"/>
                    </a:ext>
                  </a:extLst>
                </a:gridCol>
                <a:gridCol w="330258">
                  <a:extLst>
                    <a:ext uri="{9D8B030D-6E8A-4147-A177-3AD203B41FA5}">
                      <a16:colId xmlns:a16="http://schemas.microsoft.com/office/drawing/2014/main" val="641547097"/>
                    </a:ext>
                  </a:extLst>
                </a:gridCol>
                <a:gridCol w="330258">
                  <a:extLst>
                    <a:ext uri="{9D8B030D-6E8A-4147-A177-3AD203B41FA5}">
                      <a16:colId xmlns:a16="http://schemas.microsoft.com/office/drawing/2014/main" val="3695645156"/>
                    </a:ext>
                  </a:extLst>
                </a:gridCol>
                <a:gridCol w="330258">
                  <a:extLst>
                    <a:ext uri="{9D8B030D-6E8A-4147-A177-3AD203B41FA5}">
                      <a16:colId xmlns:a16="http://schemas.microsoft.com/office/drawing/2014/main" val="2152789760"/>
                    </a:ext>
                  </a:extLst>
                </a:gridCol>
                <a:gridCol w="330258">
                  <a:extLst>
                    <a:ext uri="{9D8B030D-6E8A-4147-A177-3AD203B41FA5}">
                      <a16:colId xmlns:a16="http://schemas.microsoft.com/office/drawing/2014/main" val="3241930063"/>
                    </a:ext>
                  </a:extLst>
                </a:gridCol>
                <a:gridCol w="330258">
                  <a:extLst>
                    <a:ext uri="{9D8B030D-6E8A-4147-A177-3AD203B41FA5}">
                      <a16:colId xmlns:a16="http://schemas.microsoft.com/office/drawing/2014/main" val="3575858225"/>
                    </a:ext>
                  </a:extLst>
                </a:gridCol>
                <a:gridCol w="330258">
                  <a:extLst>
                    <a:ext uri="{9D8B030D-6E8A-4147-A177-3AD203B41FA5}">
                      <a16:colId xmlns:a16="http://schemas.microsoft.com/office/drawing/2014/main" val="497435580"/>
                    </a:ext>
                  </a:extLst>
                </a:gridCol>
                <a:gridCol w="330258">
                  <a:extLst>
                    <a:ext uri="{9D8B030D-6E8A-4147-A177-3AD203B41FA5}">
                      <a16:colId xmlns:a16="http://schemas.microsoft.com/office/drawing/2014/main" val="938092357"/>
                    </a:ext>
                  </a:extLst>
                </a:gridCol>
                <a:gridCol w="324992">
                  <a:extLst>
                    <a:ext uri="{9D8B030D-6E8A-4147-A177-3AD203B41FA5}">
                      <a16:colId xmlns:a16="http://schemas.microsoft.com/office/drawing/2014/main" val="876749321"/>
                    </a:ext>
                  </a:extLst>
                </a:gridCol>
                <a:gridCol w="324992">
                  <a:extLst>
                    <a:ext uri="{9D8B030D-6E8A-4147-A177-3AD203B41FA5}">
                      <a16:colId xmlns:a16="http://schemas.microsoft.com/office/drawing/2014/main" val="202081395"/>
                    </a:ext>
                  </a:extLst>
                </a:gridCol>
                <a:gridCol w="324992">
                  <a:extLst>
                    <a:ext uri="{9D8B030D-6E8A-4147-A177-3AD203B41FA5}">
                      <a16:colId xmlns:a16="http://schemas.microsoft.com/office/drawing/2014/main" val="1763808068"/>
                    </a:ext>
                  </a:extLst>
                </a:gridCol>
                <a:gridCol w="324992">
                  <a:extLst>
                    <a:ext uri="{9D8B030D-6E8A-4147-A177-3AD203B41FA5}">
                      <a16:colId xmlns:a16="http://schemas.microsoft.com/office/drawing/2014/main" val="2353580893"/>
                    </a:ext>
                  </a:extLst>
                </a:gridCol>
                <a:gridCol w="324992">
                  <a:extLst>
                    <a:ext uri="{9D8B030D-6E8A-4147-A177-3AD203B41FA5}">
                      <a16:colId xmlns:a16="http://schemas.microsoft.com/office/drawing/2014/main" val="882704401"/>
                    </a:ext>
                  </a:extLst>
                </a:gridCol>
                <a:gridCol w="324992">
                  <a:extLst>
                    <a:ext uri="{9D8B030D-6E8A-4147-A177-3AD203B41FA5}">
                      <a16:colId xmlns:a16="http://schemas.microsoft.com/office/drawing/2014/main" val="1142328703"/>
                    </a:ext>
                  </a:extLst>
                </a:gridCol>
                <a:gridCol w="324992">
                  <a:extLst>
                    <a:ext uri="{9D8B030D-6E8A-4147-A177-3AD203B41FA5}">
                      <a16:colId xmlns:a16="http://schemas.microsoft.com/office/drawing/2014/main" val="3458391804"/>
                    </a:ext>
                  </a:extLst>
                </a:gridCol>
                <a:gridCol w="324992">
                  <a:extLst>
                    <a:ext uri="{9D8B030D-6E8A-4147-A177-3AD203B41FA5}">
                      <a16:colId xmlns:a16="http://schemas.microsoft.com/office/drawing/2014/main" val="4087261117"/>
                    </a:ext>
                  </a:extLst>
                </a:gridCol>
                <a:gridCol w="324992">
                  <a:extLst>
                    <a:ext uri="{9D8B030D-6E8A-4147-A177-3AD203B41FA5}">
                      <a16:colId xmlns:a16="http://schemas.microsoft.com/office/drawing/2014/main" val="2669184998"/>
                    </a:ext>
                  </a:extLst>
                </a:gridCol>
                <a:gridCol w="324992">
                  <a:extLst>
                    <a:ext uri="{9D8B030D-6E8A-4147-A177-3AD203B41FA5}">
                      <a16:colId xmlns:a16="http://schemas.microsoft.com/office/drawing/2014/main" val="1790557817"/>
                    </a:ext>
                  </a:extLst>
                </a:gridCol>
              </a:tblGrid>
              <a:tr h="459870">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31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30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29</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28</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27</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26</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23</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22</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19</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18</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17</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16</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15</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14</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13</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12</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11</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10</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9</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8</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7</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6</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5</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4</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3</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0</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87155230"/>
                  </a:ext>
                </a:extLst>
              </a:tr>
              <a:tr h="459870">
                <a:tc gridSpan="4">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0" kern="1200" noProof="0" dirty="0">
                          <a:solidFill>
                            <a:schemeClr val="bg2">
                              <a:lumMod val="75000"/>
                            </a:schemeClr>
                          </a:solidFill>
                          <a:effectLst/>
                          <a:latin typeface="+mn-lt"/>
                          <a:ea typeface="+mn-ea"/>
                          <a:cs typeface="+mn-cs"/>
                        </a:rPr>
                        <a:t>Generic rights</a:t>
                      </a:r>
                    </a:p>
                  </a:txBody>
                  <a:tcPr marL="68580" marR="68580" marT="0" marB="0" anchor="ctr">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4">
                  <a:txBody>
                    <a:bodyPr/>
                    <a:lstStyle/>
                    <a:p>
                      <a:pPr marL="0" marR="0" algn="ctr" defTabSz="914400" rtl="0" eaLnBrk="1" latinLnBrk="0" hangingPunct="1">
                        <a:lnSpc>
                          <a:spcPct val="107000"/>
                        </a:lnSpc>
                        <a:spcBef>
                          <a:spcPts val="0"/>
                        </a:spcBef>
                        <a:spcAft>
                          <a:spcPts val="0"/>
                        </a:spcAft>
                      </a:pPr>
                      <a:r>
                        <a:rPr lang="en-US" sz="1600" b="0" kern="1200" dirty="0">
                          <a:solidFill>
                            <a:schemeClr val="bg2">
                              <a:lumMod val="75000"/>
                            </a:schemeClr>
                          </a:solidFill>
                          <a:effectLst/>
                          <a:latin typeface="+mn-lt"/>
                          <a:ea typeface="+mn-ea"/>
                          <a:cs typeface="+mn-cs"/>
                        </a:rPr>
                        <a:t>Misc.</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8">
                  <a:txBody>
                    <a:bodyPr/>
                    <a:lstStyle/>
                    <a:p>
                      <a:pPr marL="0" marR="0" algn="ctr" defTabSz="914400" rtl="0" eaLnBrk="1" latinLnBrk="0" hangingPunct="1">
                        <a:lnSpc>
                          <a:spcPct val="107000"/>
                        </a:lnSpc>
                        <a:spcBef>
                          <a:spcPts val="0"/>
                        </a:spcBef>
                        <a:spcAft>
                          <a:spcPts val="0"/>
                        </a:spcAft>
                      </a:pPr>
                      <a:r>
                        <a:rPr lang="en-US" sz="1600" b="0" kern="1200" dirty="0">
                          <a:solidFill>
                            <a:schemeClr val="bg2">
                              <a:lumMod val="75000"/>
                            </a:schemeClr>
                          </a:solidFill>
                          <a:effectLst/>
                          <a:latin typeface="+mn-lt"/>
                          <a:ea typeface="+mn-ea"/>
                          <a:cs typeface="+mn-cs"/>
                        </a:rPr>
                        <a:t>Standard rights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16">
                  <a:txBody>
                    <a:bodyPr/>
                    <a:lstStyle/>
                    <a:p>
                      <a:pPr marL="0" marR="0" algn="ctr" defTabSz="914400" rtl="0" eaLnBrk="1" latinLnBrk="0" hangingPunct="1">
                        <a:lnSpc>
                          <a:spcPct val="107000"/>
                        </a:lnSpc>
                        <a:spcBef>
                          <a:spcPts val="0"/>
                        </a:spcBef>
                        <a:spcAft>
                          <a:spcPts val="0"/>
                        </a:spcAft>
                      </a:pPr>
                      <a:r>
                        <a:rPr lang="en-US" sz="1600" b="1" kern="1200" dirty="0">
                          <a:solidFill>
                            <a:schemeClr val="dk1"/>
                          </a:solidFill>
                          <a:effectLst/>
                          <a:latin typeface="+mn-lt"/>
                          <a:ea typeface="+mn-ea"/>
                          <a:cs typeface="+mn-cs"/>
                        </a:rPr>
                        <a:t>Object-specific rights</a:t>
                      </a:r>
                    </a:p>
                  </a:txBody>
                  <a:tcPr marL="68580" marR="68580" marT="0" marB="0" anchor="ctr">
                    <a:lnL w="12700" cap="flat" cmpd="sng" algn="ctr">
                      <a:solidFill>
                        <a:schemeClr val="tx1"/>
                      </a:solidFill>
                      <a:prstDash val="solid"/>
                      <a:round/>
                      <a:headEnd type="none" w="med" len="med"/>
                      <a:tailEnd type="none" w="med" len="med"/>
                    </a:lnL>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4046727"/>
                  </a:ext>
                </a:extLst>
              </a:tr>
            </a:tbl>
          </a:graphicData>
        </a:graphic>
      </p:graphicFrame>
    </p:spTree>
    <p:extLst>
      <p:ext uri="{BB962C8B-B14F-4D97-AF65-F5344CB8AC3E}">
        <p14:creationId xmlns:p14="http://schemas.microsoft.com/office/powerpoint/2010/main" val="292325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96A9-B2E9-4910-A1C7-E526AC85A112}"/>
              </a:ext>
            </a:extLst>
          </p:cNvPr>
          <p:cNvSpPr>
            <a:spLocks noGrp="1"/>
          </p:cNvSpPr>
          <p:nvPr>
            <p:ph type="title"/>
          </p:nvPr>
        </p:nvSpPr>
        <p:spPr/>
        <p:txBody>
          <a:bodyPr/>
          <a:lstStyle/>
          <a:p>
            <a:r>
              <a:rPr lang="en-US" dirty="0"/>
              <a:t>32-bit access mask – standard rights</a:t>
            </a:r>
          </a:p>
        </p:txBody>
      </p:sp>
      <p:sp>
        <p:nvSpPr>
          <p:cNvPr id="3" name="Content Placeholder 2">
            <a:extLst>
              <a:ext uri="{FF2B5EF4-FFF2-40B4-BE49-F238E27FC236}">
                <a16:creationId xmlns:a16="http://schemas.microsoft.com/office/drawing/2014/main" id="{75A67B0E-DB65-4AE3-A83B-B412B57E2496}"/>
              </a:ext>
            </a:extLst>
          </p:cNvPr>
          <p:cNvSpPr>
            <a:spLocks noGrp="1"/>
          </p:cNvSpPr>
          <p:nvPr>
            <p:ph idx="1"/>
          </p:nvPr>
        </p:nvSpPr>
        <p:spPr>
          <a:xfrm>
            <a:off x="838200" y="2773623"/>
            <a:ext cx="10515600" cy="3151375"/>
          </a:xfrm>
        </p:spPr>
        <p:txBody>
          <a:bodyPr/>
          <a:lstStyle/>
          <a:p>
            <a:pPr marL="0" indent="0">
              <a:buNone/>
            </a:pPr>
            <a:r>
              <a:rPr lang="en-US" dirty="0"/>
              <a:t>Each bit means the same for all object types</a:t>
            </a:r>
          </a:p>
        </p:txBody>
      </p:sp>
      <p:graphicFrame>
        <p:nvGraphicFramePr>
          <p:cNvPr id="6" name="Table 5">
            <a:extLst>
              <a:ext uri="{FF2B5EF4-FFF2-40B4-BE49-F238E27FC236}">
                <a16:creationId xmlns:a16="http://schemas.microsoft.com/office/drawing/2014/main" id="{F1741E0C-3499-4298-9F8D-1838E38AB114}"/>
              </a:ext>
            </a:extLst>
          </p:cNvPr>
          <p:cNvGraphicFramePr>
            <a:graphicFrameLocks noGrp="1"/>
          </p:cNvGraphicFramePr>
          <p:nvPr>
            <p:extLst>
              <p:ext uri="{D42A27DB-BD31-4B8C-83A1-F6EECF244321}">
                <p14:modId xmlns:p14="http://schemas.microsoft.com/office/powerpoint/2010/main" val="2235160895"/>
              </p:ext>
            </p:extLst>
          </p:nvPr>
        </p:nvGraphicFramePr>
        <p:xfrm>
          <a:off x="838200" y="3973364"/>
          <a:ext cx="10515595" cy="1844328"/>
        </p:xfrm>
        <a:graphic>
          <a:graphicData uri="http://schemas.openxmlformats.org/drawingml/2006/table">
            <a:tbl>
              <a:tblPr>
                <a:tableStyleId>{5C22544A-7EE6-4342-B048-85BDC9FD1C3A}</a:tableStyleId>
              </a:tblPr>
              <a:tblGrid>
                <a:gridCol w="2194450">
                  <a:extLst>
                    <a:ext uri="{9D8B030D-6E8A-4147-A177-3AD203B41FA5}">
                      <a16:colId xmlns:a16="http://schemas.microsoft.com/office/drawing/2014/main" val="3735017123"/>
                    </a:ext>
                  </a:extLst>
                </a:gridCol>
                <a:gridCol w="2986602">
                  <a:extLst>
                    <a:ext uri="{9D8B030D-6E8A-4147-A177-3AD203B41FA5}">
                      <a16:colId xmlns:a16="http://schemas.microsoft.com/office/drawing/2014/main" val="2840151250"/>
                    </a:ext>
                  </a:extLst>
                </a:gridCol>
                <a:gridCol w="5334543">
                  <a:extLst>
                    <a:ext uri="{9D8B030D-6E8A-4147-A177-3AD203B41FA5}">
                      <a16:colId xmlns:a16="http://schemas.microsoft.com/office/drawing/2014/main" val="1426380983"/>
                    </a:ext>
                  </a:extLst>
                </a:gridCol>
              </a:tblGrid>
              <a:tr h="307388">
                <a:tc>
                  <a:txBody>
                    <a:bodyPr/>
                    <a:lstStyle/>
                    <a:p>
                      <a:pPr algn="ctr" fontAlgn="t"/>
                      <a:r>
                        <a:rPr lang="en-US" sz="1800" b="1" i="1" u="none" strike="noStrike" dirty="0">
                          <a:effectLst/>
                        </a:rPr>
                        <a:t>Bit</a:t>
                      </a:r>
                      <a:endParaRPr lang="en-US" sz="1800" b="1" i="1" u="none" strike="noStrike" dirty="0">
                        <a:solidFill>
                          <a:srgbClr val="000000"/>
                        </a:solidFill>
                        <a:effectLst/>
                        <a:latin typeface="Lucida Console" panose="020B0609040504020204" pitchFamily="49" charset="0"/>
                      </a:endParaRPr>
                    </a:p>
                  </a:txBody>
                  <a:tcPr marL="7620" marR="7620" marT="7620" marB="0" anchor="ctr"/>
                </a:tc>
                <a:tc>
                  <a:txBody>
                    <a:bodyPr/>
                    <a:lstStyle/>
                    <a:p>
                      <a:pPr algn="ctr" fontAlgn="t"/>
                      <a:r>
                        <a:rPr lang="en-US" sz="1800" b="1" i="1" u="none" strike="noStrike" dirty="0">
                          <a:effectLst/>
                        </a:rPr>
                        <a:t>Standard rights</a:t>
                      </a:r>
                      <a:endParaRPr lang="en-US" sz="1800" b="1" i="1"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t"/>
                      <a:r>
                        <a:rPr lang="en-US" sz="1800" b="1" i="1" u="none" strike="noStrike" dirty="0">
                          <a:solidFill>
                            <a:srgbClr val="000000"/>
                          </a:solidFill>
                          <a:effectLst/>
                          <a:latin typeface="Calibri" panose="020F0502020204030204" pitchFamily="34" charset="0"/>
                        </a:rPr>
                        <a:t>Explanation</a:t>
                      </a:r>
                    </a:p>
                  </a:txBody>
                  <a:tcPr marL="7620" marR="7620" marT="7620" marB="0" anchor="ctr"/>
                </a:tc>
                <a:extLst>
                  <a:ext uri="{0D108BD9-81ED-4DB2-BD59-A6C34878D82A}">
                    <a16:rowId xmlns:a16="http://schemas.microsoft.com/office/drawing/2014/main" val="4262012729"/>
                  </a:ext>
                </a:extLst>
              </a:tr>
              <a:tr h="307388">
                <a:tc>
                  <a:txBody>
                    <a:bodyPr/>
                    <a:lstStyle/>
                    <a:p>
                      <a:pPr marL="0" algn="ctr"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0x00010000</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DELETE</a:t>
                      </a:r>
                    </a:p>
                  </a:txBody>
                  <a:tcPr marL="7620" marR="7620" marT="7620" marB="0" anchor="ctr"/>
                </a:tc>
                <a:tc>
                  <a:txBody>
                    <a:bodyPr/>
                    <a:lstStyle/>
                    <a:p>
                      <a:pPr marL="0" algn="l" defTabSz="914400" rtl="0" eaLnBrk="1" fontAlgn="t" latinLnBrk="0" hangingPunct="1"/>
                      <a:r>
                        <a:rPr lang="en-US" sz="1600" u="none" strike="noStrike" kern="1200" dirty="0">
                          <a:solidFill>
                            <a:schemeClr val="dk1"/>
                          </a:solidFill>
                          <a:effectLst/>
                          <a:latin typeface="+mn-lt"/>
                          <a:ea typeface="+mn-ea"/>
                          <a:cs typeface="+mn-cs"/>
                        </a:rPr>
                        <a:t>Delete the object</a:t>
                      </a:r>
                    </a:p>
                  </a:txBody>
                  <a:tcPr marL="7620" marR="7620" marT="7620" marB="0" anchor="ctr"/>
                </a:tc>
                <a:extLst>
                  <a:ext uri="{0D108BD9-81ED-4DB2-BD59-A6C34878D82A}">
                    <a16:rowId xmlns:a16="http://schemas.microsoft.com/office/drawing/2014/main" val="3731484430"/>
                  </a:ext>
                </a:extLst>
              </a:tr>
              <a:tr h="307388">
                <a:tc>
                  <a:txBody>
                    <a:bodyPr/>
                    <a:lstStyle/>
                    <a:p>
                      <a:pPr marL="0" algn="ctr"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0x00020000</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READ_CONTROL</a:t>
                      </a:r>
                    </a:p>
                  </a:txBody>
                  <a:tcPr marL="7620" marR="7620" marT="7620" marB="0" anchor="ctr"/>
                </a:tc>
                <a:tc>
                  <a:txBody>
                    <a:bodyPr/>
                    <a:lstStyle/>
                    <a:p>
                      <a:pPr marL="0" algn="l" defTabSz="914400" rtl="0" eaLnBrk="1" fontAlgn="t" latinLnBrk="0" hangingPunct="1"/>
                      <a:r>
                        <a:rPr lang="en-US" sz="1600" u="none" strike="noStrike" kern="1200" dirty="0">
                          <a:solidFill>
                            <a:schemeClr val="dk1"/>
                          </a:solidFill>
                          <a:effectLst/>
                          <a:latin typeface="+mn-lt"/>
                          <a:ea typeface="+mn-ea"/>
                          <a:cs typeface="+mn-cs"/>
                        </a:rPr>
                        <a:t>Read the object’s SD</a:t>
                      </a:r>
                    </a:p>
                  </a:txBody>
                  <a:tcPr marL="7620" marR="7620" marT="7620" marB="0" anchor="ctr"/>
                </a:tc>
                <a:extLst>
                  <a:ext uri="{0D108BD9-81ED-4DB2-BD59-A6C34878D82A}">
                    <a16:rowId xmlns:a16="http://schemas.microsoft.com/office/drawing/2014/main" val="49905742"/>
                  </a:ext>
                </a:extLst>
              </a:tr>
              <a:tr h="307388">
                <a:tc>
                  <a:txBody>
                    <a:bodyPr/>
                    <a:lstStyle/>
                    <a:p>
                      <a:pPr marL="0" algn="ctr"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0x00040000</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WRITE_DAC</a:t>
                      </a:r>
                    </a:p>
                  </a:txBody>
                  <a:tcPr marL="7620" marR="7620" marT="7620" marB="0" anchor="ctr"/>
                </a:tc>
                <a:tc>
                  <a:txBody>
                    <a:bodyPr/>
                    <a:lstStyle/>
                    <a:p>
                      <a:pPr marL="0" algn="l" defTabSz="914400" rtl="0" eaLnBrk="1" fontAlgn="t" latinLnBrk="0" hangingPunct="1"/>
                      <a:r>
                        <a:rPr lang="en-US" sz="1600" u="none" strike="noStrike" kern="1200" dirty="0">
                          <a:solidFill>
                            <a:schemeClr val="dk1"/>
                          </a:solidFill>
                          <a:effectLst/>
                          <a:latin typeface="+mn-lt"/>
                          <a:ea typeface="+mn-ea"/>
                          <a:cs typeface="+mn-cs"/>
                        </a:rPr>
                        <a:t>Modify the object’s SD</a:t>
                      </a:r>
                    </a:p>
                  </a:txBody>
                  <a:tcPr marL="7620" marR="7620" marT="7620" marB="0" anchor="ctr"/>
                </a:tc>
                <a:extLst>
                  <a:ext uri="{0D108BD9-81ED-4DB2-BD59-A6C34878D82A}">
                    <a16:rowId xmlns:a16="http://schemas.microsoft.com/office/drawing/2014/main" val="3136236996"/>
                  </a:ext>
                </a:extLst>
              </a:tr>
              <a:tr h="307388">
                <a:tc>
                  <a:txBody>
                    <a:bodyPr/>
                    <a:lstStyle/>
                    <a:p>
                      <a:pPr marL="0" algn="ctr"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0x00080000</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WRITE_OWNER</a:t>
                      </a:r>
                    </a:p>
                  </a:txBody>
                  <a:tcPr marL="7620" marR="7620" marT="7620" marB="0" anchor="ctr"/>
                </a:tc>
                <a:tc>
                  <a:txBody>
                    <a:bodyPr/>
                    <a:lstStyle/>
                    <a:p>
                      <a:pPr marL="0" algn="l" defTabSz="914400" rtl="0" eaLnBrk="1" fontAlgn="t" latinLnBrk="0" hangingPunct="1"/>
                      <a:r>
                        <a:rPr lang="en-US" sz="1600" u="none" strike="noStrike" kern="1200" dirty="0">
                          <a:solidFill>
                            <a:schemeClr val="dk1"/>
                          </a:solidFill>
                          <a:effectLst/>
                          <a:latin typeface="+mn-lt"/>
                          <a:ea typeface="+mn-ea"/>
                          <a:cs typeface="+mn-cs"/>
                        </a:rPr>
                        <a:t>Change the object’s owner</a:t>
                      </a:r>
                    </a:p>
                  </a:txBody>
                  <a:tcPr marL="7620" marR="7620" marT="7620" marB="0" anchor="ctr"/>
                </a:tc>
                <a:extLst>
                  <a:ext uri="{0D108BD9-81ED-4DB2-BD59-A6C34878D82A}">
                    <a16:rowId xmlns:a16="http://schemas.microsoft.com/office/drawing/2014/main" val="592568803"/>
                  </a:ext>
                </a:extLst>
              </a:tr>
              <a:tr h="307388">
                <a:tc>
                  <a:txBody>
                    <a:bodyPr/>
                    <a:lstStyle/>
                    <a:p>
                      <a:pPr marL="0" algn="ctr"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0x00100000</a:t>
                      </a:r>
                    </a:p>
                  </a:txBody>
                  <a:tcPr marL="7620" marR="7620" marT="7620" marB="0" anchor="ctr"/>
                </a:tc>
                <a:tc>
                  <a:txBody>
                    <a:bodyPr/>
                    <a:lstStyle/>
                    <a:p>
                      <a:pPr marL="0" algn="l" defTabSz="914400" rtl="0" eaLnBrk="1" fontAlgn="t" latinLnBrk="0" hangingPunct="1"/>
                      <a:r>
                        <a:rPr lang="en-US" sz="1400" u="none" strike="noStrike" kern="1200" dirty="0">
                          <a:solidFill>
                            <a:schemeClr val="dk1"/>
                          </a:solidFill>
                          <a:effectLst/>
                          <a:latin typeface="Lucida Console" panose="020B0609040504020204" pitchFamily="49" charset="0"/>
                          <a:ea typeface="+mn-ea"/>
                          <a:cs typeface="+mn-cs"/>
                        </a:rPr>
                        <a:t>SYNCHRONIZE</a:t>
                      </a:r>
                    </a:p>
                  </a:txBody>
                  <a:tcPr marL="7620" marR="7620" marT="7620" marB="0" anchor="ctr"/>
                </a:tc>
                <a:tc>
                  <a:txBody>
                    <a:bodyPr/>
                    <a:lstStyle/>
                    <a:p>
                      <a:pPr marL="0" algn="l" defTabSz="914400" rtl="0" eaLnBrk="1" fontAlgn="t" latinLnBrk="0" hangingPunct="1"/>
                      <a:r>
                        <a:rPr lang="en-US" sz="1600" u="none" strike="noStrike" kern="1200" dirty="0">
                          <a:solidFill>
                            <a:schemeClr val="dk1"/>
                          </a:solidFill>
                          <a:effectLst/>
                          <a:latin typeface="+mn-lt"/>
                          <a:ea typeface="+mn-ea"/>
                          <a:cs typeface="+mn-cs"/>
                        </a:rPr>
                        <a:t>Receive signals about the object</a:t>
                      </a:r>
                    </a:p>
                  </a:txBody>
                  <a:tcPr marL="7620" marR="7620" marT="7620" marB="0" anchor="ctr"/>
                </a:tc>
                <a:extLst>
                  <a:ext uri="{0D108BD9-81ED-4DB2-BD59-A6C34878D82A}">
                    <a16:rowId xmlns:a16="http://schemas.microsoft.com/office/drawing/2014/main" val="621436566"/>
                  </a:ext>
                </a:extLst>
              </a:tr>
            </a:tbl>
          </a:graphicData>
        </a:graphic>
      </p:graphicFrame>
      <p:graphicFrame>
        <p:nvGraphicFramePr>
          <p:cNvPr id="7" name="Table 6">
            <a:extLst>
              <a:ext uri="{FF2B5EF4-FFF2-40B4-BE49-F238E27FC236}">
                <a16:creationId xmlns:a16="http://schemas.microsoft.com/office/drawing/2014/main" id="{FDAB77F9-67A3-4A3F-9F19-9F53930FFCF7}"/>
              </a:ext>
            </a:extLst>
          </p:cNvPr>
          <p:cNvGraphicFramePr>
            <a:graphicFrameLocks noGrp="1"/>
          </p:cNvGraphicFramePr>
          <p:nvPr>
            <p:extLst>
              <p:ext uri="{D42A27DB-BD31-4B8C-83A1-F6EECF244321}">
                <p14:modId xmlns:p14="http://schemas.microsoft.com/office/powerpoint/2010/main" val="2477579459"/>
              </p:ext>
            </p:extLst>
          </p:nvPr>
        </p:nvGraphicFramePr>
        <p:xfrm>
          <a:off x="838199" y="1460863"/>
          <a:ext cx="10515596" cy="919740"/>
        </p:xfrm>
        <a:graphic>
          <a:graphicData uri="http://schemas.openxmlformats.org/drawingml/2006/table">
            <a:tbl>
              <a:tblPr firstRow="1" firstCol="1" bandRow="1">
                <a:tableStyleId>{B301B821-A1FF-4177-AEE7-76D212191A09}</a:tableStyleId>
              </a:tblPr>
              <a:tblGrid>
                <a:gridCol w="330258">
                  <a:extLst>
                    <a:ext uri="{9D8B030D-6E8A-4147-A177-3AD203B41FA5}">
                      <a16:colId xmlns:a16="http://schemas.microsoft.com/office/drawing/2014/main" val="1975311393"/>
                    </a:ext>
                  </a:extLst>
                </a:gridCol>
                <a:gridCol w="330258">
                  <a:extLst>
                    <a:ext uri="{9D8B030D-6E8A-4147-A177-3AD203B41FA5}">
                      <a16:colId xmlns:a16="http://schemas.microsoft.com/office/drawing/2014/main" val="4009000980"/>
                    </a:ext>
                  </a:extLst>
                </a:gridCol>
                <a:gridCol w="330258">
                  <a:extLst>
                    <a:ext uri="{9D8B030D-6E8A-4147-A177-3AD203B41FA5}">
                      <a16:colId xmlns:a16="http://schemas.microsoft.com/office/drawing/2014/main" val="1945726287"/>
                    </a:ext>
                  </a:extLst>
                </a:gridCol>
                <a:gridCol w="330258">
                  <a:extLst>
                    <a:ext uri="{9D8B030D-6E8A-4147-A177-3AD203B41FA5}">
                      <a16:colId xmlns:a16="http://schemas.microsoft.com/office/drawing/2014/main" val="3113112248"/>
                    </a:ext>
                  </a:extLst>
                </a:gridCol>
                <a:gridCol w="330258">
                  <a:extLst>
                    <a:ext uri="{9D8B030D-6E8A-4147-A177-3AD203B41FA5}">
                      <a16:colId xmlns:a16="http://schemas.microsoft.com/office/drawing/2014/main" val="1849496038"/>
                    </a:ext>
                  </a:extLst>
                </a:gridCol>
                <a:gridCol w="330258">
                  <a:extLst>
                    <a:ext uri="{9D8B030D-6E8A-4147-A177-3AD203B41FA5}">
                      <a16:colId xmlns:a16="http://schemas.microsoft.com/office/drawing/2014/main" val="87386884"/>
                    </a:ext>
                  </a:extLst>
                </a:gridCol>
                <a:gridCol w="330258">
                  <a:extLst>
                    <a:ext uri="{9D8B030D-6E8A-4147-A177-3AD203B41FA5}">
                      <a16:colId xmlns:a16="http://schemas.microsoft.com/office/drawing/2014/main" val="2626059564"/>
                    </a:ext>
                  </a:extLst>
                </a:gridCol>
                <a:gridCol w="330258">
                  <a:extLst>
                    <a:ext uri="{9D8B030D-6E8A-4147-A177-3AD203B41FA5}">
                      <a16:colId xmlns:a16="http://schemas.microsoft.com/office/drawing/2014/main" val="3044408301"/>
                    </a:ext>
                  </a:extLst>
                </a:gridCol>
                <a:gridCol w="330258">
                  <a:extLst>
                    <a:ext uri="{9D8B030D-6E8A-4147-A177-3AD203B41FA5}">
                      <a16:colId xmlns:a16="http://schemas.microsoft.com/office/drawing/2014/main" val="433711243"/>
                    </a:ext>
                  </a:extLst>
                </a:gridCol>
                <a:gridCol w="330258">
                  <a:extLst>
                    <a:ext uri="{9D8B030D-6E8A-4147-A177-3AD203B41FA5}">
                      <a16:colId xmlns:a16="http://schemas.microsoft.com/office/drawing/2014/main" val="50972215"/>
                    </a:ext>
                  </a:extLst>
                </a:gridCol>
                <a:gridCol w="330258">
                  <a:extLst>
                    <a:ext uri="{9D8B030D-6E8A-4147-A177-3AD203B41FA5}">
                      <a16:colId xmlns:a16="http://schemas.microsoft.com/office/drawing/2014/main" val="2768448869"/>
                    </a:ext>
                  </a:extLst>
                </a:gridCol>
                <a:gridCol w="330258">
                  <a:extLst>
                    <a:ext uri="{9D8B030D-6E8A-4147-A177-3AD203B41FA5}">
                      <a16:colId xmlns:a16="http://schemas.microsoft.com/office/drawing/2014/main" val="2522692479"/>
                    </a:ext>
                  </a:extLst>
                </a:gridCol>
                <a:gridCol w="330258">
                  <a:extLst>
                    <a:ext uri="{9D8B030D-6E8A-4147-A177-3AD203B41FA5}">
                      <a16:colId xmlns:a16="http://schemas.microsoft.com/office/drawing/2014/main" val="2329771351"/>
                    </a:ext>
                  </a:extLst>
                </a:gridCol>
                <a:gridCol w="330258">
                  <a:extLst>
                    <a:ext uri="{9D8B030D-6E8A-4147-A177-3AD203B41FA5}">
                      <a16:colId xmlns:a16="http://schemas.microsoft.com/office/drawing/2014/main" val="1060698069"/>
                    </a:ext>
                  </a:extLst>
                </a:gridCol>
                <a:gridCol w="330258">
                  <a:extLst>
                    <a:ext uri="{9D8B030D-6E8A-4147-A177-3AD203B41FA5}">
                      <a16:colId xmlns:a16="http://schemas.microsoft.com/office/drawing/2014/main" val="1873497709"/>
                    </a:ext>
                  </a:extLst>
                </a:gridCol>
                <a:gridCol w="330258">
                  <a:extLst>
                    <a:ext uri="{9D8B030D-6E8A-4147-A177-3AD203B41FA5}">
                      <a16:colId xmlns:a16="http://schemas.microsoft.com/office/drawing/2014/main" val="641547097"/>
                    </a:ext>
                  </a:extLst>
                </a:gridCol>
                <a:gridCol w="330258">
                  <a:extLst>
                    <a:ext uri="{9D8B030D-6E8A-4147-A177-3AD203B41FA5}">
                      <a16:colId xmlns:a16="http://schemas.microsoft.com/office/drawing/2014/main" val="3695645156"/>
                    </a:ext>
                  </a:extLst>
                </a:gridCol>
                <a:gridCol w="330258">
                  <a:extLst>
                    <a:ext uri="{9D8B030D-6E8A-4147-A177-3AD203B41FA5}">
                      <a16:colId xmlns:a16="http://schemas.microsoft.com/office/drawing/2014/main" val="2152789760"/>
                    </a:ext>
                  </a:extLst>
                </a:gridCol>
                <a:gridCol w="330258">
                  <a:extLst>
                    <a:ext uri="{9D8B030D-6E8A-4147-A177-3AD203B41FA5}">
                      <a16:colId xmlns:a16="http://schemas.microsoft.com/office/drawing/2014/main" val="3241930063"/>
                    </a:ext>
                  </a:extLst>
                </a:gridCol>
                <a:gridCol w="330258">
                  <a:extLst>
                    <a:ext uri="{9D8B030D-6E8A-4147-A177-3AD203B41FA5}">
                      <a16:colId xmlns:a16="http://schemas.microsoft.com/office/drawing/2014/main" val="3575858225"/>
                    </a:ext>
                  </a:extLst>
                </a:gridCol>
                <a:gridCol w="330258">
                  <a:extLst>
                    <a:ext uri="{9D8B030D-6E8A-4147-A177-3AD203B41FA5}">
                      <a16:colId xmlns:a16="http://schemas.microsoft.com/office/drawing/2014/main" val="497435580"/>
                    </a:ext>
                  </a:extLst>
                </a:gridCol>
                <a:gridCol w="330258">
                  <a:extLst>
                    <a:ext uri="{9D8B030D-6E8A-4147-A177-3AD203B41FA5}">
                      <a16:colId xmlns:a16="http://schemas.microsoft.com/office/drawing/2014/main" val="938092357"/>
                    </a:ext>
                  </a:extLst>
                </a:gridCol>
                <a:gridCol w="324992">
                  <a:extLst>
                    <a:ext uri="{9D8B030D-6E8A-4147-A177-3AD203B41FA5}">
                      <a16:colId xmlns:a16="http://schemas.microsoft.com/office/drawing/2014/main" val="876749321"/>
                    </a:ext>
                  </a:extLst>
                </a:gridCol>
                <a:gridCol w="324992">
                  <a:extLst>
                    <a:ext uri="{9D8B030D-6E8A-4147-A177-3AD203B41FA5}">
                      <a16:colId xmlns:a16="http://schemas.microsoft.com/office/drawing/2014/main" val="202081395"/>
                    </a:ext>
                  </a:extLst>
                </a:gridCol>
                <a:gridCol w="324992">
                  <a:extLst>
                    <a:ext uri="{9D8B030D-6E8A-4147-A177-3AD203B41FA5}">
                      <a16:colId xmlns:a16="http://schemas.microsoft.com/office/drawing/2014/main" val="1763808068"/>
                    </a:ext>
                  </a:extLst>
                </a:gridCol>
                <a:gridCol w="324992">
                  <a:extLst>
                    <a:ext uri="{9D8B030D-6E8A-4147-A177-3AD203B41FA5}">
                      <a16:colId xmlns:a16="http://schemas.microsoft.com/office/drawing/2014/main" val="2353580893"/>
                    </a:ext>
                  </a:extLst>
                </a:gridCol>
                <a:gridCol w="324992">
                  <a:extLst>
                    <a:ext uri="{9D8B030D-6E8A-4147-A177-3AD203B41FA5}">
                      <a16:colId xmlns:a16="http://schemas.microsoft.com/office/drawing/2014/main" val="882704401"/>
                    </a:ext>
                  </a:extLst>
                </a:gridCol>
                <a:gridCol w="324992">
                  <a:extLst>
                    <a:ext uri="{9D8B030D-6E8A-4147-A177-3AD203B41FA5}">
                      <a16:colId xmlns:a16="http://schemas.microsoft.com/office/drawing/2014/main" val="1142328703"/>
                    </a:ext>
                  </a:extLst>
                </a:gridCol>
                <a:gridCol w="324992">
                  <a:extLst>
                    <a:ext uri="{9D8B030D-6E8A-4147-A177-3AD203B41FA5}">
                      <a16:colId xmlns:a16="http://schemas.microsoft.com/office/drawing/2014/main" val="3458391804"/>
                    </a:ext>
                  </a:extLst>
                </a:gridCol>
                <a:gridCol w="324992">
                  <a:extLst>
                    <a:ext uri="{9D8B030D-6E8A-4147-A177-3AD203B41FA5}">
                      <a16:colId xmlns:a16="http://schemas.microsoft.com/office/drawing/2014/main" val="4087261117"/>
                    </a:ext>
                  </a:extLst>
                </a:gridCol>
                <a:gridCol w="324992">
                  <a:extLst>
                    <a:ext uri="{9D8B030D-6E8A-4147-A177-3AD203B41FA5}">
                      <a16:colId xmlns:a16="http://schemas.microsoft.com/office/drawing/2014/main" val="2669184998"/>
                    </a:ext>
                  </a:extLst>
                </a:gridCol>
                <a:gridCol w="324992">
                  <a:extLst>
                    <a:ext uri="{9D8B030D-6E8A-4147-A177-3AD203B41FA5}">
                      <a16:colId xmlns:a16="http://schemas.microsoft.com/office/drawing/2014/main" val="1790557817"/>
                    </a:ext>
                  </a:extLst>
                </a:gridCol>
              </a:tblGrid>
              <a:tr h="459870">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31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30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29</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28</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27</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26</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23</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22</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21</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20</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19</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18</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17</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effectLst/>
                          <a:latin typeface="Lucida Console" panose="020B0609040504020204" pitchFamily="49" charset="0"/>
                        </a:rPr>
                        <a:t>16</a:t>
                      </a: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13</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12</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9</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8</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7</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6</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5</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4</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3</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2</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1</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200" dirty="0">
                          <a:solidFill>
                            <a:schemeClr val="bg2">
                              <a:lumMod val="75000"/>
                            </a:schemeClr>
                          </a:solidFill>
                          <a:effectLst/>
                          <a:latin typeface="Lucida Console" panose="020B0609040504020204" pitchFamily="49" charset="0"/>
                        </a:rPr>
                        <a:t>0</a:t>
                      </a:r>
                      <a:endParaRPr lang="en-US" sz="1200" dirty="0">
                        <a:solidFill>
                          <a:schemeClr val="bg2">
                            <a:lumMod val="75000"/>
                          </a:schemeClr>
                        </a:solidFill>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87155230"/>
                  </a:ext>
                </a:extLst>
              </a:tr>
              <a:tr h="459870">
                <a:tc gridSpan="4">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0" kern="1200" noProof="0" dirty="0">
                          <a:solidFill>
                            <a:schemeClr val="bg2">
                              <a:lumMod val="75000"/>
                            </a:schemeClr>
                          </a:solidFill>
                          <a:effectLst/>
                          <a:latin typeface="+mn-lt"/>
                          <a:ea typeface="+mn-ea"/>
                          <a:cs typeface="+mn-cs"/>
                        </a:rPr>
                        <a:t>Generic rights</a:t>
                      </a:r>
                    </a:p>
                  </a:txBody>
                  <a:tcPr marL="68580" marR="68580" marT="0" marB="0" anchor="ctr">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4">
                  <a:txBody>
                    <a:bodyPr/>
                    <a:lstStyle/>
                    <a:p>
                      <a:pPr marL="0" marR="0" algn="ctr" defTabSz="914400" rtl="0" eaLnBrk="1" latinLnBrk="0" hangingPunct="1">
                        <a:lnSpc>
                          <a:spcPct val="107000"/>
                        </a:lnSpc>
                        <a:spcBef>
                          <a:spcPts val="0"/>
                        </a:spcBef>
                        <a:spcAft>
                          <a:spcPts val="0"/>
                        </a:spcAft>
                      </a:pPr>
                      <a:r>
                        <a:rPr lang="en-US" sz="1600" b="0" kern="1200" dirty="0">
                          <a:solidFill>
                            <a:schemeClr val="bg2">
                              <a:lumMod val="75000"/>
                            </a:schemeClr>
                          </a:solidFill>
                          <a:effectLst/>
                          <a:latin typeface="+mn-lt"/>
                          <a:ea typeface="+mn-ea"/>
                          <a:cs typeface="+mn-cs"/>
                        </a:rPr>
                        <a:t>Misc.</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8">
                  <a:txBody>
                    <a:bodyPr/>
                    <a:lstStyle/>
                    <a:p>
                      <a:pPr marL="0" marR="0" algn="ctr" defTabSz="914400" rtl="0" eaLnBrk="1" latinLnBrk="0" hangingPunct="1">
                        <a:lnSpc>
                          <a:spcPct val="107000"/>
                        </a:lnSpc>
                        <a:spcBef>
                          <a:spcPts val="0"/>
                        </a:spcBef>
                        <a:spcAft>
                          <a:spcPts val="0"/>
                        </a:spcAft>
                      </a:pPr>
                      <a:r>
                        <a:rPr lang="en-US" sz="1600" b="1" kern="1200" dirty="0">
                          <a:solidFill>
                            <a:schemeClr val="dk1"/>
                          </a:solidFill>
                          <a:effectLst/>
                          <a:latin typeface="+mn-lt"/>
                          <a:ea typeface="+mn-ea"/>
                          <a:cs typeface="+mn-cs"/>
                        </a:rPr>
                        <a:t>Standard rights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16">
                  <a:txBody>
                    <a:bodyPr/>
                    <a:lstStyle/>
                    <a:p>
                      <a:pPr marL="0" marR="0" algn="ctr" defTabSz="914400" rtl="0" eaLnBrk="1" latinLnBrk="0" hangingPunct="1">
                        <a:lnSpc>
                          <a:spcPct val="107000"/>
                        </a:lnSpc>
                        <a:spcBef>
                          <a:spcPts val="0"/>
                        </a:spcBef>
                        <a:spcAft>
                          <a:spcPts val="0"/>
                        </a:spcAft>
                      </a:pPr>
                      <a:r>
                        <a:rPr lang="en-US" sz="1600" b="0" kern="1200" dirty="0">
                          <a:solidFill>
                            <a:schemeClr val="bg2">
                              <a:lumMod val="75000"/>
                            </a:schemeClr>
                          </a:solidFill>
                          <a:effectLst/>
                          <a:latin typeface="+mn-lt"/>
                          <a:ea typeface="+mn-ea"/>
                          <a:cs typeface="+mn-cs"/>
                        </a:rPr>
                        <a:t>Object-specific rights</a:t>
                      </a:r>
                    </a:p>
                  </a:txBody>
                  <a:tcPr marL="68580" marR="68580" marT="0" marB="0" anchor="ctr">
                    <a:lnL w="12700" cap="flat" cmpd="sng" algn="ctr">
                      <a:solidFill>
                        <a:schemeClr val="tx1"/>
                      </a:solidFill>
                      <a:prstDash val="solid"/>
                      <a:round/>
                      <a:headEnd type="none" w="med" len="med"/>
                      <a:tailEnd type="none" w="med" len="med"/>
                    </a:lnL>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pPr marL="0" marR="0" algn="ctr">
                        <a:lnSpc>
                          <a:spcPct val="107000"/>
                        </a:lnSpc>
                        <a:spcBef>
                          <a:spcPts val="0"/>
                        </a:spcBef>
                        <a:spcAft>
                          <a:spcPts val="0"/>
                        </a:spcAft>
                      </a:pPr>
                      <a:endParaRPr lang="en-US" sz="1200" dirty="0">
                        <a:effectLst/>
                        <a:latin typeface="Lucida Console" panose="020B0609040504020204" pitchFamily="49"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4046727"/>
                  </a:ext>
                </a:extLst>
              </a:tr>
            </a:tbl>
          </a:graphicData>
        </a:graphic>
      </p:graphicFrame>
    </p:spTree>
    <p:extLst>
      <p:ext uri="{BB962C8B-B14F-4D97-AF65-F5344CB8AC3E}">
        <p14:creationId xmlns:p14="http://schemas.microsoft.com/office/powerpoint/2010/main" val="2241752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7229</TotalTime>
  <Words>5794</Words>
  <Application>Microsoft Office PowerPoint</Application>
  <PresentationFormat>Widescreen</PresentationFormat>
  <Paragraphs>1296</Paragraphs>
  <Slides>41</Slides>
  <Notes>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Lucida Console</vt:lpstr>
      <vt:lpstr>Segoe UI</vt:lpstr>
      <vt:lpstr>Wingdings</vt:lpstr>
      <vt:lpstr>Office Theme</vt:lpstr>
      <vt:lpstr>SDDL 101  Intro to Security Descriptor Definition Language</vt:lpstr>
      <vt:lpstr>Security descriptor (Windows GUI)</vt:lpstr>
      <vt:lpstr>Security descriptor (Sysinternals AccessChk)</vt:lpstr>
      <vt:lpstr>tl;dr – What is SDDL good/not-good for</vt:lpstr>
      <vt:lpstr>Security descriptor (Windows)</vt:lpstr>
      <vt:lpstr>Who can do what with the object</vt:lpstr>
      <vt:lpstr>32-bit access mask</vt:lpstr>
      <vt:lpstr>32-bit access mask – object-specific rights</vt:lpstr>
      <vt:lpstr>32-bit access mask – standard rights</vt:lpstr>
      <vt:lpstr>32-bit access mask – combined definitions</vt:lpstr>
      <vt:lpstr>32-bit access mask – miscellaneous</vt:lpstr>
      <vt:lpstr>32-bit access mask – generic rights</vt:lpstr>
      <vt:lpstr>32-bit access mask – generic rights</vt:lpstr>
      <vt:lpstr>SDDL format</vt:lpstr>
      <vt:lpstr>SDDL format</vt:lpstr>
      <vt:lpstr>SDDL format</vt:lpstr>
      <vt:lpstr>SDDL format</vt:lpstr>
      <vt:lpstr>SDDL format</vt:lpstr>
      <vt:lpstr>String ACE format</vt:lpstr>
      <vt:lpstr>String ACE format</vt:lpstr>
      <vt:lpstr>String ACE format – ace_type</vt:lpstr>
      <vt:lpstr>String ACE format – ace_flags</vt:lpstr>
      <vt:lpstr>String ACE format – account_sid</vt:lpstr>
      <vt:lpstr>String ACE format – rights</vt:lpstr>
      <vt:lpstr>PowerPoint Presentation</vt:lpstr>
      <vt:lpstr>PowerPoint Presentation</vt:lpstr>
      <vt:lpstr>PowerPoint Presentation</vt:lpstr>
      <vt:lpstr>PowerPoint Presentation</vt:lpstr>
      <vt:lpstr>Meaning of 2-letter code depends on object type</vt:lpstr>
      <vt:lpstr>Misinterpreting SDDL</vt:lpstr>
      <vt:lpstr>Correct interpretation for SCM object</vt:lpstr>
      <vt:lpstr>What is SDDL really good for?</vt:lpstr>
      <vt:lpstr>What is SDDL kinda good for?</vt:lpstr>
      <vt:lpstr>What is SDDL not particularly good for?</vt:lpstr>
      <vt:lpstr>SddlHelp.exe</vt:lpstr>
      <vt:lpstr>SddlHelp.exe -sid</vt:lpstr>
      <vt:lpstr>SddlHelp.exe -rights</vt:lpstr>
      <vt:lpstr>SddlHelp.exe -translate</vt:lpstr>
      <vt:lpstr>References</vt:lpstr>
      <vt:lpstr>Implementation: SECURITY_DESCRIPTOR</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SDDL</dc:title>
  <dc:creator>Aaron Margosis</dc:creator>
  <cp:lastModifiedBy>Aaron Margosis</cp:lastModifiedBy>
  <cp:revision>164</cp:revision>
  <dcterms:created xsi:type="dcterms:W3CDTF">2021-04-29T19:52:56Z</dcterms:created>
  <dcterms:modified xsi:type="dcterms:W3CDTF">2024-09-16T22:45:44Z</dcterms:modified>
</cp:coreProperties>
</file>