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302" r:id="rId4"/>
    <p:sldId id="287" r:id="rId5"/>
    <p:sldId id="281" r:id="rId6"/>
    <p:sldId id="290" r:id="rId7"/>
    <p:sldId id="294" r:id="rId8"/>
    <p:sldId id="282" r:id="rId9"/>
    <p:sldId id="289" r:id="rId10"/>
    <p:sldId id="283" r:id="rId11"/>
    <p:sldId id="296" r:id="rId12"/>
    <p:sldId id="300" r:id="rId13"/>
    <p:sldId id="286" r:id="rId14"/>
    <p:sldId id="269" r:id="rId15"/>
    <p:sldId id="304" r:id="rId16"/>
    <p:sldId id="276" r:id="rId17"/>
    <p:sldId id="272" r:id="rId18"/>
    <p:sldId id="305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D3953-746A-44C5-9817-C8CF79AEE822}" v="3" dt="2024-10-18T03:57:54.499"/>
    <p1510:client id="{CFABB26B-3B48-4CE4-B7EC-0306295B9378}" v="7" dt="2024-10-17T20:57:54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70438" autoAdjust="0"/>
  </p:normalViewPr>
  <p:slideViewPr>
    <p:cSldViewPr snapToGrid="0">
      <p:cViewPr varScale="1">
        <p:scale>
          <a:sx n="113" d="100"/>
          <a:sy n="113" d="100"/>
        </p:scale>
        <p:origin x="1636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335FF-32FD-4F48-A30E-267626B3B71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85B94-15E7-4F91-8956-DE822558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3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85B94-15E7-4F91-8956-DE8225585E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0E49-C6C5-4165-A001-4162F3E48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51F48-9442-4C03-BCBC-843A2CC9B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A8E1-94C2-4BCB-AECF-A52FE168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C0C0-881D-4461-B0F6-F3C899DF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4E27-BF6A-4129-9062-C7E3371C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643C-99A9-4F8D-95CD-92B20A70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7CEC3-9408-41A3-B36C-BD47D05D2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7CFD-3F99-4BF9-9D46-551EA79B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5EA3-1C99-46AB-A37A-D6E12470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C3F3-3A3D-4CE1-B8AE-3679F1C5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2160A-942B-4D14-A948-9C97C34C7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01839-AB04-40F8-A28B-63F6B0C9C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4937-6B50-4C3C-92FA-06FD6A04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F30E-D75E-4396-8D79-E2196E4A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DB79-329C-409C-9D5D-32196F5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F7DC-9104-47DF-92E1-12B243D6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77C3-A864-4BCE-BA84-D48BEA57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2C7E-D07E-42BD-BF1A-5E0E78E0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4E94-1699-48C1-B074-70B3FD79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729-C01A-4F2C-AB1D-58183085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7A36-2A9B-4023-B780-1D104039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0950-C836-4C9E-B70F-4CCE6EC7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5BF4-A67E-453F-AB78-8F4BF072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35FC-5AAA-4690-A2ED-2BBE753A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98B24-58B2-4E40-A8FD-B03808F3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117F-F1BD-4338-AB1E-9781E81A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0919-C80D-4534-AF8D-74C7C7446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41172-F5E4-4776-AFAD-EE774C24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A36D-2A4A-49B6-BA06-AF1F8AEB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0E79D-9167-4049-8B10-E3525DD2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0CA9-86CF-4EF2-BD55-B6DB10E4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F22F-F61C-4151-BDBF-F1D0D783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1E3C-D018-4E02-A3A8-4FAA76F5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223B9-306F-4BF3-9CE0-BD6523FF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EA2D-3F30-449A-B319-B4D5BE51A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481C1-5BC5-44A0-8EB7-A1B4EE425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510E9-0042-4BAD-8991-478327C9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A8D7C-9C04-4AEA-876D-1AEBFCD8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675A7-D54E-4351-B761-04392E0A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8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2BF7-2EA0-419E-85F1-A03217E8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BB99C-D2B1-4BBB-B62D-C8D07268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28B71-6F44-47C6-B430-825A5C74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56B1B-76CE-45E5-8B21-6EA6014E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3FD58-0758-427E-A614-7F03C6F7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993BD-9263-469F-8DB6-8D9FF2A2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813DA-C571-4807-880F-C0F65E9A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3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7476-8277-4B4C-BAF4-4FC4BF1C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4677-0ED3-468B-82A0-AD6BA6B2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D4AA6-CD2F-49F3-9417-C0919EFF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7CE5-3404-4600-8BB0-A5CB38E6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89C7-5333-430C-9FB1-CA8066AB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F0B2C-AB98-42B8-98AB-93FA59FE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F065-57FC-4CCC-A274-DE634D0A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54A15-FC1A-4AB5-BC1E-5DB8C024E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F2709-F350-4918-870E-FAF505AC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129B-5303-4AC3-8371-E0C8A001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CF259-56A8-45D8-8060-A14C6AEE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6CE9D-FB9E-4FF3-BC28-3F7654B4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73E5E-5411-4E96-BD0C-EC859BAC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10E71-0E9D-4D44-8680-6827BA865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D36D-D65F-4566-9FD8-F152A85A1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E10E-AA56-4B65-ABEF-A55F67B14A1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855B-F765-48AA-9D1E-52914E941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33F9-D9D0-4AA3-A044-79706A69D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7704-465C-4303-9783-E801150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Margosis/Aaron-Margosis-SysNocturnals-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ascii.wordpress.com/2018/02/11/zombie-processes-are-eating-your-memory/" TargetMode="External"/><Relationship Id="rId2" Type="http://schemas.openxmlformats.org/officeDocument/2006/relationships/hyperlink" Target="https://scorpiosoftware.net/2022/05/14/zombie-proces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community.microsoft.com/t5/windows-blog-archive/unkillable-processes/ba-p/723389" TargetMode="External"/><Relationship Id="rId4" Type="http://schemas.openxmlformats.org/officeDocument/2006/relationships/hyperlink" Target="https://github.com/randomascii/blogstuff/tree/main/FindZombieHandle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FF1B-CE12-4B71-9969-209B718EF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51" y="937638"/>
            <a:ext cx="11073699" cy="3699019"/>
          </a:xfrm>
        </p:spPr>
        <p:txBody>
          <a:bodyPr anchor="t">
            <a:normAutofit fontScale="90000"/>
          </a:bodyPr>
          <a:lstStyle/>
          <a:p>
            <a:br>
              <a:rPr lang="en-US" sz="1300" dirty="0"/>
            </a:br>
            <a:r>
              <a:rPr lang="en-US" sz="8800" b="1" dirty="0" err="1"/>
              <a:t>ZombieFinder</a:t>
            </a:r>
            <a:br>
              <a:rPr lang="en-US" sz="8800" b="1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4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Detecting zombie processes on Windows</a:t>
            </a:r>
            <a:br>
              <a:rPr lang="en-US" sz="4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4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the  </a:t>
            </a:r>
            <a:r>
              <a:rPr lang="en-US" sz="67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Things</a:t>
            </a:r>
            <a:r>
              <a:rPr lang="en-US" sz="67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 </a:t>
            </a:r>
            <a:r>
              <a:rPr lang="en-US" sz="4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keeping them [un]dead</a:t>
            </a:r>
            <a:endParaRPr lang="en-US" sz="54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2EB58E-F2CD-60D5-F090-F1809A839E35}"/>
              </a:ext>
            </a:extLst>
          </p:cNvPr>
          <p:cNvGrpSpPr/>
          <p:nvPr/>
        </p:nvGrpSpPr>
        <p:grpSpPr>
          <a:xfrm>
            <a:off x="673600" y="5568442"/>
            <a:ext cx="10844801" cy="970191"/>
            <a:chOff x="673600" y="296564"/>
            <a:chExt cx="10844801" cy="9701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F699C-6333-277C-D521-0A07FBFFAB3F}"/>
                </a:ext>
              </a:extLst>
            </p:cNvPr>
            <p:cNvSpPr txBox="1"/>
            <p:nvPr/>
          </p:nvSpPr>
          <p:spPr>
            <a:xfrm>
              <a:off x="673600" y="296564"/>
              <a:ext cx="10844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Aaron Margosis’ </a:t>
              </a:r>
              <a:r>
                <a:rPr lang="en-US" sz="3600" dirty="0" err="1"/>
                <a:t>SysNocturnals</a:t>
              </a:r>
              <a:r>
                <a:rPr lang="en-US" sz="3600" dirty="0"/>
                <a:t> Tools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AF7215-E324-4BE6-7369-1CEBF250F79E}"/>
                </a:ext>
              </a:extLst>
            </p:cNvPr>
            <p:cNvSpPr txBox="1"/>
            <p:nvPr/>
          </p:nvSpPr>
          <p:spPr>
            <a:xfrm>
              <a:off x="673600" y="866645"/>
              <a:ext cx="10844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Lucida Console" panose="020B0609040504020204" pitchFamily="49" charset="0"/>
                  <a:hlinkClick r:id="rId3"/>
                </a:rPr>
                <a:t>https://github.com/AaronMargosis/Aaron-Margosis-SysNocturnals-Tools</a:t>
              </a:r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26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6B28-F92E-33AE-2985-9ED5323F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zombies invisible to standard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EB53-5DFB-06C8-7509-140BDB54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Limited Win32 API support</a:t>
            </a:r>
          </a:p>
        </p:txBody>
      </p:sp>
      <p:pic>
        <p:nvPicPr>
          <p:cNvPr id="9" name="procexp handles">
            <a:extLst>
              <a:ext uri="{FF2B5EF4-FFF2-40B4-BE49-F238E27FC236}">
                <a16:creationId xmlns:a16="http://schemas.microsoft.com/office/drawing/2014/main" id="{8C2B5C30-1A4A-7848-2AB0-21E746CD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8" y="2803670"/>
            <a:ext cx="5686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DE9E-4885-1552-1C08-C986227A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 leaks more detectable than others?</a:t>
            </a:r>
          </a:p>
        </p:txBody>
      </p:sp>
      <p:pic>
        <p:nvPicPr>
          <p:cNvPr id="6" name="Procmon properties">
            <a:extLst>
              <a:ext uri="{FF2B5EF4-FFF2-40B4-BE49-F238E27FC236}">
                <a16:creationId xmlns:a16="http://schemas.microsoft.com/office/drawing/2014/main" id="{2D26DF25-0113-1BAA-9552-88F7A04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44" y="1612952"/>
            <a:ext cx="4183979" cy="4351338"/>
          </a:xfrm>
          <a:prstGeom prst="rect">
            <a:avLst/>
          </a:prstGeom>
        </p:spPr>
      </p:pic>
      <p:sp>
        <p:nvSpPr>
          <p:cNvPr id="7" name="obscure picture">
            <a:extLst>
              <a:ext uri="{FF2B5EF4-FFF2-40B4-BE49-F238E27FC236}">
                <a16:creationId xmlns:a16="http://schemas.microsoft.com/office/drawing/2014/main" id="{9F091173-E472-394F-BEDE-8E41B3690A6A}"/>
              </a:ext>
            </a:extLst>
          </p:cNvPr>
          <p:cNvSpPr/>
          <p:nvPr/>
        </p:nvSpPr>
        <p:spPr>
          <a:xfrm>
            <a:off x="5899638" y="4424517"/>
            <a:ext cx="6292362" cy="2433484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4979-2A91-D2CD-F995-BF6A54D5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Define resource “leak” 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914400" lvl="1" indent="-457200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 loses track of it</a:t>
            </a:r>
          </a:p>
          <a:p>
            <a:pPr marL="914400" lvl="1" indent="-457200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Can’t use it</a:t>
            </a:r>
          </a:p>
          <a:p>
            <a:pPr marL="914400" lvl="1" indent="-457200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Can’t release it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 you tell?</a:t>
            </a:r>
          </a:p>
          <a:p>
            <a:pPr marL="914400" lvl="1" indent="-457200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Memory, files, keys, synch objects, … ?</a:t>
            </a:r>
          </a:p>
          <a:p>
            <a:pPr marL="914400" lvl="1" indent="-457200"/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Processes/threads </a:t>
            </a:r>
            <a:r>
              <a:rPr lang="en-US" sz="4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that are long gone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…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(!!!)</a:t>
            </a:r>
          </a:p>
        </p:txBody>
      </p:sp>
    </p:spTree>
    <p:extLst>
      <p:ext uri="{BB962C8B-B14F-4D97-AF65-F5344CB8AC3E}">
        <p14:creationId xmlns:p14="http://schemas.microsoft.com/office/powerpoint/2010/main" val="11650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3849-DB5F-F1B1-5DAA-9A2E2548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zombies </a:t>
            </a:r>
            <a:r>
              <a:rPr lang="en-US" i="1" dirty="0"/>
              <a:t>and</a:t>
            </a:r>
            <a:r>
              <a:rPr lang="en-US" dirty="0"/>
              <a:t> their owners…</a:t>
            </a:r>
            <a:br>
              <a:rPr lang="en-US" dirty="0"/>
            </a:br>
            <a:r>
              <a:rPr lang="en-US" sz="2800" i="1" dirty="0"/>
              <a:t>Cleverness in Bruce Dawson’s </a:t>
            </a:r>
            <a:r>
              <a:rPr lang="en-US" sz="2400" i="1" dirty="0" err="1">
                <a:latin typeface="Lucida Console" panose="020B0609040504020204" pitchFamily="49" charset="0"/>
              </a:rPr>
              <a:t>FindZombieHandles</a:t>
            </a:r>
            <a:endParaRPr lang="en-US" i="1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28E4-5E92-6E57-F4E7-99B90A91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Enumerate all processes 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NtGetNextProcess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and identify those that have exited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Enumerate any remaining thread objects in those zombie processes 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NtGetNextThread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Get all the handles in all running process’ handle tables 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NtQuerySystemInformation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SystemExtendedHandleInformation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, …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Match up those handles to those zombie processes/threads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12464-E6BE-8C8B-9781-56F2869D9169}"/>
              </a:ext>
            </a:extLst>
          </p:cNvPr>
          <p:cNvSpPr txBox="1"/>
          <p:nvPr/>
        </p:nvSpPr>
        <p:spPr>
          <a:xfrm rot="16200000">
            <a:off x="-2497344" y="2624974"/>
            <a:ext cx="564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For developers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80D1A-FB9E-C6C8-7E2F-D8B665AE40B2}"/>
              </a:ext>
            </a:extLst>
          </p:cNvPr>
          <p:cNvSpPr txBox="1"/>
          <p:nvPr/>
        </p:nvSpPr>
        <p:spPr>
          <a:xfrm rot="5400000">
            <a:off x="9005670" y="2777374"/>
            <a:ext cx="564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For developers</a:t>
            </a:r>
          </a:p>
        </p:txBody>
      </p:sp>
    </p:spTree>
    <p:extLst>
      <p:ext uri="{BB962C8B-B14F-4D97-AF65-F5344CB8AC3E}">
        <p14:creationId xmlns:p14="http://schemas.microsoft.com/office/powerpoint/2010/main" val="42935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6B28-F92E-33AE-2985-9ED5323F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b="1" i="1" dirty="0"/>
              <a:t>ZombieFinder.exe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EB1CC-1490-5F0E-D34C-BBC714296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193"/>
            <a:ext cx="10134629" cy="528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EB53-5DFB-06C8-7509-140BDB54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1808"/>
            <a:ext cx="12192000" cy="986191"/>
          </a:xfrm>
          <a:solidFill>
            <a:schemeClr val="bg1">
              <a:alpha val="66000"/>
            </a:schemeClr>
          </a:solidFill>
        </p:spPr>
        <p:txBody>
          <a:bodyPr anchor="ctr" anchorCtr="0"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(*) and </a:t>
            </a:r>
            <a:r>
              <a:rPr lang="en-US" sz="3200" i="1" dirty="0"/>
              <a:t>ZombieFinder32.exe</a:t>
            </a:r>
            <a:r>
              <a:rPr lang="en-US" sz="3200" dirty="0"/>
              <a:t> for x86</a:t>
            </a:r>
          </a:p>
        </p:txBody>
      </p:sp>
    </p:spTree>
    <p:extLst>
      <p:ext uri="{BB962C8B-B14F-4D97-AF65-F5344CB8AC3E}">
        <p14:creationId xmlns:p14="http://schemas.microsoft.com/office/powerpoint/2010/main" val="364408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BA37F-4003-4B95-BCF9-6D62938CE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FDFCAD-05D9-4EC6-B074-FAA726CAC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Hung app">
            <a:extLst>
              <a:ext uri="{FF2B5EF4-FFF2-40B4-BE49-F238E27FC236}">
                <a16:creationId xmlns:a16="http://schemas.microsoft.com/office/drawing/2014/main" id="{C4E8B463-C1C1-E8E6-709F-8F55E93B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58318"/>
            <a:ext cx="8077200" cy="3571875"/>
          </a:xfrm>
          <a:prstGeom prst="rect">
            <a:avLst/>
          </a:prstGeom>
        </p:spPr>
      </p:pic>
      <p:pic>
        <p:nvPicPr>
          <p:cNvPr id="47" name="NotMyFault">
            <a:extLst>
              <a:ext uri="{FF2B5EF4-FFF2-40B4-BE49-F238E27FC236}">
                <a16:creationId xmlns:a16="http://schemas.microsoft.com/office/drawing/2014/main" id="{D8D8CA25-EFD7-21A5-42DE-44B79BC90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1801130"/>
            <a:ext cx="3343275" cy="4286250"/>
          </a:xfrm>
          <a:prstGeom prst="rect">
            <a:avLst/>
          </a:prstGeom>
        </p:spPr>
      </p:pic>
      <p:pic>
        <p:nvPicPr>
          <p:cNvPr id="49" name="NotMyFault-TaskMgr">
            <a:extLst>
              <a:ext uri="{FF2B5EF4-FFF2-40B4-BE49-F238E27FC236}">
                <a16:creationId xmlns:a16="http://schemas.microsoft.com/office/drawing/2014/main" id="{8270518A-B71A-F8F6-7E90-9FD385D90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879" y="2318842"/>
            <a:ext cx="4972050" cy="3143250"/>
          </a:xfrm>
          <a:prstGeom prst="rect">
            <a:avLst/>
          </a:prstGeom>
        </p:spPr>
      </p:pic>
      <p:pic>
        <p:nvPicPr>
          <p:cNvPr id="19" name="taskmgr-memleak" descr="Table&#10;&#10;Description automatically generated">
            <a:extLst>
              <a:ext uri="{FF2B5EF4-FFF2-40B4-BE49-F238E27FC236}">
                <a16:creationId xmlns:a16="http://schemas.microsoft.com/office/drawing/2014/main" id="{A8BA8D2C-82DD-3057-E638-6C9BAB8AD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6" y="1827372"/>
            <a:ext cx="5468113" cy="3953427"/>
          </a:xfrm>
          <a:prstGeom prst="rect">
            <a:avLst/>
          </a:prstGeom>
        </p:spPr>
      </p:pic>
      <p:sp>
        <p:nvSpPr>
          <p:cNvPr id="27" name="reddish rect">
            <a:extLst>
              <a:ext uri="{FF2B5EF4-FFF2-40B4-BE49-F238E27FC236}">
                <a16:creationId xmlns:a16="http://schemas.microsoft.com/office/drawing/2014/main" id="{5AB99303-B254-DBED-9111-BA89DFE6B237}"/>
              </a:ext>
            </a:extLst>
          </p:cNvPr>
          <p:cNvSpPr/>
          <p:nvPr/>
        </p:nvSpPr>
        <p:spPr>
          <a:xfrm>
            <a:off x="3207657" y="3054791"/>
            <a:ext cx="827314" cy="343253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taskmgr-memleak-details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E063321-E8C2-5FEC-29ED-C13919AE2B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91" y="1827371"/>
            <a:ext cx="4972744" cy="3953427"/>
          </a:xfrm>
          <a:prstGeom prst="rect">
            <a:avLst/>
          </a:prstGeom>
        </p:spPr>
      </p:pic>
      <p:sp>
        <p:nvSpPr>
          <p:cNvPr id="26" name="reddish rect">
            <a:extLst>
              <a:ext uri="{FF2B5EF4-FFF2-40B4-BE49-F238E27FC236}">
                <a16:creationId xmlns:a16="http://schemas.microsoft.com/office/drawing/2014/main" id="{2ED3BA57-9D94-EB6B-D132-CFF640D86446}"/>
              </a:ext>
            </a:extLst>
          </p:cNvPr>
          <p:cNvSpPr/>
          <p:nvPr/>
        </p:nvSpPr>
        <p:spPr>
          <a:xfrm>
            <a:off x="9855200" y="2634343"/>
            <a:ext cx="1364343" cy="471714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rocexp-memleak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EA2FB8E-4D05-A980-D6C2-802643568BE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0220" y="3680224"/>
            <a:ext cx="7471560" cy="5637943"/>
          </a:xfrm>
          <a:prstGeom prst="rect">
            <a:avLst/>
          </a:prstGeo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</p:pic>
      <p:sp>
        <p:nvSpPr>
          <p:cNvPr id="33" name="reddish rect">
            <a:extLst>
              <a:ext uri="{FF2B5EF4-FFF2-40B4-BE49-F238E27FC236}">
                <a16:creationId xmlns:a16="http://schemas.microsoft.com/office/drawing/2014/main" id="{50EDC703-CEE7-9866-DB44-B49DC2545561}"/>
              </a:ext>
            </a:extLst>
          </p:cNvPr>
          <p:cNvSpPr/>
          <p:nvPr/>
        </p:nvSpPr>
        <p:spPr>
          <a:xfrm>
            <a:off x="4636294" y="4437728"/>
            <a:ext cx="2131219" cy="374209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taskmgr-high-handles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DB0F4F1-5522-929A-A508-C0BD79308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6" y="1827372"/>
            <a:ext cx="4972744" cy="3953427"/>
          </a:xfrm>
          <a:prstGeom prst="rect">
            <a:avLst/>
          </a:prstGeom>
        </p:spPr>
      </p:pic>
      <p:sp>
        <p:nvSpPr>
          <p:cNvPr id="32" name="reddish rect">
            <a:extLst>
              <a:ext uri="{FF2B5EF4-FFF2-40B4-BE49-F238E27FC236}">
                <a16:creationId xmlns:a16="http://schemas.microsoft.com/office/drawing/2014/main" id="{8DC1AE8A-A3A8-36F5-239A-B9252014B37F}"/>
              </a:ext>
            </a:extLst>
          </p:cNvPr>
          <p:cNvSpPr/>
          <p:nvPr/>
        </p:nvSpPr>
        <p:spPr>
          <a:xfrm>
            <a:off x="4986338" y="2633663"/>
            <a:ext cx="661988" cy="471487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rocexp-high-handles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C59352-AAC1-CA5C-C4ED-C94A9E15C21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0662" y="1827372"/>
            <a:ext cx="5564114" cy="3953427"/>
          </a:xfrm>
          <a:prstGeom prst="rect">
            <a:avLst/>
          </a:prstGeom>
        </p:spPr>
      </p:pic>
      <p:sp>
        <p:nvSpPr>
          <p:cNvPr id="31" name="reddish rect">
            <a:extLst>
              <a:ext uri="{FF2B5EF4-FFF2-40B4-BE49-F238E27FC236}">
                <a16:creationId xmlns:a16="http://schemas.microsoft.com/office/drawing/2014/main" id="{DCBAEC8C-85A8-BFE8-1E18-C80A96E01A72}"/>
              </a:ext>
            </a:extLst>
          </p:cNvPr>
          <p:cNvSpPr/>
          <p:nvPr/>
        </p:nvSpPr>
        <p:spPr>
          <a:xfrm>
            <a:off x="9801226" y="2505075"/>
            <a:ext cx="609599" cy="432911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rocexp-process-properties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2500F4-10FE-5131-9A9C-A6848BC965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83" y="3014984"/>
            <a:ext cx="4124901" cy="5944430"/>
          </a:xfrm>
          <a:prstGeom prst="rect">
            <a:avLst/>
          </a:prstGeom>
        </p:spPr>
      </p:pic>
      <p:sp>
        <p:nvSpPr>
          <p:cNvPr id="28" name="reddish rect">
            <a:extLst>
              <a:ext uri="{FF2B5EF4-FFF2-40B4-BE49-F238E27FC236}">
                <a16:creationId xmlns:a16="http://schemas.microsoft.com/office/drawing/2014/main" id="{F017713A-B1D3-7EEE-79AC-93D70B0F9AB7}"/>
              </a:ext>
            </a:extLst>
          </p:cNvPr>
          <p:cNvSpPr/>
          <p:nvPr/>
        </p:nvSpPr>
        <p:spPr>
          <a:xfrm>
            <a:off x="8760053" y="5800094"/>
            <a:ext cx="1769268" cy="680080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taskmgr-high-PID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CEDBE33-0FBF-4F63-B7B3-B2560F3E37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6" y="1827372"/>
            <a:ext cx="4972744" cy="3953427"/>
          </a:xfrm>
          <a:prstGeom prst="rect">
            <a:avLst/>
          </a:prstGeom>
        </p:spPr>
      </p:pic>
      <p:sp>
        <p:nvSpPr>
          <p:cNvPr id="29" name="reddish rect">
            <a:extLst>
              <a:ext uri="{FF2B5EF4-FFF2-40B4-BE49-F238E27FC236}">
                <a16:creationId xmlns:a16="http://schemas.microsoft.com/office/drawing/2014/main" id="{CE7F5A94-A934-FEA8-934C-29A17D858402}"/>
              </a:ext>
            </a:extLst>
          </p:cNvPr>
          <p:cNvSpPr/>
          <p:nvPr/>
        </p:nvSpPr>
        <p:spPr>
          <a:xfrm>
            <a:off x="1965325" y="2647597"/>
            <a:ext cx="654050" cy="2105832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rocexp-high-pid" descr="Table&#10;&#10;Description automatically generated">
            <a:extLst>
              <a:ext uri="{FF2B5EF4-FFF2-40B4-BE49-F238E27FC236}">
                <a16:creationId xmlns:a16="http://schemas.microsoft.com/office/drawing/2014/main" id="{278C8548-8B02-4F78-F805-780C885E38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62" y="1827372"/>
            <a:ext cx="6916115" cy="2781688"/>
          </a:xfrm>
          <a:prstGeom prst="rect">
            <a:avLst/>
          </a:prstGeom>
        </p:spPr>
      </p:pic>
      <p:sp>
        <p:nvSpPr>
          <p:cNvPr id="30" name="reddish rect">
            <a:extLst>
              <a:ext uri="{FF2B5EF4-FFF2-40B4-BE49-F238E27FC236}">
                <a16:creationId xmlns:a16="http://schemas.microsoft.com/office/drawing/2014/main" id="{221DCE79-0083-04EA-428F-670BBAC67077}"/>
              </a:ext>
            </a:extLst>
          </p:cNvPr>
          <p:cNvSpPr/>
          <p:nvPr/>
        </p:nvSpPr>
        <p:spPr>
          <a:xfrm>
            <a:off x="10332244" y="2538740"/>
            <a:ext cx="504826" cy="1706689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ymptoms emphasis">
            <a:extLst>
              <a:ext uri="{FF2B5EF4-FFF2-40B4-BE49-F238E27FC236}">
                <a16:creationId xmlns:a16="http://schemas.microsoft.com/office/drawing/2014/main" id="{4D483F33-3EC8-3B95-A062-FDCC3A1B3C2F}"/>
              </a:ext>
            </a:extLst>
          </p:cNvPr>
          <p:cNvSpPr/>
          <p:nvPr/>
        </p:nvSpPr>
        <p:spPr>
          <a:xfrm>
            <a:off x="2643187" y="418844"/>
            <a:ext cx="2486009" cy="1242460"/>
          </a:xfrm>
          <a:prstGeom prst="wav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on-symptoms emphasis">
            <a:extLst>
              <a:ext uri="{FF2B5EF4-FFF2-40B4-BE49-F238E27FC236}">
                <a16:creationId xmlns:a16="http://schemas.microsoft.com/office/drawing/2014/main" id="{11709482-0AB2-B865-35D3-14B91DF8020C}"/>
              </a:ext>
            </a:extLst>
          </p:cNvPr>
          <p:cNvSpPr/>
          <p:nvPr/>
        </p:nvSpPr>
        <p:spPr>
          <a:xfrm>
            <a:off x="6096000" y="423874"/>
            <a:ext cx="3452813" cy="1242460"/>
          </a:xfrm>
          <a:prstGeom prst="wav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EE48-F070-4C62-9E7A-09AF4071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 symptoms and non-symptoms</a:t>
            </a:r>
          </a:p>
        </p:txBody>
      </p:sp>
    </p:spTree>
    <p:extLst>
      <p:ext uri="{BB962C8B-B14F-4D97-AF65-F5344CB8AC3E}">
        <p14:creationId xmlns:p14="http://schemas.microsoft.com/office/powerpoint/2010/main" val="11115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6" grpId="0" animBg="1"/>
      <p:bldP spid="26" grpId="1" animBg="1"/>
      <p:bldP spid="33" grpId="0" animBg="1"/>
      <p:bldP spid="33" grpId="1" animBg="1"/>
      <p:bldP spid="32" grpId="0" animBg="1"/>
      <p:bldP spid="32" grpId="1" animBg="1"/>
      <p:bldP spid="31" grpId="0" animBg="1"/>
      <p:bldP spid="31" grpId="1" animBg="1"/>
      <p:bldP spid="28" grpId="0" animBg="1"/>
      <p:bldP spid="28" grpId="1" animBg="1"/>
      <p:bldP spid="29" grpId="0" animBg="1"/>
      <p:bldP spid="30" grpId="0" animBg="1"/>
      <p:bldP spid="42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BA37F-4003-4B95-BCF9-6D62938CE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FDFCAD-05D9-4EC6-B074-FAA726CAC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7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10B4-E4A7-503F-2B33-4237FDF0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2DEA-D7F9-56F5-1419-53217DA7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Zombie Processes – Pavel Yosifovich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Zombie Processes are Eating your Memory – Bruce Dawson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4"/>
              </a:rPr>
              <a:t>FindZombieHandles</a:t>
            </a:r>
            <a:r>
              <a:rPr lang="en-US" dirty="0">
                <a:hlinkClick r:id="rId4"/>
              </a:rPr>
              <a:t> source (github.com)</a:t>
            </a:r>
            <a:endParaRPr lang="en-US" dirty="0"/>
          </a:p>
          <a:p>
            <a:pPr marL="0" indent="0">
              <a:buNone/>
            </a:pPr>
            <a:r>
              <a:rPr lang="fr-FR" dirty="0" err="1">
                <a:hlinkClick r:id="rId5"/>
              </a:rPr>
              <a:t>Unkillable</a:t>
            </a:r>
            <a:r>
              <a:rPr lang="fr-FR" dirty="0">
                <a:hlinkClick r:id="rId5"/>
              </a:rPr>
              <a:t> </a:t>
            </a:r>
            <a:r>
              <a:rPr lang="fr-FR" dirty="0" err="1">
                <a:hlinkClick r:id="rId5"/>
              </a:rPr>
              <a:t>Processes</a:t>
            </a:r>
            <a:r>
              <a:rPr lang="fr-FR" dirty="0">
                <a:hlinkClick r:id="rId5"/>
              </a:rPr>
              <a:t> – Mark Russinovich (2005)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1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1940-F5F7-83FA-494D-C0F5DD39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DB2-C096-8F30-3122-83AD479C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F9542-698B-1E0D-FEB3-2844408A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76" y="645242"/>
            <a:ext cx="4563249" cy="5567516"/>
          </a:xfrm>
          <a:prstGeom prst="rect">
            <a:avLst/>
          </a:prstGeom>
          <a:effectLst>
            <a:glow rad="19050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006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38FF-D252-8D13-AF40-D3E7A7B2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Excel macro I used…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F93BA-3872-5549-C680-EBF3A8B1F4E0}"/>
              </a:ext>
            </a:extLst>
          </p:cNvPr>
          <p:cNvSpPr txBox="1"/>
          <p:nvPr/>
        </p:nvSpPr>
        <p:spPr>
          <a:xfrm>
            <a:off x="981307" y="1434790"/>
            <a:ext cx="10608527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Sub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FormatCSV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Selection.AutoFilter</a:t>
            </a:r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With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ActiveWindow</a:t>
            </a:r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.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SplitColumn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0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.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SplitRow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1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End With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ActiveWindow.FreezePanes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    '</a:t>
            </a:r>
            <a:r>
              <a:rPr lang="en-US" sz="1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ActiveWindow.Zoom</a:t>
            </a:r>
            <a:r>
              <a:rPr lang="en-US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 = 80 ‘ Uncomment this to zoom everything out a little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Cells.Select</a:t>
            </a:r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Selection.Font.Size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9.5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Selection.VerticalAlignment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xlTop</a:t>
            </a:r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Cells.EntireColumn.AutoFit</a:t>
            </a:r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Range("A2").Select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Dim ix As Long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Const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maxWidth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As Long = 45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ix = 1</a:t>
            </a:r>
          </a:p>
          <a:p>
            <a:r>
              <a:rPr lang="en-US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    ' Set max column widths for all but the last column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While (Len(Cells(1, ix + 1)) &gt; 0)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If Cells(1, ix).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ColumnWidth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&gt;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maxWidth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Then Cells(1, ix).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ColumnWidth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maxWidth</a:t>
            </a:r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ix = ix + 1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Wend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9599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6B28-F92E-33AE-2985-9ED5323F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EB53-5DFB-06C8-7509-140BDB54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i="1" dirty="0"/>
              <a:t>LESS TEXT. REPLACE TEXT WITH IMAGES. SCRIPT IN THE NOTES.</a:t>
            </a:r>
          </a:p>
          <a:p>
            <a:pPr marL="0" indent="0">
              <a:buNone/>
            </a:pPr>
            <a:endParaRPr lang="en-US" sz="4800" i="1" dirty="0"/>
          </a:p>
          <a:p>
            <a:pPr marL="0" indent="0">
              <a:buNone/>
            </a:pPr>
            <a:r>
              <a:rPr lang="en-US" sz="4800" i="1" dirty="0"/>
              <a:t>POWERPOINT IS A PRESENTATION AID, NOT A PRESENTATION REPLACEMENT.</a:t>
            </a:r>
          </a:p>
        </p:txBody>
      </p:sp>
    </p:spTree>
    <p:extLst>
      <p:ext uri="{BB962C8B-B14F-4D97-AF65-F5344CB8AC3E}">
        <p14:creationId xmlns:p14="http://schemas.microsoft.com/office/powerpoint/2010/main" val="14138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BA37F-4003-4B95-BCF9-6D62938CE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FDFCAD-05D9-4EC6-B074-FAA726CAC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6B28-F92E-33AE-2985-9ED5323F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“zombie?”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EB53-5DFB-06C8-7509-140BDB54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Specific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type of resource leak:</a:t>
            </a:r>
          </a:p>
          <a:p>
            <a:pPr marL="0" indent="0">
              <a:buNone/>
            </a:pPr>
            <a:endParaRPr lang="en-US" sz="3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300" i="1" dirty="0"/>
              <a:t>Process or thread object in kernel memory</a:t>
            </a:r>
            <a:br>
              <a:rPr lang="en-US" sz="4300" i="1" dirty="0"/>
            </a:br>
            <a:r>
              <a:rPr lang="en-US" sz="4300" i="1" dirty="0"/>
              <a:t>long after the process has exited</a:t>
            </a:r>
          </a:p>
          <a:p>
            <a:pPr marL="0" indent="0">
              <a:buNone/>
            </a:pP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 be serious performance killer</a:t>
            </a:r>
          </a:p>
          <a:p>
            <a:pPr marL="0" indent="0">
              <a:buNone/>
            </a:pP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Reliably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detectable… but invisible to standard tools</a:t>
            </a:r>
          </a:p>
        </p:txBody>
      </p:sp>
    </p:spTree>
    <p:extLst>
      <p:ext uri="{BB962C8B-B14F-4D97-AF65-F5344CB8AC3E}">
        <p14:creationId xmlns:p14="http://schemas.microsoft.com/office/powerpoint/2010/main" val="148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6B28-F92E-33AE-2985-9ED5323F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zombies?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EB53-5DFB-06C8-7509-140BDB54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long-running process …</a:t>
            </a:r>
          </a:p>
          <a:p>
            <a:pPr indent="-365760"/>
            <a:r>
              <a:rPr lang="en-US" sz="3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gets a </a:t>
            </a:r>
            <a:r>
              <a:rPr lang="en-US" sz="37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HANDLE</a:t>
            </a:r>
            <a:r>
              <a:rPr lang="en-US" sz="3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to another process or thread</a:t>
            </a:r>
          </a:p>
          <a:p>
            <a:pPr indent="-365760"/>
            <a:r>
              <a:rPr lang="en-US" sz="3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never closes the </a:t>
            </a:r>
            <a:r>
              <a:rPr lang="en-US" sz="37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HANDLE</a:t>
            </a:r>
            <a:r>
              <a:rPr lang="en-US" sz="3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 and the other process exits</a:t>
            </a:r>
          </a:p>
          <a:p>
            <a:pPr marL="0" indent="0">
              <a:buNone/>
            </a:pPr>
            <a:br>
              <a:rPr lang="en-US" sz="19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3900" i="1" dirty="0"/>
              <a:t>or</a:t>
            </a:r>
          </a:p>
          <a:p>
            <a:pPr marL="0" indent="0">
              <a:buNone/>
            </a:pPr>
            <a:br>
              <a:rPr lang="en-US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3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Kernel code </a:t>
            </a:r>
            <a:r>
              <a:rPr lang="en-US" sz="39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references</a:t>
            </a:r>
            <a:r>
              <a:rPr lang="en-US" sz="3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 process/thread and forgets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Hard/impossible to identify the guilty party</a:t>
            </a:r>
          </a:p>
        </p:txBody>
      </p:sp>
    </p:spTree>
    <p:extLst>
      <p:ext uri="{BB962C8B-B14F-4D97-AF65-F5344CB8AC3E}">
        <p14:creationId xmlns:p14="http://schemas.microsoft.com/office/powerpoint/2010/main" val="14710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E17A-F7C9-D5C8-E1F2-40B1AE4B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Handles (oversimplified)</a:t>
            </a:r>
          </a:p>
        </p:txBody>
      </p:sp>
      <p:sp>
        <p:nvSpPr>
          <p:cNvPr id="4" name="OS">
            <a:extLst>
              <a:ext uri="{FF2B5EF4-FFF2-40B4-BE49-F238E27FC236}">
                <a16:creationId xmlns:a16="http://schemas.microsoft.com/office/drawing/2014/main" id="{B2C87565-8B51-21D7-C3B1-429A1CC39CA6}"/>
              </a:ext>
            </a:extLst>
          </p:cNvPr>
          <p:cNvSpPr/>
          <p:nvPr/>
        </p:nvSpPr>
        <p:spPr>
          <a:xfrm>
            <a:off x="362857" y="1411834"/>
            <a:ext cx="11480800" cy="508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r>
              <a:rPr lang="en-US" dirty="0"/>
              <a:t>User mode</a:t>
            </a:r>
          </a:p>
        </p:txBody>
      </p:sp>
      <p:sp>
        <p:nvSpPr>
          <p:cNvPr id="6" name="Kernel mode">
            <a:extLst>
              <a:ext uri="{FF2B5EF4-FFF2-40B4-BE49-F238E27FC236}">
                <a16:creationId xmlns:a16="http://schemas.microsoft.com/office/drawing/2014/main" id="{B399DBC0-C3DC-61DC-2BAC-4066D7CBE824}"/>
              </a:ext>
            </a:extLst>
          </p:cNvPr>
          <p:cNvSpPr/>
          <p:nvPr/>
        </p:nvSpPr>
        <p:spPr>
          <a:xfrm>
            <a:off x="6190344" y="1411834"/>
            <a:ext cx="5653314" cy="5081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Kernel mode</a:t>
            </a:r>
          </a:p>
        </p:txBody>
      </p:sp>
      <p:sp>
        <p:nvSpPr>
          <p:cNvPr id="7" name="Process">
            <a:extLst>
              <a:ext uri="{FF2B5EF4-FFF2-40B4-BE49-F238E27FC236}">
                <a16:creationId xmlns:a16="http://schemas.microsoft.com/office/drawing/2014/main" id="{5DBCAFAA-E5FE-7318-9953-BB26133F7856}"/>
              </a:ext>
            </a:extLst>
          </p:cNvPr>
          <p:cNvSpPr/>
          <p:nvPr/>
        </p:nvSpPr>
        <p:spPr>
          <a:xfrm>
            <a:off x="783775" y="23241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">
            <a:extLst>
              <a:ext uri="{FF2B5EF4-FFF2-40B4-BE49-F238E27FC236}">
                <a16:creationId xmlns:a16="http://schemas.microsoft.com/office/drawing/2014/main" id="{AA50142F-0FEA-8E57-9FA9-0E232285FC3C}"/>
              </a:ext>
            </a:extLst>
          </p:cNvPr>
          <p:cNvSpPr/>
          <p:nvPr/>
        </p:nvSpPr>
        <p:spPr>
          <a:xfrm>
            <a:off x="936175" y="24765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cess">
            <a:extLst>
              <a:ext uri="{FF2B5EF4-FFF2-40B4-BE49-F238E27FC236}">
                <a16:creationId xmlns:a16="http://schemas.microsoft.com/office/drawing/2014/main" id="{645254C1-795C-DCCF-0940-DABA64231A3A}"/>
              </a:ext>
            </a:extLst>
          </p:cNvPr>
          <p:cNvSpPr/>
          <p:nvPr/>
        </p:nvSpPr>
        <p:spPr>
          <a:xfrm>
            <a:off x="1088575" y="26289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cess">
            <a:extLst>
              <a:ext uri="{FF2B5EF4-FFF2-40B4-BE49-F238E27FC236}">
                <a16:creationId xmlns:a16="http://schemas.microsoft.com/office/drawing/2014/main" id="{52519455-8BD6-9615-76AC-6FFB702AABFE}"/>
              </a:ext>
            </a:extLst>
          </p:cNvPr>
          <p:cNvSpPr/>
          <p:nvPr/>
        </p:nvSpPr>
        <p:spPr>
          <a:xfrm>
            <a:off x="1240975" y="27813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cess sampleapp.exe">
            <a:extLst>
              <a:ext uri="{FF2B5EF4-FFF2-40B4-BE49-F238E27FC236}">
                <a16:creationId xmlns:a16="http://schemas.microsoft.com/office/drawing/2014/main" id="{67CD77A0-8521-904C-5B38-ECAE1B4D78E4}"/>
              </a:ext>
            </a:extLst>
          </p:cNvPr>
          <p:cNvSpPr/>
          <p:nvPr/>
        </p:nvSpPr>
        <p:spPr>
          <a:xfrm>
            <a:off x="1393375" y="29337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</a:rPr>
              <a:t>SampleApp.exe</a:t>
            </a:r>
          </a:p>
        </p:txBody>
      </p:sp>
      <p:sp>
        <p:nvSpPr>
          <p:cNvPr id="12" name="Processes label">
            <a:extLst>
              <a:ext uri="{FF2B5EF4-FFF2-40B4-BE49-F238E27FC236}">
                <a16:creationId xmlns:a16="http://schemas.microsoft.com/office/drawing/2014/main" id="{A6C30DEF-D4C1-A16D-AE73-39EDF19E9A59}"/>
              </a:ext>
            </a:extLst>
          </p:cNvPr>
          <p:cNvSpPr txBox="1"/>
          <p:nvPr/>
        </p:nvSpPr>
        <p:spPr>
          <a:xfrm>
            <a:off x="838200" y="1980000"/>
            <a:ext cx="18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Processes…</a:t>
            </a:r>
          </a:p>
        </p:txBody>
      </p:sp>
      <p:pic>
        <p:nvPicPr>
          <p:cNvPr id="22" name="disk" descr="Database with solid fill">
            <a:extLst>
              <a:ext uri="{FF2B5EF4-FFF2-40B4-BE49-F238E27FC236}">
                <a16:creationId xmlns:a16="http://schemas.microsoft.com/office/drawing/2014/main" id="{02CE3BE8-520D-891A-2ACD-67AC580E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6340" y="5439421"/>
            <a:ext cx="914400" cy="914400"/>
          </a:xfrm>
          <a:prstGeom prst="rect">
            <a:avLst/>
          </a:prstGeom>
        </p:spPr>
      </p:pic>
      <p:sp>
        <p:nvSpPr>
          <p:cNvPr id="59" name="I/O Manager">
            <a:extLst>
              <a:ext uri="{FF2B5EF4-FFF2-40B4-BE49-F238E27FC236}">
                <a16:creationId xmlns:a16="http://schemas.microsoft.com/office/drawing/2014/main" id="{CDF2582B-6C39-D7CC-ABC5-4F6D9AAF4587}"/>
              </a:ext>
            </a:extLst>
          </p:cNvPr>
          <p:cNvSpPr/>
          <p:nvPr/>
        </p:nvSpPr>
        <p:spPr>
          <a:xfrm>
            <a:off x="7160140" y="4086249"/>
            <a:ext cx="2957204" cy="138149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I/O Manager</a:t>
            </a:r>
          </a:p>
        </p:txBody>
      </p:sp>
      <p:sp>
        <p:nvSpPr>
          <p:cNvPr id="53" name="process object">
            <a:extLst>
              <a:ext uri="{FF2B5EF4-FFF2-40B4-BE49-F238E27FC236}">
                <a16:creationId xmlns:a16="http://schemas.microsoft.com/office/drawing/2014/main" id="{C0736EEE-8E34-A5A8-E831-8F77CAA69317}"/>
              </a:ext>
            </a:extLst>
          </p:cNvPr>
          <p:cNvSpPr/>
          <p:nvPr/>
        </p:nvSpPr>
        <p:spPr>
          <a:xfrm>
            <a:off x="7980199" y="1613545"/>
            <a:ext cx="2412353" cy="1893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u="sng" dirty="0" err="1">
                <a:solidFill>
                  <a:schemeClr val="bg1"/>
                </a:solidFill>
              </a:rPr>
              <a:t>SampleApp</a:t>
            </a:r>
            <a:r>
              <a:rPr lang="en-US" sz="1600" u="sng" dirty="0">
                <a:solidFill>
                  <a:schemeClr val="bg1"/>
                </a:solidFill>
              </a:rPr>
              <a:t> process object</a:t>
            </a:r>
          </a:p>
          <a:p>
            <a:r>
              <a:rPr lang="en-US" sz="1600" dirty="0">
                <a:solidFill>
                  <a:schemeClr val="bg1"/>
                </a:solidFill>
              </a:rPr>
              <a:t>Handle table</a:t>
            </a:r>
          </a:p>
        </p:txBody>
      </p:sp>
      <p:graphicFrame>
        <p:nvGraphicFramePr>
          <p:cNvPr id="57" name="handle table">
            <a:extLst>
              <a:ext uri="{FF2B5EF4-FFF2-40B4-BE49-F238E27FC236}">
                <a16:creationId xmlns:a16="http://schemas.microsoft.com/office/drawing/2014/main" id="{D342C502-7DAE-F523-6D2B-0D96965B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04025"/>
              </p:ext>
            </p:extLst>
          </p:nvPr>
        </p:nvGraphicFramePr>
        <p:xfrm>
          <a:off x="8064452" y="2142337"/>
          <a:ext cx="1405656" cy="1260335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702828">
                  <a:extLst>
                    <a:ext uri="{9D8B030D-6E8A-4147-A177-3AD203B41FA5}">
                      <a16:colId xmlns:a16="http://schemas.microsoft.com/office/drawing/2014/main" val="1352935178"/>
                    </a:ext>
                  </a:extLst>
                </a:gridCol>
                <a:gridCol w="702828">
                  <a:extLst>
                    <a:ext uri="{9D8B030D-6E8A-4147-A177-3AD203B41FA5}">
                      <a16:colId xmlns:a16="http://schemas.microsoft.com/office/drawing/2014/main" val="153064069"/>
                    </a:ext>
                  </a:extLst>
                </a:gridCol>
              </a:tblGrid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7954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5698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176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6823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27082"/>
                  </a:ext>
                </a:extLst>
              </a:tr>
            </a:tbl>
          </a:graphicData>
        </a:graphic>
      </p:graphicFrame>
      <p:sp>
        <p:nvSpPr>
          <p:cNvPr id="32" name="sampleapp code 1">
            <a:extLst>
              <a:ext uri="{FF2B5EF4-FFF2-40B4-BE49-F238E27FC236}">
                <a16:creationId xmlns:a16="http://schemas.microsoft.com/office/drawing/2014/main" id="{A7609AF9-7B09-5C72-C9DA-227ABF6AD0FC}"/>
              </a:ext>
            </a:extLst>
          </p:cNvPr>
          <p:cNvSpPr txBox="1"/>
          <p:nvPr/>
        </p:nvSpPr>
        <p:spPr>
          <a:xfrm>
            <a:off x="1481627" y="3429000"/>
            <a:ext cx="3934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h =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OpenExistingFile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(C:\file.txt)</a:t>
            </a:r>
          </a:p>
          <a:p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data =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ReadFile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(h)</a:t>
            </a:r>
          </a:p>
          <a:p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CloseFile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(h)</a:t>
            </a:r>
          </a:p>
        </p:txBody>
      </p:sp>
      <p:cxnSp>
        <p:nvCxnSpPr>
          <p:cNvPr id="34" name="openfile arrow right">
            <a:extLst>
              <a:ext uri="{FF2B5EF4-FFF2-40B4-BE49-F238E27FC236}">
                <a16:creationId xmlns:a16="http://schemas.microsoft.com/office/drawing/2014/main" id="{8E95E632-F27B-54C2-0CCB-2017D3481A7F}"/>
              </a:ext>
            </a:extLst>
          </p:cNvPr>
          <p:cNvCxnSpPr>
            <a:cxnSpLocks/>
          </p:cNvCxnSpPr>
          <p:nvPr/>
        </p:nvCxnSpPr>
        <p:spPr>
          <a:xfrm>
            <a:off x="5162288" y="3600000"/>
            <a:ext cx="1929712" cy="827886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/O mgr hex object">
            <a:extLst>
              <a:ext uri="{FF2B5EF4-FFF2-40B4-BE49-F238E27FC236}">
                <a16:creationId xmlns:a16="http://schemas.microsoft.com/office/drawing/2014/main" id="{48C5F9A3-A75A-DEAB-EFC9-EA243792083D}"/>
              </a:ext>
            </a:extLst>
          </p:cNvPr>
          <p:cNvSpPr/>
          <p:nvPr/>
        </p:nvSpPr>
        <p:spPr>
          <a:xfrm flipH="1">
            <a:off x="9157283" y="4181773"/>
            <a:ext cx="898209" cy="7431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obj.</a:t>
            </a:r>
          </a:p>
        </p:txBody>
      </p:sp>
      <p:cxnSp>
        <p:nvCxnSpPr>
          <p:cNvPr id="36" name="I/O mgr to disk arrow">
            <a:extLst>
              <a:ext uri="{FF2B5EF4-FFF2-40B4-BE49-F238E27FC236}">
                <a16:creationId xmlns:a16="http://schemas.microsoft.com/office/drawing/2014/main" id="{E8353B9E-A6F4-F51A-A66E-E471801B3C1F}"/>
              </a:ext>
            </a:extLst>
          </p:cNvPr>
          <p:cNvCxnSpPr>
            <a:cxnSpLocks/>
          </p:cNvCxnSpPr>
          <p:nvPr/>
        </p:nvCxnSpPr>
        <p:spPr>
          <a:xfrm>
            <a:off x="9805722" y="4776998"/>
            <a:ext cx="1165910" cy="965434"/>
          </a:xfrm>
          <a:prstGeom prst="straightConnector1">
            <a:avLst/>
          </a:prstGeom>
          <a:ln w="539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adfile arrow right">
            <a:extLst>
              <a:ext uri="{FF2B5EF4-FFF2-40B4-BE49-F238E27FC236}">
                <a16:creationId xmlns:a16="http://schemas.microsoft.com/office/drawing/2014/main" id="{7CA466CE-4ACF-41BC-04DB-A514309FFD56}"/>
              </a:ext>
            </a:extLst>
          </p:cNvPr>
          <p:cNvCxnSpPr>
            <a:cxnSpLocks/>
          </p:cNvCxnSpPr>
          <p:nvPr/>
        </p:nvCxnSpPr>
        <p:spPr>
          <a:xfrm>
            <a:off x="3523340" y="3997160"/>
            <a:ext cx="3568660" cy="278414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adfile dashed arrow right">
            <a:extLst>
              <a:ext uri="{FF2B5EF4-FFF2-40B4-BE49-F238E27FC236}">
                <a16:creationId xmlns:a16="http://schemas.microsoft.com/office/drawing/2014/main" id="{6D0C12B0-0107-0997-2CFE-E2C8862554E5}"/>
              </a:ext>
            </a:extLst>
          </p:cNvPr>
          <p:cNvCxnSpPr>
            <a:cxnSpLocks/>
          </p:cNvCxnSpPr>
          <p:nvPr/>
        </p:nvCxnSpPr>
        <p:spPr>
          <a:xfrm flipV="1">
            <a:off x="5467088" y="2310082"/>
            <a:ext cx="2677101" cy="1776167"/>
          </a:xfrm>
          <a:prstGeom prst="straightConnector1">
            <a:avLst/>
          </a:prstGeom>
          <a:ln w="53975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adfile result left">
            <a:extLst>
              <a:ext uri="{FF2B5EF4-FFF2-40B4-BE49-F238E27FC236}">
                <a16:creationId xmlns:a16="http://schemas.microsoft.com/office/drawing/2014/main" id="{5FA06EE1-44F6-34D5-50A6-E6C991D12F85}"/>
              </a:ext>
            </a:extLst>
          </p:cNvPr>
          <p:cNvCxnSpPr>
            <a:cxnSpLocks/>
          </p:cNvCxnSpPr>
          <p:nvPr/>
        </p:nvCxnSpPr>
        <p:spPr>
          <a:xfrm>
            <a:off x="1922344" y="4086249"/>
            <a:ext cx="5169656" cy="355666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loseHandle arrow right">
            <a:extLst>
              <a:ext uri="{FF2B5EF4-FFF2-40B4-BE49-F238E27FC236}">
                <a16:creationId xmlns:a16="http://schemas.microsoft.com/office/drawing/2014/main" id="{ED16AA96-4544-329B-DDCA-702DCE1C0A33}"/>
              </a:ext>
            </a:extLst>
          </p:cNvPr>
          <p:cNvCxnSpPr>
            <a:cxnSpLocks/>
          </p:cNvCxnSpPr>
          <p:nvPr/>
        </p:nvCxnSpPr>
        <p:spPr>
          <a:xfrm flipV="1">
            <a:off x="2833740" y="2314201"/>
            <a:ext cx="5249552" cy="2113685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nfile result left">
            <a:extLst>
              <a:ext uri="{FF2B5EF4-FFF2-40B4-BE49-F238E27FC236}">
                <a16:creationId xmlns:a16="http://schemas.microsoft.com/office/drawing/2014/main" id="{69166C28-73F1-2A31-53A7-24C8ACD6DA57}"/>
              </a:ext>
            </a:extLst>
          </p:cNvPr>
          <p:cNvCxnSpPr>
            <a:cxnSpLocks/>
          </p:cNvCxnSpPr>
          <p:nvPr/>
        </p:nvCxnSpPr>
        <p:spPr>
          <a:xfrm flipV="1">
            <a:off x="1713600" y="2310082"/>
            <a:ext cx="6377393" cy="1196561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handletable arrow right">
            <a:extLst>
              <a:ext uri="{FF2B5EF4-FFF2-40B4-BE49-F238E27FC236}">
                <a16:creationId xmlns:a16="http://schemas.microsoft.com/office/drawing/2014/main" id="{379801C4-74B1-1B4E-E756-303544328202}"/>
              </a:ext>
            </a:extLst>
          </p:cNvPr>
          <p:cNvCxnSpPr>
            <a:cxnSpLocks/>
          </p:cNvCxnSpPr>
          <p:nvPr/>
        </p:nvCxnSpPr>
        <p:spPr>
          <a:xfrm>
            <a:off x="9232233" y="2270294"/>
            <a:ext cx="126027" cy="2156577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6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E17A-F7C9-D5C8-E1F2-40B1AE4B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leaks (oversimplified)</a:t>
            </a:r>
          </a:p>
        </p:txBody>
      </p:sp>
      <p:sp>
        <p:nvSpPr>
          <p:cNvPr id="4" name="OS">
            <a:extLst>
              <a:ext uri="{FF2B5EF4-FFF2-40B4-BE49-F238E27FC236}">
                <a16:creationId xmlns:a16="http://schemas.microsoft.com/office/drawing/2014/main" id="{B2C87565-8B51-21D7-C3B1-429A1CC39CA6}"/>
              </a:ext>
            </a:extLst>
          </p:cNvPr>
          <p:cNvSpPr/>
          <p:nvPr/>
        </p:nvSpPr>
        <p:spPr>
          <a:xfrm>
            <a:off x="362857" y="1411834"/>
            <a:ext cx="11480800" cy="508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r>
              <a:rPr lang="en-US" dirty="0"/>
              <a:t>User mode</a:t>
            </a:r>
          </a:p>
        </p:txBody>
      </p:sp>
      <p:sp>
        <p:nvSpPr>
          <p:cNvPr id="6" name="Kernel mode">
            <a:extLst>
              <a:ext uri="{FF2B5EF4-FFF2-40B4-BE49-F238E27FC236}">
                <a16:creationId xmlns:a16="http://schemas.microsoft.com/office/drawing/2014/main" id="{B399DBC0-C3DC-61DC-2BAC-4066D7CBE824}"/>
              </a:ext>
            </a:extLst>
          </p:cNvPr>
          <p:cNvSpPr/>
          <p:nvPr/>
        </p:nvSpPr>
        <p:spPr>
          <a:xfrm>
            <a:off x="6190344" y="1411834"/>
            <a:ext cx="5653314" cy="5081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Kernel mode</a:t>
            </a:r>
          </a:p>
        </p:txBody>
      </p:sp>
      <p:sp>
        <p:nvSpPr>
          <p:cNvPr id="7" name="Process">
            <a:extLst>
              <a:ext uri="{FF2B5EF4-FFF2-40B4-BE49-F238E27FC236}">
                <a16:creationId xmlns:a16="http://schemas.microsoft.com/office/drawing/2014/main" id="{5DBCAFAA-E5FE-7318-9953-BB26133F7856}"/>
              </a:ext>
            </a:extLst>
          </p:cNvPr>
          <p:cNvSpPr/>
          <p:nvPr/>
        </p:nvSpPr>
        <p:spPr>
          <a:xfrm>
            <a:off x="783775" y="23241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">
            <a:extLst>
              <a:ext uri="{FF2B5EF4-FFF2-40B4-BE49-F238E27FC236}">
                <a16:creationId xmlns:a16="http://schemas.microsoft.com/office/drawing/2014/main" id="{AA50142F-0FEA-8E57-9FA9-0E232285FC3C}"/>
              </a:ext>
            </a:extLst>
          </p:cNvPr>
          <p:cNvSpPr/>
          <p:nvPr/>
        </p:nvSpPr>
        <p:spPr>
          <a:xfrm>
            <a:off x="936175" y="24765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cess">
            <a:extLst>
              <a:ext uri="{FF2B5EF4-FFF2-40B4-BE49-F238E27FC236}">
                <a16:creationId xmlns:a16="http://schemas.microsoft.com/office/drawing/2014/main" id="{645254C1-795C-DCCF-0940-DABA64231A3A}"/>
              </a:ext>
            </a:extLst>
          </p:cNvPr>
          <p:cNvSpPr/>
          <p:nvPr/>
        </p:nvSpPr>
        <p:spPr>
          <a:xfrm>
            <a:off x="1088575" y="26289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cess">
            <a:extLst>
              <a:ext uri="{FF2B5EF4-FFF2-40B4-BE49-F238E27FC236}">
                <a16:creationId xmlns:a16="http://schemas.microsoft.com/office/drawing/2014/main" id="{52519455-8BD6-9615-76AC-6FFB702AABFE}"/>
              </a:ext>
            </a:extLst>
          </p:cNvPr>
          <p:cNvSpPr/>
          <p:nvPr/>
        </p:nvSpPr>
        <p:spPr>
          <a:xfrm>
            <a:off x="1240975" y="27813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 DifferentApp.exe</a:t>
            </a:r>
          </a:p>
        </p:txBody>
      </p:sp>
      <p:sp>
        <p:nvSpPr>
          <p:cNvPr id="11" name="Process sampleapp.exe">
            <a:extLst>
              <a:ext uri="{FF2B5EF4-FFF2-40B4-BE49-F238E27FC236}">
                <a16:creationId xmlns:a16="http://schemas.microsoft.com/office/drawing/2014/main" id="{67CD77A0-8521-904C-5B38-ECAE1B4D78E4}"/>
              </a:ext>
            </a:extLst>
          </p:cNvPr>
          <p:cNvSpPr/>
          <p:nvPr/>
        </p:nvSpPr>
        <p:spPr>
          <a:xfrm>
            <a:off x="1393375" y="2933711"/>
            <a:ext cx="4226113" cy="2682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</a:rPr>
              <a:t>SampleApp.exe</a:t>
            </a:r>
          </a:p>
        </p:txBody>
      </p:sp>
      <p:sp>
        <p:nvSpPr>
          <p:cNvPr id="12" name="Processes label">
            <a:extLst>
              <a:ext uri="{FF2B5EF4-FFF2-40B4-BE49-F238E27FC236}">
                <a16:creationId xmlns:a16="http://schemas.microsoft.com/office/drawing/2014/main" id="{A6C30DEF-D4C1-A16D-AE73-39EDF19E9A59}"/>
              </a:ext>
            </a:extLst>
          </p:cNvPr>
          <p:cNvSpPr txBox="1"/>
          <p:nvPr/>
        </p:nvSpPr>
        <p:spPr>
          <a:xfrm>
            <a:off x="838200" y="1980000"/>
            <a:ext cx="18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Processes…</a:t>
            </a:r>
          </a:p>
        </p:txBody>
      </p:sp>
      <p:pic>
        <p:nvPicPr>
          <p:cNvPr id="22" name="disk" descr="Database with solid fill">
            <a:extLst>
              <a:ext uri="{FF2B5EF4-FFF2-40B4-BE49-F238E27FC236}">
                <a16:creationId xmlns:a16="http://schemas.microsoft.com/office/drawing/2014/main" id="{02CE3BE8-520D-891A-2ACD-67AC580E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6340" y="5439421"/>
            <a:ext cx="914400" cy="914400"/>
          </a:xfrm>
          <a:prstGeom prst="rect">
            <a:avLst/>
          </a:prstGeom>
        </p:spPr>
      </p:pic>
      <p:sp>
        <p:nvSpPr>
          <p:cNvPr id="59" name="I/O Manager">
            <a:extLst>
              <a:ext uri="{FF2B5EF4-FFF2-40B4-BE49-F238E27FC236}">
                <a16:creationId xmlns:a16="http://schemas.microsoft.com/office/drawing/2014/main" id="{CDF2582B-6C39-D7CC-ABC5-4F6D9AAF4587}"/>
              </a:ext>
            </a:extLst>
          </p:cNvPr>
          <p:cNvSpPr/>
          <p:nvPr/>
        </p:nvSpPr>
        <p:spPr>
          <a:xfrm>
            <a:off x="7160140" y="4086249"/>
            <a:ext cx="2957204" cy="138149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I/O Manager</a:t>
            </a:r>
          </a:p>
        </p:txBody>
      </p:sp>
      <p:sp>
        <p:nvSpPr>
          <p:cNvPr id="53" name="process object">
            <a:extLst>
              <a:ext uri="{FF2B5EF4-FFF2-40B4-BE49-F238E27FC236}">
                <a16:creationId xmlns:a16="http://schemas.microsoft.com/office/drawing/2014/main" id="{C0736EEE-8E34-A5A8-E831-8F77CAA69317}"/>
              </a:ext>
            </a:extLst>
          </p:cNvPr>
          <p:cNvSpPr/>
          <p:nvPr/>
        </p:nvSpPr>
        <p:spPr>
          <a:xfrm>
            <a:off x="7980199" y="1613545"/>
            <a:ext cx="2412353" cy="1893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u="sng" dirty="0" err="1">
                <a:solidFill>
                  <a:schemeClr val="bg1"/>
                </a:solidFill>
              </a:rPr>
              <a:t>SampleApp</a:t>
            </a:r>
            <a:r>
              <a:rPr lang="en-US" sz="1600" u="sng" dirty="0">
                <a:solidFill>
                  <a:schemeClr val="bg1"/>
                </a:solidFill>
              </a:rPr>
              <a:t> process object</a:t>
            </a:r>
          </a:p>
          <a:p>
            <a:r>
              <a:rPr lang="en-US" sz="1600" dirty="0">
                <a:solidFill>
                  <a:schemeClr val="bg1"/>
                </a:solidFill>
              </a:rPr>
              <a:t>Handle table</a:t>
            </a:r>
          </a:p>
        </p:txBody>
      </p:sp>
      <p:graphicFrame>
        <p:nvGraphicFramePr>
          <p:cNvPr id="57" name="handle table">
            <a:extLst>
              <a:ext uri="{FF2B5EF4-FFF2-40B4-BE49-F238E27FC236}">
                <a16:creationId xmlns:a16="http://schemas.microsoft.com/office/drawing/2014/main" id="{D342C502-7DAE-F523-6D2B-0D96965B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17115"/>
              </p:ext>
            </p:extLst>
          </p:nvPr>
        </p:nvGraphicFramePr>
        <p:xfrm>
          <a:off x="8064452" y="2142337"/>
          <a:ext cx="1405656" cy="1260335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702828">
                  <a:extLst>
                    <a:ext uri="{9D8B030D-6E8A-4147-A177-3AD203B41FA5}">
                      <a16:colId xmlns:a16="http://schemas.microsoft.com/office/drawing/2014/main" val="1352935178"/>
                    </a:ext>
                  </a:extLst>
                </a:gridCol>
                <a:gridCol w="702828">
                  <a:extLst>
                    <a:ext uri="{9D8B030D-6E8A-4147-A177-3AD203B41FA5}">
                      <a16:colId xmlns:a16="http://schemas.microsoft.com/office/drawing/2014/main" val="153064069"/>
                    </a:ext>
                  </a:extLst>
                </a:gridCol>
              </a:tblGrid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79548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56985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1763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68230"/>
                  </a:ext>
                </a:extLst>
              </a:tr>
              <a:tr h="252067">
                <a:tc>
                  <a:txBody>
                    <a:bodyPr/>
                    <a:lstStyle/>
                    <a:p>
                      <a:r>
                        <a:rPr lang="en-US" sz="1000" dirty="0"/>
                        <a:t>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27082"/>
                  </a:ext>
                </a:extLst>
              </a:tr>
            </a:tbl>
          </a:graphicData>
        </a:graphic>
      </p:graphicFrame>
      <p:sp>
        <p:nvSpPr>
          <p:cNvPr id="32" name="sampleapp code 1">
            <a:extLst>
              <a:ext uri="{FF2B5EF4-FFF2-40B4-BE49-F238E27FC236}">
                <a16:creationId xmlns:a16="http://schemas.microsoft.com/office/drawing/2014/main" id="{A7609AF9-7B09-5C72-C9DA-227ABF6AD0FC}"/>
              </a:ext>
            </a:extLst>
          </p:cNvPr>
          <p:cNvSpPr txBox="1"/>
          <p:nvPr/>
        </p:nvSpPr>
        <p:spPr>
          <a:xfrm>
            <a:off x="1481627" y="3429000"/>
            <a:ext cx="3934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h =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OpenExistingFile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(C:\file.txt)</a:t>
            </a:r>
          </a:p>
          <a:p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data =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ReadFile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(h)</a:t>
            </a:r>
          </a:p>
          <a:p>
            <a:endParaRPr 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h =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OpenExistingFile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(C:\file2.txt)</a:t>
            </a:r>
          </a:p>
        </p:txBody>
      </p:sp>
      <p:sp>
        <p:nvSpPr>
          <p:cNvPr id="38" name="file obj 1">
            <a:extLst>
              <a:ext uri="{FF2B5EF4-FFF2-40B4-BE49-F238E27FC236}">
                <a16:creationId xmlns:a16="http://schemas.microsoft.com/office/drawing/2014/main" id="{48C5F9A3-A75A-DEAB-EFC9-EA243792083D}"/>
              </a:ext>
            </a:extLst>
          </p:cNvPr>
          <p:cNvSpPr/>
          <p:nvPr/>
        </p:nvSpPr>
        <p:spPr>
          <a:xfrm flipH="1">
            <a:off x="9149529" y="4181773"/>
            <a:ext cx="898209" cy="7431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obj.</a:t>
            </a:r>
          </a:p>
        </p:txBody>
      </p:sp>
      <p:cxnSp>
        <p:nvCxnSpPr>
          <p:cNvPr id="36" name="I/O mgr to disk arrow 1">
            <a:extLst>
              <a:ext uri="{FF2B5EF4-FFF2-40B4-BE49-F238E27FC236}">
                <a16:creationId xmlns:a16="http://schemas.microsoft.com/office/drawing/2014/main" id="{E8353B9E-A6F4-F51A-A66E-E471801B3C1F}"/>
              </a:ext>
            </a:extLst>
          </p:cNvPr>
          <p:cNvCxnSpPr>
            <a:cxnSpLocks/>
          </p:cNvCxnSpPr>
          <p:nvPr/>
        </p:nvCxnSpPr>
        <p:spPr>
          <a:xfrm>
            <a:off x="9835200" y="4788000"/>
            <a:ext cx="1136432" cy="954432"/>
          </a:xfrm>
          <a:prstGeom prst="straightConnector1">
            <a:avLst/>
          </a:prstGeom>
          <a:ln w="539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penfile 2">
            <a:extLst>
              <a:ext uri="{FF2B5EF4-FFF2-40B4-BE49-F238E27FC236}">
                <a16:creationId xmlns:a16="http://schemas.microsoft.com/office/drawing/2014/main" id="{ED16AA96-4544-329B-DDCA-702DCE1C0A33}"/>
              </a:ext>
            </a:extLst>
          </p:cNvPr>
          <p:cNvCxnSpPr>
            <a:cxnSpLocks/>
          </p:cNvCxnSpPr>
          <p:nvPr/>
        </p:nvCxnSpPr>
        <p:spPr>
          <a:xfrm>
            <a:off x="5203198" y="4485600"/>
            <a:ext cx="1916018" cy="207195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penfile result left">
            <a:extLst>
              <a:ext uri="{FF2B5EF4-FFF2-40B4-BE49-F238E27FC236}">
                <a16:creationId xmlns:a16="http://schemas.microsoft.com/office/drawing/2014/main" id="{69166C28-73F1-2A31-53A7-24C8ACD6DA57}"/>
              </a:ext>
            </a:extLst>
          </p:cNvPr>
          <p:cNvCxnSpPr>
            <a:cxnSpLocks/>
          </p:cNvCxnSpPr>
          <p:nvPr/>
        </p:nvCxnSpPr>
        <p:spPr>
          <a:xfrm flipV="1">
            <a:off x="1711757" y="2535600"/>
            <a:ext cx="6422745" cy="1816944"/>
          </a:xfrm>
          <a:prstGeom prst="straightConnector1">
            <a:avLst/>
          </a:prstGeom>
          <a:ln w="539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handletable arrow right">
            <a:extLst>
              <a:ext uri="{FF2B5EF4-FFF2-40B4-BE49-F238E27FC236}">
                <a16:creationId xmlns:a16="http://schemas.microsoft.com/office/drawing/2014/main" id="{379801C4-74B1-1B4E-E756-303544328202}"/>
              </a:ext>
            </a:extLst>
          </p:cNvPr>
          <p:cNvCxnSpPr>
            <a:cxnSpLocks/>
          </p:cNvCxnSpPr>
          <p:nvPr/>
        </p:nvCxnSpPr>
        <p:spPr>
          <a:xfrm>
            <a:off x="9208800" y="2253600"/>
            <a:ext cx="124663" cy="215280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ile obj 2">
            <a:extLst>
              <a:ext uri="{FF2B5EF4-FFF2-40B4-BE49-F238E27FC236}">
                <a16:creationId xmlns:a16="http://schemas.microsoft.com/office/drawing/2014/main" id="{CE3AD907-CD84-D64B-7FC6-5612325E5DC7}"/>
              </a:ext>
            </a:extLst>
          </p:cNvPr>
          <p:cNvSpPr/>
          <p:nvPr/>
        </p:nvSpPr>
        <p:spPr>
          <a:xfrm flipH="1">
            <a:off x="8790729" y="4463773"/>
            <a:ext cx="898209" cy="7431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obj.</a:t>
            </a:r>
          </a:p>
        </p:txBody>
      </p:sp>
      <p:cxnSp>
        <p:nvCxnSpPr>
          <p:cNvPr id="19" name="I/O mgr to disk arrow 2">
            <a:extLst>
              <a:ext uri="{FF2B5EF4-FFF2-40B4-BE49-F238E27FC236}">
                <a16:creationId xmlns:a16="http://schemas.microsoft.com/office/drawing/2014/main" id="{94AFD257-8268-C936-7686-C8044EF1D6C9}"/>
              </a:ext>
            </a:extLst>
          </p:cNvPr>
          <p:cNvCxnSpPr>
            <a:cxnSpLocks/>
          </p:cNvCxnSpPr>
          <p:nvPr/>
        </p:nvCxnSpPr>
        <p:spPr>
          <a:xfrm>
            <a:off x="9476400" y="5070000"/>
            <a:ext cx="1474625" cy="672432"/>
          </a:xfrm>
          <a:prstGeom prst="straightConnector1">
            <a:avLst/>
          </a:prstGeom>
          <a:ln w="539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andletable arrow right 2">
            <a:extLst>
              <a:ext uri="{FF2B5EF4-FFF2-40B4-BE49-F238E27FC236}">
                <a16:creationId xmlns:a16="http://schemas.microsoft.com/office/drawing/2014/main" id="{8FE5C41F-E096-914E-387B-EBC5DDC81A7B}"/>
              </a:ext>
            </a:extLst>
          </p:cNvPr>
          <p:cNvCxnSpPr>
            <a:cxnSpLocks/>
          </p:cNvCxnSpPr>
          <p:nvPr/>
        </p:nvCxnSpPr>
        <p:spPr>
          <a:xfrm>
            <a:off x="8850000" y="2535600"/>
            <a:ext cx="124663" cy="215280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3" grpId="0" animBg="1"/>
      <p:bldP spid="32" grpId="0" build="allAtOnce"/>
      <p:bldP spid="38" grpId="0" animBg="1"/>
      <p:bldP spid="38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6B28-F92E-33AE-2985-9ED5323F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frequent zombie cause:</a:t>
            </a:r>
          </a:p>
        </p:txBody>
      </p:sp>
      <p:pic>
        <p:nvPicPr>
          <p:cNvPr id="5" name="code">
            <a:extLst>
              <a:ext uri="{FF2B5EF4-FFF2-40B4-BE49-F238E27FC236}">
                <a16:creationId xmlns:a16="http://schemas.microsoft.com/office/drawing/2014/main" id="{B7EB755C-2FBA-8CAB-FE39-6AB6055A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44396"/>
            <a:ext cx="10812794" cy="4845076"/>
          </a:xfrm>
          <a:prstGeom prst="rect">
            <a:avLst/>
          </a:prstGeom>
        </p:spPr>
      </p:pic>
      <p:sp>
        <p:nvSpPr>
          <p:cNvPr id="6" name="CloseHandle box">
            <a:extLst>
              <a:ext uri="{FF2B5EF4-FFF2-40B4-BE49-F238E27FC236}">
                <a16:creationId xmlns:a16="http://schemas.microsoft.com/office/drawing/2014/main" id="{277D8DB4-CFEE-8818-BDBF-CA5D4ED52325}"/>
              </a:ext>
            </a:extLst>
          </p:cNvPr>
          <p:cNvSpPr/>
          <p:nvPr/>
        </p:nvSpPr>
        <p:spPr>
          <a:xfrm>
            <a:off x="1487978" y="4885487"/>
            <a:ext cx="3516284" cy="10640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arrow to code">
            <a:extLst>
              <a:ext uri="{FF2B5EF4-FFF2-40B4-BE49-F238E27FC236}">
                <a16:creationId xmlns:a16="http://schemas.microsoft.com/office/drawing/2014/main" id="{73154CAB-4B08-02F1-01B1-1800F0D36592}"/>
              </a:ext>
            </a:extLst>
          </p:cNvPr>
          <p:cNvCxnSpPr>
            <a:cxnSpLocks/>
          </p:cNvCxnSpPr>
          <p:nvPr/>
        </p:nvCxnSpPr>
        <p:spPr>
          <a:xfrm flipH="1">
            <a:off x="5087389" y="5417501"/>
            <a:ext cx="163760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evs forget">
            <a:extLst>
              <a:ext uri="{FF2B5EF4-FFF2-40B4-BE49-F238E27FC236}">
                <a16:creationId xmlns:a16="http://schemas.microsoft.com/office/drawing/2014/main" id="{807303A6-9E9D-5339-EEE7-C4C146E2763E}"/>
              </a:ext>
            </a:extLst>
          </p:cNvPr>
          <p:cNvSpPr txBox="1"/>
          <p:nvPr/>
        </p:nvSpPr>
        <p:spPr>
          <a:xfrm>
            <a:off x="6882192" y="4817336"/>
            <a:ext cx="3932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C00000"/>
                </a:solidFill>
              </a:rPr>
              <a:t>Devs forget to do both of these!</a:t>
            </a:r>
          </a:p>
        </p:txBody>
      </p:sp>
      <p:pic>
        <p:nvPicPr>
          <p:cNvPr id="21" name="obscure 1">
            <a:extLst>
              <a:ext uri="{FF2B5EF4-FFF2-40B4-BE49-F238E27FC236}">
                <a16:creationId xmlns:a16="http://schemas.microsoft.com/office/drawing/2014/main" id="{8AC4EDCC-9B2A-8C7D-BBEF-BBE2D3ECF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19" y="3062288"/>
            <a:ext cx="9727271" cy="3078487"/>
          </a:xfrm>
          <a:prstGeom prst="rect">
            <a:avLst/>
          </a:prstGeom>
        </p:spPr>
      </p:pic>
      <p:pic>
        <p:nvPicPr>
          <p:cNvPr id="22" name="obscure 2">
            <a:extLst>
              <a:ext uri="{FF2B5EF4-FFF2-40B4-BE49-F238E27FC236}">
                <a16:creationId xmlns:a16="http://schemas.microsoft.com/office/drawing/2014/main" id="{2B567A65-B5D8-0D40-4A52-FBB6B1D04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19" y="4817335"/>
            <a:ext cx="9727271" cy="1475839"/>
          </a:xfrm>
          <a:prstGeom prst="rect">
            <a:avLst/>
          </a:prstGeom>
        </p:spPr>
      </p:pic>
      <p:cxnSp>
        <p:nvCxnSpPr>
          <p:cNvPr id="14" name="CreateProcess underline">
            <a:extLst>
              <a:ext uri="{FF2B5EF4-FFF2-40B4-BE49-F238E27FC236}">
                <a16:creationId xmlns:a16="http://schemas.microsoft.com/office/drawing/2014/main" id="{7559EAD1-A31A-2A49-4094-0DE5B10FD26C}"/>
              </a:ext>
            </a:extLst>
          </p:cNvPr>
          <p:cNvCxnSpPr>
            <a:cxnSpLocks/>
          </p:cNvCxnSpPr>
          <p:nvPr/>
        </p:nvCxnSpPr>
        <p:spPr>
          <a:xfrm>
            <a:off x="2365131" y="3105123"/>
            <a:ext cx="158261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i underline">
            <a:extLst>
              <a:ext uri="{FF2B5EF4-FFF2-40B4-BE49-F238E27FC236}">
                <a16:creationId xmlns:a16="http://schemas.microsoft.com/office/drawing/2014/main" id="{BD81C31C-A823-108B-BDED-F39C26831BA1}"/>
              </a:ext>
            </a:extLst>
          </p:cNvPr>
          <p:cNvCxnSpPr>
            <a:cxnSpLocks/>
          </p:cNvCxnSpPr>
          <p:nvPr/>
        </p:nvCxnSpPr>
        <p:spPr>
          <a:xfrm>
            <a:off x="10706793" y="3109333"/>
            <a:ext cx="3934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de everything 2">
            <a:extLst>
              <a:ext uri="{FF2B5EF4-FFF2-40B4-BE49-F238E27FC236}">
                <a16:creationId xmlns:a16="http://schemas.microsoft.com/office/drawing/2014/main" id="{DBC9BEF1-4D1F-99AB-2F02-C738C73C84B1}"/>
              </a:ext>
            </a:extLst>
          </p:cNvPr>
          <p:cNvSpPr/>
          <p:nvPr/>
        </p:nvSpPr>
        <p:spPr>
          <a:xfrm>
            <a:off x="192881" y="1321594"/>
            <a:ext cx="11872913" cy="553640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rocessinfo defn">
            <a:extLst>
              <a:ext uri="{FF2B5EF4-FFF2-40B4-BE49-F238E27FC236}">
                <a16:creationId xmlns:a16="http://schemas.microsoft.com/office/drawing/2014/main" id="{AADB4604-327A-A3B4-A707-EEF09F4D7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673" y="3188934"/>
            <a:ext cx="7363853" cy="1448002"/>
          </a:xfrm>
          <a:prstGeom prst="rect">
            <a:avLst/>
          </a:prstGeom>
        </p:spPr>
      </p:pic>
      <p:sp>
        <p:nvSpPr>
          <p:cNvPr id="9" name="pi defn box">
            <a:extLst>
              <a:ext uri="{FF2B5EF4-FFF2-40B4-BE49-F238E27FC236}">
                <a16:creationId xmlns:a16="http://schemas.microsoft.com/office/drawing/2014/main" id="{346D01B8-D2C7-C97B-424C-5D14C3E28437}"/>
              </a:ext>
            </a:extLst>
          </p:cNvPr>
          <p:cNvSpPr/>
          <p:nvPr/>
        </p:nvSpPr>
        <p:spPr>
          <a:xfrm>
            <a:off x="4167863" y="3410745"/>
            <a:ext cx="1779451" cy="4893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 declaration">
            <a:extLst>
              <a:ext uri="{FF2B5EF4-FFF2-40B4-BE49-F238E27FC236}">
                <a16:creationId xmlns:a16="http://schemas.microsoft.com/office/drawing/2014/main" id="{460B9EEB-EA67-F7EB-CC35-234B495E1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287" y="2357437"/>
            <a:ext cx="2676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06F7-AA9B-87FB-8996-832D4853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zombies</a:t>
            </a:r>
          </a:p>
        </p:txBody>
      </p:sp>
      <p:pic>
        <p:nvPicPr>
          <p:cNvPr id="13" name="RamMap before">
            <a:extLst>
              <a:ext uri="{FF2B5EF4-FFF2-40B4-BE49-F238E27FC236}">
                <a16:creationId xmlns:a16="http://schemas.microsoft.com/office/drawing/2014/main" id="{9EE7BEC6-2159-D6F9-341F-A596ED007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680" y="1665830"/>
            <a:ext cx="5334744" cy="4953691"/>
          </a:xfrm>
          <a:prstGeom prst="rect">
            <a:avLst/>
          </a:prstGeom>
        </p:spPr>
      </p:pic>
      <p:pic>
        <p:nvPicPr>
          <p:cNvPr id="11" name="RamMap after">
            <a:extLst>
              <a:ext uri="{FF2B5EF4-FFF2-40B4-BE49-F238E27FC236}">
                <a16:creationId xmlns:a16="http://schemas.microsoft.com/office/drawing/2014/main" id="{E4242C18-1B0A-A1B3-9E0F-02FA4B5A2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680" y="1665830"/>
            <a:ext cx="5334744" cy="4953691"/>
          </a:xfrm>
          <a:prstGeom prst="rect">
            <a:avLst/>
          </a:prstGeom>
        </p:spPr>
      </p:pic>
      <p:sp>
        <p:nvSpPr>
          <p:cNvPr id="14" name="rammap table rectangle">
            <a:extLst>
              <a:ext uri="{FF2B5EF4-FFF2-40B4-BE49-F238E27FC236}">
                <a16:creationId xmlns:a16="http://schemas.microsoft.com/office/drawing/2014/main" id="{FA147495-6DD2-B6FF-36EA-569C4D23B4DC}"/>
              </a:ext>
            </a:extLst>
          </p:cNvPr>
          <p:cNvSpPr/>
          <p:nvPr/>
        </p:nvSpPr>
        <p:spPr>
          <a:xfrm>
            <a:off x="1201419" y="3766782"/>
            <a:ext cx="2973437" cy="559891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small">
            <a:extLst>
              <a:ext uri="{FF2B5EF4-FFF2-40B4-BE49-F238E27FC236}">
                <a16:creationId xmlns:a16="http://schemas.microsoft.com/office/drawing/2014/main" id="{17987227-197F-5508-554D-09F92E2B8301}"/>
              </a:ext>
            </a:extLst>
          </p:cNvPr>
          <p:cNvSpPr/>
          <p:nvPr/>
        </p:nvSpPr>
        <p:spPr>
          <a:xfrm>
            <a:off x="394594" y="3467100"/>
            <a:ext cx="348398" cy="195263"/>
          </a:xfrm>
          <a:prstGeom prst="leftBrace">
            <a:avLst/>
          </a:prstGeom>
          <a:noFill/>
          <a:ln w="101600">
            <a:solidFill>
              <a:srgbClr val="C00000">
                <a:alpha val="90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large">
            <a:extLst>
              <a:ext uri="{FF2B5EF4-FFF2-40B4-BE49-F238E27FC236}">
                <a16:creationId xmlns:a16="http://schemas.microsoft.com/office/drawing/2014/main" id="{5341E86F-EE7F-B430-7E06-F8C448957189}"/>
              </a:ext>
            </a:extLst>
          </p:cNvPr>
          <p:cNvSpPr/>
          <p:nvPr/>
        </p:nvSpPr>
        <p:spPr>
          <a:xfrm>
            <a:off x="394594" y="3536156"/>
            <a:ext cx="348398" cy="1890713"/>
          </a:xfrm>
          <a:prstGeom prst="leftBrace">
            <a:avLst/>
          </a:prstGeom>
          <a:noFill/>
          <a:ln w="101600">
            <a:solidFill>
              <a:srgbClr val="C00000">
                <a:alpha val="90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rocexp-sysinfo-before">
            <a:extLst>
              <a:ext uri="{FF2B5EF4-FFF2-40B4-BE49-F238E27FC236}">
                <a16:creationId xmlns:a16="http://schemas.microsoft.com/office/drawing/2014/main" id="{329E9AF2-8884-EA1D-748E-341F3784F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720" y="1888000"/>
            <a:ext cx="7211431" cy="4839375"/>
          </a:xfrm>
          <a:prstGeom prst="rect">
            <a:avLst/>
          </a:prstGeom>
        </p:spPr>
      </p:pic>
      <p:pic>
        <p:nvPicPr>
          <p:cNvPr id="4" name="Procexp-sysinfo-after">
            <a:extLst>
              <a:ext uri="{FF2B5EF4-FFF2-40B4-BE49-F238E27FC236}">
                <a16:creationId xmlns:a16="http://schemas.microsoft.com/office/drawing/2014/main" id="{13E5F4CB-8DF3-6729-E612-0B4AE343F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720" y="1888000"/>
            <a:ext cx="7211431" cy="4839375"/>
          </a:xfrm>
          <a:prstGeom prst="rect">
            <a:avLst/>
          </a:prstGeom>
        </p:spPr>
      </p:pic>
      <p:sp>
        <p:nvSpPr>
          <p:cNvPr id="19" name="procexp table rect 1">
            <a:extLst>
              <a:ext uri="{FF2B5EF4-FFF2-40B4-BE49-F238E27FC236}">
                <a16:creationId xmlns:a16="http://schemas.microsoft.com/office/drawing/2014/main" id="{90D478D2-3876-3F0E-2398-8576B027FBE7}"/>
              </a:ext>
            </a:extLst>
          </p:cNvPr>
          <p:cNvSpPr/>
          <p:nvPr/>
        </p:nvSpPr>
        <p:spPr>
          <a:xfrm>
            <a:off x="5014913" y="4019197"/>
            <a:ext cx="1500187" cy="374209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cexp table rect 2">
            <a:extLst>
              <a:ext uri="{FF2B5EF4-FFF2-40B4-BE49-F238E27FC236}">
                <a16:creationId xmlns:a16="http://schemas.microsoft.com/office/drawing/2014/main" id="{2F0A9A46-790A-C1D9-C055-30B60E564420}"/>
              </a:ext>
            </a:extLst>
          </p:cNvPr>
          <p:cNvSpPr/>
          <p:nvPr/>
        </p:nvSpPr>
        <p:spPr>
          <a:xfrm>
            <a:off x="6643688" y="4021574"/>
            <a:ext cx="1624023" cy="514707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rocexp table rect 3">
            <a:extLst>
              <a:ext uri="{FF2B5EF4-FFF2-40B4-BE49-F238E27FC236}">
                <a16:creationId xmlns:a16="http://schemas.microsoft.com/office/drawing/2014/main" id="{03E37B63-2BE9-D508-9401-33C0E2325A02}"/>
              </a:ext>
            </a:extLst>
          </p:cNvPr>
          <p:cNvSpPr/>
          <p:nvPr/>
        </p:nvSpPr>
        <p:spPr>
          <a:xfrm>
            <a:off x="6643688" y="4706135"/>
            <a:ext cx="1624023" cy="197065"/>
          </a:xfrm>
          <a:prstGeom prst="rect">
            <a:avLst/>
          </a:prstGeom>
          <a:noFill/>
          <a:ln w="76200">
            <a:solidFill>
              <a:srgbClr val="C00000">
                <a:alpha val="81000"/>
              </a:srgb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de everything">
            <a:extLst>
              <a:ext uri="{FF2B5EF4-FFF2-40B4-BE49-F238E27FC236}">
                <a16:creationId xmlns:a16="http://schemas.microsoft.com/office/drawing/2014/main" id="{5CAD0018-9939-83BA-CBB8-8880BDC7C036}"/>
              </a:ext>
            </a:extLst>
          </p:cNvPr>
          <p:cNvSpPr/>
          <p:nvPr/>
        </p:nvSpPr>
        <p:spPr>
          <a:xfrm>
            <a:off x="192881" y="1321594"/>
            <a:ext cx="11872913" cy="553640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rocexp-zombieMaker-working" descr="Table&#10;&#10;Description automatically generated">
            <a:extLst>
              <a:ext uri="{FF2B5EF4-FFF2-40B4-BE49-F238E27FC236}">
                <a16:creationId xmlns:a16="http://schemas.microsoft.com/office/drawing/2014/main" id="{EA28CD4E-9396-B600-004A-3CF1FD2CF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00" y="2000051"/>
            <a:ext cx="7487695" cy="2857899"/>
          </a:xfrm>
          <a:prstGeom prst="rect">
            <a:avLst/>
          </a:prstGeom>
        </p:spPr>
      </p:pic>
      <p:pic>
        <p:nvPicPr>
          <p:cNvPr id="12" name="Procexp-zombieMaker-done-handles" descr="Table&#10;&#10;Description automatically generated with medium confidence">
            <a:extLst>
              <a:ext uri="{FF2B5EF4-FFF2-40B4-BE49-F238E27FC236}">
                <a16:creationId xmlns:a16="http://schemas.microsoft.com/office/drawing/2014/main" id="{F138BE95-62A3-5FCA-70F0-32ABBE02D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95" y="1921366"/>
            <a:ext cx="7201905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9" grpId="0" animBg="1"/>
      <p:bldP spid="20" grpId="0" animBg="1"/>
      <p:bldP spid="3" grpId="0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91b633c-9baf-4011-bc61-4358aed74b38}" enabled="1" method="Privileged" siteId="{b9eba725-3559-485c-8d30-2d440f4493c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Widescreen</PresentationFormat>
  <Paragraphs>129</Paragraphs>
  <Slides>19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Chiller</vt:lpstr>
      <vt:lpstr>Lucida Console</vt:lpstr>
      <vt:lpstr>Wingdings</vt:lpstr>
      <vt:lpstr>Office Theme</vt:lpstr>
      <vt:lpstr> ZombieFinder   Detecting zombie processes on Windows and the  Things  keeping them [un]dead</vt:lpstr>
      <vt:lpstr>TODO</vt:lpstr>
      <vt:lpstr>SPOILER</vt:lpstr>
      <vt:lpstr>What is a “zombie?”</vt:lpstr>
      <vt:lpstr>What causes zombies?</vt:lpstr>
      <vt:lpstr>Handles (oversimplified)</vt:lpstr>
      <vt:lpstr>Handle leaks (oversimplified)</vt:lpstr>
      <vt:lpstr>One frequent zombie cause:</vt:lpstr>
      <vt:lpstr>Impact of zombies</vt:lpstr>
      <vt:lpstr>Why are zombies invisible to standard tools?</vt:lpstr>
      <vt:lpstr>Zombie leaks more detectable than others?</vt:lpstr>
      <vt:lpstr>Finding zombies and their owners… Cleverness in Bruce Dawson’s FindZombieHandles</vt:lpstr>
      <vt:lpstr>Introducing ZombieFinder.exe</vt:lpstr>
      <vt:lpstr>DEMO</vt:lpstr>
      <vt:lpstr>Zombie symptoms and non-symptoms</vt:lpstr>
      <vt:lpstr>FIN</vt:lpstr>
      <vt:lpstr>References</vt:lpstr>
      <vt:lpstr>PowerPoint Presentation</vt:lpstr>
      <vt:lpstr>That Excel macro I used…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2024-10-18T03:57:23Z</dcterms:created>
  <dcterms:modified xsi:type="dcterms:W3CDTF">2024-10-18T03:57:59Z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