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9b50af94b_3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9b50af94b_3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a092a85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a092a85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a169add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a169add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a169add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a169add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a169add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a169add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a169add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a169add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9b50af94b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b50af94b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9b50af94b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9b50af94b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3a3cce1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a3cce1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9b50af94b_2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9b50af94b_2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9b50af94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9b50af94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a092a85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a092a85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a00a887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a00a887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a00a887f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a00a887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c376a15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c376a15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b50af94b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b50af94b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1339450"/>
            <a:ext cx="8520600" cy="128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Algorithms</a:t>
            </a:r>
            <a:endParaRPr/>
          </a:p>
        </p:txBody>
      </p:sp>
      <p:sp>
        <p:nvSpPr>
          <p:cNvPr id="67" name="Google Shape;67;p13"/>
          <p:cNvSpPr txBox="1"/>
          <p:nvPr>
            <p:ph idx="1" type="subTitle"/>
          </p:nvPr>
        </p:nvSpPr>
        <p:spPr>
          <a:xfrm>
            <a:off x="311700" y="3116010"/>
            <a:ext cx="4242600" cy="73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BY Aaron Mascarenhas</a:t>
            </a:r>
            <a:endParaRPr/>
          </a:p>
        </p:txBody>
      </p:sp>
      <p:pic>
        <p:nvPicPr>
          <p:cNvPr descr="Image result for algorithm" id="68" name="Google Shape;68;p13"/>
          <p:cNvPicPr preferRelativeResize="0"/>
          <p:nvPr/>
        </p:nvPicPr>
        <p:blipFill>
          <a:blip r:embed="rId3">
            <a:alphaModFix/>
          </a:blip>
          <a:stretch>
            <a:fillRect/>
          </a:stretch>
        </p:blipFill>
        <p:spPr>
          <a:xfrm>
            <a:off x="4954275" y="2756488"/>
            <a:ext cx="2590800" cy="1457325"/>
          </a:xfrm>
          <a:prstGeom prst="rect">
            <a:avLst/>
          </a:prstGeom>
          <a:noFill/>
          <a:ln>
            <a:noFill/>
          </a:ln>
        </p:spPr>
      </p:pic>
      <p:pic>
        <p:nvPicPr>
          <p:cNvPr descr="Image result for algorithm" id="69" name="Google Shape;69;p13"/>
          <p:cNvPicPr preferRelativeResize="0"/>
          <p:nvPr/>
        </p:nvPicPr>
        <p:blipFill>
          <a:blip r:embed="rId4">
            <a:alphaModFix/>
          </a:blip>
          <a:stretch>
            <a:fillRect/>
          </a:stretch>
        </p:blipFill>
        <p:spPr>
          <a:xfrm>
            <a:off x="397575" y="419100"/>
            <a:ext cx="1933575" cy="2152650"/>
          </a:xfrm>
          <a:prstGeom prst="rect">
            <a:avLst/>
          </a:prstGeom>
          <a:noFill/>
          <a:ln>
            <a:noFill/>
          </a:ln>
        </p:spPr>
      </p:pic>
      <p:pic>
        <p:nvPicPr>
          <p:cNvPr descr="Image result for algorithm" id="70" name="Google Shape;70;p13"/>
          <p:cNvPicPr preferRelativeResize="0"/>
          <p:nvPr/>
        </p:nvPicPr>
        <p:blipFill>
          <a:blip r:embed="rId5">
            <a:alphaModFix/>
          </a:blip>
          <a:stretch>
            <a:fillRect/>
          </a:stretch>
        </p:blipFill>
        <p:spPr>
          <a:xfrm>
            <a:off x="6192850" y="963325"/>
            <a:ext cx="2333625" cy="1457325"/>
          </a:xfrm>
          <a:prstGeom prst="rect">
            <a:avLst/>
          </a:prstGeom>
          <a:noFill/>
          <a:ln>
            <a:noFill/>
          </a:ln>
        </p:spPr>
      </p:pic>
      <p:sp>
        <p:nvSpPr>
          <p:cNvPr id="71" name="Google Shape;71;p13"/>
          <p:cNvSpPr txBox="1"/>
          <p:nvPr/>
        </p:nvSpPr>
        <p:spPr>
          <a:xfrm>
            <a:off x="9108750" y="1472800"/>
            <a:ext cx="43503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P1 Achieved</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2"/>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Software </a:t>
            </a:r>
            <a:r>
              <a:rPr lang="en-GB"/>
              <a:t>Development Life Cycle</a:t>
            </a:r>
            <a:endParaRPr/>
          </a:p>
        </p:txBody>
      </p:sp>
      <p:sp>
        <p:nvSpPr>
          <p:cNvPr id="172" name="Google Shape;172;p22"/>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sz="1800">
                <a:solidFill>
                  <a:srgbClr val="000000"/>
                </a:solidFill>
              </a:rPr>
              <a:t>The steps in a software development </a:t>
            </a:r>
            <a:r>
              <a:rPr lang="en-GB" sz="1800">
                <a:solidFill>
                  <a:srgbClr val="000000"/>
                </a:solidFill>
              </a:rPr>
              <a:t>life cycle</a:t>
            </a:r>
            <a:r>
              <a:rPr lang="en-GB" sz="1800">
                <a:solidFill>
                  <a:srgbClr val="000000"/>
                </a:solidFill>
              </a:rPr>
              <a:t> are -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Requirement Analysis</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Design</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Implementing </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Testing</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Evolution</a:t>
            </a:r>
            <a:endParaRPr sz="1800">
              <a:solidFill>
                <a:srgbClr val="000000"/>
              </a:solidFill>
            </a:endParaRPr>
          </a:p>
        </p:txBody>
      </p:sp>
      <p:pic>
        <p:nvPicPr>
          <p:cNvPr descr="Image result for sdlc steps" id="173" name="Google Shape;173;p22"/>
          <p:cNvPicPr preferRelativeResize="0"/>
          <p:nvPr/>
        </p:nvPicPr>
        <p:blipFill>
          <a:blip r:embed="rId3">
            <a:alphaModFix/>
          </a:blip>
          <a:stretch>
            <a:fillRect/>
          </a:stretch>
        </p:blipFill>
        <p:spPr>
          <a:xfrm>
            <a:off x="5042475" y="1767800"/>
            <a:ext cx="3162300" cy="3175000"/>
          </a:xfrm>
          <a:prstGeom prst="rect">
            <a:avLst/>
          </a:prstGeom>
          <a:noFill/>
          <a:ln>
            <a:noFill/>
          </a:ln>
        </p:spPr>
      </p:pic>
      <p:sp>
        <p:nvSpPr>
          <p:cNvPr id="174" name="Google Shape;174;p22"/>
          <p:cNvSpPr txBox="1"/>
          <p:nvPr/>
        </p:nvSpPr>
        <p:spPr>
          <a:xfrm>
            <a:off x="9746700" y="1851175"/>
            <a:ext cx="49596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M1 Achieved</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Software Development Life Cycle</a:t>
            </a:r>
            <a:endParaRPr/>
          </a:p>
        </p:txBody>
      </p:sp>
      <p:sp>
        <p:nvSpPr>
          <p:cNvPr id="180" name="Google Shape;180;p23"/>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sz="1800">
                <a:solidFill>
                  <a:srgbClr val="000000"/>
                </a:solidFill>
              </a:rPr>
              <a:t>The steps in a software development life cycle are - </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b="1" lang="en-GB" sz="1800">
                <a:solidFill>
                  <a:srgbClr val="000000"/>
                </a:solidFill>
              </a:rPr>
              <a:t>1) 	Requirement Analysis -</a:t>
            </a:r>
            <a:endParaRPr b="1" sz="1800">
              <a:solidFill>
                <a:srgbClr val="000000"/>
              </a:solidFill>
            </a:endParaRPr>
          </a:p>
          <a:p>
            <a:pPr indent="0" lvl="0" marL="457200" rtl="0" algn="l">
              <a:spcBef>
                <a:spcPts val="0"/>
              </a:spcBef>
              <a:spcAft>
                <a:spcPts val="0"/>
              </a:spcAft>
              <a:buNone/>
            </a:pPr>
            <a:r>
              <a:t/>
            </a:r>
            <a:endParaRPr b="1" sz="1800">
              <a:solidFill>
                <a:srgbClr val="000000"/>
              </a:solidFill>
            </a:endParaRPr>
          </a:p>
          <a:p>
            <a:pPr indent="0" lvl="0" marL="457200" rtl="0" algn="l">
              <a:spcBef>
                <a:spcPts val="0"/>
              </a:spcBef>
              <a:spcAft>
                <a:spcPts val="0"/>
              </a:spcAft>
              <a:buNone/>
            </a:pPr>
            <a:r>
              <a:rPr lang="en-GB" sz="1800">
                <a:solidFill>
                  <a:srgbClr val="000000"/>
                </a:solidFill>
              </a:rPr>
              <a:t>The stakeholder makes sure that the software requirements that has to be developed which achieves a specific goal. The aim of this stage is to get all of the details for the requirements and everyone is on track with the plan that needs to be achieved.</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Software Development Life Cycle</a:t>
            </a:r>
            <a:endParaRPr/>
          </a:p>
        </p:txBody>
      </p:sp>
      <p:sp>
        <p:nvSpPr>
          <p:cNvPr id="186" name="Google Shape;186;p24"/>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00000"/>
                </a:solidFill>
              </a:rPr>
              <a:t>2</a:t>
            </a:r>
            <a:r>
              <a:rPr b="1" lang="en-GB" sz="1800">
                <a:solidFill>
                  <a:srgbClr val="000000"/>
                </a:solidFill>
              </a:rPr>
              <a:t>) 	Design -</a:t>
            </a:r>
            <a:endParaRPr b="1" sz="1800">
              <a:solidFill>
                <a:srgbClr val="000000"/>
              </a:solidFill>
            </a:endParaRPr>
          </a:p>
          <a:p>
            <a:pPr indent="0" lvl="0" marL="457200" rtl="0" algn="l">
              <a:spcBef>
                <a:spcPts val="0"/>
              </a:spcBef>
              <a:spcAft>
                <a:spcPts val="0"/>
              </a:spcAft>
              <a:buNone/>
            </a:pPr>
            <a:r>
              <a:t/>
            </a:r>
            <a:endParaRPr b="1" sz="1800">
              <a:solidFill>
                <a:srgbClr val="000000"/>
              </a:solidFill>
            </a:endParaRPr>
          </a:p>
          <a:p>
            <a:pPr indent="0" lvl="0" marL="457200" rtl="0" algn="l">
              <a:spcBef>
                <a:spcPts val="0"/>
              </a:spcBef>
              <a:spcAft>
                <a:spcPts val="0"/>
              </a:spcAft>
              <a:buNone/>
            </a:pPr>
            <a:r>
              <a:rPr lang="en-GB" sz="1800">
                <a:solidFill>
                  <a:srgbClr val="000000"/>
                </a:solidFill>
              </a:rPr>
              <a:t>In this stage of the SDLC, technical architects and developers come together to initiate a high-level design of the software which can deliver each requirements. Technical design are discussed with stakeholders, common causes such as risks, technologies used, capability of the team, project restrictions, time and budget are reviewed and accordingly a suitable design is developed for the product.</a:t>
            </a:r>
            <a:endParaRPr sz="1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Software Development Life Cycle</a:t>
            </a:r>
            <a:endParaRPr/>
          </a:p>
        </p:txBody>
      </p:sp>
      <p:sp>
        <p:nvSpPr>
          <p:cNvPr id="192" name="Google Shape;192;p25"/>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00000"/>
                </a:solidFill>
              </a:rPr>
              <a:t>3</a:t>
            </a:r>
            <a:r>
              <a:rPr b="1" lang="en-GB" sz="1800">
                <a:solidFill>
                  <a:srgbClr val="000000"/>
                </a:solidFill>
              </a:rPr>
              <a:t>) 	Implementation -</a:t>
            </a:r>
            <a:endParaRPr b="1" sz="1800">
              <a:solidFill>
                <a:srgbClr val="000000"/>
              </a:solidFill>
            </a:endParaRPr>
          </a:p>
          <a:p>
            <a:pPr indent="0" lvl="0" marL="457200" rtl="0" algn="l">
              <a:spcBef>
                <a:spcPts val="0"/>
              </a:spcBef>
              <a:spcAft>
                <a:spcPts val="0"/>
              </a:spcAft>
              <a:buNone/>
            </a:pPr>
            <a:r>
              <a:t/>
            </a:r>
            <a:endParaRPr b="1" sz="1800">
              <a:solidFill>
                <a:srgbClr val="000000"/>
              </a:solidFill>
            </a:endParaRPr>
          </a:p>
          <a:p>
            <a:pPr indent="0" lvl="0" marL="457200" rtl="0" algn="l">
              <a:spcBef>
                <a:spcPts val="0"/>
              </a:spcBef>
              <a:spcAft>
                <a:spcPts val="0"/>
              </a:spcAft>
              <a:buNone/>
            </a:pPr>
            <a:r>
              <a:rPr lang="en-GB" sz="1800">
                <a:solidFill>
                  <a:srgbClr val="000000"/>
                </a:solidFill>
              </a:rPr>
              <a:t>When the requirements and design are met, developers start to implement the code according to the requirements and after the design is developed. Database admins start adding data requires in the database, and the GUI is created by the front-end developers and procedures and the guidelines are created by the back-end developers and are linked with each other, developers review each others code, run tests with their new codes which are written and implentment it in the software.</a:t>
            </a:r>
            <a:endParaRPr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Software Development Life Cycle</a:t>
            </a:r>
            <a:endParaRPr/>
          </a:p>
        </p:txBody>
      </p:sp>
      <p:sp>
        <p:nvSpPr>
          <p:cNvPr id="198" name="Google Shape;198;p26"/>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00000"/>
                </a:solidFill>
              </a:rPr>
              <a:t>4</a:t>
            </a:r>
            <a:r>
              <a:rPr b="1" lang="en-GB" sz="1800">
                <a:solidFill>
                  <a:srgbClr val="000000"/>
                </a:solidFill>
              </a:rPr>
              <a:t>) 	Testing -</a:t>
            </a:r>
            <a:endParaRPr b="1" sz="1800">
              <a:solidFill>
                <a:srgbClr val="000000"/>
              </a:solidFill>
            </a:endParaRPr>
          </a:p>
          <a:p>
            <a:pPr indent="0" lvl="0" marL="457200" rtl="0" algn="l">
              <a:spcBef>
                <a:spcPts val="0"/>
              </a:spcBef>
              <a:spcAft>
                <a:spcPts val="0"/>
              </a:spcAft>
              <a:buNone/>
            </a:pPr>
            <a:r>
              <a:t/>
            </a:r>
            <a:endParaRPr b="1" sz="1800">
              <a:solidFill>
                <a:srgbClr val="000000"/>
              </a:solidFill>
            </a:endParaRPr>
          </a:p>
          <a:p>
            <a:pPr indent="0" lvl="0" marL="457200" rtl="0" algn="l">
              <a:spcBef>
                <a:spcPts val="0"/>
              </a:spcBef>
              <a:spcAft>
                <a:spcPts val="0"/>
              </a:spcAft>
              <a:buNone/>
            </a:pPr>
            <a:r>
              <a:rPr lang="en-GB" sz="1800">
                <a:solidFill>
                  <a:srgbClr val="000000"/>
                </a:solidFill>
              </a:rPr>
              <a:t>After the implementation is done, testing is the final stage in the SDLC before it is released to the final user. Qualified tester run tests on the system which meet the requirements. When a defect is found by the tester it is immediately informed if it is valid, to the developers and they release an update for the software which will go through testing once again the make sure the requirements are met.</a:t>
            </a:r>
            <a:endParaRPr sz="1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Software Development Life Cycle</a:t>
            </a:r>
            <a:endParaRPr/>
          </a:p>
        </p:txBody>
      </p:sp>
      <p:sp>
        <p:nvSpPr>
          <p:cNvPr id="204" name="Google Shape;204;p27"/>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00000"/>
                </a:solidFill>
              </a:rPr>
              <a:t>5</a:t>
            </a:r>
            <a:r>
              <a:rPr b="1" lang="en-GB" sz="1800">
                <a:solidFill>
                  <a:srgbClr val="000000"/>
                </a:solidFill>
              </a:rPr>
              <a:t>) 	Evolution -</a:t>
            </a:r>
            <a:endParaRPr b="1" sz="1800">
              <a:solidFill>
                <a:srgbClr val="000000"/>
              </a:solidFill>
            </a:endParaRPr>
          </a:p>
          <a:p>
            <a:pPr indent="0" lvl="0" marL="457200" rtl="0" algn="l">
              <a:spcBef>
                <a:spcPts val="0"/>
              </a:spcBef>
              <a:spcAft>
                <a:spcPts val="0"/>
              </a:spcAft>
              <a:buNone/>
            </a:pPr>
            <a:r>
              <a:t/>
            </a:r>
            <a:endParaRPr b="1" sz="1800">
              <a:solidFill>
                <a:srgbClr val="000000"/>
              </a:solidFill>
            </a:endParaRPr>
          </a:p>
          <a:p>
            <a:pPr indent="0" lvl="0" marL="457200" rtl="0" algn="l">
              <a:spcBef>
                <a:spcPts val="0"/>
              </a:spcBef>
              <a:spcAft>
                <a:spcPts val="0"/>
              </a:spcAft>
              <a:buNone/>
            </a:pPr>
            <a:r>
              <a:rPr lang="en-GB" sz="1800">
                <a:solidFill>
                  <a:srgbClr val="000000"/>
                </a:solidFill>
              </a:rPr>
              <a:t>It is basically software updates after it is deployed to user and is tested to make sure the main issues are fixed and released. The maintenance team usually take care of any issues that may occur during its life cycle and handle any post-production issues. Depending on the issue if it very crucial and it can be fixed in a short period of time or if not too crucial that it can wait for the next update of teh software.</a:t>
            </a:r>
            <a:endParaRPr sz="1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8"/>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Importance of algorithm design </a:t>
            </a:r>
            <a:endParaRPr/>
          </a:p>
        </p:txBody>
      </p:sp>
      <p:sp>
        <p:nvSpPr>
          <p:cNvPr id="210" name="Google Shape;210;p28"/>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sz="1800">
                <a:solidFill>
                  <a:srgbClr val="000000"/>
                </a:solidFill>
              </a:rPr>
              <a:t>It is used to store and access large quantities of data efficiently.</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It is used to solve complex computational problems and to design of good programs.</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It is </a:t>
            </a:r>
            <a:r>
              <a:rPr lang="en-GB" sz="1800">
                <a:solidFill>
                  <a:srgbClr val="000000"/>
                </a:solidFill>
              </a:rPr>
              <a:t>important</a:t>
            </a:r>
            <a:r>
              <a:rPr lang="en-GB" sz="1800">
                <a:solidFill>
                  <a:srgbClr val="000000"/>
                </a:solidFill>
              </a:rPr>
              <a:t> to justify an algorithm correctness mathematically.</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It provides </a:t>
            </a:r>
            <a:r>
              <a:rPr lang="en-GB" sz="1800">
                <a:solidFill>
                  <a:srgbClr val="000000"/>
                </a:solidFill>
              </a:rPr>
              <a:t>clear</a:t>
            </a:r>
            <a:r>
              <a:rPr lang="en-GB" sz="1800">
                <a:solidFill>
                  <a:srgbClr val="000000"/>
                </a:solidFill>
              </a:rPr>
              <a:t>, simple and unambiguous description.</a:t>
            </a:r>
            <a:endParaRPr sz="1800">
              <a:solidFill>
                <a:srgbClr val="000000"/>
              </a:solidFill>
            </a:endParaRPr>
          </a:p>
        </p:txBody>
      </p:sp>
      <p:pic>
        <p:nvPicPr>
          <p:cNvPr descr="Image result for importance" id="211" name="Google Shape;211;p28"/>
          <p:cNvPicPr preferRelativeResize="0"/>
          <p:nvPr/>
        </p:nvPicPr>
        <p:blipFill>
          <a:blip r:embed="rId3">
            <a:alphaModFix/>
          </a:blip>
          <a:stretch>
            <a:fillRect/>
          </a:stretch>
        </p:blipFill>
        <p:spPr>
          <a:xfrm>
            <a:off x="5535350" y="2935850"/>
            <a:ext cx="2571750" cy="1714500"/>
          </a:xfrm>
          <a:prstGeom prst="rect">
            <a:avLst/>
          </a:prstGeom>
          <a:noFill/>
          <a:ln>
            <a:noFill/>
          </a:ln>
        </p:spPr>
      </p:pic>
      <p:pic>
        <p:nvPicPr>
          <p:cNvPr descr="Image result for importance of algorithm" id="212" name="Google Shape;212;p28"/>
          <p:cNvPicPr preferRelativeResize="0"/>
          <p:nvPr/>
        </p:nvPicPr>
        <p:blipFill>
          <a:blip r:embed="rId4">
            <a:alphaModFix/>
          </a:blip>
          <a:stretch>
            <a:fillRect/>
          </a:stretch>
        </p:blipFill>
        <p:spPr>
          <a:xfrm>
            <a:off x="1850200" y="2935850"/>
            <a:ext cx="1619250" cy="1895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Conclusion</a:t>
            </a:r>
            <a:endParaRPr/>
          </a:p>
        </p:txBody>
      </p:sp>
      <p:sp>
        <p:nvSpPr>
          <p:cNvPr id="218" name="Google Shape;218;p29"/>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sz="1800">
                <a:solidFill>
                  <a:srgbClr val="000000"/>
                </a:solidFill>
              </a:rPr>
              <a:t>An algorithm is one of the most enforceable solution program that can be used to solve any complicated, complex, and hard program.</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Under considering the above case the concerned authority included the jubilant students should prefer this program with great care.</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Softwares follow a SDLC which goes through the steps which designs, tests requirements, and </a:t>
            </a:r>
            <a:r>
              <a:rPr lang="en-GB" sz="1800">
                <a:solidFill>
                  <a:srgbClr val="000000"/>
                </a:solidFill>
              </a:rPr>
              <a:t>maintenance</a:t>
            </a:r>
            <a:r>
              <a:rPr lang="en-GB" sz="1800">
                <a:solidFill>
                  <a:srgbClr val="000000"/>
                </a:solidFill>
              </a:rPr>
              <a:t> of the software to make it run effectively as required by the user.</a:t>
            </a:r>
            <a:endParaRPr sz="1800">
              <a:solidFill>
                <a:srgbClr val="000000"/>
              </a:solidFill>
            </a:endParaRPr>
          </a:p>
        </p:txBody>
      </p:sp>
      <p:pic>
        <p:nvPicPr>
          <p:cNvPr descr="Image result for algorithm" id="219" name="Google Shape;219;p29"/>
          <p:cNvPicPr preferRelativeResize="0"/>
          <p:nvPr/>
        </p:nvPicPr>
        <p:blipFill>
          <a:blip r:embed="rId3">
            <a:alphaModFix/>
          </a:blip>
          <a:stretch>
            <a:fillRect/>
          </a:stretch>
        </p:blipFill>
        <p:spPr>
          <a:xfrm>
            <a:off x="1087775" y="3551775"/>
            <a:ext cx="2638425" cy="1476375"/>
          </a:xfrm>
          <a:prstGeom prst="rect">
            <a:avLst/>
          </a:prstGeom>
          <a:noFill/>
          <a:ln>
            <a:noFill/>
          </a:ln>
        </p:spPr>
      </p:pic>
      <p:pic>
        <p:nvPicPr>
          <p:cNvPr descr="Image result for happy" id="220" name="Google Shape;220;p29"/>
          <p:cNvPicPr preferRelativeResize="0"/>
          <p:nvPr/>
        </p:nvPicPr>
        <p:blipFill>
          <a:blip r:embed="rId4">
            <a:alphaModFix/>
          </a:blip>
          <a:stretch>
            <a:fillRect/>
          </a:stretch>
        </p:blipFill>
        <p:spPr>
          <a:xfrm>
            <a:off x="5291925" y="3285075"/>
            <a:ext cx="2619375" cy="174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4"/>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What is an </a:t>
            </a:r>
            <a:r>
              <a:rPr lang="en-GB"/>
              <a:t>Algorithms ?</a:t>
            </a:r>
            <a:endParaRPr/>
          </a:p>
        </p:txBody>
      </p:sp>
      <p:sp>
        <p:nvSpPr>
          <p:cNvPr id="77" name="Google Shape;77;p14"/>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419100" lvl="0" marL="457200" rtl="0" algn="ctr">
              <a:spcBef>
                <a:spcPts val="0"/>
              </a:spcBef>
              <a:spcAft>
                <a:spcPts val="0"/>
              </a:spcAft>
              <a:buClr>
                <a:srgbClr val="000000"/>
              </a:buClr>
              <a:buSzPts val="3000"/>
              <a:buChar char="●"/>
            </a:pPr>
            <a:r>
              <a:rPr lang="en-GB" sz="3000">
                <a:solidFill>
                  <a:srgbClr val="000000"/>
                </a:solidFill>
              </a:rPr>
              <a:t>An algorithm is used to solve problems that require instructions which perform specific tasks which need to be given rules and instructions for calculations, data processing or automated </a:t>
            </a:r>
            <a:r>
              <a:rPr lang="en-GB" sz="3000">
                <a:solidFill>
                  <a:srgbClr val="000000"/>
                </a:solidFill>
              </a:rPr>
              <a:t>reasoning which is all done with the help of softwares as well as hardwares in a computer.</a:t>
            </a:r>
            <a:r>
              <a:rPr lang="en-GB" sz="3000">
                <a:solidFill>
                  <a:srgbClr val="000000"/>
                </a:solidFill>
              </a:rPr>
              <a:t> </a:t>
            </a:r>
            <a:endParaRPr sz="3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Flow Chart</a:t>
            </a:r>
            <a:endParaRPr/>
          </a:p>
        </p:txBody>
      </p:sp>
      <p:sp>
        <p:nvSpPr>
          <p:cNvPr id="83" name="Google Shape;83;p15"/>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sz="1800">
                <a:solidFill>
                  <a:srgbClr val="000000"/>
                </a:solidFill>
              </a:rPr>
              <a:t>A flowchart is a type of diagram that represents</a:t>
            </a:r>
            <a:endParaRPr sz="1800">
              <a:solidFill>
                <a:srgbClr val="000000"/>
              </a:solidFill>
            </a:endParaRPr>
          </a:p>
          <a:p>
            <a:pPr indent="0" lvl="0" marL="457200" rtl="0" algn="l">
              <a:spcBef>
                <a:spcPts val="0"/>
              </a:spcBef>
              <a:spcAft>
                <a:spcPts val="0"/>
              </a:spcAft>
              <a:buNone/>
            </a:pPr>
            <a:r>
              <a:rPr lang="en-GB" sz="1800">
                <a:solidFill>
                  <a:srgbClr val="000000"/>
                </a:solidFill>
              </a:rPr>
              <a:t>an algorithm, workflow or process, showing </a:t>
            </a:r>
            <a:endParaRPr sz="1800">
              <a:solidFill>
                <a:srgbClr val="000000"/>
              </a:solidFill>
            </a:endParaRPr>
          </a:p>
          <a:p>
            <a:pPr indent="0" lvl="0" marL="457200" rtl="0" algn="l">
              <a:spcBef>
                <a:spcPts val="0"/>
              </a:spcBef>
              <a:spcAft>
                <a:spcPts val="0"/>
              </a:spcAft>
              <a:buNone/>
            </a:pPr>
            <a:r>
              <a:rPr lang="en-GB" sz="1800">
                <a:solidFill>
                  <a:srgbClr val="000000"/>
                </a:solidFill>
              </a:rPr>
              <a:t>the steps as boxes of various kinds, and their </a:t>
            </a:r>
            <a:endParaRPr sz="1800">
              <a:solidFill>
                <a:srgbClr val="000000"/>
              </a:solidFill>
            </a:endParaRPr>
          </a:p>
          <a:p>
            <a:pPr indent="0" lvl="0" marL="457200" rtl="0" algn="l">
              <a:spcBef>
                <a:spcPts val="0"/>
              </a:spcBef>
              <a:spcAft>
                <a:spcPts val="0"/>
              </a:spcAft>
              <a:buNone/>
            </a:pPr>
            <a:r>
              <a:rPr lang="en-GB" sz="1800">
                <a:solidFill>
                  <a:srgbClr val="000000"/>
                </a:solidFill>
              </a:rPr>
              <a:t>order by connecting them with arrows.</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Flowcharts are used in analyzing, designing, </a:t>
            </a:r>
            <a:endParaRPr sz="1800">
              <a:solidFill>
                <a:srgbClr val="000000"/>
              </a:solidFill>
            </a:endParaRPr>
          </a:p>
          <a:p>
            <a:pPr indent="0" lvl="0" marL="457200" rtl="0" algn="l">
              <a:spcBef>
                <a:spcPts val="0"/>
              </a:spcBef>
              <a:spcAft>
                <a:spcPts val="0"/>
              </a:spcAft>
              <a:buNone/>
            </a:pPr>
            <a:r>
              <a:rPr lang="en-GB" sz="1800">
                <a:solidFill>
                  <a:srgbClr val="000000"/>
                </a:solidFill>
              </a:rPr>
              <a:t>documenting or managing a process or </a:t>
            </a:r>
            <a:endParaRPr sz="1800">
              <a:solidFill>
                <a:srgbClr val="000000"/>
              </a:solidFill>
            </a:endParaRPr>
          </a:p>
          <a:p>
            <a:pPr indent="0" lvl="0" marL="457200" rtl="0" algn="l">
              <a:spcBef>
                <a:spcPts val="0"/>
              </a:spcBef>
              <a:spcAft>
                <a:spcPts val="0"/>
              </a:spcAft>
              <a:buNone/>
            </a:pPr>
            <a:r>
              <a:rPr lang="en-GB" sz="1800">
                <a:solidFill>
                  <a:srgbClr val="000000"/>
                </a:solidFill>
              </a:rPr>
              <a:t>program in various fields.</a:t>
            </a:r>
            <a:endParaRPr sz="1800">
              <a:solidFill>
                <a:srgbClr val="000000"/>
              </a:solidFill>
            </a:endParaRPr>
          </a:p>
        </p:txBody>
      </p:sp>
      <p:pic>
        <p:nvPicPr>
          <p:cNvPr descr="Image result for flow chart" id="84" name="Google Shape;84;p15"/>
          <p:cNvPicPr preferRelativeResize="0"/>
          <p:nvPr/>
        </p:nvPicPr>
        <p:blipFill>
          <a:blip r:embed="rId3">
            <a:alphaModFix/>
          </a:blip>
          <a:stretch>
            <a:fillRect/>
          </a:stretch>
        </p:blipFill>
        <p:spPr>
          <a:xfrm>
            <a:off x="6046675" y="1063925"/>
            <a:ext cx="2868725" cy="337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Symbols of a Flow Chart</a:t>
            </a:r>
            <a:endParaRPr/>
          </a:p>
        </p:txBody>
      </p:sp>
      <p:sp>
        <p:nvSpPr>
          <p:cNvPr id="90" name="Google Shape;90;p16"/>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sz="1800">
                <a:solidFill>
                  <a:srgbClr val="000000"/>
                </a:solidFill>
              </a:rPr>
              <a:t>Data</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Process </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Decision</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Document</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Start/End</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Direct Data</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Stored Data</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Manual Input</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Internal Storage</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Predefined Process</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Sequential Access Storage</a:t>
            </a:r>
            <a:endParaRPr sz="1800">
              <a:solidFill>
                <a:srgbClr val="000000"/>
              </a:solidFill>
            </a:endParaRPr>
          </a:p>
        </p:txBody>
      </p:sp>
      <p:pic>
        <p:nvPicPr>
          <p:cNvPr descr=" Conclusion &#10; At last it may said that , the so called program name &#10;Algorithm – design is one of the most enforceable s..." id="91" name="Google Shape;91;p16"/>
          <p:cNvPicPr preferRelativeResize="0"/>
          <p:nvPr/>
        </p:nvPicPr>
        <p:blipFill>
          <a:blip r:embed="rId3">
            <a:alphaModFix/>
          </a:blip>
          <a:stretch>
            <a:fillRect/>
          </a:stretch>
        </p:blipFill>
        <p:spPr>
          <a:xfrm>
            <a:off x="3925950" y="1606500"/>
            <a:ext cx="4300600" cy="322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ctrTitle"/>
          </p:nvPr>
        </p:nvSpPr>
        <p:spPr>
          <a:xfrm>
            <a:off x="311700" y="249000"/>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800"/>
              <a:t>Pseudo code</a:t>
            </a:r>
            <a:r>
              <a:rPr lang="en-GB" sz="4800"/>
              <a:t> of a simple algorithm</a:t>
            </a:r>
            <a:endParaRPr sz="4800"/>
          </a:p>
        </p:txBody>
      </p:sp>
      <p:sp>
        <p:nvSpPr>
          <p:cNvPr id="97" name="Google Shape;97;p17"/>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000000"/>
                </a:solidFill>
              </a:rPr>
              <a:t>1. </a:t>
            </a:r>
            <a:r>
              <a:rPr b="1" lang="en-GB" sz="1000">
                <a:solidFill>
                  <a:srgbClr val="000000"/>
                </a:solidFill>
              </a:rPr>
              <a:t>Set</a:t>
            </a:r>
            <a:r>
              <a:rPr lang="en-GB" sz="1000">
                <a:solidFill>
                  <a:srgbClr val="000000"/>
                </a:solidFill>
              </a:rPr>
              <a:t> number </a:t>
            </a:r>
            <a:r>
              <a:rPr b="1" lang="en-GB" sz="1000">
                <a:solidFill>
                  <a:srgbClr val="000000"/>
                </a:solidFill>
              </a:rPr>
              <a:t>‘num’</a:t>
            </a:r>
            <a:endParaRPr b="1" sz="1000">
              <a:solidFill>
                <a:srgbClr val="000000"/>
              </a:solidFill>
            </a:endParaRPr>
          </a:p>
          <a:p>
            <a:pPr indent="0" lvl="0" marL="0" rtl="0" algn="l">
              <a:spcBef>
                <a:spcPts val="0"/>
              </a:spcBef>
              <a:spcAft>
                <a:spcPts val="0"/>
              </a:spcAft>
              <a:buNone/>
            </a:pPr>
            <a:r>
              <a:rPr b="1" lang="en-GB" sz="1000">
                <a:solidFill>
                  <a:srgbClr val="000000"/>
                </a:solidFill>
              </a:rPr>
              <a:t>2. Set</a:t>
            </a:r>
            <a:r>
              <a:rPr lang="en-GB" sz="1000">
                <a:solidFill>
                  <a:srgbClr val="000000"/>
                </a:solidFill>
              </a:rPr>
              <a:t> </a:t>
            </a:r>
            <a:r>
              <a:rPr b="1" lang="en-GB" sz="1000">
                <a:solidFill>
                  <a:srgbClr val="000000"/>
                </a:solidFill>
              </a:rPr>
              <a:t>‘highest’ </a:t>
            </a:r>
            <a:r>
              <a:rPr lang="en-GB" sz="1000">
                <a:solidFill>
                  <a:srgbClr val="000000"/>
                </a:solidFill>
              </a:rPr>
              <a:t>and </a:t>
            </a:r>
            <a:r>
              <a:rPr b="1" lang="en-GB" sz="1000">
                <a:solidFill>
                  <a:srgbClr val="000000"/>
                </a:solidFill>
              </a:rPr>
              <a:t>‘lowest’</a:t>
            </a:r>
            <a:endParaRPr b="1" sz="1000">
              <a:solidFill>
                <a:srgbClr val="000000"/>
              </a:solidFill>
            </a:endParaRPr>
          </a:p>
          <a:p>
            <a:pPr indent="0" lvl="0" marL="0" rtl="0" algn="l">
              <a:spcBef>
                <a:spcPts val="0"/>
              </a:spcBef>
              <a:spcAft>
                <a:spcPts val="0"/>
              </a:spcAft>
              <a:buNone/>
            </a:pPr>
            <a:r>
              <a:rPr b="1" lang="en-GB" sz="1000">
                <a:solidFill>
                  <a:srgbClr val="000000"/>
                </a:solidFill>
              </a:rPr>
              <a:t>3. Set</a:t>
            </a:r>
            <a:r>
              <a:rPr lang="en-GB" sz="1000">
                <a:solidFill>
                  <a:srgbClr val="000000"/>
                </a:solidFill>
              </a:rPr>
              <a:t> </a:t>
            </a:r>
            <a:r>
              <a:rPr b="1" lang="en-GB" sz="1000">
                <a:solidFill>
                  <a:srgbClr val="000000"/>
                </a:solidFill>
              </a:rPr>
              <a:t>‘counter’ </a:t>
            </a:r>
            <a:r>
              <a:rPr lang="en-GB" sz="1000">
                <a:solidFill>
                  <a:srgbClr val="000000"/>
                </a:solidFill>
              </a:rPr>
              <a:t>equal</a:t>
            </a:r>
            <a:r>
              <a:rPr b="1" lang="en-GB" sz="1000">
                <a:solidFill>
                  <a:srgbClr val="000000"/>
                </a:solidFill>
              </a:rPr>
              <a:t> </a:t>
            </a:r>
            <a:r>
              <a:rPr lang="en-GB" sz="1000">
                <a:solidFill>
                  <a:srgbClr val="000000"/>
                </a:solidFill>
              </a:rPr>
              <a:t>to 1</a:t>
            </a:r>
            <a:endParaRPr sz="1000">
              <a:solidFill>
                <a:srgbClr val="000000"/>
              </a:solidFill>
            </a:endParaRPr>
          </a:p>
          <a:p>
            <a:pPr indent="0" lvl="0" marL="0" rtl="0" algn="l">
              <a:spcBef>
                <a:spcPts val="0"/>
              </a:spcBef>
              <a:spcAft>
                <a:spcPts val="0"/>
              </a:spcAft>
              <a:buNone/>
            </a:pPr>
            <a:r>
              <a:t/>
            </a:r>
            <a:endParaRPr b="1" sz="1000">
              <a:solidFill>
                <a:srgbClr val="000000"/>
              </a:solidFill>
            </a:endParaRPr>
          </a:p>
          <a:p>
            <a:pPr indent="0" lvl="0" marL="0" rtl="0" algn="l">
              <a:spcBef>
                <a:spcPts val="0"/>
              </a:spcBef>
              <a:spcAft>
                <a:spcPts val="0"/>
              </a:spcAft>
              <a:buNone/>
            </a:pPr>
            <a:r>
              <a:rPr b="1" lang="en-GB" sz="1000">
                <a:solidFill>
                  <a:srgbClr val="000000"/>
                </a:solidFill>
              </a:rPr>
              <a:t>4. </a:t>
            </a:r>
            <a:r>
              <a:rPr b="1" lang="en-GB" sz="1000">
                <a:solidFill>
                  <a:srgbClr val="000000"/>
                </a:solidFill>
              </a:rPr>
              <a:t>f</a:t>
            </a:r>
            <a:r>
              <a:rPr b="1" lang="en-GB" sz="1000">
                <a:solidFill>
                  <a:srgbClr val="000000"/>
                </a:solidFill>
              </a:rPr>
              <a:t>or</a:t>
            </a:r>
            <a:r>
              <a:rPr lang="en-GB" sz="1000">
                <a:solidFill>
                  <a:srgbClr val="000000"/>
                </a:solidFill>
              </a:rPr>
              <a:t> each </a:t>
            </a:r>
            <a:r>
              <a:rPr b="1" lang="en-GB" sz="1000">
                <a:solidFill>
                  <a:srgbClr val="000000"/>
                </a:solidFill>
              </a:rPr>
              <a:t>loop</a:t>
            </a:r>
            <a:r>
              <a:rPr lang="en-GB" sz="1000">
                <a:solidFill>
                  <a:srgbClr val="000000"/>
                </a:solidFill>
              </a:rPr>
              <a:t> from 0 to 6 add 1 till it equals to 6 which is shown as </a:t>
            </a:r>
            <a:r>
              <a:rPr b="1" lang="en-GB" sz="1000">
                <a:solidFill>
                  <a:srgbClr val="000000"/>
                </a:solidFill>
              </a:rPr>
              <a:t>‘i’</a:t>
            </a:r>
            <a:endParaRPr b="1" sz="1000">
              <a:solidFill>
                <a:srgbClr val="000000"/>
              </a:solidFill>
            </a:endParaRPr>
          </a:p>
          <a:p>
            <a:pPr indent="0" lvl="0" marL="0" rtl="0" algn="l">
              <a:spcBef>
                <a:spcPts val="0"/>
              </a:spcBef>
              <a:spcAft>
                <a:spcPts val="0"/>
              </a:spcAft>
              <a:buNone/>
            </a:pPr>
            <a:r>
              <a:rPr lang="en-GB" sz="1000">
                <a:solidFill>
                  <a:srgbClr val="000000"/>
                </a:solidFill>
              </a:rPr>
              <a:t>5. </a:t>
            </a:r>
            <a:r>
              <a:rPr lang="en-GB" sz="1000">
                <a:solidFill>
                  <a:srgbClr val="000000"/>
                </a:solidFill>
              </a:rPr>
              <a:t>i</a:t>
            </a:r>
            <a:r>
              <a:rPr lang="en-GB" sz="1000">
                <a:solidFill>
                  <a:srgbClr val="000000"/>
                </a:solidFill>
              </a:rPr>
              <a:t> = counter (so that it’s in sync with each other and end together when it’s both equal to 6)</a:t>
            </a:r>
            <a:endParaRPr sz="1000">
              <a:solidFill>
                <a:srgbClr val="000000"/>
              </a:solidFill>
            </a:endParaRPr>
          </a:p>
          <a:p>
            <a:pPr indent="0" lvl="0" marL="0" rtl="0" algn="l">
              <a:spcBef>
                <a:spcPts val="0"/>
              </a:spcBef>
              <a:spcAft>
                <a:spcPts val="0"/>
              </a:spcAft>
              <a:buNone/>
            </a:pPr>
            <a:r>
              <a:rPr b="1" lang="en-GB" sz="1000">
                <a:solidFill>
                  <a:srgbClr val="000000"/>
                </a:solidFill>
              </a:rPr>
              <a:t>6. Display</a:t>
            </a:r>
            <a:r>
              <a:rPr lang="en-GB" sz="1000">
                <a:solidFill>
                  <a:srgbClr val="000000"/>
                </a:solidFill>
              </a:rPr>
              <a:t> counter which adds one ever loop and a message </a:t>
            </a:r>
            <a:r>
              <a:rPr b="1" lang="en-GB" sz="1000">
                <a:solidFill>
                  <a:srgbClr val="000000"/>
                </a:solidFill>
              </a:rPr>
              <a:t>“counter</a:t>
            </a:r>
            <a:r>
              <a:rPr lang="en-GB" sz="1000">
                <a:solidFill>
                  <a:srgbClr val="000000"/>
                </a:solidFill>
              </a:rPr>
              <a:t>+</a:t>
            </a:r>
            <a:r>
              <a:rPr b="1" lang="en-GB" sz="1000">
                <a:solidFill>
                  <a:srgbClr val="000000"/>
                </a:solidFill>
              </a:rPr>
              <a:t>Enter a number”</a:t>
            </a:r>
            <a:r>
              <a:rPr lang="en-GB" sz="1000">
                <a:solidFill>
                  <a:srgbClr val="000000"/>
                </a:solidFill>
              </a:rPr>
              <a:t> from the </a:t>
            </a:r>
            <a:endParaRPr sz="1000">
              <a:solidFill>
                <a:srgbClr val="000000"/>
              </a:solidFill>
            </a:endParaRPr>
          </a:p>
          <a:p>
            <a:pPr indent="0" lvl="0" marL="0" rtl="0" algn="l">
              <a:spcBef>
                <a:spcPts val="0"/>
              </a:spcBef>
              <a:spcAft>
                <a:spcPts val="0"/>
              </a:spcAft>
              <a:buNone/>
            </a:pPr>
            <a:r>
              <a:rPr lang="en-GB" sz="1000">
                <a:solidFill>
                  <a:srgbClr val="000000"/>
                </a:solidFill>
              </a:rPr>
              <a:t>User and store it in </a:t>
            </a:r>
            <a:r>
              <a:rPr b="1" lang="en-GB" sz="1000">
                <a:solidFill>
                  <a:srgbClr val="000000"/>
                </a:solidFill>
              </a:rPr>
              <a:t>‘num’</a:t>
            </a:r>
            <a:endParaRPr b="1"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b="1" lang="en-GB" sz="1000">
                <a:solidFill>
                  <a:srgbClr val="000000"/>
                </a:solidFill>
              </a:rPr>
              <a:t>7. If </a:t>
            </a:r>
            <a:r>
              <a:rPr lang="en-GB" sz="1000">
                <a:solidFill>
                  <a:srgbClr val="000000"/>
                </a:solidFill>
              </a:rPr>
              <a:t>the </a:t>
            </a:r>
            <a:r>
              <a:rPr b="1" lang="en-GB" sz="1000">
                <a:solidFill>
                  <a:srgbClr val="000000"/>
                </a:solidFill>
              </a:rPr>
              <a:t>‘num’ </a:t>
            </a:r>
            <a:r>
              <a:rPr lang="en-GB" sz="1000">
                <a:solidFill>
                  <a:srgbClr val="000000"/>
                </a:solidFill>
              </a:rPr>
              <a:t>is more than 10 it is not valid, also if </a:t>
            </a:r>
            <a:r>
              <a:rPr b="1" lang="en-GB" sz="1000">
                <a:solidFill>
                  <a:srgbClr val="000000"/>
                </a:solidFill>
              </a:rPr>
              <a:t>‘num’ </a:t>
            </a:r>
            <a:r>
              <a:rPr lang="en-GB" sz="1000">
                <a:solidFill>
                  <a:srgbClr val="000000"/>
                </a:solidFill>
              </a:rPr>
              <a:t>is less than 0 it is not valid &amp; -1 from counter</a:t>
            </a:r>
            <a:endParaRPr sz="1000">
              <a:solidFill>
                <a:srgbClr val="000000"/>
              </a:solidFill>
            </a:endParaRPr>
          </a:p>
          <a:p>
            <a:pPr indent="0" lvl="0" marL="0" rtl="0" algn="l">
              <a:spcBef>
                <a:spcPts val="0"/>
              </a:spcBef>
              <a:spcAft>
                <a:spcPts val="0"/>
              </a:spcAft>
              <a:buNone/>
            </a:pPr>
            <a:r>
              <a:rPr b="1" lang="en-GB" sz="1000">
                <a:solidFill>
                  <a:srgbClr val="000000"/>
                </a:solidFill>
              </a:rPr>
              <a:t>8. If </a:t>
            </a:r>
            <a:r>
              <a:rPr lang="en-GB" sz="1000">
                <a:solidFill>
                  <a:srgbClr val="000000"/>
                </a:solidFill>
              </a:rPr>
              <a:t>the </a:t>
            </a:r>
            <a:r>
              <a:rPr b="1" lang="en-GB" sz="1000">
                <a:solidFill>
                  <a:srgbClr val="000000"/>
                </a:solidFill>
              </a:rPr>
              <a:t>‘num’ </a:t>
            </a:r>
            <a:r>
              <a:rPr lang="en-GB" sz="1000">
                <a:solidFill>
                  <a:srgbClr val="000000"/>
                </a:solidFill>
              </a:rPr>
              <a:t>is more than </a:t>
            </a:r>
            <a:r>
              <a:rPr b="1" lang="en-GB" sz="1000">
                <a:solidFill>
                  <a:srgbClr val="000000"/>
                </a:solidFill>
              </a:rPr>
              <a:t>‘highest’ </a:t>
            </a:r>
            <a:r>
              <a:rPr lang="en-GB" sz="1000">
                <a:solidFill>
                  <a:srgbClr val="000000"/>
                </a:solidFill>
              </a:rPr>
              <a:t>value stored by the user, </a:t>
            </a:r>
            <a:r>
              <a:rPr b="1" lang="en-GB" sz="1000">
                <a:solidFill>
                  <a:srgbClr val="000000"/>
                </a:solidFill>
              </a:rPr>
              <a:t>set</a:t>
            </a:r>
            <a:r>
              <a:rPr lang="en-GB" sz="1000">
                <a:solidFill>
                  <a:srgbClr val="000000"/>
                </a:solidFill>
              </a:rPr>
              <a:t> </a:t>
            </a:r>
            <a:r>
              <a:rPr b="1" lang="en-GB" sz="1000">
                <a:solidFill>
                  <a:srgbClr val="000000"/>
                </a:solidFill>
              </a:rPr>
              <a:t>‘num’ </a:t>
            </a:r>
            <a:r>
              <a:rPr lang="en-GB" sz="1000">
                <a:solidFill>
                  <a:srgbClr val="000000"/>
                </a:solidFill>
              </a:rPr>
              <a:t>to the </a:t>
            </a:r>
            <a:r>
              <a:rPr b="1" lang="en-GB" sz="1000">
                <a:solidFill>
                  <a:srgbClr val="000000"/>
                </a:solidFill>
              </a:rPr>
              <a:t>‘highest’ </a:t>
            </a:r>
            <a:r>
              <a:rPr lang="en-GB" sz="1000">
                <a:solidFill>
                  <a:srgbClr val="000000"/>
                </a:solidFill>
              </a:rPr>
              <a:t>value</a:t>
            </a:r>
            <a:endParaRPr sz="1000">
              <a:solidFill>
                <a:srgbClr val="000000"/>
              </a:solidFill>
            </a:endParaRPr>
          </a:p>
          <a:p>
            <a:pPr indent="0" lvl="0" marL="0" rtl="0" algn="l">
              <a:spcBef>
                <a:spcPts val="0"/>
              </a:spcBef>
              <a:spcAft>
                <a:spcPts val="0"/>
              </a:spcAft>
              <a:buNone/>
            </a:pPr>
            <a:r>
              <a:rPr b="1" lang="en-GB" sz="1000">
                <a:solidFill>
                  <a:srgbClr val="000000"/>
                </a:solidFill>
              </a:rPr>
              <a:t>9. If </a:t>
            </a:r>
            <a:r>
              <a:rPr lang="en-GB" sz="1000">
                <a:solidFill>
                  <a:srgbClr val="000000"/>
                </a:solidFill>
              </a:rPr>
              <a:t>the </a:t>
            </a:r>
            <a:r>
              <a:rPr b="1" lang="en-GB" sz="1000">
                <a:solidFill>
                  <a:srgbClr val="000000"/>
                </a:solidFill>
              </a:rPr>
              <a:t>‘num’ </a:t>
            </a:r>
            <a:r>
              <a:rPr lang="en-GB" sz="1000">
                <a:solidFill>
                  <a:srgbClr val="000000"/>
                </a:solidFill>
              </a:rPr>
              <a:t>is less than the </a:t>
            </a:r>
            <a:r>
              <a:rPr b="1" lang="en-GB" sz="1000">
                <a:solidFill>
                  <a:srgbClr val="000000"/>
                </a:solidFill>
              </a:rPr>
              <a:t>‘lowest’ </a:t>
            </a:r>
            <a:r>
              <a:rPr lang="en-GB" sz="1000">
                <a:solidFill>
                  <a:srgbClr val="000000"/>
                </a:solidFill>
              </a:rPr>
              <a:t>value stored by the user, </a:t>
            </a:r>
            <a:r>
              <a:rPr b="1" lang="en-GB" sz="1000">
                <a:solidFill>
                  <a:srgbClr val="000000"/>
                </a:solidFill>
              </a:rPr>
              <a:t>set ‘num’</a:t>
            </a:r>
            <a:r>
              <a:rPr lang="en-GB" sz="1000">
                <a:solidFill>
                  <a:srgbClr val="000000"/>
                </a:solidFill>
              </a:rPr>
              <a:t> to the </a:t>
            </a:r>
            <a:r>
              <a:rPr b="1" lang="en-GB" sz="1000">
                <a:solidFill>
                  <a:srgbClr val="000000"/>
                </a:solidFill>
              </a:rPr>
              <a:t>‘lowest’</a:t>
            </a:r>
            <a:r>
              <a:rPr lang="en-GB" sz="1000">
                <a:solidFill>
                  <a:srgbClr val="000000"/>
                </a:solidFill>
              </a:rPr>
              <a:t> value</a:t>
            </a:r>
            <a:endParaRPr sz="1000">
              <a:solidFill>
                <a:srgbClr val="000000"/>
              </a:solidFill>
            </a:endParaRPr>
          </a:p>
          <a:p>
            <a:pPr indent="0" lvl="0" marL="0" rtl="0" algn="l">
              <a:spcBef>
                <a:spcPts val="0"/>
              </a:spcBef>
              <a:spcAft>
                <a:spcPts val="0"/>
              </a:spcAft>
              <a:buNone/>
            </a:pPr>
            <a:r>
              <a:t/>
            </a:r>
            <a:endParaRPr b="1" sz="1000">
              <a:solidFill>
                <a:srgbClr val="000000"/>
              </a:solidFill>
            </a:endParaRPr>
          </a:p>
          <a:p>
            <a:pPr indent="0" lvl="0" marL="0" rtl="0" algn="l">
              <a:spcBef>
                <a:spcPts val="0"/>
              </a:spcBef>
              <a:spcAft>
                <a:spcPts val="0"/>
              </a:spcAft>
              <a:buNone/>
            </a:pPr>
            <a:r>
              <a:rPr b="1" lang="en-GB" sz="1000">
                <a:solidFill>
                  <a:srgbClr val="000000"/>
                </a:solidFill>
              </a:rPr>
              <a:t>10. Display</a:t>
            </a:r>
            <a:r>
              <a:rPr lang="en-GB" sz="1000">
                <a:solidFill>
                  <a:srgbClr val="000000"/>
                </a:solidFill>
              </a:rPr>
              <a:t> message saying</a:t>
            </a:r>
            <a:r>
              <a:rPr b="1" lang="en-GB" sz="1000">
                <a:solidFill>
                  <a:srgbClr val="000000"/>
                </a:solidFill>
              </a:rPr>
              <a:t> “The Highest is : ‘highest’ value stored by the user’ ”</a:t>
            </a:r>
            <a:endParaRPr b="1" sz="1000">
              <a:solidFill>
                <a:srgbClr val="000000"/>
              </a:solidFill>
            </a:endParaRPr>
          </a:p>
          <a:p>
            <a:pPr indent="0" lvl="0" marL="0" rtl="0" algn="l">
              <a:spcBef>
                <a:spcPts val="0"/>
              </a:spcBef>
              <a:spcAft>
                <a:spcPts val="0"/>
              </a:spcAft>
              <a:buNone/>
            </a:pPr>
            <a:r>
              <a:rPr b="1" lang="en-GB" sz="1000">
                <a:solidFill>
                  <a:srgbClr val="000000"/>
                </a:solidFill>
              </a:rPr>
              <a:t>12. </a:t>
            </a:r>
            <a:r>
              <a:rPr b="1" lang="en-GB" sz="1000">
                <a:solidFill>
                  <a:srgbClr val="000000"/>
                </a:solidFill>
              </a:rPr>
              <a:t>Display</a:t>
            </a:r>
            <a:r>
              <a:rPr lang="en-GB" sz="1000">
                <a:solidFill>
                  <a:srgbClr val="000000"/>
                </a:solidFill>
              </a:rPr>
              <a:t> message saying</a:t>
            </a:r>
            <a:r>
              <a:rPr b="1" lang="en-GB" sz="1000">
                <a:solidFill>
                  <a:srgbClr val="000000"/>
                </a:solidFill>
              </a:rPr>
              <a:t> “The Lowest is : ‘lowest’ value stored by the user’ ”</a:t>
            </a:r>
            <a:endParaRPr b="1" sz="1000">
              <a:solidFill>
                <a:srgbClr val="000000"/>
              </a:solidFill>
            </a:endParaRPr>
          </a:p>
        </p:txBody>
      </p:sp>
      <p:pic>
        <p:nvPicPr>
          <p:cNvPr id="98" name="Google Shape;98;p17"/>
          <p:cNvPicPr preferRelativeResize="0"/>
          <p:nvPr/>
        </p:nvPicPr>
        <p:blipFill>
          <a:blip r:embed="rId3">
            <a:alphaModFix/>
          </a:blip>
          <a:stretch>
            <a:fillRect/>
          </a:stretch>
        </p:blipFill>
        <p:spPr>
          <a:xfrm>
            <a:off x="6364125" y="746100"/>
            <a:ext cx="2779875" cy="455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800"/>
              <a:t>A Simple</a:t>
            </a:r>
            <a:r>
              <a:rPr lang="en-GB" sz="4800"/>
              <a:t> algorithm</a:t>
            </a:r>
            <a:endParaRPr sz="4800"/>
          </a:p>
        </p:txBody>
      </p:sp>
      <p:sp>
        <p:nvSpPr>
          <p:cNvPr id="104" name="Google Shape;104;p18"/>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b="1" lang="en-GB" sz="1200">
                <a:solidFill>
                  <a:srgbClr val="000000"/>
                </a:solidFill>
              </a:rPr>
              <a:t>Problem :</a:t>
            </a:r>
            <a:r>
              <a:rPr lang="en-GB" sz="1200">
                <a:solidFill>
                  <a:srgbClr val="000000"/>
                </a:solidFill>
              </a:rPr>
              <a:t> An algorithm which returns the highest and lowest number on</a:t>
            </a:r>
            <a:endParaRPr sz="1200">
              <a:solidFill>
                <a:srgbClr val="000000"/>
              </a:solidFill>
            </a:endParaRPr>
          </a:p>
          <a:p>
            <a:pPr indent="0" lvl="0" marL="914400" rtl="0" algn="l">
              <a:spcBef>
                <a:spcPts val="0"/>
              </a:spcBef>
              <a:spcAft>
                <a:spcPts val="0"/>
              </a:spcAft>
              <a:buNone/>
            </a:pPr>
            <a:r>
              <a:rPr lang="en-GB" sz="1200">
                <a:solidFill>
                  <a:srgbClr val="000000"/>
                </a:solidFill>
              </a:rPr>
              <a:t>        the list of 5 which is between 0 to 10.</a:t>
            </a:r>
            <a:endParaRPr sz="1200">
              <a:solidFill>
                <a:srgbClr val="000000"/>
              </a:solidFill>
            </a:endParaRPr>
          </a:p>
          <a:p>
            <a:pPr indent="-304800" lvl="0" marL="457200" rtl="0" algn="l">
              <a:spcBef>
                <a:spcPts val="0"/>
              </a:spcBef>
              <a:spcAft>
                <a:spcPts val="0"/>
              </a:spcAft>
              <a:buClr>
                <a:srgbClr val="000000"/>
              </a:buClr>
              <a:buSzPts val="1200"/>
              <a:buChar char="●"/>
            </a:pPr>
            <a:r>
              <a:rPr b="1" lang="en-GB" sz="1200">
                <a:solidFill>
                  <a:srgbClr val="000000"/>
                </a:solidFill>
              </a:rPr>
              <a:t>Input :</a:t>
            </a:r>
            <a:r>
              <a:rPr lang="en-GB" sz="1200">
                <a:solidFill>
                  <a:srgbClr val="000000"/>
                </a:solidFill>
              </a:rPr>
              <a:t> An integer “num” which is between 0 and 10 must be entered 5 times.</a:t>
            </a:r>
            <a:endParaRPr sz="1200">
              <a:solidFill>
                <a:srgbClr val="000000"/>
              </a:solidFill>
            </a:endParaRPr>
          </a:p>
          <a:p>
            <a:pPr indent="-304800" lvl="0" marL="457200" rtl="0" algn="l">
              <a:spcBef>
                <a:spcPts val="0"/>
              </a:spcBef>
              <a:spcAft>
                <a:spcPts val="0"/>
              </a:spcAft>
              <a:buClr>
                <a:srgbClr val="000000"/>
              </a:buClr>
              <a:buSzPts val="1200"/>
              <a:buChar char="●"/>
            </a:pPr>
            <a:r>
              <a:rPr b="1" lang="en-GB" sz="1200">
                <a:solidFill>
                  <a:srgbClr val="000000"/>
                </a:solidFill>
              </a:rPr>
              <a:t>Output :</a:t>
            </a:r>
            <a:r>
              <a:rPr lang="en-GB" sz="1200">
                <a:solidFill>
                  <a:srgbClr val="000000"/>
                </a:solidFill>
              </a:rPr>
              <a:t> The highest and lowest number of the list.</a:t>
            </a:r>
            <a:endParaRPr sz="1200">
              <a:solidFill>
                <a:srgbClr val="000000"/>
              </a:solidFill>
            </a:endParaRPr>
          </a:p>
          <a:p>
            <a:pPr indent="0" lvl="0" marL="457200" rtl="0" algn="l">
              <a:spcBef>
                <a:spcPts val="0"/>
              </a:spcBef>
              <a:spcAft>
                <a:spcPts val="0"/>
              </a:spcAft>
              <a:buClr>
                <a:srgbClr val="000000"/>
              </a:buClr>
              <a:buSzPts val="1100"/>
              <a:buFont typeface="Arial"/>
              <a:buNone/>
            </a:pPr>
            <a:r>
              <a:t/>
            </a:r>
            <a:endParaRPr sz="1200">
              <a:solidFill>
                <a:srgbClr val="000000"/>
              </a:solidFill>
            </a:endParaRPr>
          </a:p>
          <a:p>
            <a:pPr indent="0" lvl="0" marL="457200" rtl="0" algn="l">
              <a:spcBef>
                <a:spcPts val="0"/>
              </a:spcBef>
              <a:spcAft>
                <a:spcPts val="0"/>
              </a:spcAft>
              <a:buClr>
                <a:srgbClr val="000000"/>
              </a:buClr>
              <a:buSzPts val="1100"/>
              <a:buFont typeface="Arial"/>
              <a:buNone/>
            </a:pPr>
            <a:r>
              <a:rPr b="1" lang="en-GB" sz="1200" u="sng">
                <a:solidFill>
                  <a:srgbClr val="000000"/>
                </a:solidFill>
              </a:rPr>
              <a:t>Algorithm -</a:t>
            </a:r>
            <a:endParaRPr b="1" sz="1200" u="sng">
              <a:solidFill>
                <a:srgbClr val="000000"/>
              </a:solidFill>
            </a:endParaRPr>
          </a:p>
          <a:p>
            <a:pPr indent="-304800" lvl="0" marL="457200" rtl="0" algn="l">
              <a:spcBef>
                <a:spcPts val="0"/>
              </a:spcBef>
              <a:spcAft>
                <a:spcPts val="0"/>
              </a:spcAft>
              <a:buClr>
                <a:srgbClr val="000000"/>
              </a:buClr>
              <a:buSzPts val="1200"/>
              <a:buChar char="●"/>
            </a:pPr>
            <a:r>
              <a:rPr lang="en-GB" sz="1200">
                <a:solidFill>
                  <a:srgbClr val="000000"/>
                </a:solidFill>
              </a:rPr>
              <a:t>Set “num” to 0 , set “highest”, set “lowest”, set </a:t>
            </a:r>
            <a:endParaRPr sz="1200">
              <a:solidFill>
                <a:srgbClr val="000000"/>
              </a:solidFill>
            </a:endParaRPr>
          </a:p>
          <a:p>
            <a:pPr indent="-304800" lvl="0" marL="457200" rtl="0" algn="l">
              <a:spcBef>
                <a:spcPts val="0"/>
              </a:spcBef>
              <a:spcAft>
                <a:spcPts val="0"/>
              </a:spcAft>
              <a:buClr>
                <a:srgbClr val="000000"/>
              </a:buClr>
              <a:buSzPts val="1200"/>
              <a:buChar char="●"/>
            </a:pPr>
            <a:r>
              <a:rPr lang="en-GB" sz="1200">
                <a:solidFill>
                  <a:srgbClr val="000000"/>
                </a:solidFill>
              </a:rPr>
              <a:t>”counter”</a:t>
            </a:r>
            <a:endParaRPr sz="1200">
              <a:solidFill>
                <a:srgbClr val="000000"/>
              </a:solidFill>
            </a:endParaRPr>
          </a:p>
          <a:p>
            <a:pPr indent="-304800" lvl="0" marL="457200" rtl="0" algn="l">
              <a:spcBef>
                <a:spcPts val="0"/>
              </a:spcBef>
              <a:spcAft>
                <a:spcPts val="0"/>
              </a:spcAft>
              <a:buClr>
                <a:srgbClr val="000000"/>
              </a:buClr>
              <a:buSzPts val="1200"/>
              <a:buChar char="●"/>
            </a:pPr>
            <a:r>
              <a:rPr lang="en-GB" sz="1200">
                <a:solidFill>
                  <a:srgbClr val="000000"/>
                </a:solidFill>
              </a:rPr>
              <a:t>For each number “num” in the list “i”, compare it to “highest”, If “num” is larger, </a:t>
            </a:r>
            <a:endParaRPr sz="1200">
              <a:solidFill>
                <a:srgbClr val="000000"/>
              </a:solidFill>
            </a:endParaRPr>
          </a:p>
          <a:p>
            <a:pPr indent="0" lvl="0" marL="457200" rtl="0" algn="l">
              <a:spcBef>
                <a:spcPts val="0"/>
              </a:spcBef>
              <a:spcAft>
                <a:spcPts val="0"/>
              </a:spcAft>
              <a:buNone/>
            </a:pPr>
            <a:r>
              <a:rPr lang="en-GB" sz="1200">
                <a:solidFill>
                  <a:srgbClr val="000000"/>
                </a:solidFill>
              </a:rPr>
              <a:t>set “highest” to “num”, and for each number “num” in the list “i”and compare it </a:t>
            </a:r>
            <a:endParaRPr sz="1200">
              <a:solidFill>
                <a:srgbClr val="000000"/>
              </a:solidFill>
            </a:endParaRPr>
          </a:p>
          <a:p>
            <a:pPr indent="0" lvl="0" marL="457200" rtl="0" algn="l">
              <a:spcBef>
                <a:spcPts val="0"/>
              </a:spcBef>
              <a:spcAft>
                <a:spcPts val="0"/>
              </a:spcAft>
              <a:buNone/>
            </a:pPr>
            <a:r>
              <a:rPr lang="en-GB" sz="1200">
                <a:solidFill>
                  <a:srgbClr val="000000"/>
                </a:solidFill>
              </a:rPr>
              <a:t>to “lowest”, If “num” is smaller, set  “lowest” to “num”.</a:t>
            </a:r>
            <a:endParaRPr sz="1200">
              <a:solidFill>
                <a:srgbClr val="000000"/>
              </a:solidFill>
            </a:endParaRPr>
          </a:p>
          <a:p>
            <a:pPr indent="-304800" lvl="0" marL="457200" rtl="0" algn="l">
              <a:spcBef>
                <a:spcPts val="0"/>
              </a:spcBef>
              <a:spcAft>
                <a:spcPts val="0"/>
              </a:spcAft>
              <a:buClr>
                <a:srgbClr val="000000"/>
              </a:buClr>
              <a:buSzPts val="1200"/>
              <a:buChar char="●"/>
            </a:pPr>
            <a:r>
              <a:rPr lang="en-GB" sz="1200">
                <a:solidFill>
                  <a:srgbClr val="000000"/>
                </a:solidFill>
              </a:rPr>
              <a:t>“highest” is now set to the largest number in the list and “lowest” is set to </a:t>
            </a:r>
            <a:endParaRPr sz="1200">
              <a:solidFill>
                <a:srgbClr val="000000"/>
              </a:solidFill>
            </a:endParaRPr>
          </a:p>
          <a:p>
            <a:pPr indent="457200" lvl="0" marL="0" rtl="0" algn="l">
              <a:spcBef>
                <a:spcPts val="0"/>
              </a:spcBef>
              <a:spcAft>
                <a:spcPts val="0"/>
              </a:spcAft>
              <a:buNone/>
            </a:pPr>
            <a:r>
              <a:rPr lang="en-GB" sz="1200">
                <a:solidFill>
                  <a:srgbClr val="000000"/>
                </a:solidFill>
              </a:rPr>
              <a:t>smallest number in the list.</a:t>
            </a:r>
            <a:endParaRPr sz="1200">
              <a:solidFill>
                <a:srgbClr val="000000"/>
              </a:solidFill>
            </a:endParaRPr>
          </a:p>
          <a:p>
            <a:pPr indent="0" lvl="0" marL="0" rtl="0" algn="l">
              <a:spcBef>
                <a:spcPts val="0"/>
              </a:spcBef>
              <a:spcAft>
                <a:spcPts val="0"/>
              </a:spcAft>
              <a:buNone/>
            </a:pPr>
            <a:r>
              <a:t/>
            </a:r>
            <a:endParaRPr b="1" sz="1200" u="sng">
              <a:solidFill>
                <a:srgbClr val="000000"/>
              </a:solidFill>
            </a:endParaRPr>
          </a:p>
        </p:txBody>
      </p:sp>
      <p:pic>
        <p:nvPicPr>
          <p:cNvPr id="105" name="Google Shape;105;p18"/>
          <p:cNvPicPr preferRelativeResize="0"/>
          <p:nvPr/>
        </p:nvPicPr>
        <p:blipFill>
          <a:blip r:embed="rId3">
            <a:alphaModFix/>
          </a:blip>
          <a:stretch>
            <a:fillRect/>
          </a:stretch>
        </p:blipFill>
        <p:spPr>
          <a:xfrm>
            <a:off x="6479000" y="934425"/>
            <a:ext cx="2665000" cy="436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156275"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u="sng"/>
              <a:t>Flowchart for the Algorithm</a:t>
            </a:r>
            <a:endParaRPr sz="3000" u="sng"/>
          </a:p>
        </p:txBody>
      </p:sp>
      <p:pic>
        <p:nvPicPr>
          <p:cNvPr id="111" name="Google Shape;111;p19"/>
          <p:cNvPicPr preferRelativeResize="0"/>
          <p:nvPr/>
        </p:nvPicPr>
        <p:blipFill>
          <a:blip r:embed="rId3">
            <a:alphaModFix/>
          </a:blip>
          <a:stretch>
            <a:fillRect/>
          </a:stretch>
        </p:blipFill>
        <p:spPr>
          <a:xfrm>
            <a:off x="1991425" y="0"/>
            <a:ext cx="5884571" cy="51434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ctrTitle"/>
          </p:nvPr>
        </p:nvSpPr>
        <p:spPr>
          <a:xfrm>
            <a:off x="236425" y="0"/>
            <a:ext cx="8520600" cy="58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Flowchart</a:t>
            </a:r>
            <a:endParaRPr sz="3000"/>
          </a:p>
        </p:txBody>
      </p:sp>
      <p:sp>
        <p:nvSpPr>
          <p:cNvPr id="117" name="Google Shape;117;p20"/>
          <p:cNvSpPr/>
          <p:nvPr/>
        </p:nvSpPr>
        <p:spPr>
          <a:xfrm>
            <a:off x="3999475" y="29550"/>
            <a:ext cx="994500" cy="3429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Start</a:t>
            </a:r>
            <a:endParaRPr b="1" sz="1100"/>
          </a:p>
        </p:txBody>
      </p:sp>
      <p:sp>
        <p:nvSpPr>
          <p:cNvPr id="118" name="Google Shape;118;p20"/>
          <p:cNvSpPr/>
          <p:nvPr/>
        </p:nvSpPr>
        <p:spPr>
          <a:xfrm>
            <a:off x="5542900" y="1014750"/>
            <a:ext cx="2086800" cy="435000"/>
          </a:xfrm>
          <a:prstGeom prst="flowChartInputOutpu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(counter++)+”) Enter a number:”</a:t>
            </a:r>
            <a:endParaRPr sz="1100"/>
          </a:p>
        </p:txBody>
      </p:sp>
      <p:sp>
        <p:nvSpPr>
          <p:cNvPr id="119" name="Google Shape;119;p20"/>
          <p:cNvSpPr/>
          <p:nvPr/>
        </p:nvSpPr>
        <p:spPr>
          <a:xfrm>
            <a:off x="3445650" y="1914250"/>
            <a:ext cx="1720800" cy="458100"/>
          </a:xfrm>
          <a:prstGeom prst="diamond">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If num&gt;10</a:t>
            </a:r>
            <a:endParaRPr sz="1100"/>
          </a:p>
        </p:txBody>
      </p:sp>
      <p:sp>
        <p:nvSpPr>
          <p:cNvPr id="120" name="Google Shape;120;p20"/>
          <p:cNvSpPr/>
          <p:nvPr/>
        </p:nvSpPr>
        <p:spPr>
          <a:xfrm>
            <a:off x="3392125" y="550051"/>
            <a:ext cx="2209200" cy="342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Highest = Integer.MIN_VALUE</a:t>
            </a:r>
            <a:endParaRPr sz="1100"/>
          </a:p>
          <a:p>
            <a:pPr indent="0" lvl="0" marL="0" rtl="0" algn="l">
              <a:spcBef>
                <a:spcPts val="0"/>
              </a:spcBef>
              <a:spcAft>
                <a:spcPts val="0"/>
              </a:spcAft>
              <a:buNone/>
            </a:pPr>
            <a:r>
              <a:rPr lang="en-GB" sz="1100"/>
              <a:t>Lowest = Integer.MAX_VALUE</a:t>
            </a:r>
            <a:endParaRPr sz="1100"/>
          </a:p>
        </p:txBody>
      </p:sp>
      <p:sp>
        <p:nvSpPr>
          <p:cNvPr id="121" name="Google Shape;121;p20"/>
          <p:cNvSpPr/>
          <p:nvPr/>
        </p:nvSpPr>
        <p:spPr>
          <a:xfrm>
            <a:off x="3316925" y="4397500"/>
            <a:ext cx="2086800" cy="7305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“The highest/lowest no. :”</a:t>
            </a:r>
            <a:endParaRPr sz="1100"/>
          </a:p>
          <a:p>
            <a:pPr indent="0" lvl="0" marL="0" rtl="0" algn="l">
              <a:spcBef>
                <a:spcPts val="0"/>
              </a:spcBef>
              <a:spcAft>
                <a:spcPts val="0"/>
              </a:spcAft>
              <a:buNone/>
            </a:pPr>
            <a:r>
              <a:rPr lang="en-GB" sz="1100"/>
              <a:t>“Highest number is :”+highest</a:t>
            </a:r>
            <a:endParaRPr sz="1100"/>
          </a:p>
          <a:p>
            <a:pPr indent="0" lvl="0" marL="0" rtl="0" algn="l">
              <a:spcBef>
                <a:spcPts val="0"/>
              </a:spcBef>
              <a:spcAft>
                <a:spcPts val="0"/>
              </a:spcAft>
              <a:buNone/>
            </a:pPr>
            <a:r>
              <a:rPr lang="en-GB" sz="1100"/>
              <a:t>“Lowest number is :”+lowest </a:t>
            </a:r>
            <a:endParaRPr sz="1100"/>
          </a:p>
        </p:txBody>
      </p:sp>
      <p:sp>
        <p:nvSpPr>
          <p:cNvPr id="122" name="Google Shape;122;p20"/>
          <p:cNvSpPr/>
          <p:nvPr/>
        </p:nvSpPr>
        <p:spPr>
          <a:xfrm>
            <a:off x="4035775" y="1353750"/>
            <a:ext cx="921900" cy="1920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i=0, i&lt;6 i++</a:t>
            </a:r>
            <a:endParaRPr sz="1100"/>
          </a:p>
        </p:txBody>
      </p:sp>
      <p:sp>
        <p:nvSpPr>
          <p:cNvPr id="123" name="Google Shape;123;p20"/>
          <p:cNvSpPr/>
          <p:nvPr/>
        </p:nvSpPr>
        <p:spPr>
          <a:xfrm>
            <a:off x="5551100" y="2161025"/>
            <a:ext cx="1641600" cy="567000"/>
          </a:xfrm>
          <a:prstGeom prst="diamond">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If num&lt; 0</a:t>
            </a:r>
            <a:endParaRPr sz="1100"/>
          </a:p>
        </p:txBody>
      </p:sp>
      <p:sp>
        <p:nvSpPr>
          <p:cNvPr id="124" name="Google Shape;124;p20"/>
          <p:cNvSpPr/>
          <p:nvPr/>
        </p:nvSpPr>
        <p:spPr>
          <a:xfrm>
            <a:off x="468950" y="3016903"/>
            <a:ext cx="2490300" cy="662700"/>
          </a:xfrm>
          <a:prstGeom prst="diamond">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If num &gt; highest</a:t>
            </a:r>
            <a:endParaRPr sz="1100"/>
          </a:p>
        </p:txBody>
      </p:sp>
      <p:sp>
        <p:nvSpPr>
          <p:cNvPr id="125" name="Google Shape;125;p20"/>
          <p:cNvSpPr/>
          <p:nvPr/>
        </p:nvSpPr>
        <p:spPr>
          <a:xfrm>
            <a:off x="3174600" y="3453800"/>
            <a:ext cx="2262900" cy="730500"/>
          </a:xfrm>
          <a:prstGeom prst="diamond">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If num &lt; lowest</a:t>
            </a:r>
            <a:endParaRPr sz="1100"/>
          </a:p>
        </p:txBody>
      </p:sp>
      <p:sp>
        <p:nvSpPr>
          <p:cNvPr id="126" name="Google Shape;126;p20"/>
          <p:cNvSpPr/>
          <p:nvPr/>
        </p:nvSpPr>
        <p:spPr>
          <a:xfrm>
            <a:off x="3986550" y="1070550"/>
            <a:ext cx="994500" cy="1920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Counter = 1</a:t>
            </a:r>
            <a:endParaRPr sz="1100"/>
          </a:p>
        </p:txBody>
      </p:sp>
      <p:cxnSp>
        <p:nvCxnSpPr>
          <p:cNvPr id="127" name="Google Shape;127;p20"/>
          <p:cNvCxnSpPr>
            <a:stCxn id="122" idx="1"/>
            <a:endCxn id="126" idx="1"/>
          </p:cNvCxnSpPr>
          <p:nvPr/>
        </p:nvCxnSpPr>
        <p:spPr>
          <a:xfrm rot="10800000">
            <a:off x="3986575" y="1166550"/>
            <a:ext cx="49200" cy="283200"/>
          </a:xfrm>
          <a:prstGeom prst="bentConnector3">
            <a:avLst>
              <a:gd fmla="val 584045" name="adj1"/>
            </a:avLst>
          </a:prstGeom>
          <a:noFill/>
          <a:ln cap="flat" cmpd="sng" w="9525">
            <a:solidFill>
              <a:schemeClr val="dk2"/>
            </a:solidFill>
            <a:prstDash val="solid"/>
            <a:round/>
            <a:headEnd len="med" w="med" type="none"/>
            <a:tailEnd len="med" w="med" type="none"/>
          </a:ln>
        </p:spPr>
      </p:cxnSp>
      <p:sp>
        <p:nvSpPr>
          <p:cNvPr id="128" name="Google Shape;128;p20"/>
          <p:cNvSpPr/>
          <p:nvPr/>
        </p:nvSpPr>
        <p:spPr>
          <a:xfrm>
            <a:off x="3445550" y="1212150"/>
            <a:ext cx="214200" cy="1920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a:t>
            </a:r>
            <a:endParaRPr sz="1100"/>
          </a:p>
        </p:txBody>
      </p:sp>
      <p:cxnSp>
        <p:nvCxnSpPr>
          <p:cNvPr id="129" name="Google Shape;129;p20"/>
          <p:cNvCxnSpPr>
            <a:stCxn id="122" idx="3"/>
            <a:endCxn id="126" idx="3"/>
          </p:cNvCxnSpPr>
          <p:nvPr/>
        </p:nvCxnSpPr>
        <p:spPr>
          <a:xfrm flipH="1" rot="10800000">
            <a:off x="4957675" y="1166550"/>
            <a:ext cx="23400" cy="283200"/>
          </a:xfrm>
          <a:prstGeom prst="bentConnector3">
            <a:avLst>
              <a:gd fmla="val 1117521" name="adj1"/>
            </a:avLst>
          </a:prstGeom>
          <a:noFill/>
          <a:ln cap="flat" cmpd="sng" w="9525">
            <a:solidFill>
              <a:schemeClr val="dk2"/>
            </a:solidFill>
            <a:prstDash val="solid"/>
            <a:round/>
            <a:headEnd len="med" w="med" type="none"/>
            <a:tailEnd len="med" w="med" type="none"/>
          </a:ln>
        </p:spPr>
      </p:cxnSp>
      <p:cxnSp>
        <p:nvCxnSpPr>
          <p:cNvPr id="130" name="Google Shape;130;p20"/>
          <p:cNvCxnSpPr>
            <a:endCxn id="118" idx="2"/>
          </p:cNvCxnSpPr>
          <p:nvPr/>
        </p:nvCxnSpPr>
        <p:spPr>
          <a:xfrm flipH="1" rot="10800000">
            <a:off x="5228680" y="1232250"/>
            <a:ext cx="522900" cy="6420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20"/>
          <p:cNvSpPr/>
          <p:nvPr/>
        </p:nvSpPr>
        <p:spPr>
          <a:xfrm>
            <a:off x="5793675" y="1528963"/>
            <a:ext cx="1514400" cy="257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num = scan.nextInt()</a:t>
            </a:r>
            <a:endParaRPr sz="1100"/>
          </a:p>
        </p:txBody>
      </p:sp>
      <p:cxnSp>
        <p:nvCxnSpPr>
          <p:cNvPr id="132" name="Google Shape;132;p20"/>
          <p:cNvCxnSpPr>
            <a:stCxn id="131" idx="0"/>
            <a:endCxn id="118" idx="4"/>
          </p:cNvCxnSpPr>
          <p:nvPr/>
        </p:nvCxnSpPr>
        <p:spPr>
          <a:xfrm flipH="1" rot="10800000">
            <a:off x="6550875" y="1449763"/>
            <a:ext cx="35400" cy="792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20"/>
          <p:cNvCxnSpPr>
            <a:stCxn id="131" idx="3"/>
            <a:endCxn id="118" idx="5"/>
          </p:cNvCxnSpPr>
          <p:nvPr/>
        </p:nvCxnSpPr>
        <p:spPr>
          <a:xfrm flipH="1" rot="10800000">
            <a:off x="7308075" y="1232263"/>
            <a:ext cx="112800" cy="425400"/>
          </a:xfrm>
          <a:prstGeom prst="bentConnector3">
            <a:avLst>
              <a:gd fmla="val 496232" name="adj1"/>
            </a:avLst>
          </a:prstGeom>
          <a:noFill/>
          <a:ln cap="flat" cmpd="sng" w="9525">
            <a:solidFill>
              <a:schemeClr val="dk2"/>
            </a:solidFill>
            <a:prstDash val="solid"/>
            <a:round/>
            <a:headEnd len="med" w="med" type="none"/>
            <a:tailEnd len="med" w="med" type="none"/>
          </a:ln>
        </p:spPr>
      </p:cxnSp>
      <p:sp>
        <p:nvSpPr>
          <p:cNvPr id="134" name="Google Shape;134;p20"/>
          <p:cNvSpPr/>
          <p:nvPr/>
        </p:nvSpPr>
        <p:spPr>
          <a:xfrm>
            <a:off x="1535650" y="1513400"/>
            <a:ext cx="873300" cy="323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Counter = counter - 1</a:t>
            </a:r>
            <a:endParaRPr sz="1100"/>
          </a:p>
        </p:txBody>
      </p:sp>
      <p:sp>
        <p:nvSpPr>
          <p:cNvPr id="135" name="Google Shape;135;p20"/>
          <p:cNvSpPr/>
          <p:nvPr/>
        </p:nvSpPr>
        <p:spPr>
          <a:xfrm>
            <a:off x="1345000" y="2007138"/>
            <a:ext cx="1254600" cy="192000"/>
          </a:xfrm>
          <a:prstGeom prst="flowChartInputOutpu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Not valid</a:t>
            </a:r>
            <a:endParaRPr sz="1100"/>
          </a:p>
        </p:txBody>
      </p:sp>
      <p:cxnSp>
        <p:nvCxnSpPr>
          <p:cNvPr id="136" name="Google Shape;136;p20"/>
          <p:cNvCxnSpPr>
            <a:stCxn id="134" idx="2"/>
            <a:endCxn id="135" idx="1"/>
          </p:cNvCxnSpPr>
          <p:nvPr/>
        </p:nvCxnSpPr>
        <p:spPr>
          <a:xfrm>
            <a:off x="1972300" y="1836800"/>
            <a:ext cx="0" cy="1704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0"/>
          <p:cNvCxnSpPr>
            <a:stCxn id="134" idx="3"/>
            <a:endCxn id="131" idx="1"/>
          </p:cNvCxnSpPr>
          <p:nvPr/>
        </p:nvCxnSpPr>
        <p:spPr>
          <a:xfrm flipH="1" rot="10800000">
            <a:off x="2408950" y="1657700"/>
            <a:ext cx="3384600" cy="174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20"/>
          <p:cNvSpPr/>
          <p:nvPr/>
        </p:nvSpPr>
        <p:spPr>
          <a:xfrm>
            <a:off x="6808250" y="3181000"/>
            <a:ext cx="1106400" cy="1776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Highest = num</a:t>
            </a:r>
            <a:endParaRPr sz="1100"/>
          </a:p>
        </p:txBody>
      </p:sp>
      <p:sp>
        <p:nvSpPr>
          <p:cNvPr id="139" name="Google Shape;139;p20"/>
          <p:cNvSpPr/>
          <p:nvPr/>
        </p:nvSpPr>
        <p:spPr>
          <a:xfrm>
            <a:off x="6756900" y="3722000"/>
            <a:ext cx="1106400" cy="1941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t>Lowest  = num</a:t>
            </a:r>
            <a:endParaRPr sz="1100"/>
          </a:p>
        </p:txBody>
      </p:sp>
      <p:cxnSp>
        <p:nvCxnSpPr>
          <p:cNvPr id="140" name="Google Shape;140;p20"/>
          <p:cNvCxnSpPr>
            <a:stCxn id="124" idx="3"/>
            <a:endCxn id="138" idx="1"/>
          </p:cNvCxnSpPr>
          <p:nvPr/>
        </p:nvCxnSpPr>
        <p:spPr>
          <a:xfrm flipH="1" rot="10800000">
            <a:off x="2959250" y="3269653"/>
            <a:ext cx="3849000" cy="786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0"/>
          <p:cNvCxnSpPr>
            <a:stCxn id="125" idx="3"/>
            <a:endCxn id="139" idx="1"/>
          </p:cNvCxnSpPr>
          <p:nvPr/>
        </p:nvCxnSpPr>
        <p:spPr>
          <a:xfrm>
            <a:off x="5437500" y="3819050"/>
            <a:ext cx="1319400" cy="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0"/>
          <p:cNvCxnSpPr>
            <a:stCxn id="138" idx="3"/>
            <a:endCxn id="139" idx="3"/>
          </p:cNvCxnSpPr>
          <p:nvPr/>
        </p:nvCxnSpPr>
        <p:spPr>
          <a:xfrm flipH="1">
            <a:off x="7863350" y="3269800"/>
            <a:ext cx="51300" cy="549300"/>
          </a:xfrm>
          <a:prstGeom prst="bentConnector3">
            <a:avLst>
              <a:gd fmla="val -464181" name="adj1"/>
            </a:avLst>
          </a:prstGeom>
          <a:noFill/>
          <a:ln cap="flat" cmpd="sng" w="9525">
            <a:solidFill>
              <a:schemeClr val="dk2"/>
            </a:solidFill>
            <a:prstDash val="solid"/>
            <a:round/>
            <a:headEnd len="med" w="med" type="none"/>
            <a:tailEnd len="med" w="med" type="none"/>
          </a:ln>
        </p:spPr>
      </p:cxnSp>
      <p:cxnSp>
        <p:nvCxnSpPr>
          <p:cNvPr id="143" name="Google Shape;143;p20"/>
          <p:cNvCxnSpPr>
            <a:endCxn id="121" idx="3"/>
          </p:cNvCxnSpPr>
          <p:nvPr/>
        </p:nvCxnSpPr>
        <p:spPr>
          <a:xfrm flipH="1">
            <a:off x="5403725" y="3552550"/>
            <a:ext cx="2770200" cy="1210200"/>
          </a:xfrm>
          <a:prstGeom prst="bentConnector3">
            <a:avLst>
              <a:gd fmla="val -7601" name="adj1"/>
            </a:avLst>
          </a:prstGeom>
          <a:noFill/>
          <a:ln cap="flat" cmpd="sng" w="9525">
            <a:solidFill>
              <a:schemeClr val="dk2"/>
            </a:solidFill>
            <a:prstDash val="solid"/>
            <a:round/>
            <a:headEnd len="med" w="med" type="none"/>
            <a:tailEnd len="med" w="med" type="none"/>
          </a:ln>
        </p:spPr>
      </p:cxnSp>
      <p:cxnSp>
        <p:nvCxnSpPr>
          <p:cNvPr id="144" name="Google Shape;144;p20"/>
          <p:cNvCxnSpPr>
            <a:stCxn id="117" idx="2"/>
            <a:endCxn id="120" idx="0"/>
          </p:cNvCxnSpPr>
          <p:nvPr/>
        </p:nvCxnSpPr>
        <p:spPr>
          <a:xfrm>
            <a:off x="4496725" y="372450"/>
            <a:ext cx="0" cy="1776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0"/>
          <p:cNvCxnSpPr>
            <a:stCxn id="120" idx="2"/>
            <a:endCxn id="126" idx="0"/>
          </p:cNvCxnSpPr>
          <p:nvPr/>
        </p:nvCxnSpPr>
        <p:spPr>
          <a:xfrm flipH="1">
            <a:off x="4483825" y="892951"/>
            <a:ext cx="12900" cy="1776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0"/>
          <p:cNvCxnSpPr>
            <a:stCxn id="123" idx="1"/>
            <a:endCxn id="135" idx="2"/>
          </p:cNvCxnSpPr>
          <p:nvPr/>
        </p:nvCxnSpPr>
        <p:spPr>
          <a:xfrm rot="10800000">
            <a:off x="1470500" y="2103125"/>
            <a:ext cx="4080600" cy="341400"/>
          </a:xfrm>
          <a:prstGeom prst="bentConnector3">
            <a:avLst>
              <a:gd fmla="val 108911" name="adj1"/>
            </a:avLst>
          </a:prstGeom>
          <a:noFill/>
          <a:ln cap="flat" cmpd="sng" w="9525">
            <a:solidFill>
              <a:schemeClr val="dk2"/>
            </a:solidFill>
            <a:prstDash val="solid"/>
            <a:round/>
            <a:headEnd len="med" w="med" type="none"/>
            <a:tailEnd len="med" w="med" type="none"/>
          </a:ln>
        </p:spPr>
      </p:cxnSp>
      <p:cxnSp>
        <p:nvCxnSpPr>
          <p:cNvPr id="147" name="Google Shape;147;p20"/>
          <p:cNvCxnSpPr>
            <a:endCxn id="119" idx="0"/>
          </p:cNvCxnSpPr>
          <p:nvPr/>
        </p:nvCxnSpPr>
        <p:spPr>
          <a:xfrm flipH="1">
            <a:off x="4306050" y="1830550"/>
            <a:ext cx="3739800" cy="83700"/>
          </a:xfrm>
          <a:prstGeom prst="bentConnector2">
            <a:avLst/>
          </a:prstGeom>
          <a:noFill/>
          <a:ln cap="flat" cmpd="sng" w="9525">
            <a:solidFill>
              <a:schemeClr val="dk2"/>
            </a:solidFill>
            <a:prstDash val="solid"/>
            <a:round/>
            <a:headEnd len="med" w="med" type="none"/>
            <a:tailEnd len="med" w="med" type="none"/>
          </a:ln>
        </p:spPr>
      </p:cxnSp>
      <p:cxnSp>
        <p:nvCxnSpPr>
          <p:cNvPr id="148" name="Google Shape;148;p20"/>
          <p:cNvCxnSpPr>
            <a:stCxn id="123" idx="2"/>
            <a:endCxn id="124" idx="1"/>
          </p:cNvCxnSpPr>
          <p:nvPr/>
        </p:nvCxnSpPr>
        <p:spPr>
          <a:xfrm rot="5400000">
            <a:off x="3110450" y="86675"/>
            <a:ext cx="620100" cy="5902800"/>
          </a:xfrm>
          <a:prstGeom prst="bentConnector4">
            <a:avLst>
              <a:gd fmla="val 23293" name="adj1"/>
              <a:gd fmla="val 104031" name="adj2"/>
            </a:avLst>
          </a:prstGeom>
          <a:noFill/>
          <a:ln cap="flat" cmpd="sng" w="9525">
            <a:solidFill>
              <a:schemeClr val="dk2"/>
            </a:solidFill>
            <a:prstDash val="solid"/>
            <a:round/>
            <a:headEnd len="med" w="med" type="none"/>
            <a:tailEnd len="med" w="med" type="none"/>
          </a:ln>
        </p:spPr>
      </p:cxnSp>
      <p:cxnSp>
        <p:nvCxnSpPr>
          <p:cNvPr id="149" name="Google Shape;149;p20"/>
          <p:cNvCxnSpPr>
            <a:stCxn id="119" idx="1"/>
            <a:endCxn id="135" idx="5"/>
          </p:cNvCxnSpPr>
          <p:nvPr/>
        </p:nvCxnSpPr>
        <p:spPr>
          <a:xfrm rot="10800000">
            <a:off x="2474250" y="2103100"/>
            <a:ext cx="971400" cy="402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0"/>
          <p:cNvSpPr txBox="1"/>
          <p:nvPr/>
        </p:nvSpPr>
        <p:spPr>
          <a:xfrm>
            <a:off x="2790800" y="1836800"/>
            <a:ext cx="559800" cy="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Yes</a:t>
            </a:r>
            <a:endParaRPr/>
          </a:p>
        </p:txBody>
      </p:sp>
      <p:cxnSp>
        <p:nvCxnSpPr>
          <p:cNvPr id="151" name="Google Shape;151;p20"/>
          <p:cNvCxnSpPr/>
          <p:nvPr/>
        </p:nvCxnSpPr>
        <p:spPr>
          <a:xfrm flipH="1" rot="5400000">
            <a:off x="7765775" y="1561575"/>
            <a:ext cx="395700" cy="168300"/>
          </a:xfrm>
          <a:prstGeom prst="bentConnector3">
            <a:avLst>
              <a:gd fmla="val 99987" name="adj1"/>
            </a:avLst>
          </a:prstGeom>
          <a:noFill/>
          <a:ln cap="flat" cmpd="sng" w="9525">
            <a:solidFill>
              <a:schemeClr val="dk2"/>
            </a:solidFill>
            <a:prstDash val="solid"/>
            <a:round/>
            <a:headEnd len="med" w="med" type="none"/>
            <a:tailEnd len="med" w="med" type="none"/>
          </a:ln>
        </p:spPr>
      </p:cxnSp>
      <p:sp>
        <p:nvSpPr>
          <p:cNvPr id="152" name="Google Shape;152;p20"/>
          <p:cNvSpPr txBox="1"/>
          <p:nvPr/>
        </p:nvSpPr>
        <p:spPr>
          <a:xfrm>
            <a:off x="2039800" y="2161813"/>
            <a:ext cx="559800" cy="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Yes</a:t>
            </a:r>
            <a:endParaRPr/>
          </a:p>
        </p:txBody>
      </p:sp>
      <p:sp>
        <p:nvSpPr>
          <p:cNvPr id="153" name="Google Shape;153;p20"/>
          <p:cNvSpPr txBox="1"/>
          <p:nvPr/>
        </p:nvSpPr>
        <p:spPr>
          <a:xfrm>
            <a:off x="4603850" y="2588013"/>
            <a:ext cx="559800" cy="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a:t>
            </a:r>
            <a:endParaRPr/>
          </a:p>
        </p:txBody>
      </p:sp>
      <p:cxnSp>
        <p:nvCxnSpPr>
          <p:cNvPr id="154" name="Google Shape;154;p20"/>
          <p:cNvCxnSpPr>
            <a:stCxn id="119" idx="2"/>
            <a:endCxn id="124" idx="0"/>
          </p:cNvCxnSpPr>
          <p:nvPr/>
        </p:nvCxnSpPr>
        <p:spPr>
          <a:xfrm rot="5400000">
            <a:off x="2687700" y="1398700"/>
            <a:ext cx="644700" cy="2592000"/>
          </a:xfrm>
          <a:prstGeom prst="bentConnector3">
            <a:avLst>
              <a:gd fmla="val 49989" name="adj1"/>
            </a:avLst>
          </a:prstGeom>
          <a:noFill/>
          <a:ln cap="flat" cmpd="sng" w="9525">
            <a:solidFill>
              <a:schemeClr val="dk2"/>
            </a:solidFill>
            <a:prstDash val="solid"/>
            <a:round/>
            <a:headEnd len="med" w="med" type="none"/>
            <a:tailEnd len="med" w="med" type="none"/>
          </a:ln>
        </p:spPr>
      </p:cxnSp>
      <p:sp>
        <p:nvSpPr>
          <p:cNvPr id="155" name="Google Shape;155;p20"/>
          <p:cNvSpPr txBox="1"/>
          <p:nvPr/>
        </p:nvSpPr>
        <p:spPr>
          <a:xfrm>
            <a:off x="2730150" y="2431775"/>
            <a:ext cx="559800" cy="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a:t>
            </a:r>
            <a:endParaRPr/>
          </a:p>
        </p:txBody>
      </p:sp>
      <p:sp>
        <p:nvSpPr>
          <p:cNvPr id="156" name="Google Shape;156;p20"/>
          <p:cNvSpPr txBox="1"/>
          <p:nvPr/>
        </p:nvSpPr>
        <p:spPr>
          <a:xfrm>
            <a:off x="4250500" y="3047350"/>
            <a:ext cx="559800" cy="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Yes</a:t>
            </a:r>
            <a:endParaRPr/>
          </a:p>
        </p:txBody>
      </p:sp>
      <p:sp>
        <p:nvSpPr>
          <p:cNvPr id="157" name="Google Shape;157;p20"/>
          <p:cNvSpPr txBox="1"/>
          <p:nvPr/>
        </p:nvSpPr>
        <p:spPr>
          <a:xfrm>
            <a:off x="2300725" y="3552588"/>
            <a:ext cx="559800" cy="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a:t>
            </a:r>
            <a:endParaRPr/>
          </a:p>
        </p:txBody>
      </p:sp>
      <p:sp>
        <p:nvSpPr>
          <p:cNvPr id="158" name="Google Shape;158;p20"/>
          <p:cNvSpPr txBox="1"/>
          <p:nvPr/>
        </p:nvSpPr>
        <p:spPr>
          <a:xfrm>
            <a:off x="5751575" y="3552550"/>
            <a:ext cx="559800" cy="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Yes</a:t>
            </a:r>
            <a:endParaRPr/>
          </a:p>
        </p:txBody>
      </p:sp>
      <p:cxnSp>
        <p:nvCxnSpPr>
          <p:cNvPr id="159" name="Google Shape;159;p20"/>
          <p:cNvCxnSpPr>
            <a:stCxn id="124" idx="2"/>
            <a:endCxn id="125" idx="1"/>
          </p:cNvCxnSpPr>
          <p:nvPr/>
        </p:nvCxnSpPr>
        <p:spPr>
          <a:xfrm flipH="1" rot="-5400000">
            <a:off x="2374550" y="3019153"/>
            <a:ext cx="139500" cy="14604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1"/>
          <p:cNvSpPr txBox="1"/>
          <p:nvPr>
            <p:ph type="ctrTitle"/>
          </p:nvPr>
        </p:nvSpPr>
        <p:spPr>
          <a:xfrm>
            <a:off x="311700" y="539725"/>
            <a:ext cx="8520600" cy="5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Software Development Life Cycle</a:t>
            </a:r>
            <a:endParaRPr/>
          </a:p>
        </p:txBody>
      </p:sp>
      <p:sp>
        <p:nvSpPr>
          <p:cNvPr id="165" name="Google Shape;165;p21"/>
          <p:cNvSpPr txBox="1"/>
          <p:nvPr>
            <p:ph idx="1" type="subTitle"/>
          </p:nvPr>
        </p:nvSpPr>
        <p:spPr>
          <a:xfrm>
            <a:off x="311700" y="1412851"/>
            <a:ext cx="8520600" cy="341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sz="1800">
                <a:solidFill>
                  <a:srgbClr val="000000"/>
                </a:solidFill>
              </a:rPr>
              <a:t>SDLC Is a process that follows the software project.</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It describes the development, </a:t>
            </a:r>
            <a:r>
              <a:rPr lang="en-GB" sz="1800">
                <a:solidFill>
                  <a:srgbClr val="000000"/>
                </a:solidFill>
              </a:rPr>
              <a:t>maintenance, replacing and altering or enhancing specific software.</a:t>
            </a:r>
            <a:endParaRPr sz="1800">
              <a:solidFill>
                <a:srgbClr val="000000"/>
              </a:solidFill>
            </a:endParaRPr>
          </a:p>
          <a:p>
            <a:pPr indent="-342900" lvl="0" marL="457200" rtl="0" algn="l">
              <a:spcBef>
                <a:spcPts val="0"/>
              </a:spcBef>
              <a:spcAft>
                <a:spcPts val="0"/>
              </a:spcAft>
              <a:buClr>
                <a:srgbClr val="000000"/>
              </a:buClr>
              <a:buSzPts val="1800"/>
              <a:buChar char="●"/>
            </a:pPr>
            <a:r>
              <a:rPr lang="en-GB" sz="1800">
                <a:solidFill>
                  <a:srgbClr val="000000"/>
                </a:solidFill>
              </a:rPr>
              <a:t>It the life cycle the shows how to improve the quality of the software.</a:t>
            </a:r>
            <a:endParaRPr sz="1800">
              <a:solidFill>
                <a:srgbClr val="000000"/>
              </a:solidFill>
            </a:endParaRPr>
          </a:p>
        </p:txBody>
      </p:sp>
      <p:pic>
        <p:nvPicPr>
          <p:cNvPr descr="Image result for sdlc" id="166" name="Google Shape;166;p21"/>
          <p:cNvPicPr preferRelativeResize="0"/>
          <p:nvPr/>
        </p:nvPicPr>
        <p:blipFill>
          <a:blip r:embed="rId3">
            <a:alphaModFix/>
          </a:blip>
          <a:stretch>
            <a:fillRect/>
          </a:stretch>
        </p:blipFill>
        <p:spPr>
          <a:xfrm>
            <a:off x="3144000" y="2802125"/>
            <a:ext cx="2856000" cy="213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