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Old Standard TT"/>
      <p:regular r:id="rId23"/>
      <p:bold r:id="rId24"/>
      <p: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ldStandardTT-bold.fntdata"/><Relationship Id="rId23" Type="http://schemas.openxmlformats.org/officeDocument/2006/relationships/font" Target="fonts/OldStandardT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5e4f5d936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5e4f5d93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f50f7ead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f50f7ea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f50f7ead1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f50f7ead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7dc7b3657_1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7dc7b3657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eb7a31d7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eb7a31d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7dc7b3657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7dc7b365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5e4f5d936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5e4f5d93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7dc7b3657_1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7dc7b3657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7dc7b3657_1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7dc7b3657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7dc7b3657_1_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7dc7b3657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9dbd604b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9dbd604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5e4f5d93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5e4f5d9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9ff40fcd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9ff40fc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9ff40fcd7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9ff40fcd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9ff40fcd7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9ff40fcd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5e4f5d936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5e4f5d93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1600"/>
              </a:spcBef>
              <a:spcAft>
                <a:spcPts val="0"/>
              </a:spcAft>
              <a:buClr>
                <a:schemeClr val="accent1"/>
              </a:buClr>
              <a:buSzPts val="1400"/>
              <a:buChar char="○"/>
              <a:defRPr>
                <a:solidFill>
                  <a:schemeClr val="accent1"/>
                </a:solidFill>
              </a:defRPr>
            </a:lvl2pPr>
            <a:lvl3pPr indent="-317500" lvl="2" marL="1371600" rtl="0">
              <a:spcBef>
                <a:spcPts val="1600"/>
              </a:spcBef>
              <a:spcAft>
                <a:spcPts val="0"/>
              </a:spcAft>
              <a:buClr>
                <a:schemeClr val="accent1"/>
              </a:buClr>
              <a:buSzPts val="1400"/>
              <a:buChar char="■"/>
              <a:defRPr>
                <a:solidFill>
                  <a:schemeClr val="accent1"/>
                </a:solidFill>
              </a:defRPr>
            </a:lvl3pPr>
            <a:lvl4pPr indent="-317500" lvl="3" marL="1828800" rtl="0">
              <a:spcBef>
                <a:spcPts val="1600"/>
              </a:spcBef>
              <a:spcAft>
                <a:spcPts val="0"/>
              </a:spcAft>
              <a:buClr>
                <a:schemeClr val="accent1"/>
              </a:buClr>
              <a:buSzPts val="1400"/>
              <a:buChar char="●"/>
              <a:defRPr>
                <a:solidFill>
                  <a:schemeClr val="accent1"/>
                </a:solidFill>
              </a:defRPr>
            </a:lvl4pPr>
            <a:lvl5pPr indent="-317500" lvl="4" marL="2286000" rtl="0">
              <a:spcBef>
                <a:spcPts val="1600"/>
              </a:spcBef>
              <a:spcAft>
                <a:spcPts val="0"/>
              </a:spcAft>
              <a:buClr>
                <a:schemeClr val="accent1"/>
              </a:buClr>
              <a:buSzPts val="1400"/>
              <a:buChar char="○"/>
              <a:defRPr>
                <a:solidFill>
                  <a:schemeClr val="accent1"/>
                </a:solidFill>
              </a:defRPr>
            </a:lvl5pPr>
            <a:lvl6pPr indent="-317500" lvl="5" marL="2743200" rtl="0">
              <a:spcBef>
                <a:spcPts val="1600"/>
              </a:spcBef>
              <a:spcAft>
                <a:spcPts val="0"/>
              </a:spcAft>
              <a:buClr>
                <a:schemeClr val="accent1"/>
              </a:buClr>
              <a:buSzPts val="1400"/>
              <a:buChar char="■"/>
              <a:defRPr>
                <a:solidFill>
                  <a:schemeClr val="accent1"/>
                </a:solidFill>
              </a:defRPr>
            </a:lvl6pPr>
            <a:lvl7pPr indent="-317500" lvl="6" marL="3200400" rtl="0">
              <a:spcBef>
                <a:spcPts val="1600"/>
              </a:spcBef>
              <a:spcAft>
                <a:spcPts val="0"/>
              </a:spcAft>
              <a:buClr>
                <a:schemeClr val="accent1"/>
              </a:buClr>
              <a:buSzPts val="1400"/>
              <a:buChar char="●"/>
              <a:defRPr>
                <a:solidFill>
                  <a:schemeClr val="accent1"/>
                </a:solidFill>
              </a:defRPr>
            </a:lvl7pPr>
            <a:lvl8pPr indent="-317500" lvl="7" marL="3657600" rtl="0">
              <a:spcBef>
                <a:spcPts val="1600"/>
              </a:spcBef>
              <a:spcAft>
                <a:spcPts val="0"/>
              </a:spcAft>
              <a:buClr>
                <a:schemeClr val="accent1"/>
              </a:buClr>
              <a:buSzPts val="1400"/>
              <a:buChar char="○"/>
              <a:defRPr>
                <a:solidFill>
                  <a:schemeClr val="accent1"/>
                </a:solidFill>
              </a:defRPr>
            </a:lvl8pPr>
            <a:lvl9pPr indent="-317500" lvl="8" marL="4114800" rtl="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rtl="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Old Standard TT"/>
                <a:ea typeface="Old Standard TT"/>
                <a:cs typeface="Old Standard TT"/>
                <a:sym typeface="Old Standard TT"/>
              </a:defRPr>
            </a:lvl1pPr>
            <a:lvl2pPr lvl="1" rtl="0" algn="r">
              <a:buNone/>
              <a:defRPr sz="1000">
                <a:solidFill>
                  <a:schemeClr val="dk1"/>
                </a:solidFill>
                <a:latin typeface="Old Standard TT"/>
                <a:ea typeface="Old Standard TT"/>
                <a:cs typeface="Old Standard TT"/>
                <a:sym typeface="Old Standard TT"/>
              </a:defRPr>
            </a:lvl2pPr>
            <a:lvl3pPr lvl="2" rtl="0" algn="r">
              <a:buNone/>
              <a:defRPr sz="1000">
                <a:solidFill>
                  <a:schemeClr val="dk1"/>
                </a:solidFill>
                <a:latin typeface="Old Standard TT"/>
                <a:ea typeface="Old Standard TT"/>
                <a:cs typeface="Old Standard TT"/>
                <a:sym typeface="Old Standard TT"/>
              </a:defRPr>
            </a:lvl3pPr>
            <a:lvl4pPr lvl="3" rtl="0" algn="r">
              <a:buNone/>
              <a:defRPr sz="1000">
                <a:solidFill>
                  <a:schemeClr val="dk1"/>
                </a:solidFill>
                <a:latin typeface="Old Standard TT"/>
                <a:ea typeface="Old Standard TT"/>
                <a:cs typeface="Old Standard TT"/>
                <a:sym typeface="Old Standard TT"/>
              </a:defRPr>
            </a:lvl4pPr>
            <a:lvl5pPr lvl="4" rtl="0" algn="r">
              <a:buNone/>
              <a:defRPr sz="1000">
                <a:solidFill>
                  <a:schemeClr val="dk1"/>
                </a:solidFill>
                <a:latin typeface="Old Standard TT"/>
                <a:ea typeface="Old Standard TT"/>
                <a:cs typeface="Old Standard TT"/>
                <a:sym typeface="Old Standard TT"/>
              </a:defRPr>
            </a:lvl5pPr>
            <a:lvl6pPr lvl="5" rtl="0" algn="r">
              <a:buNone/>
              <a:defRPr sz="1000">
                <a:solidFill>
                  <a:schemeClr val="dk1"/>
                </a:solidFill>
                <a:latin typeface="Old Standard TT"/>
                <a:ea typeface="Old Standard TT"/>
                <a:cs typeface="Old Standard TT"/>
                <a:sym typeface="Old Standard TT"/>
              </a:defRPr>
            </a:lvl6pPr>
            <a:lvl7pPr lvl="6" rtl="0" algn="r">
              <a:buNone/>
              <a:defRPr sz="1000">
                <a:solidFill>
                  <a:schemeClr val="dk1"/>
                </a:solidFill>
                <a:latin typeface="Old Standard TT"/>
                <a:ea typeface="Old Standard TT"/>
                <a:cs typeface="Old Standard TT"/>
                <a:sym typeface="Old Standard TT"/>
              </a:defRPr>
            </a:lvl7pPr>
            <a:lvl8pPr lvl="7" rtl="0" algn="r">
              <a:buNone/>
              <a:defRPr sz="1000">
                <a:solidFill>
                  <a:schemeClr val="dk1"/>
                </a:solidFill>
                <a:latin typeface="Old Standard TT"/>
                <a:ea typeface="Old Standard TT"/>
                <a:cs typeface="Old Standard TT"/>
                <a:sym typeface="Old Standard TT"/>
              </a:defRPr>
            </a:lvl8pPr>
            <a:lvl9pPr lvl="8" rtl="0"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jp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5.jpg"/><Relationship Id="rId4" Type="http://schemas.openxmlformats.org/officeDocument/2006/relationships/image" Target="../media/image16.jp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9.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3.jpg"/><Relationship Id="rId4" Type="http://schemas.openxmlformats.org/officeDocument/2006/relationships/image" Target="../media/image2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0.jpg"/><Relationship Id="rId4" Type="http://schemas.openxmlformats.org/officeDocument/2006/relationships/image" Target="../media/image24.jpg"/><Relationship Id="rId5" Type="http://schemas.openxmlformats.org/officeDocument/2006/relationships/image" Target="../media/image25.jpg"/><Relationship Id="rId6" Type="http://schemas.openxmlformats.org/officeDocument/2006/relationships/image" Target="../media/image2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23.jpg"/><Relationship Id="rId4" Type="http://schemas.openxmlformats.org/officeDocument/2006/relationships/image" Target="../media/image2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jpg"/><Relationship Id="rId5" Type="http://schemas.openxmlformats.org/officeDocument/2006/relationships/image" Target="../media/image19.png"/><Relationship Id="rId6"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7.jpg"/><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an Operating</a:t>
            </a:r>
            <a:r>
              <a:rPr lang="en"/>
              <a:t> System</a:t>
            </a:r>
            <a:r>
              <a:rPr lang="en"/>
              <a:t> ?</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Aaron Mascarenhas</a:t>
            </a:r>
            <a:endParaRPr/>
          </a:p>
        </p:txBody>
      </p:sp>
      <p:pic>
        <p:nvPicPr>
          <p:cNvPr descr="Image result for operating system" id="61" name="Google Shape;61;p13"/>
          <p:cNvPicPr preferRelativeResize="0"/>
          <p:nvPr/>
        </p:nvPicPr>
        <p:blipFill>
          <a:blip r:embed="rId3">
            <a:alphaModFix/>
          </a:blip>
          <a:stretch>
            <a:fillRect/>
          </a:stretch>
        </p:blipFill>
        <p:spPr>
          <a:xfrm>
            <a:off x="5562800" y="561900"/>
            <a:ext cx="2733675" cy="1676400"/>
          </a:xfrm>
          <a:prstGeom prst="rect">
            <a:avLst/>
          </a:prstGeom>
          <a:noFill/>
          <a:ln>
            <a:noFill/>
          </a:ln>
        </p:spPr>
      </p:pic>
      <p:pic>
        <p:nvPicPr>
          <p:cNvPr descr="Image result for operating system" id="62" name="Google Shape;62;p13"/>
          <p:cNvPicPr preferRelativeResize="0"/>
          <p:nvPr/>
        </p:nvPicPr>
        <p:blipFill>
          <a:blip r:embed="rId4">
            <a:alphaModFix/>
          </a:blip>
          <a:stretch>
            <a:fillRect/>
          </a:stretch>
        </p:blipFill>
        <p:spPr>
          <a:xfrm>
            <a:off x="1314650" y="528563"/>
            <a:ext cx="1809750" cy="1743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490250" y="526350"/>
            <a:ext cx="80286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Features</a:t>
            </a:r>
            <a:r>
              <a:rPr lang="en" sz="3600"/>
              <a:t> of an Operating System...</a:t>
            </a:r>
            <a:endParaRPr sz="3600"/>
          </a:p>
        </p:txBody>
      </p:sp>
      <p:sp>
        <p:nvSpPr>
          <p:cNvPr id="124" name="Google Shape;124;p22"/>
          <p:cNvSpPr txBox="1"/>
          <p:nvPr/>
        </p:nvSpPr>
        <p:spPr>
          <a:xfrm>
            <a:off x="707325" y="1040275"/>
            <a:ext cx="5988600" cy="40119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u="sng"/>
              <a:t>Kernel</a:t>
            </a:r>
            <a:r>
              <a:rPr b="1" lang="en" sz="1800"/>
              <a:t> </a:t>
            </a:r>
            <a:r>
              <a:rPr b="1" lang="en" sz="1800"/>
              <a:t>-</a:t>
            </a:r>
            <a:endParaRPr sz="1800"/>
          </a:p>
          <a:p>
            <a:pPr indent="0" lvl="0" marL="9144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Most </a:t>
            </a:r>
            <a:r>
              <a:rPr b="1" lang="en" sz="1200"/>
              <a:t>important part</a:t>
            </a:r>
            <a:r>
              <a:rPr lang="en" sz="1200"/>
              <a:t> as it helps in the operating system</a:t>
            </a:r>
            <a:endParaRPr sz="1200"/>
          </a:p>
          <a:p>
            <a:pPr indent="-304800" lvl="0" marL="457200" rtl="0" algn="l">
              <a:spcBef>
                <a:spcPts val="0"/>
              </a:spcBef>
              <a:spcAft>
                <a:spcPts val="0"/>
              </a:spcAft>
              <a:buSzPts val="1200"/>
              <a:buChar char="-"/>
            </a:pPr>
            <a:r>
              <a:rPr b="1" lang="en" sz="1200"/>
              <a:t>Providing services</a:t>
            </a:r>
            <a:r>
              <a:rPr lang="en" sz="1200"/>
              <a:t> for different parts of the systems. </a:t>
            </a:r>
            <a:endParaRPr sz="1200"/>
          </a:p>
          <a:p>
            <a:pPr indent="-304800" lvl="0" marL="457200" rtl="0" algn="l">
              <a:spcBef>
                <a:spcPts val="0"/>
              </a:spcBef>
              <a:spcAft>
                <a:spcPts val="0"/>
              </a:spcAft>
              <a:buSzPts val="1200"/>
              <a:buChar char="-"/>
            </a:pPr>
            <a:r>
              <a:rPr b="1" lang="en" sz="1200"/>
              <a:t>Loads up</a:t>
            </a:r>
            <a:r>
              <a:rPr lang="en" sz="1200"/>
              <a:t> with the operating systems boots up, and </a:t>
            </a:r>
            <a:endParaRPr sz="1200"/>
          </a:p>
          <a:p>
            <a:pPr indent="-304800" lvl="0" marL="457200" rtl="0" algn="l">
              <a:spcBef>
                <a:spcPts val="0"/>
              </a:spcBef>
              <a:spcAft>
                <a:spcPts val="0"/>
              </a:spcAft>
              <a:buSzPts val="1200"/>
              <a:buChar char="-"/>
            </a:pPr>
            <a:r>
              <a:rPr lang="en" sz="1200"/>
              <a:t>Performs low end tasks which control the d</a:t>
            </a:r>
            <a:r>
              <a:rPr b="1" lang="en" sz="1200"/>
              <a:t>isk management, memory management, and task management</a:t>
            </a:r>
            <a:r>
              <a:rPr lang="en" sz="1200"/>
              <a:t> as the kernel run in the the background. </a:t>
            </a:r>
            <a:endParaRPr sz="1200"/>
          </a:p>
          <a:p>
            <a:pPr indent="0" lvl="0" marL="0" rtl="0" algn="l">
              <a:spcBef>
                <a:spcPts val="0"/>
              </a:spcBef>
              <a:spcAft>
                <a:spcPts val="0"/>
              </a:spcAft>
              <a:buNone/>
            </a:pPr>
            <a:r>
              <a:t/>
            </a:r>
            <a:endParaRPr sz="1200"/>
          </a:p>
          <a:p>
            <a:pPr indent="-342900" lvl="0" marL="457200" rtl="0" algn="l">
              <a:spcBef>
                <a:spcPts val="0"/>
              </a:spcBef>
              <a:spcAft>
                <a:spcPts val="0"/>
              </a:spcAft>
              <a:buSzPts val="1800"/>
              <a:buChar char="●"/>
            </a:pPr>
            <a:r>
              <a:rPr b="1" lang="en" sz="1800" u="sng"/>
              <a:t>Microkernel</a:t>
            </a:r>
            <a:r>
              <a:rPr b="1" lang="en" sz="1800"/>
              <a:t> -</a:t>
            </a:r>
            <a:endParaRPr b="1" sz="1800"/>
          </a:p>
          <a:p>
            <a:pPr indent="0" lvl="0" marL="0" rtl="0" algn="l">
              <a:spcBef>
                <a:spcPts val="0"/>
              </a:spcBef>
              <a:spcAft>
                <a:spcPts val="0"/>
              </a:spcAft>
              <a:buNone/>
            </a:pPr>
            <a:r>
              <a:t/>
            </a:r>
            <a:endParaRPr b="1" sz="1200"/>
          </a:p>
          <a:p>
            <a:pPr indent="-304800" lvl="0" marL="457200" rtl="0" algn="l">
              <a:spcBef>
                <a:spcPts val="0"/>
              </a:spcBef>
              <a:spcAft>
                <a:spcPts val="0"/>
              </a:spcAft>
              <a:buSzPts val="1200"/>
              <a:buChar char="-"/>
            </a:pPr>
            <a:r>
              <a:rPr lang="en" sz="1200"/>
              <a:t>This part of the keral is responsible for </a:t>
            </a:r>
            <a:r>
              <a:rPr b="1" lang="en" sz="1200"/>
              <a:t>memory management, multitasking, and interprocess communications .</a:t>
            </a:r>
            <a:r>
              <a:rPr lang="en" sz="1200"/>
              <a:t> </a:t>
            </a:r>
            <a:endParaRPr sz="1200"/>
          </a:p>
          <a:p>
            <a:pPr indent="-304800" lvl="0" marL="457200" rtl="0" algn="l">
              <a:spcBef>
                <a:spcPts val="0"/>
              </a:spcBef>
              <a:spcAft>
                <a:spcPts val="0"/>
              </a:spcAft>
              <a:buSzPts val="1200"/>
              <a:buChar char="-"/>
            </a:pPr>
            <a:r>
              <a:rPr b="1" lang="en" sz="1200"/>
              <a:t>Used by the hardwares</a:t>
            </a:r>
            <a:r>
              <a:rPr lang="en" sz="1200"/>
              <a:t> that provide these services.</a:t>
            </a:r>
            <a:endParaRPr sz="1200"/>
          </a:p>
          <a:p>
            <a:pPr indent="0" lvl="0" marL="0" rtl="0" algn="l">
              <a:spcBef>
                <a:spcPts val="0"/>
              </a:spcBef>
              <a:spcAft>
                <a:spcPts val="0"/>
              </a:spcAft>
              <a:buNone/>
            </a:pPr>
            <a:r>
              <a:t/>
            </a:r>
            <a:endParaRPr b="1" sz="1200" u="sng"/>
          </a:p>
          <a:p>
            <a:pPr indent="-342900" lvl="0" marL="457200" rtl="0" algn="l">
              <a:spcBef>
                <a:spcPts val="0"/>
              </a:spcBef>
              <a:spcAft>
                <a:spcPts val="0"/>
              </a:spcAft>
              <a:buSzPts val="1800"/>
              <a:buChar char="●"/>
            </a:pPr>
            <a:r>
              <a:rPr b="1" lang="en" sz="1800" u="sng"/>
              <a:t>Monolithic Kernels</a:t>
            </a:r>
            <a:r>
              <a:rPr b="1" lang="en" sz="1800"/>
              <a:t> -</a:t>
            </a:r>
            <a:endParaRPr b="1" sz="18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solidFill>
                  <a:schemeClr val="dk1"/>
                </a:solidFill>
              </a:rPr>
              <a:t>This part of the </a:t>
            </a:r>
            <a:r>
              <a:rPr b="1" lang="en" sz="1200">
                <a:solidFill>
                  <a:schemeClr val="dk1"/>
                </a:solidFill>
              </a:rPr>
              <a:t>kernel boots</a:t>
            </a:r>
            <a:r>
              <a:rPr lang="en" sz="1200">
                <a:solidFill>
                  <a:schemeClr val="dk1"/>
                </a:solidFill>
              </a:rPr>
              <a:t> along with main operating system, </a:t>
            </a:r>
            <a:endParaRPr sz="1200">
              <a:solidFill>
                <a:schemeClr val="dk1"/>
              </a:solidFill>
            </a:endParaRPr>
          </a:p>
          <a:p>
            <a:pPr indent="-304800" lvl="0" marL="457200" rtl="0" algn="l">
              <a:spcBef>
                <a:spcPts val="0"/>
              </a:spcBef>
              <a:spcAft>
                <a:spcPts val="0"/>
              </a:spcAft>
              <a:buSzPts val="1200"/>
              <a:buChar char="-"/>
            </a:pPr>
            <a:r>
              <a:rPr lang="en" sz="1200">
                <a:solidFill>
                  <a:schemeClr val="dk1"/>
                </a:solidFill>
              </a:rPr>
              <a:t>Provides more</a:t>
            </a:r>
            <a:r>
              <a:rPr b="1" lang="en" sz="1200">
                <a:solidFill>
                  <a:schemeClr val="dk1"/>
                </a:solidFill>
              </a:rPr>
              <a:t> power to the hardware</a:t>
            </a:r>
            <a:r>
              <a:rPr lang="en" sz="1200">
                <a:solidFill>
                  <a:schemeClr val="dk1"/>
                </a:solidFill>
              </a:rPr>
              <a:t> in the same memory area as the kernel thread  </a:t>
            </a:r>
            <a:endParaRPr sz="1200"/>
          </a:p>
        </p:txBody>
      </p:sp>
      <p:pic>
        <p:nvPicPr>
          <p:cNvPr descr="Image result for kernel operating system" id="125" name="Google Shape;125;p22"/>
          <p:cNvPicPr preferRelativeResize="0"/>
          <p:nvPr/>
        </p:nvPicPr>
        <p:blipFill>
          <a:blip r:embed="rId3">
            <a:alphaModFix/>
          </a:blip>
          <a:stretch>
            <a:fillRect/>
          </a:stretch>
        </p:blipFill>
        <p:spPr>
          <a:xfrm>
            <a:off x="6819900" y="3531725"/>
            <a:ext cx="1514475" cy="1478416"/>
          </a:xfrm>
          <a:prstGeom prst="rect">
            <a:avLst/>
          </a:prstGeom>
          <a:noFill/>
          <a:ln>
            <a:noFill/>
          </a:ln>
        </p:spPr>
      </p:pic>
      <p:pic>
        <p:nvPicPr>
          <p:cNvPr descr="Image result for kernel" id="126" name="Google Shape;126;p22"/>
          <p:cNvPicPr preferRelativeResize="0"/>
          <p:nvPr/>
        </p:nvPicPr>
        <p:blipFill>
          <a:blip r:embed="rId4">
            <a:alphaModFix/>
          </a:blip>
          <a:stretch>
            <a:fillRect/>
          </a:stretch>
        </p:blipFill>
        <p:spPr>
          <a:xfrm>
            <a:off x="6819900" y="1040275"/>
            <a:ext cx="1514475" cy="1095700"/>
          </a:xfrm>
          <a:prstGeom prst="rect">
            <a:avLst/>
          </a:prstGeom>
          <a:noFill/>
          <a:ln>
            <a:noFill/>
          </a:ln>
        </p:spPr>
      </p:pic>
      <p:pic>
        <p:nvPicPr>
          <p:cNvPr descr="Image result for micro kernel" id="127" name="Google Shape;127;p22"/>
          <p:cNvPicPr preferRelativeResize="0"/>
          <p:nvPr/>
        </p:nvPicPr>
        <p:blipFill>
          <a:blip r:embed="rId5">
            <a:alphaModFix/>
          </a:blip>
          <a:stretch>
            <a:fillRect/>
          </a:stretch>
        </p:blipFill>
        <p:spPr>
          <a:xfrm>
            <a:off x="6738938" y="2362750"/>
            <a:ext cx="1676400" cy="1009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490250" y="526350"/>
            <a:ext cx="80286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Features of an Operating System...</a:t>
            </a:r>
            <a:endParaRPr sz="3600"/>
          </a:p>
        </p:txBody>
      </p:sp>
      <p:sp>
        <p:nvSpPr>
          <p:cNvPr id="133" name="Google Shape;133;p23"/>
          <p:cNvSpPr txBox="1"/>
          <p:nvPr/>
        </p:nvSpPr>
        <p:spPr>
          <a:xfrm>
            <a:off x="707325" y="1040275"/>
            <a:ext cx="5203500" cy="38085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u="sng"/>
              <a:t>API</a:t>
            </a:r>
            <a:r>
              <a:rPr b="1" lang="en" sz="1800"/>
              <a:t> - </a:t>
            </a:r>
            <a:endParaRPr b="1" sz="1800"/>
          </a:p>
          <a:p>
            <a:pPr indent="0" lvl="0" marL="0" rtl="0" algn="l">
              <a:spcBef>
                <a:spcPts val="0"/>
              </a:spcBef>
              <a:spcAft>
                <a:spcPts val="0"/>
              </a:spcAft>
              <a:buNone/>
            </a:pPr>
            <a:r>
              <a:t/>
            </a:r>
            <a:endParaRPr b="1" sz="1200"/>
          </a:p>
          <a:p>
            <a:pPr indent="0" lvl="0" marL="0" rtl="0" algn="l">
              <a:spcBef>
                <a:spcPts val="0"/>
              </a:spcBef>
              <a:spcAft>
                <a:spcPts val="0"/>
              </a:spcAft>
              <a:buNone/>
            </a:pPr>
            <a:r>
              <a:t/>
            </a:r>
            <a:endParaRPr b="1" sz="1200"/>
          </a:p>
          <a:p>
            <a:pPr indent="-342900" lvl="0" marL="457200" rtl="0" algn="l">
              <a:spcBef>
                <a:spcPts val="0"/>
              </a:spcBef>
              <a:spcAft>
                <a:spcPts val="0"/>
              </a:spcAft>
              <a:buSzPts val="1800"/>
              <a:buChar char="-"/>
            </a:pPr>
            <a:r>
              <a:rPr b="1" lang="en" sz="1800"/>
              <a:t>API</a:t>
            </a:r>
            <a:r>
              <a:rPr lang="en" sz="1800"/>
              <a:t> </a:t>
            </a:r>
            <a:r>
              <a:rPr lang="en" sz="1800"/>
              <a:t>stands </a:t>
            </a:r>
            <a:r>
              <a:rPr b="1" lang="en" sz="1800"/>
              <a:t>Application Programming Interface</a:t>
            </a:r>
            <a:r>
              <a:rPr lang="en" sz="1800"/>
              <a:t>, It is built for customers other organisations. </a:t>
            </a:r>
            <a:endParaRPr sz="1800"/>
          </a:p>
          <a:p>
            <a:pPr indent="-342900" lvl="0" marL="457200" rtl="0" algn="l">
              <a:spcBef>
                <a:spcPts val="0"/>
              </a:spcBef>
              <a:spcAft>
                <a:spcPts val="0"/>
              </a:spcAft>
              <a:buSzPts val="1800"/>
              <a:buChar char="-"/>
            </a:pPr>
            <a:r>
              <a:rPr lang="en" sz="1800"/>
              <a:t>Set of </a:t>
            </a:r>
            <a:r>
              <a:rPr b="1" lang="en" sz="1800"/>
              <a:t>functions and commands</a:t>
            </a:r>
            <a:r>
              <a:rPr lang="en" sz="1800"/>
              <a:t>, which are used to create softwares.</a:t>
            </a:r>
            <a:endParaRPr sz="1800"/>
          </a:p>
          <a:p>
            <a:pPr indent="-342900" lvl="0" marL="457200" rtl="0" algn="l">
              <a:spcBef>
                <a:spcPts val="0"/>
              </a:spcBef>
              <a:spcAft>
                <a:spcPts val="0"/>
              </a:spcAft>
              <a:buSzPts val="1800"/>
              <a:buChar char="-"/>
            </a:pPr>
            <a:r>
              <a:rPr lang="en" sz="1800"/>
              <a:t>For windows the API, consist of </a:t>
            </a:r>
            <a:r>
              <a:rPr b="1" lang="en" sz="1800"/>
              <a:t>dialog box, windows, scrollbars</a:t>
            </a:r>
            <a:r>
              <a:rPr lang="en" sz="1800"/>
              <a:t> for the developers with user interface.</a:t>
            </a:r>
            <a:endParaRPr sz="1200"/>
          </a:p>
        </p:txBody>
      </p:sp>
      <p:pic>
        <p:nvPicPr>
          <p:cNvPr descr="Image result for api system" id="134" name="Google Shape;134;p23"/>
          <p:cNvPicPr preferRelativeResize="0"/>
          <p:nvPr/>
        </p:nvPicPr>
        <p:blipFill>
          <a:blip r:embed="rId3">
            <a:alphaModFix/>
          </a:blip>
          <a:stretch>
            <a:fillRect/>
          </a:stretch>
        </p:blipFill>
        <p:spPr>
          <a:xfrm>
            <a:off x="6299900" y="1199050"/>
            <a:ext cx="2409825" cy="1485900"/>
          </a:xfrm>
          <a:prstGeom prst="rect">
            <a:avLst/>
          </a:prstGeom>
          <a:noFill/>
          <a:ln>
            <a:noFill/>
          </a:ln>
        </p:spPr>
      </p:pic>
      <p:pic>
        <p:nvPicPr>
          <p:cNvPr descr="Image result for api system" id="135" name="Google Shape;135;p23"/>
          <p:cNvPicPr preferRelativeResize="0"/>
          <p:nvPr/>
        </p:nvPicPr>
        <p:blipFill>
          <a:blip r:embed="rId4">
            <a:alphaModFix/>
          </a:blip>
          <a:stretch>
            <a:fillRect/>
          </a:stretch>
        </p:blipFill>
        <p:spPr>
          <a:xfrm>
            <a:off x="5957000" y="3061075"/>
            <a:ext cx="3095625" cy="1476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490250" y="526350"/>
            <a:ext cx="80286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Features of an Operating System...</a:t>
            </a:r>
            <a:endParaRPr sz="3600"/>
          </a:p>
        </p:txBody>
      </p:sp>
      <p:sp>
        <p:nvSpPr>
          <p:cNvPr id="141" name="Google Shape;141;p24"/>
          <p:cNvSpPr txBox="1"/>
          <p:nvPr/>
        </p:nvSpPr>
        <p:spPr>
          <a:xfrm>
            <a:off x="707325" y="1040275"/>
            <a:ext cx="5203500" cy="38085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u="sng"/>
              <a:t>HAL</a:t>
            </a:r>
            <a:r>
              <a:rPr b="1" lang="en" sz="1800"/>
              <a:t>- </a:t>
            </a:r>
            <a:endParaRPr b="1"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b="1" lang="en" sz="1800"/>
              <a:t>HAL</a:t>
            </a:r>
            <a:r>
              <a:rPr lang="en" sz="1800"/>
              <a:t> is termed as </a:t>
            </a:r>
            <a:r>
              <a:rPr b="1" lang="en" sz="1800"/>
              <a:t>Hardware abstraction layer</a:t>
            </a:r>
            <a:r>
              <a:rPr lang="en" sz="1800"/>
              <a:t>, which helps interact with hardware devices.</a:t>
            </a:r>
            <a:endParaRPr sz="1800"/>
          </a:p>
          <a:p>
            <a:pPr indent="-342900" lvl="0" marL="457200" rtl="0" algn="l">
              <a:spcBef>
                <a:spcPts val="0"/>
              </a:spcBef>
              <a:spcAft>
                <a:spcPts val="0"/>
              </a:spcAft>
              <a:buSzPts val="1800"/>
              <a:buChar char="-"/>
            </a:pPr>
            <a:r>
              <a:rPr lang="en" sz="1800"/>
              <a:t>In </a:t>
            </a:r>
            <a:r>
              <a:rPr b="1" lang="en" sz="1800"/>
              <a:t>Windows 2000</a:t>
            </a:r>
            <a:r>
              <a:rPr lang="en" sz="1800"/>
              <a:t>, it includes a hardware abstraction layer.</a:t>
            </a:r>
            <a:endParaRPr sz="1800"/>
          </a:p>
          <a:p>
            <a:pPr indent="-342900" lvl="0" marL="457200" rtl="0" algn="l">
              <a:spcBef>
                <a:spcPts val="0"/>
              </a:spcBef>
              <a:spcAft>
                <a:spcPts val="0"/>
              </a:spcAft>
              <a:buSzPts val="1800"/>
              <a:buChar char="-"/>
            </a:pPr>
            <a:r>
              <a:rPr lang="en" sz="1800"/>
              <a:t>The operating system’s </a:t>
            </a:r>
            <a:r>
              <a:rPr b="1" lang="en" sz="1800"/>
              <a:t>kernel or device drivers can call</a:t>
            </a:r>
            <a:r>
              <a:rPr lang="en" sz="1800"/>
              <a:t> the hardware abstraction layer.</a:t>
            </a:r>
            <a:endParaRPr sz="1800"/>
          </a:p>
          <a:p>
            <a:pPr indent="0" lvl="0" marL="914400" rtl="0" algn="l">
              <a:spcBef>
                <a:spcPts val="0"/>
              </a:spcBef>
              <a:spcAft>
                <a:spcPts val="0"/>
              </a:spcAft>
              <a:buNone/>
            </a:pPr>
            <a:r>
              <a:t/>
            </a:r>
            <a:endParaRPr b="1" sz="1200"/>
          </a:p>
          <a:p>
            <a:pPr indent="0" lvl="0" marL="0" rtl="0" algn="l">
              <a:spcBef>
                <a:spcPts val="0"/>
              </a:spcBef>
              <a:spcAft>
                <a:spcPts val="0"/>
              </a:spcAft>
              <a:buNone/>
            </a:pPr>
            <a:r>
              <a:t/>
            </a:r>
            <a:endParaRPr sz="1200"/>
          </a:p>
        </p:txBody>
      </p:sp>
      <p:pic>
        <p:nvPicPr>
          <p:cNvPr descr="Image result for hardware abstraction layer" id="142" name="Google Shape;142;p24"/>
          <p:cNvPicPr preferRelativeResize="0"/>
          <p:nvPr/>
        </p:nvPicPr>
        <p:blipFill>
          <a:blip r:embed="rId3">
            <a:alphaModFix/>
          </a:blip>
          <a:stretch>
            <a:fillRect/>
          </a:stretch>
        </p:blipFill>
        <p:spPr>
          <a:xfrm>
            <a:off x="6766250" y="1152525"/>
            <a:ext cx="1752600" cy="1752600"/>
          </a:xfrm>
          <a:prstGeom prst="rect">
            <a:avLst/>
          </a:prstGeom>
          <a:noFill/>
          <a:ln>
            <a:noFill/>
          </a:ln>
        </p:spPr>
      </p:pic>
      <p:pic>
        <p:nvPicPr>
          <p:cNvPr descr="Image result for hardware abstraction layer" id="143" name="Google Shape;143;p24"/>
          <p:cNvPicPr preferRelativeResize="0"/>
          <p:nvPr/>
        </p:nvPicPr>
        <p:blipFill>
          <a:blip r:embed="rId4">
            <a:alphaModFix/>
          </a:blip>
          <a:stretch>
            <a:fillRect/>
          </a:stretch>
        </p:blipFill>
        <p:spPr>
          <a:xfrm>
            <a:off x="6375725" y="3039025"/>
            <a:ext cx="2533650" cy="1809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What are the Services of an Operating System ?</a:t>
            </a:r>
            <a:endParaRPr/>
          </a:p>
        </p:txBody>
      </p:sp>
      <p:pic>
        <p:nvPicPr>
          <p:cNvPr descr="Image result for Service management" id="149" name="Google Shape;149;p25"/>
          <p:cNvPicPr preferRelativeResize="0"/>
          <p:nvPr/>
        </p:nvPicPr>
        <p:blipFill>
          <a:blip r:embed="rId3">
            <a:alphaModFix/>
          </a:blip>
          <a:stretch>
            <a:fillRect/>
          </a:stretch>
        </p:blipFill>
        <p:spPr>
          <a:xfrm>
            <a:off x="5162750" y="714300"/>
            <a:ext cx="3114675" cy="1466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490250" y="526350"/>
            <a:ext cx="80286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Services of an Operating System...</a:t>
            </a:r>
            <a:endParaRPr sz="3600"/>
          </a:p>
        </p:txBody>
      </p:sp>
      <p:sp>
        <p:nvSpPr>
          <p:cNvPr id="155" name="Google Shape;155;p26"/>
          <p:cNvSpPr txBox="1"/>
          <p:nvPr/>
        </p:nvSpPr>
        <p:spPr>
          <a:xfrm>
            <a:off x="707325" y="1040275"/>
            <a:ext cx="5203500" cy="38085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sz="1200" u="sng"/>
              <a:t>File Management</a:t>
            </a:r>
            <a:r>
              <a:rPr b="1" lang="en" sz="1200"/>
              <a:t> -</a:t>
            </a:r>
            <a:endParaRPr b="1" sz="1200"/>
          </a:p>
          <a:p>
            <a:pPr indent="-304800" lvl="0" marL="457200" rtl="0" algn="l">
              <a:spcBef>
                <a:spcPts val="0"/>
              </a:spcBef>
              <a:spcAft>
                <a:spcPts val="0"/>
              </a:spcAft>
              <a:buSzPts val="1200"/>
              <a:buChar char="-"/>
            </a:pPr>
            <a:r>
              <a:rPr lang="en" sz="1200"/>
              <a:t>Operating system helps in managing files and organizing them in separate folders where the CPU can locate it easily.</a:t>
            </a:r>
            <a:endParaRPr sz="1200"/>
          </a:p>
          <a:p>
            <a:pPr indent="0" lvl="0" marL="914400" rtl="0" algn="l">
              <a:spcBef>
                <a:spcPts val="0"/>
              </a:spcBef>
              <a:spcAft>
                <a:spcPts val="0"/>
              </a:spcAft>
              <a:buNone/>
            </a:pPr>
            <a:r>
              <a:t/>
            </a:r>
            <a:endParaRPr sz="1200"/>
          </a:p>
          <a:p>
            <a:pPr indent="-304800" lvl="0" marL="457200" rtl="0" algn="l">
              <a:spcBef>
                <a:spcPts val="0"/>
              </a:spcBef>
              <a:spcAft>
                <a:spcPts val="0"/>
              </a:spcAft>
              <a:buSzPts val="1200"/>
              <a:buChar char="●"/>
            </a:pPr>
            <a:r>
              <a:rPr b="1" lang="en" sz="1200" u="sng"/>
              <a:t>Provides user interface</a:t>
            </a:r>
            <a:r>
              <a:rPr b="1" lang="en" sz="1200"/>
              <a:t> - </a:t>
            </a:r>
            <a:endParaRPr b="1" sz="1200"/>
          </a:p>
          <a:p>
            <a:pPr indent="-304800" lvl="0" marL="457200" rtl="0" algn="l">
              <a:spcBef>
                <a:spcPts val="0"/>
              </a:spcBef>
              <a:spcAft>
                <a:spcPts val="0"/>
              </a:spcAft>
              <a:buSzPts val="1200"/>
              <a:buChar char="-"/>
            </a:pPr>
            <a:r>
              <a:rPr lang="en" sz="1200"/>
              <a:t>Users can easily interact with the system as the operating system allows them to do so with simple to use interface.</a:t>
            </a:r>
            <a:endParaRPr sz="1200"/>
          </a:p>
          <a:p>
            <a:pPr indent="0" lvl="0" marL="914400" rtl="0" algn="l">
              <a:spcBef>
                <a:spcPts val="0"/>
              </a:spcBef>
              <a:spcAft>
                <a:spcPts val="0"/>
              </a:spcAft>
              <a:buNone/>
            </a:pPr>
            <a:r>
              <a:t/>
            </a:r>
            <a:endParaRPr b="1" sz="1200"/>
          </a:p>
          <a:p>
            <a:pPr indent="-304800" lvl="0" marL="457200" rtl="0" algn="l">
              <a:spcBef>
                <a:spcPts val="0"/>
              </a:spcBef>
              <a:spcAft>
                <a:spcPts val="0"/>
              </a:spcAft>
              <a:buSzPts val="1200"/>
              <a:buChar char="●"/>
            </a:pPr>
            <a:r>
              <a:rPr b="1" lang="en" sz="1200" u="sng"/>
              <a:t>Hardware Adaptability</a:t>
            </a:r>
            <a:r>
              <a:rPr b="1" lang="en" sz="1200"/>
              <a:t>- </a:t>
            </a:r>
            <a:endParaRPr b="1" sz="1200"/>
          </a:p>
          <a:p>
            <a:pPr indent="-304800" lvl="0" marL="457200" rtl="0" algn="l">
              <a:spcBef>
                <a:spcPts val="0"/>
              </a:spcBef>
              <a:spcAft>
                <a:spcPts val="0"/>
              </a:spcAft>
              <a:buSzPts val="1200"/>
              <a:buChar char="-"/>
            </a:pPr>
            <a:r>
              <a:rPr lang="en" sz="1200"/>
              <a:t>It can adapt to different hardware system without causing any problems to the CPU and is compatible with various systems.</a:t>
            </a:r>
            <a:endParaRPr sz="1200"/>
          </a:p>
          <a:p>
            <a:pPr indent="0" lvl="0" marL="914400" rtl="0" algn="l">
              <a:spcBef>
                <a:spcPts val="0"/>
              </a:spcBef>
              <a:spcAft>
                <a:spcPts val="0"/>
              </a:spcAft>
              <a:buNone/>
            </a:pPr>
            <a:r>
              <a:t/>
            </a:r>
            <a:endParaRPr b="1" sz="1200"/>
          </a:p>
          <a:p>
            <a:pPr indent="-304800" lvl="0" marL="457200" rtl="0" algn="l">
              <a:spcBef>
                <a:spcPts val="0"/>
              </a:spcBef>
              <a:spcAft>
                <a:spcPts val="0"/>
              </a:spcAft>
              <a:buSzPts val="1200"/>
              <a:buChar char="●"/>
            </a:pPr>
            <a:r>
              <a:rPr b="1" lang="en" sz="1200" u="sng"/>
              <a:t>Memory Management</a:t>
            </a:r>
            <a:r>
              <a:rPr b="1" lang="en" sz="1200"/>
              <a:t> -</a:t>
            </a:r>
            <a:endParaRPr b="1" sz="1200"/>
          </a:p>
          <a:p>
            <a:pPr indent="-304800" lvl="0" marL="457200" rtl="0" algn="l">
              <a:spcBef>
                <a:spcPts val="0"/>
              </a:spcBef>
              <a:spcAft>
                <a:spcPts val="0"/>
              </a:spcAft>
              <a:buSzPts val="1200"/>
              <a:buChar char="-"/>
            </a:pPr>
            <a:r>
              <a:rPr lang="en" sz="1200"/>
              <a:t>Operating system manages memory by allocating different memory segments to carry out specific tasks properly. </a:t>
            </a:r>
            <a:endParaRPr sz="1200"/>
          </a:p>
          <a:p>
            <a:pPr indent="0" lvl="0" marL="914400" rtl="0" algn="l">
              <a:spcBef>
                <a:spcPts val="0"/>
              </a:spcBef>
              <a:spcAft>
                <a:spcPts val="0"/>
              </a:spcAft>
              <a:buNone/>
            </a:pPr>
            <a:r>
              <a:t/>
            </a:r>
            <a:endParaRPr sz="1200"/>
          </a:p>
          <a:p>
            <a:pPr indent="-304800" lvl="0" marL="457200" rtl="0" algn="l">
              <a:spcBef>
                <a:spcPts val="0"/>
              </a:spcBef>
              <a:spcAft>
                <a:spcPts val="0"/>
              </a:spcAft>
              <a:buSzPts val="1200"/>
              <a:buChar char="●"/>
            </a:pPr>
            <a:r>
              <a:rPr b="1" lang="en" sz="1200" u="sng"/>
              <a:t>Task Management</a:t>
            </a:r>
            <a:r>
              <a:rPr b="1" lang="en" sz="1200"/>
              <a:t> - </a:t>
            </a:r>
            <a:endParaRPr b="1" sz="1200"/>
          </a:p>
          <a:p>
            <a:pPr indent="-304800" lvl="0" marL="457200" rtl="0" algn="l">
              <a:spcBef>
                <a:spcPts val="0"/>
              </a:spcBef>
              <a:spcAft>
                <a:spcPts val="0"/>
              </a:spcAft>
              <a:buSzPts val="1200"/>
              <a:buChar char="-"/>
            </a:pPr>
            <a:r>
              <a:rPr lang="en" sz="1200"/>
              <a:t>It manages task by distributing the workload to limited amount of memory in the CPU to run a smooth as possible without any issues to the system itself.</a:t>
            </a:r>
            <a:endParaRPr sz="1200"/>
          </a:p>
        </p:txBody>
      </p:sp>
      <p:pic>
        <p:nvPicPr>
          <p:cNvPr descr="Image result for file management" id="156" name="Google Shape;156;p26"/>
          <p:cNvPicPr preferRelativeResize="0"/>
          <p:nvPr/>
        </p:nvPicPr>
        <p:blipFill>
          <a:blip r:embed="rId3">
            <a:alphaModFix/>
          </a:blip>
          <a:stretch>
            <a:fillRect/>
          </a:stretch>
        </p:blipFill>
        <p:spPr>
          <a:xfrm>
            <a:off x="6238875" y="1040275"/>
            <a:ext cx="2905125" cy="1543050"/>
          </a:xfrm>
          <a:prstGeom prst="rect">
            <a:avLst/>
          </a:prstGeom>
          <a:noFill/>
          <a:ln>
            <a:noFill/>
          </a:ln>
        </p:spPr>
      </p:pic>
      <p:pic>
        <p:nvPicPr>
          <p:cNvPr descr="Image result for Task management" id="157" name="Google Shape;157;p26"/>
          <p:cNvPicPr preferRelativeResize="0"/>
          <p:nvPr/>
        </p:nvPicPr>
        <p:blipFill>
          <a:blip r:embed="rId4">
            <a:alphaModFix/>
          </a:blip>
          <a:stretch>
            <a:fillRect/>
          </a:stretch>
        </p:blipFill>
        <p:spPr>
          <a:xfrm>
            <a:off x="6238875" y="2943150"/>
            <a:ext cx="2828925" cy="1619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490250" y="526350"/>
            <a:ext cx="80286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Services of an Operating System...</a:t>
            </a:r>
            <a:endParaRPr sz="3600"/>
          </a:p>
        </p:txBody>
      </p:sp>
      <p:sp>
        <p:nvSpPr>
          <p:cNvPr id="163" name="Google Shape;163;p27"/>
          <p:cNvSpPr txBox="1"/>
          <p:nvPr/>
        </p:nvSpPr>
        <p:spPr>
          <a:xfrm>
            <a:off x="707325" y="1040275"/>
            <a:ext cx="5203500" cy="40485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279400" lvl="0" marL="457200" rtl="0" algn="l">
              <a:spcBef>
                <a:spcPts val="0"/>
              </a:spcBef>
              <a:spcAft>
                <a:spcPts val="0"/>
              </a:spcAft>
              <a:buSzPts val="800"/>
              <a:buChar char="●"/>
            </a:pPr>
            <a:r>
              <a:rPr b="1" lang="en" sz="800" u="sng"/>
              <a:t>Memory Management</a:t>
            </a:r>
            <a:r>
              <a:rPr b="1" lang="en" sz="800"/>
              <a:t> -</a:t>
            </a:r>
            <a:endParaRPr b="1" sz="800"/>
          </a:p>
          <a:p>
            <a:pPr indent="-279400" lvl="0" marL="457200" rtl="0" algn="l">
              <a:spcBef>
                <a:spcPts val="0"/>
              </a:spcBef>
              <a:spcAft>
                <a:spcPts val="0"/>
              </a:spcAft>
              <a:buSzPts val="800"/>
              <a:buChar char="-"/>
            </a:pPr>
            <a:r>
              <a:rPr lang="en" sz="800"/>
              <a:t>Memory is used by different programs which run in the background alongside other activities, if there was no operating system in place the programs may not be able to run properly.</a:t>
            </a:r>
            <a:endParaRPr sz="800"/>
          </a:p>
          <a:p>
            <a:pPr indent="0" lvl="0" marL="914400" rtl="0" algn="l">
              <a:spcBef>
                <a:spcPts val="0"/>
              </a:spcBef>
              <a:spcAft>
                <a:spcPts val="0"/>
              </a:spcAft>
              <a:buNone/>
            </a:pPr>
            <a:r>
              <a:t/>
            </a:r>
            <a:endParaRPr sz="800"/>
          </a:p>
          <a:p>
            <a:pPr indent="-279400" lvl="0" marL="457200" rtl="0" algn="l">
              <a:spcBef>
                <a:spcPts val="0"/>
              </a:spcBef>
              <a:spcAft>
                <a:spcPts val="0"/>
              </a:spcAft>
              <a:buSzPts val="800"/>
              <a:buChar char="●"/>
            </a:pPr>
            <a:r>
              <a:rPr b="1" lang="en" sz="800" u="sng"/>
              <a:t>Disk Management</a:t>
            </a:r>
            <a:r>
              <a:rPr b="1" lang="en" sz="800"/>
              <a:t> - </a:t>
            </a:r>
            <a:endParaRPr b="1" sz="800"/>
          </a:p>
          <a:p>
            <a:pPr indent="-279400" lvl="0" marL="457200" rtl="0" algn="l">
              <a:spcBef>
                <a:spcPts val="0"/>
              </a:spcBef>
              <a:spcAft>
                <a:spcPts val="0"/>
              </a:spcAft>
              <a:buSzPts val="800"/>
              <a:buChar char="-"/>
            </a:pPr>
            <a:r>
              <a:rPr lang="en" sz="800"/>
              <a:t>The Disk is managed by the operating system which takes care of the disk usage and stored files and folders in an efficient manner..</a:t>
            </a:r>
            <a:endParaRPr sz="800"/>
          </a:p>
          <a:p>
            <a:pPr indent="0" lvl="0" marL="914400" rtl="0" algn="l">
              <a:spcBef>
                <a:spcPts val="0"/>
              </a:spcBef>
              <a:spcAft>
                <a:spcPts val="0"/>
              </a:spcAft>
              <a:buNone/>
            </a:pPr>
            <a:r>
              <a:t/>
            </a:r>
            <a:endParaRPr b="1" sz="800"/>
          </a:p>
          <a:p>
            <a:pPr indent="-279400" lvl="0" marL="457200" rtl="0" algn="l">
              <a:spcBef>
                <a:spcPts val="0"/>
              </a:spcBef>
              <a:spcAft>
                <a:spcPts val="0"/>
              </a:spcAft>
              <a:buSzPts val="800"/>
              <a:buChar char="●"/>
            </a:pPr>
            <a:r>
              <a:rPr b="1" lang="en" sz="800" u="sng"/>
              <a:t>Booting</a:t>
            </a:r>
            <a:r>
              <a:rPr b="1" lang="en" sz="800"/>
              <a:t> - </a:t>
            </a:r>
            <a:endParaRPr sz="800"/>
          </a:p>
          <a:p>
            <a:pPr indent="-279400" lvl="0" marL="457200" rtl="0" algn="l">
              <a:spcBef>
                <a:spcPts val="0"/>
              </a:spcBef>
              <a:spcAft>
                <a:spcPts val="0"/>
              </a:spcAft>
              <a:buSzPts val="800"/>
              <a:buChar char="-"/>
            </a:pPr>
            <a:r>
              <a:rPr lang="en" sz="800"/>
              <a:t>The operating system takes care of the start-up by going through the booting process which sets up the pc to make it usable.</a:t>
            </a:r>
            <a:endParaRPr sz="800"/>
          </a:p>
          <a:p>
            <a:pPr indent="0" lvl="0" marL="914400" rtl="0" algn="l">
              <a:spcBef>
                <a:spcPts val="0"/>
              </a:spcBef>
              <a:spcAft>
                <a:spcPts val="0"/>
              </a:spcAft>
              <a:buNone/>
            </a:pPr>
            <a:r>
              <a:t/>
            </a:r>
            <a:endParaRPr b="1" sz="800"/>
          </a:p>
          <a:p>
            <a:pPr indent="-279400" lvl="0" marL="457200" rtl="0" algn="l">
              <a:spcBef>
                <a:spcPts val="0"/>
              </a:spcBef>
              <a:spcAft>
                <a:spcPts val="0"/>
              </a:spcAft>
              <a:buSzPts val="800"/>
              <a:buChar char="●"/>
            </a:pPr>
            <a:r>
              <a:rPr b="1" lang="en" sz="800" u="sng"/>
              <a:t>Device Controlling</a:t>
            </a:r>
            <a:r>
              <a:rPr b="1" lang="en" sz="800"/>
              <a:t> -</a:t>
            </a:r>
            <a:endParaRPr b="1" sz="800"/>
          </a:p>
          <a:p>
            <a:pPr indent="-279400" lvl="0" marL="457200" rtl="0" algn="l">
              <a:spcBef>
                <a:spcPts val="0"/>
              </a:spcBef>
              <a:spcAft>
                <a:spcPts val="0"/>
              </a:spcAft>
              <a:buSzPts val="800"/>
              <a:buChar char="-"/>
            </a:pPr>
            <a:r>
              <a:rPr lang="en" sz="800"/>
              <a:t>The operating system controls the device by setting up drivers to be able to use it when necessary, It organises the devices into groups.</a:t>
            </a:r>
            <a:endParaRPr sz="800"/>
          </a:p>
          <a:p>
            <a:pPr indent="0" lvl="0" marL="914400" rtl="0" algn="l">
              <a:spcBef>
                <a:spcPts val="0"/>
              </a:spcBef>
              <a:spcAft>
                <a:spcPts val="0"/>
              </a:spcAft>
              <a:buNone/>
            </a:pPr>
            <a:r>
              <a:t/>
            </a:r>
            <a:endParaRPr b="1" sz="800"/>
          </a:p>
          <a:p>
            <a:pPr indent="-279400" lvl="0" marL="457200" rtl="0" algn="l">
              <a:spcBef>
                <a:spcPts val="0"/>
              </a:spcBef>
              <a:spcAft>
                <a:spcPts val="0"/>
              </a:spcAft>
              <a:buSzPts val="800"/>
              <a:buChar char="●"/>
            </a:pPr>
            <a:r>
              <a:rPr b="1" lang="en" sz="800" u="sng"/>
              <a:t>Process Management</a:t>
            </a:r>
            <a:r>
              <a:rPr b="1" lang="en" sz="800"/>
              <a:t> - </a:t>
            </a:r>
            <a:endParaRPr b="1" sz="800"/>
          </a:p>
          <a:p>
            <a:pPr indent="-279400" lvl="0" marL="457200" rtl="0" algn="l">
              <a:spcBef>
                <a:spcPts val="0"/>
              </a:spcBef>
              <a:spcAft>
                <a:spcPts val="0"/>
              </a:spcAft>
              <a:buSzPts val="800"/>
              <a:buChar char="-"/>
            </a:pPr>
            <a:r>
              <a:rPr lang="en" sz="800"/>
              <a:t>The operating organises the task by giving priority to tasks which require more CPU usage, if there are too many tasks, it calculates the task which requires the CPU.</a:t>
            </a:r>
            <a:endParaRPr sz="800"/>
          </a:p>
          <a:p>
            <a:pPr indent="0" lvl="0" marL="0" rtl="0" algn="l">
              <a:spcBef>
                <a:spcPts val="0"/>
              </a:spcBef>
              <a:spcAft>
                <a:spcPts val="0"/>
              </a:spcAft>
              <a:buNone/>
            </a:pPr>
            <a:r>
              <a:t/>
            </a:r>
            <a:endParaRPr b="1" sz="800" u="sng">
              <a:solidFill>
                <a:schemeClr val="dk1"/>
              </a:solidFill>
            </a:endParaRPr>
          </a:p>
          <a:p>
            <a:pPr indent="-279400" lvl="0" marL="457200" rtl="0" algn="l">
              <a:spcBef>
                <a:spcPts val="0"/>
              </a:spcBef>
              <a:spcAft>
                <a:spcPts val="0"/>
              </a:spcAft>
              <a:buClr>
                <a:schemeClr val="dk1"/>
              </a:buClr>
              <a:buSzPts val="800"/>
              <a:buChar char="●"/>
            </a:pPr>
            <a:r>
              <a:rPr b="1" lang="en" sz="800" u="sng">
                <a:solidFill>
                  <a:schemeClr val="dk1"/>
                </a:solidFill>
              </a:rPr>
              <a:t>Loading and Execution</a:t>
            </a:r>
            <a:r>
              <a:rPr b="1" lang="en" sz="800">
                <a:solidFill>
                  <a:schemeClr val="dk1"/>
                </a:solidFill>
              </a:rPr>
              <a:t> - </a:t>
            </a:r>
            <a:endParaRPr b="1"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Before the program can be launched, it has to be stored into the memory before it can be initialised, this is where the operating system comes in to load the programs which is done into the memory by ease and then launched.</a:t>
            </a:r>
            <a:endParaRPr sz="800">
              <a:solidFill>
                <a:schemeClr val="dk1"/>
              </a:solidFill>
            </a:endParaRPr>
          </a:p>
          <a:p>
            <a:pPr indent="0" lvl="0" marL="914400" rtl="0" algn="l">
              <a:spcBef>
                <a:spcPts val="0"/>
              </a:spcBef>
              <a:spcAft>
                <a:spcPts val="0"/>
              </a:spcAft>
              <a:buClr>
                <a:schemeClr val="dk1"/>
              </a:buClr>
              <a:buSzPts val="1100"/>
              <a:buFont typeface="Arial"/>
              <a:buNone/>
            </a:pPr>
            <a:r>
              <a:t/>
            </a:r>
            <a:endParaRPr b="1" sz="800">
              <a:solidFill>
                <a:schemeClr val="dk1"/>
              </a:solidFill>
            </a:endParaRPr>
          </a:p>
          <a:p>
            <a:pPr indent="-279400" lvl="0" marL="457200" rtl="0" algn="l">
              <a:spcBef>
                <a:spcPts val="0"/>
              </a:spcBef>
              <a:spcAft>
                <a:spcPts val="0"/>
              </a:spcAft>
              <a:buClr>
                <a:schemeClr val="dk1"/>
              </a:buClr>
              <a:buSzPts val="800"/>
              <a:buChar char="●"/>
            </a:pPr>
            <a:r>
              <a:rPr b="1" lang="en" sz="800" u="sng">
                <a:solidFill>
                  <a:schemeClr val="dk1"/>
                </a:solidFill>
              </a:rPr>
              <a:t>Data Security</a:t>
            </a:r>
            <a:r>
              <a:rPr b="1" lang="en" sz="800">
                <a:solidFill>
                  <a:schemeClr val="dk1"/>
                </a:solidFill>
              </a:rPr>
              <a:t> -</a:t>
            </a:r>
            <a:endParaRPr b="1"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The data is the most essential part of an computer system, to protect the data which is stored from any modifications and deletions is done by the operating system.</a:t>
            </a:r>
            <a:endParaRPr sz="800">
              <a:solidFill>
                <a:schemeClr val="dk1"/>
              </a:solidFill>
            </a:endParaRPr>
          </a:p>
          <a:p>
            <a:pPr indent="0" lvl="0" marL="457200" rtl="0" algn="l">
              <a:spcBef>
                <a:spcPts val="0"/>
              </a:spcBef>
              <a:spcAft>
                <a:spcPts val="0"/>
              </a:spcAft>
              <a:buClr>
                <a:schemeClr val="dk1"/>
              </a:buClr>
              <a:buSzPts val="1100"/>
              <a:buFont typeface="Arial"/>
              <a:buNone/>
            </a:pPr>
            <a:r>
              <a:t/>
            </a:r>
            <a:endParaRPr sz="800">
              <a:solidFill>
                <a:schemeClr val="dk1"/>
              </a:solidFill>
            </a:endParaRPr>
          </a:p>
          <a:p>
            <a:pPr indent="-279400" lvl="0" marL="457200" rtl="0" algn="l">
              <a:spcBef>
                <a:spcPts val="0"/>
              </a:spcBef>
              <a:spcAft>
                <a:spcPts val="0"/>
              </a:spcAft>
              <a:buClr>
                <a:schemeClr val="dk1"/>
              </a:buClr>
              <a:buSzPts val="800"/>
              <a:buChar char="●"/>
            </a:pPr>
            <a:r>
              <a:rPr b="1" lang="en" sz="800" u="sng">
                <a:solidFill>
                  <a:schemeClr val="dk1"/>
                </a:solidFill>
              </a:rPr>
              <a:t>Providing Interface</a:t>
            </a:r>
            <a:r>
              <a:rPr b="1" lang="en" sz="800">
                <a:solidFill>
                  <a:schemeClr val="dk1"/>
                </a:solidFill>
              </a:rPr>
              <a:t> -</a:t>
            </a:r>
            <a:endParaRPr b="1"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The interface is provided by the operating system which allows users to interact with the CPU by displaying outputs on to the screen.</a:t>
            </a:r>
            <a:endParaRPr sz="800">
              <a:solidFill>
                <a:schemeClr val="dk1"/>
              </a:solidFill>
            </a:endParaRPr>
          </a:p>
          <a:p>
            <a:pPr indent="0" lvl="0" marL="0" rtl="0" algn="l">
              <a:spcBef>
                <a:spcPts val="0"/>
              </a:spcBef>
              <a:spcAft>
                <a:spcPts val="0"/>
              </a:spcAft>
              <a:buClr>
                <a:schemeClr val="dk1"/>
              </a:buClr>
              <a:buSzPts val="1100"/>
              <a:buFont typeface="Arial"/>
              <a:buNone/>
            </a:pPr>
            <a:r>
              <a:t/>
            </a:r>
            <a:endParaRPr b="1" sz="800">
              <a:solidFill>
                <a:schemeClr val="dk1"/>
              </a:solidFill>
            </a:endParaRPr>
          </a:p>
          <a:p>
            <a:pPr indent="0" lvl="0" marL="0" rtl="0" algn="l">
              <a:spcBef>
                <a:spcPts val="0"/>
              </a:spcBef>
              <a:spcAft>
                <a:spcPts val="0"/>
              </a:spcAft>
              <a:buClr>
                <a:schemeClr val="dk1"/>
              </a:buClr>
              <a:buSzPts val="1100"/>
              <a:buFont typeface="Arial"/>
              <a:buNone/>
            </a:pPr>
            <a:r>
              <a:rPr b="1" lang="en" sz="800">
                <a:solidFill>
                  <a:schemeClr val="dk1"/>
                </a:solidFill>
              </a:rPr>
              <a:t>	</a:t>
            </a:r>
            <a:endParaRPr b="1" sz="800">
              <a:solidFill>
                <a:schemeClr val="dk1"/>
              </a:solidFill>
            </a:endParaRPr>
          </a:p>
          <a:p>
            <a:pPr indent="0" lvl="0" marL="0" rtl="0" algn="l">
              <a:spcBef>
                <a:spcPts val="0"/>
              </a:spcBef>
              <a:spcAft>
                <a:spcPts val="0"/>
              </a:spcAft>
              <a:buNone/>
            </a:pPr>
            <a:r>
              <a:t/>
            </a:r>
            <a:endParaRPr sz="800"/>
          </a:p>
        </p:txBody>
      </p:sp>
      <p:pic>
        <p:nvPicPr>
          <p:cNvPr descr="Image result for management" id="164" name="Google Shape;164;p27"/>
          <p:cNvPicPr preferRelativeResize="0"/>
          <p:nvPr/>
        </p:nvPicPr>
        <p:blipFill>
          <a:blip r:embed="rId3">
            <a:alphaModFix/>
          </a:blip>
          <a:stretch>
            <a:fillRect/>
          </a:stretch>
        </p:blipFill>
        <p:spPr>
          <a:xfrm>
            <a:off x="6621075" y="1040275"/>
            <a:ext cx="1771625" cy="1014053"/>
          </a:xfrm>
          <a:prstGeom prst="rect">
            <a:avLst/>
          </a:prstGeom>
          <a:noFill/>
          <a:ln>
            <a:noFill/>
          </a:ln>
        </p:spPr>
      </p:pic>
      <p:pic>
        <p:nvPicPr>
          <p:cNvPr descr="Image result for device controlling" id="165" name="Google Shape;165;p27"/>
          <p:cNvPicPr preferRelativeResize="0"/>
          <p:nvPr/>
        </p:nvPicPr>
        <p:blipFill>
          <a:blip r:embed="rId4">
            <a:alphaModFix/>
          </a:blip>
          <a:stretch>
            <a:fillRect/>
          </a:stretch>
        </p:blipFill>
        <p:spPr>
          <a:xfrm>
            <a:off x="6229645" y="2256475"/>
            <a:ext cx="1133625" cy="1225050"/>
          </a:xfrm>
          <a:prstGeom prst="rect">
            <a:avLst/>
          </a:prstGeom>
          <a:noFill/>
          <a:ln>
            <a:noFill/>
          </a:ln>
        </p:spPr>
      </p:pic>
      <p:pic>
        <p:nvPicPr>
          <p:cNvPr descr="Image result for data security" id="166" name="Google Shape;166;p27"/>
          <p:cNvPicPr preferRelativeResize="0"/>
          <p:nvPr/>
        </p:nvPicPr>
        <p:blipFill>
          <a:blip r:embed="rId5">
            <a:alphaModFix/>
          </a:blip>
          <a:stretch>
            <a:fillRect/>
          </a:stretch>
        </p:blipFill>
        <p:spPr>
          <a:xfrm>
            <a:off x="6671150" y="3683675"/>
            <a:ext cx="1671475" cy="1112300"/>
          </a:xfrm>
          <a:prstGeom prst="rect">
            <a:avLst/>
          </a:prstGeom>
          <a:noFill/>
          <a:ln>
            <a:noFill/>
          </a:ln>
        </p:spPr>
      </p:pic>
      <p:pic>
        <p:nvPicPr>
          <p:cNvPr descr="Image result for loading" id="167" name="Google Shape;167;p27"/>
          <p:cNvPicPr preferRelativeResize="0"/>
          <p:nvPr/>
        </p:nvPicPr>
        <p:blipFill>
          <a:blip r:embed="rId6">
            <a:alphaModFix/>
          </a:blip>
          <a:stretch>
            <a:fillRect/>
          </a:stretch>
        </p:blipFill>
        <p:spPr>
          <a:xfrm>
            <a:off x="7653450" y="2405425"/>
            <a:ext cx="1237750" cy="927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490250" y="526350"/>
            <a:ext cx="80286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Analysis of services by an Operating System</a:t>
            </a:r>
            <a:endParaRPr sz="3600"/>
          </a:p>
        </p:txBody>
      </p:sp>
      <p:sp>
        <p:nvSpPr>
          <p:cNvPr id="173" name="Google Shape;173;p28"/>
          <p:cNvSpPr txBox="1"/>
          <p:nvPr/>
        </p:nvSpPr>
        <p:spPr>
          <a:xfrm>
            <a:off x="707325" y="1400100"/>
            <a:ext cx="5203500" cy="34488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sz="1200" u="sng"/>
              <a:t>User Interaction </a:t>
            </a:r>
            <a:r>
              <a:rPr b="1" lang="en" sz="1200"/>
              <a:t> -</a:t>
            </a:r>
            <a:endParaRPr b="1" sz="1200"/>
          </a:p>
          <a:p>
            <a:pPr indent="-304800" lvl="0" marL="457200" rtl="0" algn="l">
              <a:spcBef>
                <a:spcPts val="0"/>
              </a:spcBef>
              <a:spcAft>
                <a:spcPts val="0"/>
              </a:spcAft>
              <a:buSzPts val="1200"/>
              <a:buChar char="-"/>
            </a:pPr>
            <a:r>
              <a:rPr lang="en" sz="1200"/>
              <a:t>The Operating system provides services by having a user </a:t>
            </a:r>
            <a:r>
              <a:rPr lang="en" sz="1200"/>
              <a:t>interface, when the user gives instructions to the Operating system it responds by giving and output that displays the message.</a:t>
            </a:r>
            <a:endParaRPr sz="1200"/>
          </a:p>
          <a:p>
            <a:pPr indent="0" lvl="0" marL="1828800" rtl="0" algn="l">
              <a:spcBef>
                <a:spcPts val="0"/>
              </a:spcBef>
              <a:spcAft>
                <a:spcPts val="0"/>
              </a:spcAft>
              <a:buNone/>
            </a:pPr>
            <a:r>
              <a:t/>
            </a:r>
            <a:endParaRPr sz="1200"/>
          </a:p>
          <a:p>
            <a:pPr indent="-304800" lvl="0" marL="457200" rtl="0" algn="l">
              <a:spcBef>
                <a:spcPts val="0"/>
              </a:spcBef>
              <a:spcAft>
                <a:spcPts val="0"/>
              </a:spcAft>
              <a:buSzPts val="1200"/>
              <a:buChar char="●"/>
            </a:pPr>
            <a:r>
              <a:rPr b="1" lang="en" sz="1200" u="sng"/>
              <a:t>Memory</a:t>
            </a:r>
            <a:r>
              <a:rPr b="1" lang="en" sz="1200" u="sng"/>
              <a:t> Management</a:t>
            </a:r>
            <a:r>
              <a:rPr b="1" lang="en" sz="1200"/>
              <a:t> -</a:t>
            </a:r>
            <a:endParaRPr b="1" sz="1200"/>
          </a:p>
          <a:p>
            <a:pPr indent="-304800" lvl="0" marL="457200" rtl="0" algn="l">
              <a:spcBef>
                <a:spcPts val="0"/>
              </a:spcBef>
              <a:spcAft>
                <a:spcPts val="0"/>
              </a:spcAft>
              <a:buSzPts val="1200"/>
              <a:buChar char="-"/>
            </a:pPr>
            <a:r>
              <a:rPr lang="en" sz="1200"/>
              <a:t>It helps to manage background processes while performing multiple tasks at the same time which is efficient in an operating system.</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b="1" lang="en" sz="1200" u="sng"/>
              <a:t>File Management</a:t>
            </a:r>
            <a:r>
              <a:rPr b="1" lang="en" sz="1200"/>
              <a:t> -</a:t>
            </a:r>
            <a:endParaRPr b="1" sz="1200"/>
          </a:p>
          <a:p>
            <a:pPr indent="-304800" lvl="0" marL="457200" rtl="0" algn="l">
              <a:spcBef>
                <a:spcPts val="0"/>
              </a:spcBef>
              <a:spcAft>
                <a:spcPts val="0"/>
              </a:spcAft>
              <a:buSzPts val="1200"/>
              <a:buChar char="-"/>
            </a:pPr>
            <a:r>
              <a:rPr lang="en" sz="1200"/>
              <a:t>This helps the </a:t>
            </a:r>
            <a:r>
              <a:rPr lang="en" sz="1200"/>
              <a:t>operating</a:t>
            </a:r>
            <a:r>
              <a:rPr lang="en" sz="1200"/>
              <a:t> system to store data </a:t>
            </a:r>
            <a:r>
              <a:rPr lang="en" sz="1200"/>
              <a:t>and organise</a:t>
            </a:r>
            <a:r>
              <a:rPr lang="en" sz="1200"/>
              <a:t> them according to their functions by separating them into different files.</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b="1" lang="en" sz="1200" u="sng"/>
              <a:t>Hardware Support </a:t>
            </a:r>
            <a:r>
              <a:rPr b="1" lang="en" sz="1200"/>
              <a:t>- </a:t>
            </a:r>
            <a:endParaRPr b="1" sz="1200"/>
          </a:p>
          <a:p>
            <a:pPr indent="-304800" lvl="0" marL="457200" rtl="0" algn="l">
              <a:spcBef>
                <a:spcPts val="0"/>
              </a:spcBef>
              <a:spcAft>
                <a:spcPts val="0"/>
              </a:spcAft>
              <a:buSzPts val="1200"/>
              <a:buChar char="-"/>
            </a:pPr>
            <a:r>
              <a:rPr lang="en" sz="1200"/>
              <a:t>Operating systems supports all hardware as it would be </a:t>
            </a:r>
            <a:r>
              <a:rPr lang="en" sz="1200"/>
              <a:t>very efficient</a:t>
            </a:r>
            <a:r>
              <a:rPr lang="en" sz="1200"/>
              <a:t> to switch to different hardwares without having to change to a different OS completely while keeping previous settings.</a:t>
            </a:r>
            <a:endParaRPr sz="1200"/>
          </a:p>
        </p:txBody>
      </p:sp>
      <p:pic>
        <p:nvPicPr>
          <p:cNvPr descr="Image result for analysis" id="174" name="Google Shape;174;p28"/>
          <p:cNvPicPr preferRelativeResize="0"/>
          <p:nvPr/>
        </p:nvPicPr>
        <p:blipFill>
          <a:blip r:embed="rId3">
            <a:alphaModFix/>
          </a:blip>
          <a:stretch>
            <a:fillRect/>
          </a:stretch>
        </p:blipFill>
        <p:spPr>
          <a:xfrm>
            <a:off x="6153350" y="1285800"/>
            <a:ext cx="2619375" cy="1743075"/>
          </a:xfrm>
          <a:prstGeom prst="rect">
            <a:avLst/>
          </a:prstGeom>
          <a:noFill/>
          <a:ln>
            <a:noFill/>
          </a:ln>
        </p:spPr>
      </p:pic>
      <p:pic>
        <p:nvPicPr>
          <p:cNvPr descr="Image result for analysis" id="175" name="Google Shape;175;p28"/>
          <p:cNvPicPr preferRelativeResize="0"/>
          <p:nvPr/>
        </p:nvPicPr>
        <p:blipFill>
          <a:blip r:embed="rId4">
            <a:alphaModFix/>
          </a:blip>
          <a:stretch>
            <a:fillRect/>
          </a:stretch>
        </p:blipFill>
        <p:spPr>
          <a:xfrm>
            <a:off x="6501012" y="3133650"/>
            <a:ext cx="1924050" cy="1924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490250" y="526350"/>
            <a:ext cx="80286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Summary -</a:t>
            </a:r>
            <a:endParaRPr sz="3000"/>
          </a:p>
        </p:txBody>
      </p:sp>
      <p:sp>
        <p:nvSpPr>
          <p:cNvPr id="181" name="Google Shape;181;p29"/>
          <p:cNvSpPr txBox="1"/>
          <p:nvPr/>
        </p:nvSpPr>
        <p:spPr>
          <a:xfrm>
            <a:off x="478725" y="1735350"/>
            <a:ext cx="7484400" cy="3094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What is an Operating</a:t>
            </a:r>
            <a:r>
              <a:rPr lang="en" sz="1800">
                <a:solidFill>
                  <a:schemeClr val="dk1"/>
                </a:solidFill>
                <a:latin typeface="Old Standard TT"/>
                <a:ea typeface="Old Standard TT"/>
                <a:cs typeface="Old Standard TT"/>
                <a:sym typeface="Old Standard TT"/>
              </a:rPr>
              <a:t> Systems</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Types of Operating Systems</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Purpose, use and hardware requirements of an operating system</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Features of an Operating System</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Service of an Operating System</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Analysis of services by an operating system</a:t>
            </a:r>
            <a:endParaRPr sz="1800">
              <a:solidFill>
                <a:schemeClr val="dk1"/>
              </a:solidFill>
              <a:latin typeface="Old Standard TT"/>
              <a:ea typeface="Old Standard TT"/>
              <a:cs typeface="Old Standard TT"/>
              <a:sym typeface="Old Standard TT"/>
            </a:endParaRPr>
          </a:p>
          <a:p>
            <a:pPr indent="0" lvl="0" marL="457200" rtl="0" algn="l">
              <a:spcBef>
                <a:spcPts val="1600"/>
              </a:spcBef>
              <a:spcAft>
                <a:spcPts val="0"/>
              </a:spcAft>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4"/>
          <p:cNvSpPr txBox="1"/>
          <p:nvPr>
            <p:ph type="title"/>
          </p:nvPr>
        </p:nvSpPr>
        <p:spPr>
          <a:xfrm>
            <a:off x="490250" y="526350"/>
            <a:ext cx="8028600" cy="120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Operating </a:t>
            </a:r>
            <a:r>
              <a:rPr lang="en"/>
              <a:t>System...</a:t>
            </a:r>
            <a:endParaRPr/>
          </a:p>
        </p:txBody>
      </p:sp>
      <p:sp>
        <p:nvSpPr>
          <p:cNvPr id="68" name="Google Shape;68;p14"/>
          <p:cNvSpPr txBox="1"/>
          <p:nvPr/>
        </p:nvSpPr>
        <p:spPr>
          <a:xfrm>
            <a:off x="707325" y="1735350"/>
            <a:ext cx="5203500" cy="31704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It is a software that allows users to communicate with the hardware.</a:t>
            </a:r>
            <a:endParaRPr sz="1800"/>
          </a:p>
          <a:p>
            <a:pPr indent="0" lvl="0" marL="457200" rtl="0" algn="l">
              <a:spcBef>
                <a:spcPts val="0"/>
              </a:spcBef>
              <a:spcAft>
                <a:spcPts val="0"/>
              </a:spcAft>
              <a:buNone/>
            </a:pPr>
            <a:r>
              <a:t/>
            </a:r>
            <a:endParaRPr b="1" sz="1800"/>
          </a:p>
          <a:p>
            <a:pPr indent="-342900" lvl="0" marL="457200" rtl="0" algn="l">
              <a:spcBef>
                <a:spcPts val="0"/>
              </a:spcBef>
              <a:spcAft>
                <a:spcPts val="0"/>
              </a:spcAft>
              <a:buSzPts val="1800"/>
              <a:buChar char="●"/>
            </a:pPr>
            <a:r>
              <a:rPr lang="en" sz="1800"/>
              <a:t>It is an essential software which is required to perform basic  low level programming.</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It can be used to perform tasks such a scheduling tasks and controlling peripherals.</a:t>
            </a:r>
            <a:endParaRPr sz="1800"/>
          </a:p>
        </p:txBody>
      </p:sp>
      <p:pic>
        <p:nvPicPr>
          <p:cNvPr descr="Image result for operating system" id="69" name="Google Shape;69;p14"/>
          <p:cNvPicPr preferRelativeResize="0"/>
          <p:nvPr/>
        </p:nvPicPr>
        <p:blipFill>
          <a:blip r:embed="rId3">
            <a:alphaModFix/>
          </a:blip>
          <a:stretch>
            <a:fillRect/>
          </a:stretch>
        </p:blipFill>
        <p:spPr>
          <a:xfrm>
            <a:off x="6632900" y="1304850"/>
            <a:ext cx="1981200" cy="1047750"/>
          </a:xfrm>
          <a:prstGeom prst="rect">
            <a:avLst/>
          </a:prstGeom>
          <a:noFill/>
          <a:ln>
            <a:noFill/>
          </a:ln>
        </p:spPr>
      </p:pic>
      <p:pic>
        <p:nvPicPr>
          <p:cNvPr descr="Image result for operating system" id="70" name="Google Shape;70;p14"/>
          <p:cNvPicPr preferRelativeResize="0"/>
          <p:nvPr/>
        </p:nvPicPr>
        <p:blipFill>
          <a:blip r:embed="rId4">
            <a:alphaModFix/>
          </a:blip>
          <a:stretch>
            <a:fillRect/>
          </a:stretch>
        </p:blipFill>
        <p:spPr>
          <a:xfrm>
            <a:off x="6115250" y="2695500"/>
            <a:ext cx="2609850" cy="175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490250" y="526350"/>
            <a:ext cx="80286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Types of Operating Systems...</a:t>
            </a:r>
            <a:endParaRPr sz="3000"/>
          </a:p>
        </p:txBody>
      </p:sp>
      <p:sp>
        <p:nvSpPr>
          <p:cNvPr id="76" name="Google Shape;76;p15"/>
          <p:cNvSpPr txBox="1"/>
          <p:nvPr/>
        </p:nvSpPr>
        <p:spPr>
          <a:xfrm>
            <a:off x="478725" y="1735350"/>
            <a:ext cx="8360700" cy="31896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Types of Operating Systems are - </a:t>
            </a:r>
            <a:endParaRPr b="1"/>
          </a:p>
          <a:p>
            <a:pPr indent="0" lvl="0" marL="45720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sz="3000"/>
              <a:t>  </a:t>
            </a:r>
            <a:r>
              <a:rPr b="1" lang="en" sz="2400"/>
              <a:t>     </a:t>
            </a:r>
            <a:r>
              <a:rPr b="1" lang="en" sz="1800" u="sng"/>
              <a:t>Desktop</a:t>
            </a:r>
            <a:r>
              <a:rPr b="1" lang="en" sz="2400"/>
              <a:t> </a:t>
            </a:r>
            <a:r>
              <a:rPr b="1" lang="en"/>
              <a:t>          </a:t>
            </a:r>
            <a:r>
              <a:rPr b="1" lang="en" sz="1800" u="sng">
                <a:solidFill>
                  <a:schemeClr val="dk1"/>
                </a:solidFill>
              </a:rPr>
              <a:t>Server/Network</a:t>
            </a:r>
            <a:r>
              <a:rPr b="1" lang="en">
                <a:solidFill>
                  <a:schemeClr val="dk1"/>
                </a:solidFill>
              </a:rPr>
              <a:t>             </a:t>
            </a:r>
            <a:r>
              <a:rPr b="1" lang="en" sz="1800" u="sng">
                <a:solidFill>
                  <a:schemeClr val="dk1"/>
                </a:solidFill>
              </a:rPr>
              <a:t>Mobiles</a:t>
            </a:r>
            <a:r>
              <a:rPr b="1" lang="en">
                <a:solidFill>
                  <a:schemeClr val="dk1"/>
                </a:solidFill>
              </a:rPr>
              <a:t>          </a:t>
            </a:r>
            <a:r>
              <a:rPr b="1" lang="en" sz="1800" u="sng">
                <a:solidFill>
                  <a:schemeClr val="dk1"/>
                </a:solidFill>
              </a:rPr>
              <a:t>Embedded Systems</a:t>
            </a:r>
            <a:endParaRPr b="1" sz="1800" u="sng"/>
          </a:p>
        </p:txBody>
      </p:sp>
      <p:pic>
        <p:nvPicPr>
          <p:cNvPr descr="Image result for operating system" id="77" name="Google Shape;77;p15"/>
          <p:cNvPicPr preferRelativeResize="0"/>
          <p:nvPr/>
        </p:nvPicPr>
        <p:blipFill>
          <a:blip r:embed="rId3">
            <a:alphaModFix/>
          </a:blip>
          <a:stretch>
            <a:fillRect/>
          </a:stretch>
        </p:blipFill>
        <p:spPr>
          <a:xfrm>
            <a:off x="971550" y="3333738"/>
            <a:ext cx="1524200" cy="875375"/>
          </a:xfrm>
          <a:prstGeom prst="rect">
            <a:avLst/>
          </a:prstGeom>
          <a:noFill/>
          <a:ln>
            <a:noFill/>
          </a:ln>
        </p:spPr>
      </p:pic>
      <p:pic>
        <p:nvPicPr>
          <p:cNvPr descr="Image result for types server operating systems" id="78" name="Google Shape;78;p15"/>
          <p:cNvPicPr preferRelativeResize="0"/>
          <p:nvPr/>
        </p:nvPicPr>
        <p:blipFill>
          <a:blip r:embed="rId4">
            <a:alphaModFix/>
          </a:blip>
          <a:stretch>
            <a:fillRect/>
          </a:stretch>
        </p:blipFill>
        <p:spPr>
          <a:xfrm>
            <a:off x="2742113" y="3333750"/>
            <a:ext cx="1623412" cy="875375"/>
          </a:xfrm>
          <a:prstGeom prst="rect">
            <a:avLst/>
          </a:prstGeom>
          <a:noFill/>
          <a:ln>
            <a:noFill/>
          </a:ln>
        </p:spPr>
      </p:pic>
      <p:pic>
        <p:nvPicPr>
          <p:cNvPr descr="Image result for mobile operating systems" id="79" name="Google Shape;79;p15"/>
          <p:cNvPicPr preferRelativeResize="0"/>
          <p:nvPr/>
        </p:nvPicPr>
        <p:blipFill>
          <a:blip r:embed="rId5">
            <a:alphaModFix/>
          </a:blip>
          <a:stretch>
            <a:fillRect/>
          </a:stretch>
        </p:blipFill>
        <p:spPr>
          <a:xfrm>
            <a:off x="4708913" y="3200600"/>
            <a:ext cx="1524200" cy="1141679"/>
          </a:xfrm>
          <a:prstGeom prst="rect">
            <a:avLst/>
          </a:prstGeom>
          <a:noFill/>
          <a:ln>
            <a:noFill/>
          </a:ln>
        </p:spPr>
      </p:pic>
      <p:pic>
        <p:nvPicPr>
          <p:cNvPr descr="Image result for embedded operating systems" id="80" name="Google Shape;80;p15"/>
          <p:cNvPicPr preferRelativeResize="0"/>
          <p:nvPr/>
        </p:nvPicPr>
        <p:blipFill>
          <a:blip r:embed="rId6">
            <a:alphaModFix/>
          </a:blip>
          <a:stretch>
            <a:fillRect/>
          </a:stretch>
        </p:blipFill>
        <p:spPr>
          <a:xfrm>
            <a:off x="6576513" y="3123275"/>
            <a:ext cx="1732825" cy="1563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419500" y="173250"/>
            <a:ext cx="7157400" cy="58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Purpose and Types </a:t>
            </a:r>
            <a:r>
              <a:rPr lang="en" sz="2400"/>
              <a:t>of an Operating Systems</a:t>
            </a:r>
            <a:endParaRPr sz="2400"/>
          </a:p>
        </p:txBody>
      </p:sp>
      <p:sp>
        <p:nvSpPr>
          <p:cNvPr id="86" name="Google Shape;86;p16"/>
          <p:cNvSpPr txBox="1"/>
          <p:nvPr/>
        </p:nvSpPr>
        <p:spPr>
          <a:xfrm>
            <a:off x="478725" y="866700"/>
            <a:ext cx="6221700" cy="42768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u="sng"/>
              <a:t>Types of OS in Desktop</a:t>
            </a:r>
            <a:r>
              <a:rPr b="1" lang="en"/>
              <a:t> - </a:t>
            </a:r>
            <a:r>
              <a:rPr lang="en"/>
              <a:t>acts as an intermediary between program.</a:t>
            </a:r>
            <a:endParaRPr/>
          </a:p>
          <a:p>
            <a:pPr indent="-317500" lvl="0" marL="457200" rtl="0" algn="l">
              <a:spcBef>
                <a:spcPts val="0"/>
              </a:spcBef>
              <a:spcAft>
                <a:spcPts val="0"/>
              </a:spcAft>
              <a:buSzPts val="1400"/>
              <a:buChar char="-"/>
            </a:pPr>
            <a:r>
              <a:rPr b="1" lang="en"/>
              <a:t>Windows - </a:t>
            </a:r>
            <a:r>
              <a:rPr lang="en">
                <a:solidFill>
                  <a:schemeClr val="dk1"/>
                </a:solidFill>
              </a:rPr>
              <a:t>10,8.1,8,7,vista,Xp,ME,Windows 2000,98,95,MS-DOS</a:t>
            </a:r>
            <a:endParaRPr/>
          </a:p>
          <a:p>
            <a:pPr indent="-317500" lvl="0" marL="457200" rtl="0" algn="l">
              <a:spcBef>
                <a:spcPts val="0"/>
              </a:spcBef>
              <a:spcAft>
                <a:spcPts val="0"/>
              </a:spcAft>
              <a:buSzPts val="1400"/>
              <a:buChar char="-"/>
            </a:pPr>
            <a:r>
              <a:rPr b="1" lang="en"/>
              <a:t>Mac         -</a:t>
            </a:r>
            <a:r>
              <a:rPr lang="en"/>
              <a:t> macos 10.14,10.13,10.12  OS X 10.10,9,8,7,6,5,4,3,2,1,0</a:t>
            </a:r>
            <a:endParaRPr/>
          </a:p>
          <a:p>
            <a:pPr indent="-317500" lvl="0" marL="457200" rtl="0" algn="l">
              <a:spcBef>
                <a:spcPts val="0"/>
              </a:spcBef>
              <a:spcAft>
                <a:spcPts val="0"/>
              </a:spcAft>
              <a:buSzPts val="1400"/>
              <a:buChar char="-"/>
            </a:pPr>
            <a:r>
              <a:rPr b="1" lang="en"/>
              <a:t>Linux      -</a:t>
            </a:r>
            <a:r>
              <a:rPr lang="en"/>
              <a:t> Ubuntu, Arch Linux, Fedora, Ubuntu MATE, Kubuntu...</a:t>
            </a:r>
            <a:endParaRPr/>
          </a:p>
          <a:p>
            <a:pPr indent="-317500" lvl="0" marL="457200" rtl="0" algn="l">
              <a:spcBef>
                <a:spcPts val="0"/>
              </a:spcBef>
              <a:spcAft>
                <a:spcPts val="0"/>
              </a:spcAft>
              <a:buSzPts val="1400"/>
              <a:buChar char="-"/>
            </a:pPr>
            <a:r>
              <a:rPr b="1" lang="en"/>
              <a:t>Unix        - </a:t>
            </a:r>
            <a:r>
              <a:rPr lang="en"/>
              <a:t>SunOS, Solaris, SCO UNIX, AIX, HP/UX, ULTRIX</a:t>
            </a:r>
            <a:r>
              <a:rPr b="1" lang="en"/>
              <a:t>.</a:t>
            </a:r>
            <a:endParaRPr b="1"/>
          </a:p>
          <a:p>
            <a:pPr indent="0" lvl="0" marL="914400" rtl="0" algn="l">
              <a:spcBef>
                <a:spcPts val="0"/>
              </a:spcBef>
              <a:spcAft>
                <a:spcPts val="0"/>
              </a:spcAft>
              <a:buNone/>
            </a:pPr>
            <a:r>
              <a:t/>
            </a:r>
            <a:endParaRPr b="1"/>
          </a:p>
          <a:p>
            <a:pPr indent="-317500" lvl="0" marL="457200" rtl="0" algn="l">
              <a:spcBef>
                <a:spcPts val="0"/>
              </a:spcBef>
              <a:spcAft>
                <a:spcPts val="0"/>
              </a:spcAft>
              <a:buSzPts val="1400"/>
              <a:buChar char="●"/>
            </a:pPr>
            <a:r>
              <a:rPr b="1" lang="en" u="sng"/>
              <a:t>Types of  OS in Server/Network</a:t>
            </a:r>
            <a:r>
              <a:rPr b="1" lang="en"/>
              <a:t> -</a:t>
            </a:r>
            <a:r>
              <a:rPr lang="en"/>
              <a:t> it provides service to the client.</a:t>
            </a:r>
            <a:endParaRPr/>
          </a:p>
          <a:p>
            <a:pPr indent="-317500" lvl="0" marL="457200" rtl="0" algn="l">
              <a:spcBef>
                <a:spcPts val="0"/>
              </a:spcBef>
              <a:spcAft>
                <a:spcPts val="0"/>
              </a:spcAft>
              <a:buSzPts val="1400"/>
              <a:buChar char="-"/>
            </a:pPr>
            <a:r>
              <a:rPr b="1" lang="en"/>
              <a:t>Windows - </a:t>
            </a:r>
            <a:r>
              <a:rPr lang="en"/>
              <a:t>Server 16,12,08,03,2000,NT </a:t>
            </a:r>
            <a:endParaRPr/>
          </a:p>
          <a:p>
            <a:pPr indent="-317500" lvl="0" marL="457200" rtl="0" algn="l">
              <a:spcBef>
                <a:spcPts val="0"/>
              </a:spcBef>
              <a:spcAft>
                <a:spcPts val="0"/>
              </a:spcAft>
              <a:buSzPts val="1400"/>
              <a:buChar char="-"/>
            </a:pPr>
            <a:r>
              <a:rPr b="1" lang="en"/>
              <a:t>Mac          - </a:t>
            </a:r>
            <a:r>
              <a:rPr lang="en"/>
              <a:t>Mac OS X server 10.0,10.2,10.3,10.4,10.6,10.7,10.8,10.9</a:t>
            </a:r>
            <a:endParaRPr/>
          </a:p>
          <a:p>
            <a:pPr indent="-317500" lvl="0" marL="457200" rtl="0" algn="l">
              <a:spcBef>
                <a:spcPts val="0"/>
              </a:spcBef>
              <a:spcAft>
                <a:spcPts val="0"/>
              </a:spcAft>
              <a:buSzPts val="1400"/>
              <a:buChar char="-"/>
            </a:pPr>
            <a:r>
              <a:rPr b="1" lang="en"/>
              <a:t>Linux       - </a:t>
            </a:r>
            <a:r>
              <a:rPr lang="en"/>
              <a:t>Ubuntu Server, openSUSE,oracle Linux, CentOS, Mageia</a:t>
            </a:r>
            <a:endParaRPr/>
          </a:p>
          <a:p>
            <a:pPr indent="-317500" lvl="0" marL="457200" rtl="0" algn="l">
              <a:spcBef>
                <a:spcPts val="0"/>
              </a:spcBef>
              <a:spcAft>
                <a:spcPts val="0"/>
              </a:spcAft>
              <a:buSzPts val="1400"/>
              <a:buChar char="-"/>
            </a:pPr>
            <a:r>
              <a:rPr b="1" lang="en"/>
              <a:t>Unix         - </a:t>
            </a:r>
            <a:r>
              <a:rPr lang="en"/>
              <a:t>Ultrix, BSD unix, SCO unix, AIX, IRIX, Solaris</a:t>
            </a:r>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Char char="●"/>
            </a:pPr>
            <a:r>
              <a:rPr b="1" lang="en" u="sng"/>
              <a:t>Types of  OS in Mobiles</a:t>
            </a:r>
            <a:r>
              <a:rPr b="1" lang="en"/>
              <a:t> - </a:t>
            </a:r>
            <a:r>
              <a:rPr lang="en"/>
              <a:t>it  provides a better interface for the user</a:t>
            </a:r>
            <a:endParaRPr/>
          </a:p>
          <a:p>
            <a:pPr indent="-317500" lvl="0" marL="457200" rtl="0" algn="l">
              <a:spcBef>
                <a:spcPts val="0"/>
              </a:spcBef>
              <a:spcAft>
                <a:spcPts val="0"/>
              </a:spcAft>
              <a:buSzPts val="1400"/>
              <a:buChar char="-"/>
            </a:pPr>
            <a:r>
              <a:rPr b="1" lang="en"/>
              <a:t>Android OS - </a:t>
            </a:r>
            <a:r>
              <a:rPr lang="en"/>
              <a:t>Oreo, Nougat, Marshmallow, Lollipop, Kitkat, jelly Bean</a:t>
            </a:r>
            <a:endParaRPr/>
          </a:p>
          <a:p>
            <a:pPr indent="-317500" lvl="0" marL="457200" rtl="0" algn="l">
              <a:spcBef>
                <a:spcPts val="0"/>
              </a:spcBef>
              <a:spcAft>
                <a:spcPts val="0"/>
              </a:spcAft>
              <a:buSzPts val="1400"/>
              <a:buChar char="-"/>
            </a:pPr>
            <a:r>
              <a:rPr b="1" lang="en"/>
              <a:t>Apple iOS -</a:t>
            </a:r>
            <a:r>
              <a:rPr lang="en"/>
              <a:t> iOS 5, iOS 6, iOS 7, iOS 8, iOS 9, iOS 10, iOS 11, iOS 12</a:t>
            </a:r>
            <a:endParaRPr/>
          </a:p>
          <a:p>
            <a:pPr indent="-317500" lvl="0" marL="457200" rtl="0" algn="l">
              <a:spcBef>
                <a:spcPts val="0"/>
              </a:spcBef>
              <a:spcAft>
                <a:spcPts val="0"/>
              </a:spcAft>
              <a:buSzPts val="1400"/>
              <a:buChar char="-"/>
            </a:pPr>
            <a:r>
              <a:rPr b="1" lang="en"/>
              <a:t>Windows OS - </a:t>
            </a:r>
            <a:r>
              <a:rPr lang="en"/>
              <a:t>Windows CE 1.0,2.0,Pocket PC 2000,2002,2003,5.0</a:t>
            </a:r>
            <a:endParaRPr/>
          </a:p>
          <a:p>
            <a:pPr indent="-317500" lvl="0" marL="457200" rtl="0" algn="l">
              <a:spcBef>
                <a:spcPts val="0"/>
              </a:spcBef>
              <a:spcAft>
                <a:spcPts val="0"/>
              </a:spcAft>
              <a:buSzPts val="1400"/>
              <a:buChar char="-"/>
            </a:pPr>
            <a:r>
              <a:rPr b="1" lang="en"/>
              <a:t>BlackBerry OS - </a:t>
            </a:r>
            <a:r>
              <a:rPr lang="en"/>
              <a:t>Classic, Passport, Priv, DTEK50, Motion, KEYone</a:t>
            </a:r>
            <a:endParaRPr/>
          </a:p>
          <a:p>
            <a:pPr indent="0" lvl="0" marL="0" rtl="0" algn="l">
              <a:spcBef>
                <a:spcPts val="0"/>
              </a:spcBef>
              <a:spcAft>
                <a:spcPts val="0"/>
              </a:spcAft>
              <a:buNone/>
            </a:pPr>
            <a:r>
              <a:t/>
            </a:r>
            <a:endParaRPr b="1"/>
          </a:p>
          <a:p>
            <a:pPr indent="-317500" lvl="0" marL="457200" rtl="0" algn="l">
              <a:spcBef>
                <a:spcPts val="0"/>
              </a:spcBef>
              <a:spcAft>
                <a:spcPts val="0"/>
              </a:spcAft>
              <a:buSzPts val="1400"/>
              <a:buChar char="●"/>
            </a:pPr>
            <a:r>
              <a:rPr b="1" lang="en" u="sng"/>
              <a:t>Embedded Systems</a:t>
            </a:r>
            <a:r>
              <a:rPr b="1" lang="en"/>
              <a:t> -</a:t>
            </a:r>
            <a:r>
              <a:rPr lang="en"/>
              <a:t> integrated within the system</a:t>
            </a:r>
            <a:endParaRPr/>
          </a:p>
          <a:p>
            <a:pPr indent="-317500" lvl="0" marL="457200" rtl="0" algn="l">
              <a:spcBef>
                <a:spcPts val="0"/>
              </a:spcBef>
              <a:spcAft>
                <a:spcPts val="0"/>
              </a:spcAft>
              <a:buSzPts val="1400"/>
              <a:buChar char="-"/>
            </a:pPr>
            <a:r>
              <a:rPr lang="en"/>
              <a:t>FreeDOS, Juno OS, Xinu, TinyOS, LynxOS, VxWorks, Palm OS, eCos</a:t>
            </a:r>
            <a:endParaRPr/>
          </a:p>
        </p:txBody>
      </p:sp>
      <p:pic>
        <p:nvPicPr>
          <p:cNvPr descr="Image result for operating systems" id="87" name="Google Shape;87;p16"/>
          <p:cNvPicPr preferRelativeResize="0"/>
          <p:nvPr/>
        </p:nvPicPr>
        <p:blipFill>
          <a:blip r:embed="rId3">
            <a:alphaModFix/>
          </a:blip>
          <a:stretch>
            <a:fillRect/>
          </a:stretch>
        </p:blipFill>
        <p:spPr>
          <a:xfrm>
            <a:off x="6377411" y="1557624"/>
            <a:ext cx="2766600" cy="1132526"/>
          </a:xfrm>
          <a:prstGeom prst="rect">
            <a:avLst/>
          </a:prstGeom>
          <a:noFill/>
          <a:ln>
            <a:noFill/>
          </a:ln>
        </p:spPr>
      </p:pic>
      <p:pic>
        <p:nvPicPr>
          <p:cNvPr descr="Image result for operating systems" id="88" name="Google Shape;88;p16"/>
          <p:cNvPicPr preferRelativeResize="0"/>
          <p:nvPr/>
        </p:nvPicPr>
        <p:blipFill>
          <a:blip r:embed="rId4">
            <a:alphaModFix/>
          </a:blip>
          <a:stretch>
            <a:fillRect/>
          </a:stretch>
        </p:blipFill>
        <p:spPr>
          <a:xfrm>
            <a:off x="6929025" y="3617568"/>
            <a:ext cx="1818425" cy="12211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478725" y="-396575"/>
            <a:ext cx="8028600" cy="164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Hardware requirements of an Operating Systems in Desktops</a:t>
            </a:r>
            <a:endParaRPr sz="1800"/>
          </a:p>
        </p:txBody>
      </p:sp>
      <p:sp>
        <p:nvSpPr>
          <p:cNvPr id="94" name="Google Shape;94;p17"/>
          <p:cNvSpPr txBox="1"/>
          <p:nvPr/>
        </p:nvSpPr>
        <p:spPr>
          <a:xfrm>
            <a:off x="478725" y="866700"/>
            <a:ext cx="6221700" cy="42768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b="1" lang="en" sz="1100" u="sng"/>
              <a:t>Hardware Requirements of OS in Desktop</a:t>
            </a:r>
            <a:r>
              <a:rPr b="1" lang="en" sz="1100"/>
              <a:t> -</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b="1" lang="en" sz="1100" u="sng"/>
              <a:t>Windows -</a:t>
            </a:r>
            <a:r>
              <a:rPr b="1" lang="en" sz="1100" u="sng"/>
              <a:t> 10</a:t>
            </a:r>
            <a:endParaRPr b="1" sz="1100" u="sng"/>
          </a:p>
          <a:p>
            <a:pPr indent="0" lvl="0" marL="0" rtl="0" algn="l">
              <a:spcBef>
                <a:spcPts val="0"/>
              </a:spcBef>
              <a:spcAft>
                <a:spcPts val="0"/>
              </a:spcAft>
              <a:buNone/>
            </a:pPr>
            <a:r>
              <a:rPr b="1" lang="en" sz="1100"/>
              <a:t>	</a:t>
            </a:r>
            <a:r>
              <a:rPr b="1" lang="en" sz="1100"/>
              <a:t>Processor            :</a:t>
            </a:r>
            <a:r>
              <a:rPr lang="en" sz="1100"/>
              <a:t> 1 gigahertz(GHz)</a:t>
            </a:r>
            <a:endParaRPr sz="1100"/>
          </a:p>
          <a:p>
            <a:pPr indent="0" lvl="0" marL="0" rtl="0" algn="l">
              <a:spcBef>
                <a:spcPts val="0"/>
              </a:spcBef>
              <a:spcAft>
                <a:spcPts val="0"/>
              </a:spcAft>
              <a:buNone/>
            </a:pPr>
            <a:r>
              <a:rPr lang="en" sz="1100"/>
              <a:t>	</a:t>
            </a:r>
            <a:r>
              <a:rPr b="1" lang="en" sz="1100"/>
              <a:t>RAM                     :</a:t>
            </a:r>
            <a:r>
              <a:rPr lang="en" sz="1100"/>
              <a:t> 1 gigabyte (GB) (32-bit) or 2GB (64-bit)</a:t>
            </a:r>
            <a:endParaRPr sz="1100"/>
          </a:p>
          <a:p>
            <a:pPr indent="0" lvl="0" marL="0" rtl="0" algn="l">
              <a:spcBef>
                <a:spcPts val="0"/>
              </a:spcBef>
              <a:spcAft>
                <a:spcPts val="0"/>
              </a:spcAft>
              <a:buNone/>
            </a:pPr>
            <a:r>
              <a:rPr lang="en" sz="1100"/>
              <a:t>	</a:t>
            </a:r>
            <a:r>
              <a:rPr b="1" lang="en" sz="1100"/>
              <a:t>Hard Disk Space : </a:t>
            </a:r>
            <a:r>
              <a:rPr lang="en" sz="1100"/>
              <a:t>16 GB</a:t>
            </a:r>
            <a:endParaRPr sz="1100"/>
          </a:p>
          <a:p>
            <a:pPr indent="0" lvl="0" marL="0" rtl="0" algn="l">
              <a:spcBef>
                <a:spcPts val="0"/>
              </a:spcBef>
              <a:spcAft>
                <a:spcPts val="0"/>
              </a:spcAft>
              <a:buNone/>
            </a:pPr>
            <a:r>
              <a:rPr lang="en" sz="1100"/>
              <a:t>	</a:t>
            </a:r>
            <a:r>
              <a:rPr b="1" lang="en" sz="1100"/>
              <a:t>Graphic Card       : </a:t>
            </a:r>
            <a:r>
              <a:rPr lang="en" sz="1100"/>
              <a:t>Microsoft DirectX 9 graphics device with WDDM driver.</a:t>
            </a:r>
            <a:endParaRPr sz="1100"/>
          </a:p>
          <a:p>
            <a:pPr indent="0" lvl="0" marL="0" rtl="0" algn="l">
              <a:spcBef>
                <a:spcPts val="0"/>
              </a:spcBef>
              <a:spcAft>
                <a:spcPts val="0"/>
              </a:spcAft>
              <a:buNone/>
            </a:pPr>
            <a:r>
              <a:t/>
            </a:r>
            <a:endParaRPr sz="1100"/>
          </a:p>
          <a:p>
            <a:pPr indent="-298450" lvl="0" marL="457200" rtl="0" algn="l">
              <a:spcBef>
                <a:spcPts val="0"/>
              </a:spcBef>
              <a:spcAft>
                <a:spcPts val="0"/>
              </a:spcAft>
              <a:buSzPts val="1100"/>
              <a:buChar char="-"/>
            </a:pPr>
            <a:r>
              <a:rPr b="1" lang="en" sz="1100" u="sng"/>
              <a:t>Mac -</a:t>
            </a:r>
            <a:r>
              <a:rPr lang="en" sz="1100" u="sng"/>
              <a:t> </a:t>
            </a:r>
            <a:r>
              <a:rPr b="1" lang="en" sz="1100" u="sng"/>
              <a:t>10</a:t>
            </a:r>
            <a:endParaRPr b="1" sz="1100" u="sng"/>
          </a:p>
          <a:p>
            <a:pPr indent="0" lvl="0" marL="0" rtl="0" algn="l">
              <a:spcBef>
                <a:spcPts val="0"/>
              </a:spcBef>
              <a:spcAft>
                <a:spcPts val="0"/>
              </a:spcAft>
              <a:buNone/>
            </a:pPr>
            <a:r>
              <a:rPr b="1" lang="en" sz="1100"/>
              <a:t>	Processor             : </a:t>
            </a:r>
            <a:r>
              <a:rPr lang="en" sz="1100"/>
              <a:t>2 GHz Intel Core i5 (OS X 10.8 or later)</a:t>
            </a:r>
            <a:endParaRPr sz="1100"/>
          </a:p>
          <a:p>
            <a:pPr indent="457200" lvl="0" marL="0" rtl="0" algn="l">
              <a:spcBef>
                <a:spcPts val="0"/>
              </a:spcBef>
              <a:spcAft>
                <a:spcPts val="0"/>
              </a:spcAft>
              <a:buNone/>
            </a:pPr>
            <a:r>
              <a:rPr b="1" lang="en" sz="1100"/>
              <a:t>RAM 		       : </a:t>
            </a:r>
            <a:r>
              <a:rPr lang="en" sz="1100"/>
              <a:t>2GB of memory</a:t>
            </a:r>
            <a:endParaRPr sz="1100"/>
          </a:p>
          <a:p>
            <a:pPr indent="457200" lvl="0" marL="0" rtl="0" algn="l">
              <a:spcBef>
                <a:spcPts val="0"/>
              </a:spcBef>
              <a:spcAft>
                <a:spcPts val="0"/>
              </a:spcAft>
              <a:buNone/>
            </a:pPr>
            <a:r>
              <a:rPr b="1" lang="en" sz="1100"/>
              <a:t>Hard Drive Space : </a:t>
            </a:r>
            <a:r>
              <a:rPr lang="en" sz="1100"/>
              <a:t>12.5 GB of available storage (OS X El Capitan 10.11.5 or later)  </a:t>
            </a:r>
            <a:endParaRPr sz="1100"/>
          </a:p>
          <a:p>
            <a:pPr indent="457200" lvl="0" marL="0" rtl="0" algn="l">
              <a:spcBef>
                <a:spcPts val="0"/>
              </a:spcBef>
              <a:spcAft>
                <a:spcPts val="0"/>
              </a:spcAft>
              <a:buNone/>
            </a:pPr>
            <a:r>
              <a:rPr b="1" lang="en" sz="1100"/>
              <a:t>Graphic Card        :  </a:t>
            </a:r>
            <a:r>
              <a:rPr lang="en" sz="1100"/>
              <a:t>Mac Pro ( Mid 2010) and Mac Pro (Mid 2012)</a:t>
            </a:r>
            <a:endParaRPr sz="1100"/>
          </a:p>
          <a:p>
            <a:pPr indent="457200" lvl="0" marL="0" rtl="0" algn="l">
              <a:spcBef>
                <a:spcPts val="0"/>
              </a:spcBef>
              <a:spcAft>
                <a:spcPts val="0"/>
              </a:spcAft>
              <a:buNone/>
            </a:pPr>
            <a:r>
              <a:t/>
            </a:r>
            <a:endParaRPr b="1" sz="1100"/>
          </a:p>
          <a:p>
            <a:pPr indent="-298450" lvl="0" marL="457200" rtl="0" algn="l">
              <a:spcBef>
                <a:spcPts val="0"/>
              </a:spcBef>
              <a:spcAft>
                <a:spcPts val="0"/>
              </a:spcAft>
              <a:buSzPts val="1100"/>
              <a:buChar char="-"/>
            </a:pPr>
            <a:r>
              <a:rPr b="1" lang="en" sz="1100" u="sng"/>
              <a:t>Linux - </a:t>
            </a:r>
            <a:r>
              <a:rPr b="1" lang="en" sz="1100" u="sng"/>
              <a:t>Ubuntu</a:t>
            </a:r>
            <a:endParaRPr b="1" sz="1100" u="sng"/>
          </a:p>
          <a:p>
            <a:pPr indent="0" lvl="0" marL="0" rtl="0" algn="l">
              <a:spcBef>
                <a:spcPts val="0"/>
              </a:spcBef>
              <a:spcAft>
                <a:spcPts val="0"/>
              </a:spcAft>
              <a:buNone/>
            </a:pPr>
            <a:r>
              <a:rPr b="1" lang="en" sz="1100"/>
              <a:t>	Processor             :</a:t>
            </a:r>
            <a:r>
              <a:rPr lang="en" sz="1100"/>
              <a:t> 2 Ghz dual</a:t>
            </a:r>
            <a:r>
              <a:rPr b="1" lang="en" sz="1100"/>
              <a:t> </a:t>
            </a:r>
            <a:r>
              <a:rPr lang="en" sz="1100"/>
              <a:t>core processor</a:t>
            </a:r>
            <a:endParaRPr sz="1100"/>
          </a:p>
          <a:p>
            <a:pPr indent="0" lvl="0" marL="0" rtl="0" algn="l">
              <a:spcBef>
                <a:spcPts val="0"/>
              </a:spcBef>
              <a:spcAft>
                <a:spcPts val="0"/>
              </a:spcAft>
              <a:buNone/>
            </a:pPr>
            <a:r>
              <a:rPr b="1" lang="en" sz="1100"/>
              <a:t>	RAM         	       :</a:t>
            </a:r>
            <a:r>
              <a:rPr lang="en" sz="1100"/>
              <a:t> 2 GB (system memory)</a:t>
            </a:r>
            <a:endParaRPr sz="1100"/>
          </a:p>
          <a:p>
            <a:pPr indent="0" lvl="0" marL="0" rtl="0" algn="l">
              <a:spcBef>
                <a:spcPts val="0"/>
              </a:spcBef>
              <a:spcAft>
                <a:spcPts val="0"/>
              </a:spcAft>
              <a:buNone/>
            </a:pPr>
            <a:r>
              <a:rPr b="1" lang="en" sz="1100"/>
              <a:t>	Hard Drive Space :</a:t>
            </a:r>
            <a:r>
              <a:rPr lang="en" sz="1100"/>
              <a:t> 25 GB of hard drive space</a:t>
            </a:r>
            <a:endParaRPr sz="1100"/>
          </a:p>
          <a:p>
            <a:pPr indent="0" lvl="0" marL="0" rtl="0" algn="l">
              <a:spcBef>
                <a:spcPts val="0"/>
              </a:spcBef>
              <a:spcAft>
                <a:spcPts val="0"/>
              </a:spcAft>
              <a:buNone/>
            </a:pPr>
            <a:r>
              <a:rPr b="1" lang="en" sz="1100"/>
              <a:t>	Graphic Card        : </a:t>
            </a:r>
            <a:r>
              <a:rPr lang="en" sz="1100"/>
              <a:t>3D Acceleration, Video-card with at least 256 MB.</a:t>
            </a:r>
            <a:endParaRPr sz="1100"/>
          </a:p>
          <a:p>
            <a:pPr indent="0" lvl="0" marL="0" rtl="0" algn="l">
              <a:spcBef>
                <a:spcPts val="0"/>
              </a:spcBef>
              <a:spcAft>
                <a:spcPts val="0"/>
              </a:spcAft>
              <a:buNone/>
            </a:pPr>
            <a:r>
              <a:t/>
            </a:r>
            <a:endParaRPr b="1" sz="1100"/>
          </a:p>
          <a:p>
            <a:pPr indent="-298450" lvl="0" marL="457200" rtl="0" algn="l">
              <a:spcBef>
                <a:spcPts val="0"/>
              </a:spcBef>
              <a:spcAft>
                <a:spcPts val="0"/>
              </a:spcAft>
              <a:buSzPts val="1100"/>
              <a:buChar char="-"/>
            </a:pPr>
            <a:r>
              <a:rPr b="1" lang="en" sz="1100" u="sng"/>
              <a:t>Unix - </a:t>
            </a:r>
            <a:r>
              <a:rPr b="1" lang="en" sz="1100" u="sng"/>
              <a:t>AIX</a:t>
            </a:r>
            <a:endParaRPr b="1" sz="1100" u="sng"/>
          </a:p>
          <a:p>
            <a:pPr indent="457200" lvl="0" marL="0" rtl="0" algn="l">
              <a:spcBef>
                <a:spcPts val="0"/>
              </a:spcBef>
              <a:spcAft>
                <a:spcPts val="0"/>
              </a:spcAft>
              <a:buNone/>
            </a:pPr>
            <a:r>
              <a:rPr b="1" lang="en" sz="1100">
                <a:solidFill>
                  <a:schemeClr val="dk1"/>
                </a:solidFill>
              </a:rPr>
              <a:t>Processor             :</a:t>
            </a:r>
            <a:r>
              <a:rPr lang="en" sz="1100">
                <a:solidFill>
                  <a:schemeClr val="dk1"/>
                </a:solidFill>
              </a:rPr>
              <a:t> Configured POWER5 or later (64-bit)</a:t>
            </a:r>
            <a:endParaRPr sz="1100">
              <a:solidFill>
                <a:schemeClr val="dk1"/>
              </a:solidFill>
            </a:endParaRPr>
          </a:p>
          <a:p>
            <a:pPr indent="0" lvl="0" marL="0" rtl="0" algn="l">
              <a:spcBef>
                <a:spcPts val="0"/>
              </a:spcBef>
              <a:spcAft>
                <a:spcPts val="0"/>
              </a:spcAft>
              <a:buClr>
                <a:schemeClr val="dk1"/>
              </a:buClr>
              <a:buSzPts val="1100"/>
              <a:buFont typeface="Arial"/>
              <a:buNone/>
            </a:pPr>
            <a:r>
              <a:rPr b="1" lang="en" sz="1100">
                <a:solidFill>
                  <a:schemeClr val="dk1"/>
                </a:solidFill>
              </a:rPr>
              <a:t>	RAM                      : </a:t>
            </a:r>
            <a:r>
              <a:rPr lang="en" sz="1100">
                <a:solidFill>
                  <a:schemeClr val="dk1"/>
                </a:solidFill>
              </a:rPr>
              <a:t>2GB </a:t>
            </a:r>
            <a:endParaRPr sz="1100">
              <a:solidFill>
                <a:schemeClr val="dk1"/>
              </a:solidFill>
            </a:endParaRPr>
          </a:p>
          <a:p>
            <a:pPr indent="0" lvl="0" marL="0" rtl="0" algn="l">
              <a:spcBef>
                <a:spcPts val="0"/>
              </a:spcBef>
              <a:spcAft>
                <a:spcPts val="0"/>
              </a:spcAft>
              <a:buClr>
                <a:schemeClr val="dk1"/>
              </a:buClr>
              <a:buSzPts val="1100"/>
              <a:buFont typeface="Arial"/>
              <a:buNone/>
            </a:pPr>
            <a:r>
              <a:rPr b="1" lang="en" sz="1100">
                <a:solidFill>
                  <a:schemeClr val="dk1"/>
                </a:solidFill>
              </a:rPr>
              <a:t>	Hard Drive Space : </a:t>
            </a:r>
            <a:r>
              <a:rPr lang="en" sz="1100">
                <a:solidFill>
                  <a:schemeClr val="dk1"/>
                </a:solidFill>
              </a:rPr>
              <a:t>7.5GB</a:t>
            </a:r>
            <a:endParaRPr b="1" sz="1100" u="sng"/>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478725" y="-396575"/>
            <a:ext cx="8028600" cy="164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Hardware requirements of an Operating Systems in Server/Networks</a:t>
            </a:r>
            <a:endParaRPr sz="1800"/>
          </a:p>
        </p:txBody>
      </p:sp>
      <p:sp>
        <p:nvSpPr>
          <p:cNvPr id="100" name="Google Shape;100;p18"/>
          <p:cNvSpPr txBox="1"/>
          <p:nvPr/>
        </p:nvSpPr>
        <p:spPr>
          <a:xfrm>
            <a:off x="478725" y="866700"/>
            <a:ext cx="6221700" cy="42768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279400" lvl="0" marL="457200" rtl="0" algn="l">
              <a:spcBef>
                <a:spcPts val="0"/>
              </a:spcBef>
              <a:spcAft>
                <a:spcPts val="0"/>
              </a:spcAft>
              <a:buSzPts val="800"/>
              <a:buChar char="●"/>
            </a:pPr>
            <a:r>
              <a:rPr b="1" lang="en" sz="800" u="sng"/>
              <a:t>Hardware requirements</a:t>
            </a:r>
            <a:r>
              <a:rPr b="1" lang="en" sz="800" u="sng"/>
              <a:t> of OS in Server/Networks</a:t>
            </a:r>
            <a:r>
              <a:rPr b="1" lang="en" sz="800"/>
              <a:t> -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p>
            <a:pPr indent="-279400" lvl="0" marL="457200" rtl="0" algn="l">
              <a:spcBef>
                <a:spcPts val="0"/>
              </a:spcBef>
              <a:spcAft>
                <a:spcPts val="0"/>
              </a:spcAft>
              <a:buSzPts val="800"/>
              <a:buChar char="-"/>
            </a:pPr>
            <a:r>
              <a:rPr b="1" lang="en" sz="800" u="sng"/>
              <a:t>Windows Server-</a:t>
            </a:r>
            <a:endParaRPr b="1" sz="800" u="sng"/>
          </a:p>
          <a:p>
            <a:pPr indent="0" lvl="0" marL="0" rtl="0" algn="l">
              <a:spcBef>
                <a:spcPts val="0"/>
              </a:spcBef>
              <a:spcAft>
                <a:spcPts val="0"/>
              </a:spcAft>
              <a:buNone/>
            </a:pPr>
            <a:r>
              <a:t/>
            </a:r>
            <a:endParaRPr sz="800"/>
          </a:p>
          <a:p>
            <a:pPr indent="0" lvl="0" marL="457200" rtl="0" algn="l">
              <a:lnSpc>
                <a:spcPct val="160000"/>
              </a:lnSpc>
              <a:spcBef>
                <a:spcPts val="0"/>
              </a:spcBef>
              <a:spcAft>
                <a:spcPts val="0"/>
              </a:spcAft>
              <a:buNone/>
            </a:pPr>
            <a:r>
              <a:rPr lang="en" sz="800">
                <a:solidFill>
                  <a:schemeClr val="dk1"/>
                </a:solidFill>
              </a:rPr>
              <a:t>Small installation (&lt;1k entries, 1-10 users):</a:t>
            </a:r>
            <a:endParaRPr sz="800">
              <a:solidFill>
                <a:schemeClr val="dk1"/>
              </a:solidFill>
            </a:endParaRPr>
          </a:p>
          <a:p>
            <a:pPr indent="-279400" lvl="1" marL="1016000" rtl="0" algn="l">
              <a:lnSpc>
                <a:spcPct val="160000"/>
              </a:lnSpc>
              <a:spcBef>
                <a:spcPts val="0"/>
              </a:spcBef>
              <a:spcAft>
                <a:spcPts val="0"/>
              </a:spcAft>
              <a:buClr>
                <a:schemeClr val="dk1"/>
              </a:buClr>
              <a:buSzPts val="800"/>
              <a:buFont typeface="Trebuchet MS"/>
              <a:buChar char="○"/>
            </a:pPr>
            <a:r>
              <a:rPr b="1" lang="en" sz="800">
                <a:solidFill>
                  <a:schemeClr val="dk1"/>
                </a:solidFill>
              </a:rPr>
              <a:t>Processor           : </a:t>
            </a:r>
            <a:r>
              <a:rPr lang="en" sz="800">
                <a:solidFill>
                  <a:schemeClr val="dk1"/>
                </a:solidFill>
              </a:rPr>
              <a:t>Dual-Core 1.6 Ghz or higher</a:t>
            </a:r>
            <a:endParaRPr sz="800">
              <a:solidFill>
                <a:schemeClr val="dk1"/>
              </a:solidFill>
            </a:endParaRPr>
          </a:p>
          <a:p>
            <a:pPr indent="-279400" lvl="1" marL="1016000" rtl="0" algn="l">
              <a:lnSpc>
                <a:spcPct val="160000"/>
              </a:lnSpc>
              <a:spcBef>
                <a:spcPts val="0"/>
              </a:spcBef>
              <a:spcAft>
                <a:spcPts val="0"/>
              </a:spcAft>
              <a:buClr>
                <a:schemeClr val="dk1"/>
              </a:buClr>
              <a:buSzPts val="800"/>
              <a:buFont typeface="Trebuchet MS"/>
              <a:buChar char="○"/>
            </a:pPr>
            <a:r>
              <a:rPr b="1" lang="en" sz="800">
                <a:solidFill>
                  <a:schemeClr val="dk1"/>
                </a:solidFill>
              </a:rPr>
              <a:t>RAM                     : </a:t>
            </a:r>
            <a:r>
              <a:rPr lang="en" sz="800">
                <a:solidFill>
                  <a:schemeClr val="dk1"/>
                </a:solidFill>
              </a:rPr>
              <a:t>2 GB RAM</a:t>
            </a:r>
            <a:endParaRPr sz="800">
              <a:solidFill>
                <a:schemeClr val="dk1"/>
              </a:solidFill>
            </a:endParaRPr>
          </a:p>
          <a:p>
            <a:pPr indent="-279400" lvl="1" marL="1016000" rtl="0" algn="l">
              <a:lnSpc>
                <a:spcPct val="160000"/>
              </a:lnSpc>
              <a:spcBef>
                <a:spcPts val="0"/>
              </a:spcBef>
              <a:spcAft>
                <a:spcPts val="0"/>
              </a:spcAft>
              <a:buClr>
                <a:schemeClr val="dk1"/>
              </a:buClr>
              <a:buSzPts val="800"/>
              <a:buFont typeface="Trebuchet MS"/>
              <a:buChar char="○"/>
            </a:pPr>
            <a:r>
              <a:rPr b="1" lang="en" sz="800">
                <a:solidFill>
                  <a:schemeClr val="dk1"/>
                </a:solidFill>
              </a:rPr>
              <a:t>Hard Disk Space : </a:t>
            </a:r>
            <a:r>
              <a:rPr lang="en" sz="800">
                <a:solidFill>
                  <a:schemeClr val="dk1"/>
                </a:solidFill>
              </a:rPr>
              <a:t>500 MB free disk space</a:t>
            </a:r>
            <a:endParaRPr sz="800">
              <a:solidFill>
                <a:schemeClr val="dk1"/>
              </a:solidFill>
            </a:endParaRPr>
          </a:p>
          <a:p>
            <a:pPr indent="0" lvl="0" marL="914400" rtl="0" algn="l">
              <a:lnSpc>
                <a:spcPct val="160000"/>
              </a:lnSpc>
              <a:spcBef>
                <a:spcPts val="0"/>
              </a:spcBef>
              <a:spcAft>
                <a:spcPts val="0"/>
              </a:spcAft>
              <a:buNone/>
            </a:pPr>
            <a:r>
              <a:t/>
            </a:r>
            <a:endParaRPr sz="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 sz="800">
                <a:solidFill>
                  <a:schemeClr val="dk1"/>
                </a:solidFill>
                <a:highlight>
                  <a:srgbClr val="FFFFFF"/>
                </a:highlight>
              </a:rPr>
              <a:t>Info.pleasantsolutions.com. (2018). </a:t>
            </a:r>
            <a:r>
              <a:rPr i="1" lang="en" sz="800">
                <a:solidFill>
                  <a:schemeClr val="dk1"/>
                </a:solidFill>
                <a:highlight>
                  <a:srgbClr val="FFFFFF"/>
                </a:highlight>
              </a:rPr>
              <a:t>Hardware and Software Requirements - Pleasant Solutions</a:t>
            </a:r>
            <a:r>
              <a:rPr lang="en" sz="800">
                <a:solidFill>
                  <a:schemeClr val="dk1"/>
                </a:solidFill>
                <a:highlight>
                  <a:srgbClr val="FFFFFF"/>
                </a:highlight>
              </a:rPr>
              <a:t>. [online] Available at: https://info.pleasantsolutions.com/Documentation/Pleasant_Password_Server/A._Install_Pleasant_Password_Server/Hardware_and_Software_Requirements [Accessed 15 Dec. 2018].</a:t>
            </a:r>
            <a:endParaRPr sz="8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800">
              <a:solidFill>
                <a:schemeClr val="dk1"/>
              </a:solidFill>
              <a:highlight>
                <a:srgbClr val="FFFFFF"/>
              </a:highlight>
            </a:endParaRPr>
          </a:p>
          <a:p>
            <a:pPr indent="0" lvl="0" marL="914400" rtl="0" algn="l">
              <a:spcBef>
                <a:spcPts val="0"/>
              </a:spcBef>
              <a:spcAft>
                <a:spcPts val="0"/>
              </a:spcAft>
              <a:buNone/>
            </a:pPr>
            <a:r>
              <a:t/>
            </a:r>
            <a:endParaRPr b="1" sz="800" u="sng">
              <a:solidFill>
                <a:schemeClr val="dk1"/>
              </a:solidFill>
            </a:endParaRPr>
          </a:p>
          <a:p>
            <a:pPr indent="0" lvl="0" marL="914400" rtl="0" algn="l">
              <a:spcBef>
                <a:spcPts val="0"/>
              </a:spcBef>
              <a:spcAft>
                <a:spcPts val="0"/>
              </a:spcAft>
              <a:buNone/>
            </a:pPr>
            <a:r>
              <a:t/>
            </a:r>
            <a:endParaRPr b="1" sz="800" u="sng">
              <a:solidFill>
                <a:schemeClr val="dk1"/>
              </a:solidFill>
            </a:endParaRPr>
          </a:p>
          <a:p>
            <a:pPr indent="-279400" lvl="0" marL="457200" rtl="0" algn="l">
              <a:spcBef>
                <a:spcPts val="0"/>
              </a:spcBef>
              <a:spcAft>
                <a:spcPts val="0"/>
              </a:spcAft>
              <a:buClr>
                <a:schemeClr val="dk1"/>
              </a:buClr>
              <a:buSzPts val="800"/>
              <a:buChar char="-"/>
            </a:pPr>
            <a:r>
              <a:rPr b="1" lang="en" sz="800" u="sng">
                <a:solidFill>
                  <a:schemeClr val="dk1"/>
                </a:solidFill>
              </a:rPr>
              <a:t>Mac Server-</a:t>
            </a:r>
            <a:endParaRPr b="1" sz="800" u="sng">
              <a:solidFill>
                <a:schemeClr val="dk1"/>
              </a:solidFill>
            </a:endParaRPr>
          </a:p>
          <a:p>
            <a:pPr indent="0" lvl="0" marL="0" rtl="0" algn="l">
              <a:spcBef>
                <a:spcPts val="0"/>
              </a:spcBef>
              <a:spcAft>
                <a:spcPts val="0"/>
              </a:spcAft>
              <a:buNone/>
            </a:pPr>
            <a:r>
              <a:t/>
            </a:r>
            <a:endParaRPr b="1" sz="800" u="sng">
              <a:solidFill>
                <a:schemeClr val="dk1"/>
              </a:solidFill>
            </a:endParaRPr>
          </a:p>
          <a:p>
            <a:pPr indent="0" lvl="0" marL="0" rtl="0" algn="l">
              <a:spcBef>
                <a:spcPts val="0"/>
              </a:spcBef>
              <a:spcAft>
                <a:spcPts val="0"/>
              </a:spcAft>
              <a:buNone/>
            </a:pPr>
            <a:r>
              <a:rPr b="1" lang="en" sz="800" u="sng">
                <a:solidFill>
                  <a:schemeClr val="dk1"/>
                </a:solidFill>
              </a:rPr>
              <a:t>	</a:t>
            </a:r>
            <a:r>
              <a:rPr b="1" lang="en" sz="800">
                <a:solidFill>
                  <a:schemeClr val="dk1"/>
                </a:solidFill>
              </a:rPr>
              <a:t>Processor: </a:t>
            </a:r>
            <a:r>
              <a:rPr lang="en" sz="800">
                <a:solidFill>
                  <a:schemeClr val="dk1"/>
                </a:solidFill>
              </a:rPr>
              <a:t>64-bit intel processor,core 2 duo</a:t>
            </a:r>
            <a:endParaRPr sz="800">
              <a:solidFill>
                <a:schemeClr val="dk1"/>
              </a:solidFill>
            </a:endParaRPr>
          </a:p>
          <a:p>
            <a:pPr indent="0" lvl="0" marL="0" rtl="0" algn="l">
              <a:spcBef>
                <a:spcPts val="0"/>
              </a:spcBef>
              <a:spcAft>
                <a:spcPts val="0"/>
              </a:spcAft>
              <a:buNone/>
            </a:pPr>
            <a:r>
              <a:rPr lang="en" sz="800">
                <a:solidFill>
                  <a:schemeClr val="dk1"/>
                </a:solidFill>
              </a:rPr>
              <a:t>	</a:t>
            </a:r>
            <a:r>
              <a:rPr b="1" lang="en" sz="800">
                <a:solidFill>
                  <a:schemeClr val="dk1"/>
                </a:solidFill>
              </a:rPr>
              <a:t>RAM         : </a:t>
            </a:r>
            <a:r>
              <a:rPr lang="en" sz="800">
                <a:solidFill>
                  <a:schemeClr val="dk1"/>
                </a:solidFill>
              </a:rPr>
              <a:t>2 GB</a:t>
            </a:r>
            <a:endParaRPr sz="800">
              <a:solidFill>
                <a:schemeClr val="dk1"/>
              </a:solidFill>
            </a:endParaRPr>
          </a:p>
          <a:p>
            <a:pPr indent="0" lvl="0" marL="0" rtl="0" algn="l">
              <a:spcBef>
                <a:spcPts val="0"/>
              </a:spcBef>
              <a:spcAft>
                <a:spcPts val="0"/>
              </a:spcAft>
              <a:buNone/>
            </a:pPr>
            <a:r>
              <a:rPr lang="en" sz="800">
                <a:solidFill>
                  <a:schemeClr val="dk1"/>
                </a:solidFill>
              </a:rPr>
              <a:t>	</a:t>
            </a:r>
            <a:r>
              <a:rPr b="1" lang="en" sz="800">
                <a:solidFill>
                  <a:schemeClr val="dk1"/>
                </a:solidFill>
              </a:rPr>
              <a:t>Hard drive space:</a:t>
            </a:r>
            <a:r>
              <a:rPr lang="en" sz="800">
                <a:solidFill>
                  <a:schemeClr val="dk1"/>
                </a:solidFill>
              </a:rPr>
              <a:t> 8GB of free hard drive space.</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457200" rtl="0" algn="l">
              <a:spcBef>
                <a:spcPts val="0"/>
              </a:spcBef>
              <a:spcAft>
                <a:spcPts val="0"/>
              </a:spcAft>
              <a:buClr>
                <a:schemeClr val="dk1"/>
              </a:buClr>
              <a:buSzPts val="1100"/>
              <a:buFont typeface="Arial"/>
              <a:buNone/>
            </a:pPr>
            <a:r>
              <a:t/>
            </a:r>
            <a:endParaRPr sz="800">
              <a:solidFill>
                <a:schemeClr val="dk1"/>
              </a:solidFill>
            </a:endParaRPr>
          </a:p>
          <a:p>
            <a:pPr indent="0" lvl="0" marL="0" rtl="0" algn="l">
              <a:lnSpc>
                <a:spcPct val="160000"/>
              </a:lnSpc>
              <a:spcBef>
                <a:spcPts val="0"/>
              </a:spcBef>
              <a:spcAft>
                <a:spcPts val="3100"/>
              </a:spcAft>
              <a:buClr>
                <a:schemeClr val="dk1"/>
              </a:buClr>
              <a:buSzPts val="1100"/>
              <a:buFont typeface="Arial"/>
              <a:buNone/>
            </a:pPr>
            <a:r>
              <a:rPr lang="en" sz="800">
                <a:solidFill>
                  <a:schemeClr val="dk1"/>
                </a:solidFill>
                <a:highlight>
                  <a:srgbClr val="FFFFFF"/>
                </a:highlight>
              </a:rPr>
              <a:t>dummies. (2018). </a:t>
            </a:r>
            <a:r>
              <a:rPr i="1" lang="en" sz="800">
                <a:solidFill>
                  <a:schemeClr val="dk1"/>
                </a:solidFill>
                <a:highlight>
                  <a:srgbClr val="FFFFFF"/>
                </a:highlight>
              </a:rPr>
              <a:t>Hardware Requirements for Running Lion Server - dummies</a:t>
            </a:r>
            <a:r>
              <a:rPr lang="en" sz="800">
                <a:solidFill>
                  <a:schemeClr val="dk1"/>
                </a:solidFill>
                <a:highlight>
                  <a:srgbClr val="FFFFFF"/>
                </a:highlight>
              </a:rPr>
              <a:t>. [online] Available at: https://www.dummies.com/computers/macs/mac-operating-systems/hardware-requirements-for-running-lion-server/ [Accessed 15 Dec. 2018].</a:t>
            </a:r>
            <a:endParaRPr sz="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78725" y="-396575"/>
            <a:ext cx="8028600" cy="164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Hardware requirements of an Operating Systems in Server/Networks</a:t>
            </a:r>
            <a:endParaRPr sz="1800"/>
          </a:p>
        </p:txBody>
      </p:sp>
      <p:sp>
        <p:nvSpPr>
          <p:cNvPr id="106" name="Google Shape;106;p19"/>
          <p:cNvSpPr txBox="1"/>
          <p:nvPr/>
        </p:nvSpPr>
        <p:spPr>
          <a:xfrm>
            <a:off x="478725" y="866700"/>
            <a:ext cx="6221700" cy="42768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285750" lvl="0" marL="457200" rtl="0" algn="l">
              <a:spcBef>
                <a:spcPts val="0"/>
              </a:spcBef>
              <a:spcAft>
                <a:spcPts val="0"/>
              </a:spcAft>
              <a:buSzPts val="900"/>
              <a:buChar char="●"/>
            </a:pPr>
            <a:r>
              <a:rPr b="1" lang="en" sz="900" u="sng"/>
              <a:t>Hardware requirements of OS in Server/Networks - </a:t>
            </a:r>
            <a:endParaRPr b="1" sz="900" u="sng"/>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292100" lvl="0" marL="457200" rtl="0" algn="l">
              <a:spcBef>
                <a:spcPts val="0"/>
              </a:spcBef>
              <a:spcAft>
                <a:spcPts val="0"/>
              </a:spcAft>
              <a:buSzPts val="1000"/>
              <a:buChar char="-"/>
            </a:pPr>
            <a:r>
              <a:rPr b="1" lang="en" sz="1000" u="sng"/>
              <a:t>Linux - Ubuntu Server -</a:t>
            </a:r>
            <a:endParaRPr b="1" sz="1000" u="sng"/>
          </a:p>
          <a:p>
            <a:pPr indent="0" lvl="0" marL="0" rtl="0" algn="l">
              <a:spcBef>
                <a:spcPts val="0"/>
              </a:spcBef>
              <a:spcAft>
                <a:spcPts val="0"/>
              </a:spcAft>
              <a:buNone/>
            </a:pPr>
            <a:r>
              <a:t/>
            </a:r>
            <a:endParaRPr b="1" sz="1000"/>
          </a:p>
          <a:p>
            <a:pPr indent="457200" lvl="0" marL="0" rtl="0" algn="l">
              <a:spcBef>
                <a:spcPts val="0"/>
              </a:spcBef>
              <a:spcAft>
                <a:spcPts val="0"/>
              </a:spcAft>
              <a:buNone/>
            </a:pPr>
            <a:r>
              <a:rPr b="1" lang="en" sz="1000"/>
              <a:t>Processor       : </a:t>
            </a:r>
            <a:r>
              <a:rPr lang="en" sz="1000"/>
              <a:t>300 MHz x86 </a:t>
            </a:r>
            <a:endParaRPr sz="1000"/>
          </a:p>
          <a:p>
            <a:pPr indent="0" lvl="0" marL="0" rtl="0" algn="l">
              <a:spcBef>
                <a:spcPts val="0"/>
              </a:spcBef>
              <a:spcAft>
                <a:spcPts val="0"/>
              </a:spcAft>
              <a:buNone/>
            </a:pPr>
            <a:r>
              <a:rPr b="1" lang="en" sz="1000"/>
              <a:t>	RAM	          : </a:t>
            </a:r>
            <a:r>
              <a:rPr lang="en" sz="1000">
                <a:solidFill>
                  <a:schemeClr val="dk1"/>
                </a:solidFill>
              </a:rPr>
              <a:t>256 MiB of system memory</a:t>
            </a:r>
            <a:endParaRPr sz="1000"/>
          </a:p>
          <a:p>
            <a:pPr indent="0" lvl="0" marL="0" rtl="0" algn="l">
              <a:spcBef>
                <a:spcPts val="0"/>
              </a:spcBef>
              <a:spcAft>
                <a:spcPts val="0"/>
              </a:spcAft>
              <a:buNone/>
            </a:pPr>
            <a:r>
              <a:rPr b="1" lang="en" sz="1000"/>
              <a:t>	Hard Drive      :</a:t>
            </a:r>
            <a:r>
              <a:rPr lang="en" sz="1000"/>
              <a:t> </a:t>
            </a:r>
            <a:r>
              <a:rPr lang="en" sz="1000">
                <a:solidFill>
                  <a:schemeClr val="dk1"/>
                </a:solidFill>
              </a:rPr>
              <a:t>1.5 GB of disk space</a:t>
            </a:r>
            <a:endParaRPr sz="1000"/>
          </a:p>
          <a:p>
            <a:pPr indent="0" lvl="0" marL="0" rtl="0" algn="l">
              <a:spcBef>
                <a:spcPts val="0"/>
              </a:spcBef>
              <a:spcAft>
                <a:spcPts val="0"/>
              </a:spcAft>
              <a:buNone/>
            </a:pPr>
            <a:r>
              <a:rPr b="1" lang="en" sz="1000"/>
              <a:t>	Graphic Card : </a:t>
            </a:r>
            <a:endParaRPr b="1" sz="1000"/>
          </a:p>
          <a:p>
            <a:pPr indent="-292100" lvl="0" marL="457200" rtl="0" algn="l">
              <a:spcBef>
                <a:spcPts val="0"/>
              </a:spcBef>
              <a:spcAft>
                <a:spcPts val="0"/>
              </a:spcAft>
              <a:buSzPts val="1000"/>
              <a:buChar char="●"/>
            </a:pPr>
            <a:r>
              <a:rPr lang="en" sz="1000"/>
              <a:t>ATI (some may require the proprietary fglrx driver)</a:t>
            </a:r>
            <a:endParaRPr sz="1000"/>
          </a:p>
          <a:p>
            <a:pPr indent="-292100" lvl="0" marL="457200" rtl="0" algn="l">
              <a:spcBef>
                <a:spcPts val="0"/>
              </a:spcBef>
              <a:spcAft>
                <a:spcPts val="0"/>
              </a:spcAft>
              <a:buSzPts val="1000"/>
              <a:buChar char="●"/>
            </a:pPr>
            <a:r>
              <a:rPr lang="en" sz="1000"/>
              <a:t>Intel (i915 or better, except GMA 500, aka "Poulsbo")</a:t>
            </a:r>
            <a:endParaRPr sz="1000"/>
          </a:p>
          <a:p>
            <a:pPr indent="-292100" lvl="0" marL="457200" rtl="0" algn="l">
              <a:spcBef>
                <a:spcPts val="0"/>
              </a:spcBef>
              <a:spcAft>
                <a:spcPts val="0"/>
              </a:spcAft>
              <a:buSzPts val="1000"/>
              <a:buChar char="●"/>
            </a:pPr>
            <a:r>
              <a:rPr lang="en" sz="1000"/>
              <a:t>NVidia (with their proprietary driver)</a:t>
            </a:r>
            <a:endParaRPr sz="1000"/>
          </a:p>
          <a:p>
            <a:pPr indent="0" lvl="0" marL="457200" rtl="0" algn="l">
              <a:spcBef>
                <a:spcPts val="0"/>
              </a:spcBef>
              <a:spcAft>
                <a:spcPts val="0"/>
              </a:spcAft>
              <a:buNone/>
            </a:pPr>
            <a:r>
              <a:t/>
            </a:r>
            <a:endParaRPr sz="900"/>
          </a:p>
          <a:p>
            <a:pPr indent="0" lvl="0" marL="457200" rtl="0" algn="l">
              <a:spcBef>
                <a:spcPts val="0"/>
              </a:spcBef>
              <a:spcAft>
                <a:spcPts val="0"/>
              </a:spcAft>
              <a:buNone/>
            </a:pPr>
            <a:r>
              <a:t/>
            </a:r>
            <a:endParaRPr sz="900"/>
          </a:p>
          <a:p>
            <a:pPr indent="0" lvl="0" marL="0" rtl="0" algn="l">
              <a:spcBef>
                <a:spcPts val="0"/>
              </a:spcBef>
              <a:spcAft>
                <a:spcPts val="0"/>
              </a:spcAft>
              <a:buNone/>
            </a:pPr>
            <a:r>
              <a:rPr lang="en" sz="900">
                <a:solidFill>
                  <a:schemeClr val="dk1"/>
                </a:solidFill>
                <a:highlight>
                  <a:srgbClr val="FFFFFF"/>
                </a:highlight>
              </a:rPr>
              <a:t>Help.ubuntu.com. (2018). </a:t>
            </a:r>
            <a:r>
              <a:rPr i="1" lang="en" sz="900">
                <a:solidFill>
                  <a:schemeClr val="dk1"/>
                </a:solidFill>
                <a:highlight>
                  <a:srgbClr val="FFFFFF"/>
                </a:highlight>
              </a:rPr>
              <a:t>Installation/SystemRequirements - Community Help Wiki</a:t>
            </a:r>
            <a:r>
              <a:rPr lang="en" sz="900">
                <a:solidFill>
                  <a:schemeClr val="dk1"/>
                </a:solidFill>
                <a:highlight>
                  <a:srgbClr val="FFFFFF"/>
                </a:highlight>
              </a:rPr>
              <a:t>. [online] Available at: https://help.ubuntu.com/community/Installation/SystemRequirements [Accessed 15 Dec. 2018].</a:t>
            </a:r>
            <a:endParaRPr sz="900">
              <a:solidFill>
                <a:schemeClr val="dk1"/>
              </a:solidFill>
            </a:endParaRPr>
          </a:p>
          <a:p>
            <a:pPr indent="0" lvl="0" marL="0" rtl="0" algn="l">
              <a:spcBef>
                <a:spcPts val="0"/>
              </a:spcBef>
              <a:spcAft>
                <a:spcPts val="0"/>
              </a:spcAft>
              <a:buNone/>
            </a:pPr>
            <a:r>
              <a:t/>
            </a:r>
            <a:endParaRPr sz="900">
              <a:solidFill>
                <a:schemeClr val="dk1"/>
              </a:solidFill>
            </a:endParaRPr>
          </a:p>
          <a:p>
            <a:pPr indent="0" lvl="0" marL="0" rtl="0" algn="l">
              <a:spcBef>
                <a:spcPts val="0"/>
              </a:spcBef>
              <a:spcAft>
                <a:spcPts val="0"/>
              </a:spcAft>
              <a:buClr>
                <a:schemeClr val="dk1"/>
              </a:buClr>
              <a:buSzPts val="1100"/>
              <a:buFont typeface="Arial"/>
              <a:buNone/>
            </a:pPr>
            <a:r>
              <a:t/>
            </a:r>
            <a:endParaRPr sz="900">
              <a:solidFill>
                <a:schemeClr val="dk1"/>
              </a:solidFill>
            </a:endParaRPr>
          </a:p>
          <a:p>
            <a:pPr indent="-292100" lvl="0" marL="457200" rtl="0" algn="l">
              <a:spcBef>
                <a:spcPts val="0"/>
              </a:spcBef>
              <a:spcAft>
                <a:spcPts val="0"/>
              </a:spcAft>
              <a:buSzPts val="1000"/>
              <a:buChar char="-"/>
            </a:pPr>
            <a:r>
              <a:rPr b="1" lang="en" sz="1000" u="sng"/>
              <a:t>UNIX Server - Minimum Requirement</a:t>
            </a:r>
            <a:endParaRPr b="1" sz="1000" u="sng"/>
          </a:p>
          <a:p>
            <a:pPr indent="0" lvl="0" marL="0" rtl="0" algn="l">
              <a:spcBef>
                <a:spcPts val="0"/>
              </a:spcBef>
              <a:spcAft>
                <a:spcPts val="0"/>
              </a:spcAft>
              <a:buNone/>
            </a:pPr>
            <a:r>
              <a:t/>
            </a:r>
            <a:endParaRPr sz="1000"/>
          </a:p>
          <a:p>
            <a:pPr indent="0" lvl="0" marL="0" rtl="0" algn="l">
              <a:spcBef>
                <a:spcPts val="0"/>
              </a:spcBef>
              <a:spcAft>
                <a:spcPts val="0"/>
              </a:spcAft>
              <a:buNone/>
            </a:pPr>
            <a:r>
              <a:rPr b="1" lang="en" sz="1000"/>
              <a:t>	Processor         : </a:t>
            </a:r>
            <a:r>
              <a:rPr lang="en" sz="1000"/>
              <a:t>ESM manager+agent - 2.8 GHz,    ESM agent - 1.33 GHz</a:t>
            </a:r>
            <a:endParaRPr sz="1000"/>
          </a:p>
          <a:p>
            <a:pPr indent="0" lvl="0" marL="0" rtl="0" algn="l">
              <a:spcBef>
                <a:spcPts val="0"/>
              </a:spcBef>
              <a:spcAft>
                <a:spcPts val="0"/>
              </a:spcAft>
              <a:buNone/>
            </a:pPr>
            <a:r>
              <a:rPr lang="en" sz="1000"/>
              <a:t>	</a:t>
            </a:r>
            <a:r>
              <a:rPr b="1" lang="en" sz="1000"/>
              <a:t>RAM                  : </a:t>
            </a:r>
            <a:r>
              <a:rPr lang="en" sz="1000">
                <a:solidFill>
                  <a:schemeClr val="dk1"/>
                </a:solidFill>
              </a:rPr>
              <a:t>ESM manager+agent - 2 GB,         ESM agent - 512 MB</a:t>
            </a:r>
            <a:endParaRPr sz="1000">
              <a:solidFill>
                <a:schemeClr val="dk1"/>
              </a:solidFill>
            </a:endParaRPr>
          </a:p>
          <a:p>
            <a:pPr indent="0" lvl="0" marL="0" rtl="0" algn="l">
              <a:spcBef>
                <a:spcPts val="0"/>
              </a:spcBef>
              <a:spcAft>
                <a:spcPts val="0"/>
              </a:spcAft>
              <a:buNone/>
            </a:pPr>
            <a:r>
              <a:rPr lang="en" sz="1000">
                <a:solidFill>
                  <a:schemeClr val="dk1"/>
                </a:solidFill>
              </a:rPr>
              <a:t>	</a:t>
            </a:r>
            <a:r>
              <a:rPr b="1" lang="en" sz="1000">
                <a:solidFill>
                  <a:schemeClr val="dk1"/>
                </a:solidFill>
              </a:rPr>
              <a:t>Hard Drive        : </a:t>
            </a:r>
            <a:r>
              <a:rPr lang="en" sz="1000">
                <a:solidFill>
                  <a:schemeClr val="dk1"/>
                </a:solidFill>
              </a:rPr>
              <a:t>ESM manager+agent - 25 GB,       ESM agent - 450 MB</a:t>
            </a:r>
            <a:endParaRPr sz="1000">
              <a:solidFill>
                <a:schemeClr val="dk1"/>
              </a:solidFill>
            </a:endParaRPr>
          </a:p>
          <a:p>
            <a:pPr indent="457200" lvl="0" marL="0" rtl="0" algn="l">
              <a:spcBef>
                <a:spcPts val="0"/>
              </a:spcBef>
              <a:spcAft>
                <a:spcPts val="0"/>
              </a:spcAft>
              <a:buNone/>
            </a:pPr>
            <a:r>
              <a:rPr b="1" lang="en" sz="1000">
                <a:solidFill>
                  <a:schemeClr val="dk1"/>
                </a:solidFill>
              </a:rPr>
              <a:t>Swap space      : </a:t>
            </a:r>
            <a:r>
              <a:rPr lang="en" sz="1000">
                <a:solidFill>
                  <a:schemeClr val="dk1"/>
                </a:solidFill>
              </a:rPr>
              <a:t>ESM manager+agent - 4 GB,        ESM agent - 1 GB</a:t>
            </a:r>
            <a:endParaRPr sz="1000">
              <a:solidFill>
                <a:schemeClr val="dk1"/>
              </a:solidFill>
            </a:endParaRPr>
          </a:p>
          <a:p>
            <a:pPr indent="0" lvl="0" marL="0" rtl="0" algn="l">
              <a:spcBef>
                <a:spcPts val="0"/>
              </a:spcBef>
              <a:spcAft>
                <a:spcPts val="0"/>
              </a:spcAft>
              <a:buNone/>
            </a:pPr>
            <a:r>
              <a:rPr lang="en" sz="1000">
                <a:solidFill>
                  <a:schemeClr val="dk1"/>
                </a:solidFill>
              </a:rPr>
              <a:t>	</a:t>
            </a:r>
            <a:r>
              <a:rPr b="1" lang="en" sz="1000">
                <a:solidFill>
                  <a:schemeClr val="dk1"/>
                </a:solidFill>
              </a:rPr>
              <a:t>Network speed : </a:t>
            </a:r>
            <a:r>
              <a:rPr lang="en" sz="1000">
                <a:solidFill>
                  <a:schemeClr val="dk1"/>
                </a:solidFill>
              </a:rPr>
              <a:t>ESM manager+agent - 100 Mbps, ESM agent - 10Mbps</a:t>
            </a:r>
            <a:endParaRPr sz="1000">
              <a:solidFill>
                <a:schemeClr val="dk1"/>
              </a:solidFill>
            </a:endParaRPr>
          </a:p>
          <a:p>
            <a:pPr indent="0" lvl="0" marL="0" rtl="0" algn="l">
              <a:spcBef>
                <a:spcPts val="0"/>
              </a:spcBef>
              <a:spcAft>
                <a:spcPts val="0"/>
              </a:spcAft>
              <a:buNone/>
            </a:pPr>
            <a:r>
              <a:t/>
            </a:r>
            <a:endParaRPr sz="900">
              <a:solidFill>
                <a:schemeClr val="dk1"/>
              </a:solidFill>
            </a:endParaRPr>
          </a:p>
          <a:p>
            <a:pPr indent="0" lvl="0" marL="0" rtl="0" algn="l">
              <a:spcBef>
                <a:spcPts val="0"/>
              </a:spcBef>
              <a:spcAft>
                <a:spcPts val="0"/>
              </a:spcAft>
              <a:buClr>
                <a:schemeClr val="dk1"/>
              </a:buClr>
              <a:buSzPts val="1100"/>
              <a:buFont typeface="Arial"/>
              <a:buNone/>
            </a:pPr>
            <a:r>
              <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900">
                <a:solidFill>
                  <a:schemeClr val="dk1"/>
                </a:solidFill>
                <a:highlight>
                  <a:srgbClr val="FFFFFF"/>
                </a:highlight>
              </a:rPr>
              <a:t>Support.symantec.com. (2018). </a:t>
            </a:r>
            <a:r>
              <a:rPr i="1" lang="en" sz="900">
                <a:solidFill>
                  <a:schemeClr val="dk1"/>
                </a:solidFill>
                <a:highlight>
                  <a:srgbClr val="FFFFFF"/>
                </a:highlight>
              </a:rPr>
              <a:t>System requirements for UNIX computers</a:t>
            </a:r>
            <a:r>
              <a:rPr lang="en" sz="900">
                <a:solidFill>
                  <a:schemeClr val="dk1"/>
                </a:solidFill>
                <a:highlight>
                  <a:srgbClr val="FFFFFF"/>
                </a:highlight>
              </a:rPr>
              <a:t>. [online] Available at: https://support.symantec.com/en_US/article.HOWTO49976.html [Accessed 15 Dec. 2018].</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78725" y="-396575"/>
            <a:ext cx="8028600" cy="164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Hardware requirements of an Operating Systems in Server/Networks</a:t>
            </a:r>
            <a:endParaRPr sz="1800"/>
          </a:p>
        </p:txBody>
      </p:sp>
      <p:sp>
        <p:nvSpPr>
          <p:cNvPr id="112" name="Google Shape;112;p20"/>
          <p:cNvSpPr txBox="1"/>
          <p:nvPr/>
        </p:nvSpPr>
        <p:spPr>
          <a:xfrm>
            <a:off x="478725" y="866700"/>
            <a:ext cx="6221700" cy="42768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279400" lvl="0" marL="457200" rtl="0" algn="l">
              <a:spcBef>
                <a:spcPts val="0"/>
              </a:spcBef>
              <a:spcAft>
                <a:spcPts val="0"/>
              </a:spcAft>
              <a:buSzPts val="800"/>
              <a:buChar char="●"/>
            </a:pPr>
            <a:r>
              <a:rPr b="1" lang="en" sz="800" u="sng"/>
              <a:t>Hardware requirements of OS in Mobile - </a:t>
            </a:r>
            <a:endParaRPr b="1" sz="800" u="sng"/>
          </a:p>
          <a:p>
            <a:pPr indent="0" lvl="0" marL="0" rtl="0" algn="l">
              <a:spcBef>
                <a:spcPts val="0"/>
              </a:spcBef>
              <a:spcAft>
                <a:spcPts val="0"/>
              </a:spcAft>
              <a:buNone/>
            </a:pPr>
            <a:r>
              <a:t/>
            </a:r>
            <a:endParaRPr sz="800"/>
          </a:p>
          <a:p>
            <a:pPr indent="-279400" lvl="0" marL="457200" rtl="0" algn="l">
              <a:spcBef>
                <a:spcPts val="0"/>
              </a:spcBef>
              <a:spcAft>
                <a:spcPts val="0"/>
              </a:spcAft>
              <a:buSzPts val="800"/>
              <a:buChar char="-"/>
            </a:pPr>
            <a:r>
              <a:rPr b="1" lang="en" sz="800" u="sng"/>
              <a:t>Minimum hardware requirement Android OS </a:t>
            </a:r>
            <a:r>
              <a:rPr b="1" lang="en" sz="800" u="sng"/>
              <a:t>-</a:t>
            </a:r>
            <a:endParaRPr b="1" sz="800" u="sng"/>
          </a:p>
          <a:p>
            <a:pPr indent="0" lvl="0" marL="0" rtl="0" algn="l">
              <a:spcBef>
                <a:spcPts val="0"/>
              </a:spcBef>
              <a:spcAft>
                <a:spcPts val="0"/>
              </a:spcAft>
              <a:buNone/>
            </a:pPr>
            <a:r>
              <a:t/>
            </a:r>
            <a:endParaRPr b="1" sz="800"/>
          </a:p>
          <a:p>
            <a:pPr indent="457200" lvl="0" marL="0" rtl="0" algn="l">
              <a:spcBef>
                <a:spcPts val="0"/>
              </a:spcBef>
              <a:spcAft>
                <a:spcPts val="0"/>
              </a:spcAft>
              <a:buNone/>
            </a:pPr>
            <a:r>
              <a:rPr b="1" lang="en" sz="800"/>
              <a:t>Processor    : </a:t>
            </a:r>
            <a:r>
              <a:rPr lang="en" sz="800"/>
              <a:t>200 MHz, ARMv4 or higher (ARMv5 needed to run native code without modification)</a:t>
            </a:r>
            <a:endParaRPr sz="800"/>
          </a:p>
          <a:p>
            <a:pPr indent="0" lvl="0" marL="0" rtl="0" algn="l">
              <a:spcBef>
                <a:spcPts val="0"/>
              </a:spcBef>
              <a:spcAft>
                <a:spcPts val="0"/>
              </a:spcAft>
              <a:buNone/>
            </a:pPr>
            <a:r>
              <a:rPr b="1" lang="en" sz="800"/>
              <a:t>	RAM	     : </a:t>
            </a:r>
            <a:r>
              <a:rPr lang="en" sz="800">
                <a:solidFill>
                  <a:schemeClr val="dk1"/>
                </a:solidFill>
              </a:rPr>
              <a:t>32 MB</a:t>
            </a:r>
            <a:endParaRPr sz="800"/>
          </a:p>
          <a:p>
            <a:pPr indent="0" lvl="0" marL="0" rtl="0" algn="l">
              <a:spcBef>
                <a:spcPts val="0"/>
              </a:spcBef>
              <a:spcAft>
                <a:spcPts val="0"/>
              </a:spcAft>
              <a:buNone/>
            </a:pPr>
            <a:r>
              <a:rPr b="1" lang="en" sz="800"/>
              <a:t>	Storage        : </a:t>
            </a:r>
            <a:r>
              <a:rPr lang="en" sz="800"/>
              <a:t>32 MB</a:t>
            </a:r>
            <a:endParaRPr sz="800"/>
          </a:p>
          <a:p>
            <a:pPr indent="0" lvl="0" marL="0" rtl="0" algn="l">
              <a:spcBef>
                <a:spcPts val="0"/>
              </a:spcBef>
              <a:spcAft>
                <a:spcPts val="0"/>
              </a:spcAft>
              <a:buNone/>
            </a:pPr>
            <a:r>
              <a:t/>
            </a:r>
            <a:endParaRPr sz="700"/>
          </a:p>
          <a:p>
            <a:pPr indent="0" lvl="0" marL="0" rtl="0" algn="l">
              <a:spcBef>
                <a:spcPts val="0"/>
              </a:spcBef>
              <a:spcAft>
                <a:spcPts val="0"/>
              </a:spcAft>
              <a:buNone/>
            </a:pPr>
            <a:r>
              <a:rPr lang="en" sz="600">
                <a:solidFill>
                  <a:schemeClr val="dk1"/>
                </a:solidFill>
                <a:highlight>
                  <a:srgbClr val="FFFFFF"/>
                </a:highlight>
              </a:rPr>
              <a:t>Android Enthusiasts Stack Exchange. (2018). </a:t>
            </a:r>
            <a:r>
              <a:rPr i="1" lang="en" sz="600">
                <a:solidFill>
                  <a:schemeClr val="dk1"/>
                </a:solidFill>
                <a:highlight>
                  <a:srgbClr val="FFFFFF"/>
                </a:highlight>
              </a:rPr>
              <a:t>What are the minimum hardware specifications for Android?</a:t>
            </a:r>
            <a:r>
              <a:rPr lang="en" sz="600">
                <a:solidFill>
                  <a:schemeClr val="dk1"/>
                </a:solidFill>
                <a:highlight>
                  <a:srgbClr val="FFFFFF"/>
                </a:highlight>
              </a:rPr>
              <a:t>. [online] Available at: https://android.stackexchange.com/questions/34958/what-are-the-minimum-hardware-specifications-for-android [Accessed 15 Dec. 2018].</a:t>
            </a:r>
            <a:endParaRPr sz="600">
              <a:solidFill>
                <a:schemeClr val="dk1"/>
              </a:solidFill>
              <a:highlight>
                <a:srgbClr val="FFFFFF"/>
              </a:highlight>
            </a:endParaRPr>
          </a:p>
          <a:p>
            <a:pPr indent="0" lvl="0" marL="0" rtl="0" algn="l">
              <a:spcBef>
                <a:spcPts val="0"/>
              </a:spcBef>
              <a:spcAft>
                <a:spcPts val="0"/>
              </a:spcAft>
              <a:buNone/>
            </a:pPr>
            <a:r>
              <a:t/>
            </a:r>
            <a:endParaRPr sz="600">
              <a:solidFill>
                <a:schemeClr val="dk1"/>
              </a:solidFill>
              <a:highlight>
                <a:srgbClr val="FFFFFF"/>
              </a:highlight>
            </a:endParaRPr>
          </a:p>
          <a:p>
            <a:pPr indent="-279400" lvl="0" marL="457200" rtl="0" algn="l">
              <a:spcBef>
                <a:spcPts val="0"/>
              </a:spcBef>
              <a:spcAft>
                <a:spcPts val="0"/>
              </a:spcAft>
              <a:buClr>
                <a:schemeClr val="dk1"/>
              </a:buClr>
              <a:buSzPts val="800"/>
              <a:buChar char="-"/>
            </a:pPr>
            <a:r>
              <a:rPr b="1" lang="en" sz="800" u="sng">
                <a:solidFill>
                  <a:schemeClr val="dk1"/>
                </a:solidFill>
              </a:rPr>
              <a:t>Apple iOS -</a:t>
            </a:r>
            <a:endParaRPr b="1" sz="800" u="sng">
              <a:solidFill>
                <a:schemeClr val="dk1"/>
              </a:solidFill>
            </a:endParaRPr>
          </a:p>
          <a:p>
            <a:pPr indent="0" lvl="0" marL="914400" rtl="0" algn="l">
              <a:spcBef>
                <a:spcPts val="0"/>
              </a:spcBef>
              <a:spcAft>
                <a:spcPts val="0"/>
              </a:spcAft>
              <a:buNone/>
            </a:pPr>
            <a:r>
              <a:t/>
            </a:r>
            <a:endParaRPr b="1" sz="800" u="sng">
              <a:solidFill>
                <a:schemeClr val="dk1"/>
              </a:solidFill>
            </a:endParaRPr>
          </a:p>
          <a:p>
            <a:pPr indent="457200" lvl="0" marL="0" rtl="0" algn="l">
              <a:spcBef>
                <a:spcPts val="0"/>
              </a:spcBef>
              <a:spcAft>
                <a:spcPts val="0"/>
              </a:spcAft>
              <a:buNone/>
            </a:pPr>
            <a:r>
              <a:rPr b="1" lang="en" sz="800">
                <a:solidFill>
                  <a:schemeClr val="dk1"/>
                </a:solidFill>
              </a:rPr>
              <a:t>Processor    : </a:t>
            </a:r>
            <a:r>
              <a:rPr lang="en" sz="800">
                <a:solidFill>
                  <a:schemeClr val="dk1"/>
                </a:solidFill>
              </a:rPr>
              <a:t>Intel Core 2 Duo, Core i3, Core i5, Core i7, or Xeon processor</a:t>
            </a:r>
            <a:endParaRPr sz="800">
              <a:solidFill>
                <a:schemeClr val="dk1"/>
              </a:solidFill>
            </a:endParaRPr>
          </a:p>
          <a:p>
            <a:pPr indent="457200" lvl="0" marL="0" rtl="0" algn="l">
              <a:spcBef>
                <a:spcPts val="0"/>
              </a:spcBef>
              <a:spcAft>
                <a:spcPts val="0"/>
              </a:spcAft>
              <a:buClr>
                <a:schemeClr val="dk1"/>
              </a:buClr>
              <a:buSzPts val="1100"/>
              <a:buFont typeface="Arial"/>
              <a:buNone/>
            </a:pPr>
            <a:r>
              <a:rPr b="1" lang="en" sz="800">
                <a:solidFill>
                  <a:schemeClr val="dk1"/>
                </a:solidFill>
              </a:rPr>
              <a:t>RAM	     : </a:t>
            </a:r>
            <a:r>
              <a:rPr lang="en" sz="800">
                <a:solidFill>
                  <a:schemeClr val="dk1"/>
                </a:solidFill>
              </a:rPr>
              <a:t>2 GB</a:t>
            </a:r>
            <a:endParaRPr sz="800">
              <a:solidFill>
                <a:schemeClr val="dk1"/>
              </a:solidFill>
            </a:endParaRPr>
          </a:p>
          <a:p>
            <a:pPr indent="0" lvl="0" marL="0" rtl="0" algn="l">
              <a:spcBef>
                <a:spcPts val="0"/>
              </a:spcBef>
              <a:spcAft>
                <a:spcPts val="0"/>
              </a:spcAft>
              <a:buNone/>
            </a:pPr>
            <a:r>
              <a:rPr b="1" lang="en" sz="800">
                <a:solidFill>
                  <a:schemeClr val="dk1"/>
                </a:solidFill>
              </a:rPr>
              <a:t>	Storage        : </a:t>
            </a:r>
            <a:r>
              <a:rPr lang="en" sz="800">
                <a:solidFill>
                  <a:schemeClr val="dk1"/>
                </a:solidFill>
              </a:rPr>
              <a:t>7 GB</a:t>
            </a:r>
            <a:endParaRPr sz="800">
              <a:solidFill>
                <a:schemeClr val="dk1"/>
              </a:solidFill>
            </a:endParaRPr>
          </a:p>
          <a:p>
            <a:pPr indent="0" lvl="0" marL="0" rtl="0" algn="l">
              <a:spcBef>
                <a:spcPts val="0"/>
              </a:spcBef>
              <a:spcAft>
                <a:spcPts val="0"/>
              </a:spcAft>
              <a:buNone/>
            </a:pPr>
            <a:r>
              <a:t/>
            </a:r>
            <a:endParaRPr sz="700">
              <a:solidFill>
                <a:schemeClr val="dk1"/>
              </a:solidFill>
            </a:endParaRPr>
          </a:p>
          <a:p>
            <a:pPr indent="0" lvl="0" marL="0" rtl="0" algn="l">
              <a:spcBef>
                <a:spcPts val="0"/>
              </a:spcBef>
              <a:spcAft>
                <a:spcPts val="0"/>
              </a:spcAft>
              <a:buNone/>
            </a:pPr>
            <a:r>
              <a:rPr lang="en" sz="600">
                <a:solidFill>
                  <a:schemeClr val="dk1"/>
                </a:solidFill>
                <a:highlight>
                  <a:srgbClr val="FFFFFF"/>
                </a:highlight>
              </a:rPr>
              <a:t>Apple Support. (2018). </a:t>
            </a:r>
            <a:r>
              <a:rPr i="1" lang="en" sz="600">
                <a:solidFill>
                  <a:schemeClr val="dk1"/>
                </a:solidFill>
                <a:highlight>
                  <a:srgbClr val="FFFFFF"/>
                </a:highlight>
              </a:rPr>
              <a:t>System requirements for OS X Lion and Mac OS X v10.6</a:t>
            </a:r>
            <a:r>
              <a:rPr lang="en" sz="600">
                <a:solidFill>
                  <a:schemeClr val="dk1"/>
                </a:solidFill>
                <a:highlight>
                  <a:srgbClr val="FFFFFF"/>
                </a:highlight>
              </a:rPr>
              <a:t>. [online] Available at: https://support.apple.com/en-us/HT202328 [Accessed 15 Dec. 2018].</a:t>
            </a:r>
            <a:endParaRPr sz="600">
              <a:solidFill>
                <a:schemeClr val="dk1"/>
              </a:solidFill>
              <a:highlight>
                <a:srgbClr val="FFFFFF"/>
              </a:highlight>
            </a:endParaRPr>
          </a:p>
          <a:p>
            <a:pPr indent="0" lvl="0" marL="0" rtl="0" algn="l">
              <a:spcBef>
                <a:spcPts val="0"/>
              </a:spcBef>
              <a:spcAft>
                <a:spcPts val="0"/>
              </a:spcAft>
              <a:buNone/>
            </a:pPr>
            <a:r>
              <a:t/>
            </a:r>
            <a:endParaRPr sz="700">
              <a:solidFill>
                <a:schemeClr val="dk1"/>
              </a:solidFill>
              <a:highlight>
                <a:srgbClr val="FFFFFF"/>
              </a:highlight>
            </a:endParaRPr>
          </a:p>
          <a:p>
            <a:pPr indent="-279400" lvl="0" marL="457200" rtl="0" algn="l">
              <a:spcBef>
                <a:spcPts val="0"/>
              </a:spcBef>
              <a:spcAft>
                <a:spcPts val="0"/>
              </a:spcAft>
              <a:buClr>
                <a:schemeClr val="dk1"/>
              </a:buClr>
              <a:buSzPts val="800"/>
              <a:buChar char="-"/>
            </a:pPr>
            <a:r>
              <a:rPr b="1" lang="en" sz="800" u="sng">
                <a:solidFill>
                  <a:schemeClr val="dk1"/>
                </a:solidFill>
              </a:rPr>
              <a:t>Windows OS -</a:t>
            </a:r>
            <a:endParaRPr b="1" sz="800" u="sng">
              <a:solidFill>
                <a:schemeClr val="dk1"/>
              </a:solidFill>
            </a:endParaRPr>
          </a:p>
          <a:p>
            <a:pPr indent="0" lvl="0" marL="0" rtl="0" algn="l">
              <a:spcBef>
                <a:spcPts val="0"/>
              </a:spcBef>
              <a:spcAft>
                <a:spcPts val="0"/>
              </a:spcAft>
              <a:buNone/>
            </a:pPr>
            <a:r>
              <a:t/>
            </a:r>
            <a:endParaRPr b="1" sz="800">
              <a:solidFill>
                <a:schemeClr val="dk1"/>
              </a:solidFill>
            </a:endParaRPr>
          </a:p>
          <a:p>
            <a:pPr indent="457200" lvl="0" marL="0" rtl="0" algn="l">
              <a:spcBef>
                <a:spcPts val="0"/>
              </a:spcBef>
              <a:spcAft>
                <a:spcPts val="0"/>
              </a:spcAft>
              <a:buNone/>
            </a:pPr>
            <a:r>
              <a:rPr b="1" lang="en" sz="800">
                <a:solidFill>
                  <a:schemeClr val="dk1"/>
                </a:solidFill>
              </a:rPr>
              <a:t>Processor    : </a:t>
            </a:r>
            <a:r>
              <a:rPr lang="en" sz="800">
                <a:solidFill>
                  <a:schemeClr val="dk1"/>
                </a:solidFill>
              </a:rPr>
              <a:t>32-bit edition of Windows 10</a:t>
            </a:r>
            <a:endParaRPr sz="800">
              <a:solidFill>
                <a:schemeClr val="dk1"/>
              </a:solidFill>
            </a:endParaRPr>
          </a:p>
          <a:p>
            <a:pPr indent="0" lvl="0" marL="0" rtl="0" algn="l">
              <a:spcBef>
                <a:spcPts val="0"/>
              </a:spcBef>
              <a:spcAft>
                <a:spcPts val="0"/>
              </a:spcAft>
              <a:buNone/>
            </a:pPr>
            <a:r>
              <a:rPr b="1" lang="en" sz="800">
                <a:solidFill>
                  <a:schemeClr val="dk1"/>
                </a:solidFill>
              </a:rPr>
              <a:t>	RAM	     : </a:t>
            </a:r>
            <a:r>
              <a:rPr lang="en" sz="800">
                <a:solidFill>
                  <a:schemeClr val="dk1"/>
                </a:solidFill>
              </a:rPr>
              <a:t>512 MB for windows 8.1, 4 GB for windows 10</a:t>
            </a:r>
            <a:endParaRPr sz="800">
              <a:solidFill>
                <a:schemeClr val="dk1"/>
              </a:solidFill>
            </a:endParaRPr>
          </a:p>
          <a:p>
            <a:pPr indent="0" lvl="0" marL="0" rtl="0" algn="l">
              <a:spcBef>
                <a:spcPts val="0"/>
              </a:spcBef>
              <a:spcAft>
                <a:spcPts val="0"/>
              </a:spcAft>
              <a:buNone/>
            </a:pPr>
            <a:r>
              <a:rPr b="1" lang="en" sz="800">
                <a:solidFill>
                  <a:schemeClr val="dk1"/>
                </a:solidFill>
              </a:rPr>
              <a:t>	Storage        : </a:t>
            </a:r>
            <a:r>
              <a:rPr lang="en" sz="800">
                <a:solidFill>
                  <a:schemeClr val="dk1"/>
                </a:solidFill>
              </a:rPr>
              <a:t>4 GB with SD card to facilitate future updates</a:t>
            </a:r>
            <a:endParaRPr sz="800">
              <a:solidFill>
                <a:schemeClr val="dk1"/>
              </a:solidFill>
            </a:endParaRPr>
          </a:p>
          <a:p>
            <a:pPr indent="0" lvl="0" marL="0" rtl="0" algn="l">
              <a:spcBef>
                <a:spcPts val="0"/>
              </a:spcBef>
              <a:spcAft>
                <a:spcPts val="0"/>
              </a:spcAft>
              <a:buNone/>
            </a:pPr>
            <a:r>
              <a:t/>
            </a:r>
            <a:endParaRPr sz="600">
              <a:solidFill>
                <a:schemeClr val="dk1"/>
              </a:solidFill>
            </a:endParaRPr>
          </a:p>
          <a:p>
            <a:pPr indent="0" lvl="0" marL="0" rtl="0" algn="l">
              <a:spcBef>
                <a:spcPts val="0"/>
              </a:spcBef>
              <a:spcAft>
                <a:spcPts val="0"/>
              </a:spcAft>
              <a:buNone/>
            </a:pPr>
            <a:r>
              <a:rPr lang="en" sz="600">
                <a:solidFill>
                  <a:schemeClr val="dk1"/>
                </a:solidFill>
                <a:highlight>
                  <a:srgbClr val="FFFFFF"/>
                </a:highlight>
              </a:rPr>
              <a:t>Windows Central. (2018). </a:t>
            </a:r>
            <a:r>
              <a:rPr i="1" lang="en" sz="600">
                <a:solidFill>
                  <a:schemeClr val="dk1"/>
                </a:solidFill>
                <a:highlight>
                  <a:srgbClr val="FFFFFF"/>
                </a:highlight>
              </a:rPr>
              <a:t>Microsoft sheds light on minimum hardware requirements for Windows 10 for phones and desktops</a:t>
            </a:r>
            <a:r>
              <a:rPr lang="en" sz="600">
                <a:solidFill>
                  <a:schemeClr val="dk1"/>
                </a:solidFill>
                <a:highlight>
                  <a:srgbClr val="FFFFFF"/>
                </a:highlight>
              </a:rPr>
              <a:t>. [online] Available at: https://www.windowscentral.com/microsoft-lists-minimum-hardware-requirements-windows-10-phones-and-desktops [Accessed 15 Dec. 2018].</a:t>
            </a:r>
            <a:endParaRPr b="1" sz="600" u="sng">
              <a:solidFill>
                <a:schemeClr val="dk1"/>
              </a:solidFill>
            </a:endParaRPr>
          </a:p>
          <a:p>
            <a:pPr indent="0" lvl="0" marL="914400" rtl="0" algn="l">
              <a:spcBef>
                <a:spcPts val="0"/>
              </a:spcBef>
              <a:spcAft>
                <a:spcPts val="0"/>
              </a:spcAft>
              <a:buNone/>
            </a:pPr>
            <a:r>
              <a:t/>
            </a:r>
            <a:endParaRPr b="1" sz="700" u="sng">
              <a:solidFill>
                <a:schemeClr val="dk1"/>
              </a:solidFill>
            </a:endParaRPr>
          </a:p>
          <a:p>
            <a:pPr indent="-279400" lvl="0" marL="457200" rtl="0" algn="l">
              <a:spcBef>
                <a:spcPts val="0"/>
              </a:spcBef>
              <a:spcAft>
                <a:spcPts val="0"/>
              </a:spcAft>
              <a:buClr>
                <a:schemeClr val="dk1"/>
              </a:buClr>
              <a:buSzPts val="800"/>
              <a:buChar char="-"/>
            </a:pPr>
            <a:r>
              <a:rPr b="1" lang="en" sz="800" u="sng">
                <a:solidFill>
                  <a:schemeClr val="dk1"/>
                </a:solidFill>
              </a:rPr>
              <a:t>Blackberry OS -</a:t>
            </a:r>
            <a:endParaRPr b="1" sz="800" u="sng">
              <a:solidFill>
                <a:schemeClr val="dk1"/>
              </a:solidFill>
            </a:endParaRPr>
          </a:p>
          <a:p>
            <a:pPr indent="0" lvl="0" marL="914400" rtl="0" algn="l">
              <a:spcBef>
                <a:spcPts val="0"/>
              </a:spcBef>
              <a:spcAft>
                <a:spcPts val="0"/>
              </a:spcAft>
              <a:buNone/>
            </a:pPr>
            <a:r>
              <a:t/>
            </a:r>
            <a:endParaRPr b="1" sz="800" u="sng">
              <a:solidFill>
                <a:schemeClr val="dk1"/>
              </a:solidFill>
            </a:endParaRPr>
          </a:p>
          <a:p>
            <a:pPr indent="457200" lvl="0" marL="0" rtl="0" algn="l">
              <a:spcBef>
                <a:spcPts val="0"/>
              </a:spcBef>
              <a:spcAft>
                <a:spcPts val="0"/>
              </a:spcAft>
              <a:buNone/>
            </a:pPr>
            <a:r>
              <a:rPr b="1" lang="en" sz="800">
                <a:solidFill>
                  <a:schemeClr val="dk1"/>
                </a:solidFill>
              </a:rPr>
              <a:t>Processor    : </a:t>
            </a:r>
            <a:r>
              <a:rPr lang="en" sz="800">
                <a:solidFill>
                  <a:schemeClr val="dk1"/>
                </a:solidFill>
              </a:rPr>
              <a:t>5 GHz dual core</a:t>
            </a:r>
            <a:endParaRPr sz="800">
              <a:solidFill>
                <a:schemeClr val="dk1"/>
              </a:solidFill>
            </a:endParaRPr>
          </a:p>
          <a:p>
            <a:pPr indent="457200" lvl="0" marL="0" rtl="0" algn="l">
              <a:spcBef>
                <a:spcPts val="0"/>
              </a:spcBef>
              <a:spcAft>
                <a:spcPts val="0"/>
              </a:spcAft>
              <a:buNone/>
            </a:pPr>
            <a:r>
              <a:rPr b="1" lang="en" sz="800">
                <a:solidFill>
                  <a:schemeClr val="dk1"/>
                </a:solidFill>
              </a:rPr>
              <a:t>RAM	     : </a:t>
            </a:r>
            <a:r>
              <a:rPr lang="en" sz="800">
                <a:solidFill>
                  <a:schemeClr val="dk1"/>
                </a:solidFill>
              </a:rPr>
              <a:t>2 GB</a:t>
            </a:r>
            <a:endParaRPr sz="800">
              <a:solidFill>
                <a:schemeClr val="dk1"/>
              </a:solidFill>
            </a:endParaRPr>
          </a:p>
          <a:p>
            <a:pPr indent="0" lvl="0" marL="0" rtl="0" algn="l">
              <a:spcBef>
                <a:spcPts val="0"/>
              </a:spcBef>
              <a:spcAft>
                <a:spcPts val="0"/>
              </a:spcAft>
              <a:buNone/>
            </a:pPr>
            <a:r>
              <a:rPr b="1" lang="en" sz="800">
                <a:solidFill>
                  <a:schemeClr val="dk1"/>
                </a:solidFill>
              </a:rPr>
              <a:t>	Storage        : </a:t>
            </a:r>
            <a:r>
              <a:rPr lang="en" sz="800">
                <a:solidFill>
                  <a:schemeClr val="dk1"/>
                </a:solidFill>
              </a:rPr>
              <a:t>16 GB</a:t>
            </a:r>
            <a:endParaRPr sz="800">
              <a:solidFill>
                <a:schemeClr val="dk1"/>
              </a:solidFill>
            </a:endParaRPr>
          </a:p>
          <a:p>
            <a:pPr indent="0" lvl="0" marL="0" rtl="0" algn="l">
              <a:spcBef>
                <a:spcPts val="0"/>
              </a:spcBef>
              <a:spcAft>
                <a:spcPts val="0"/>
              </a:spcAft>
              <a:buNone/>
            </a:pPr>
            <a:r>
              <a:t/>
            </a:r>
            <a:endParaRPr sz="7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highlight>
                  <a:srgbClr val="FFFFFF"/>
                </a:highlight>
              </a:rPr>
              <a:t>NDTV Gadgets 360. (2018). </a:t>
            </a:r>
            <a:r>
              <a:rPr i="1" lang="en" sz="600">
                <a:solidFill>
                  <a:schemeClr val="dk1"/>
                </a:solidFill>
                <a:highlight>
                  <a:srgbClr val="FFFFFF"/>
                </a:highlight>
              </a:rPr>
              <a:t>BlackBerry Z10 price, specifications, features, comparison</a:t>
            </a:r>
            <a:r>
              <a:rPr lang="en" sz="600">
                <a:solidFill>
                  <a:schemeClr val="dk1"/>
                </a:solidFill>
                <a:highlight>
                  <a:srgbClr val="FFFFFF"/>
                </a:highlight>
              </a:rPr>
              <a:t>. [online] Available at: https://gadgets.ndtv.com/blackberry-z10-24 [Accessed 15 Dec. 2018].</a:t>
            </a:r>
            <a:endParaRPr sz="600">
              <a:solidFill>
                <a:schemeClr val="dk1"/>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What are the Key Features of an Operating System ?</a:t>
            </a:r>
            <a:endParaRPr/>
          </a:p>
        </p:txBody>
      </p:sp>
      <p:pic>
        <p:nvPicPr>
          <p:cNvPr descr="Image result for features" id="118" name="Google Shape;118;p21"/>
          <p:cNvPicPr preferRelativeResize="0"/>
          <p:nvPr/>
        </p:nvPicPr>
        <p:blipFill>
          <a:blip r:embed="rId3">
            <a:alphaModFix/>
          </a:blip>
          <a:stretch>
            <a:fillRect/>
          </a:stretch>
        </p:blipFill>
        <p:spPr>
          <a:xfrm>
            <a:off x="6020000" y="371400"/>
            <a:ext cx="2419350" cy="1895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