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4913609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f491360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4913609f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f491360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4913609f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4913609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4913609f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f4913609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f2fb96c0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f2fb96c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f2fb96c05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f2fb96c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f073f63f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f073f63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2fb96c0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2fb96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4913609f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491360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f4913609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f491360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f4913609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f491360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f4913609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f491360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Wellbeing</a:t>
            </a:r>
            <a:endParaRPr/>
          </a:p>
        </p:txBody>
      </p:sp>
      <p:sp>
        <p:nvSpPr>
          <p:cNvPr id="68" name="Google Shape;68;p13"/>
          <p:cNvSpPr txBox="1"/>
          <p:nvPr>
            <p:ph idx="1" type="subTitle"/>
          </p:nvPr>
        </p:nvSpPr>
        <p:spPr>
          <a:xfrm>
            <a:off x="390525" y="2789118"/>
            <a:ext cx="8222100" cy="10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Unit 13 - Project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By Aaron Mascarenhas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subTitle"/>
          </p:nvPr>
        </p:nvSpPr>
        <p:spPr>
          <a:xfrm>
            <a:off x="4477175" y="39634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1.9 billion people use YouTube.</a:t>
            </a:r>
            <a:endParaRPr>
              <a:solidFill>
                <a:srgbClr val="FFFFFF"/>
              </a:solidFill>
            </a:endParaRPr>
          </a:p>
        </p:txBody>
      </p:sp>
      <p:sp>
        <p:nvSpPr>
          <p:cNvPr id="142" name="Google Shape;142;p22"/>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43" name="Google Shape;143;p22"/>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44" name="Google Shape;144;p22"/>
          <p:cNvSpPr txBox="1"/>
          <p:nvPr>
            <p:ph idx="1" type="subTitle"/>
          </p:nvPr>
        </p:nvSpPr>
        <p:spPr>
          <a:xfrm>
            <a:off x="2100" y="4237200"/>
            <a:ext cx="45720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People in my area who use YouTube</a:t>
            </a:r>
            <a:r>
              <a:rPr lang="en">
                <a:solidFill>
                  <a:srgbClr val="000000"/>
                </a:solidFill>
              </a:rPr>
              <a:t>.</a:t>
            </a:r>
            <a:endParaRPr>
              <a:solidFill>
                <a:srgbClr val="000000"/>
              </a:solidFill>
            </a:endParaRPr>
          </a:p>
        </p:txBody>
      </p:sp>
      <p:sp>
        <p:nvSpPr>
          <p:cNvPr id="145" name="Google Shape;145;p22"/>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Users use Youtube per day</a:t>
            </a:r>
            <a:endParaRPr b="1">
              <a:solidFill>
                <a:srgbClr val="000000"/>
              </a:solidFill>
            </a:endParaRPr>
          </a:p>
        </p:txBody>
      </p:sp>
      <p:pic>
        <p:nvPicPr>
          <p:cNvPr id="146" name="Google Shape;146;p22"/>
          <p:cNvPicPr preferRelativeResize="0"/>
          <p:nvPr/>
        </p:nvPicPr>
        <p:blipFill>
          <a:blip r:embed="rId3">
            <a:alphaModFix/>
          </a:blip>
          <a:stretch>
            <a:fillRect/>
          </a:stretch>
        </p:blipFill>
        <p:spPr>
          <a:xfrm>
            <a:off x="5292850" y="848945"/>
            <a:ext cx="3148846" cy="2962104"/>
          </a:xfrm>
          <a:prstGeom prst="rect">
            <a:avLst/>
          </a:prstGeom>
          <a:noFill/>
          <a:ln>
            <a:noFill/>
          </a:ln>
        </p:spPr>
      </p:pic>
      <p:pic>
        <p:nvPicPr>
          <p:cNvPr id="147" name="Google Shape;147;p22"/>
          <p:cNvPicPr preferRelativeResize="0"/>
          <p:nvPr/>
        </p:nvPicPr>
        <p:blipFill>
          <a:blip r:embed="rId4">
            <a:alphaModFix/>
          </a:blip>
          <a:stretch>
            <a:fillRect/>
          </a:stretch>
        </p:blipFill>
        <p:spPr>
          <a:xfrm>
            <a:off x="648138" y="902370"/>
            <a:ext cx="3279923" cy="31824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 type="subTitle"/>
          </p:nvPr>
        </p:nvSpPr>
        <p:spPr>
          <a:xfrm>
            <a:off x="4477175" y="41002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2.27 billion people use Facebook.</a:t>
            </a:r>
            <a:endParaRPr>
              <a:solidFill>
                <a:srgbClr val="FFFFFF"/>
              </a:solidFill>
            </a:endParaRPr>
          </a:p>
        </p:txBody>
      </p:sp>
      <p:sp>
        <p:nvSpPr>
          <p:cNvPr id="153" name="Google Shape;153;p23"/>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54" name="Google Shape;154;p23"/>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55" name="Google Shape;155;p23"/>
          <p:cNvSpPr txBox="1"/>
          <p:nvPr>
            <p:ph idx="1" type="subTitle"/>
          </p:nvPr>
        </p:nvSpPr>
        <p:spPr>
          <a:xfrm>
            <a:off x="2100" y="4237200"/>
            <a:ext cx="45720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People in my area who use Facebook.</a:t>
            </a:r>
            <a:endParaRPr>
              <a:solidFill>
                <a:srgbClr val="000000"/>
              </a:solidFill>
            </a:endParaRPr>
          </a:p>
        </p:txBody>
      </p:sp>
      <p:sp>
        <p:nvSpPr>
          <p:cNvPr id="156" name="Google Shape;156;p23"/>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Users use Facebook</a:t>
            </a:r>
            <a:endParaRPr b="1">
              <a:solidFill>
                <a:srgbClr val="000000"/>
              </a:solidFill>
            </a:endParaRPr>
          </a:p>
        </p:txBody>
      </p:sp>
      <p:pic>
        <p:nvPicPr>
          <p:cNvPr id="157" name="Google Shape;157;p23"/>
          <p:cNvPicPr preferRelativeResize="0"/>
          <p:nvPr/>
        </p:nvPicPr>
        <p:blipFill>
          <a:blip r:embed="rId3">
            <a:alphaModFix/>
          </a:blip>
          <a:stretch>
            <a:fillRect/>
          </a:stretch>
        </p:blipFill>
        <p:spPr>
          <a:xfrm>
            <a:off x="647050" y="758832"/>
            <a:ext cx="3282089" cy="3182430"/>
          </a:xfrm>
          <a:prstGeom prst="rect">
            <a:avLst/>
          </a:prstGeom>
          <a:noFill/>
          <a:ln>
            <a:noFill/>
          </a:ln>
        </p:spPr>
      </p:pic>
      <p:pic>
        <p:nvPicPr>
          <p:cNvPr id="158" name="Google Shape;158;p23"/>
          <p:cNvPicPr preferRelativeResize="0"/>
          <p:nvPr/>
        </p:nvPicPr>
        <p:blipFill>
          <a:blip r:embed="rId4">
            <a:alphaModFix/>
          </a:blip>
          <a:stretch>
            <a:fillRect/>
          </a:stretch>
        </p:blipFill>
        <p:spPr>
          <a:xfrm>
            <a:off x="5295413" y="848945"/>
            <a:ext cx="3143724" cy="30989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idx="1" type="subTitle"/>
          </p:nvPr>
        </p:nvSpPr>
        <p:spPr>
          <a:xfrm>
            <a:off x="4477175" y="41002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4 billion people use the internet. That’s more than half the world’s population</a:t>
            </a:r>
            <a:endParaRPr>
              <a:solidFill>
                <a:srgbClr val="FFFFFF"/>
              </a:solidFill>
            </a:endParaRPr>
          </a:p>
        </p:txBody>
      </p:sp>
      <p:sp>
        <p:nvSpPr>
          <p:cNvPr id="164" name="Google Shape;164;p24"/>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65" name="Google Shape;165;p24"/>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66" name="Google Shape;166;p24"/>
          <p:cNvSpPr txBox="1"/>
          <p:nvPr>
            <p:ph idx="1" type="subTitle"/>
          </p:nvPr>
        </p:nvSpPr>
        <p:spPr>
          <a:xfrm>
            <a:off x="2100" y="4237200"/>
            <a:ext cx="45720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People in my area who use the Internet.</a:t>
            </a:r>
            <a:endParaRPr>
              <a:solidFill>
                <a:srgbClr val="000000"/>
              </a:solidFill>
            </a:endParaRPr>
          </a:p>
        </p:txBody>
      </p:sp>
      <p:sp>
        <p:nvSpPr>
          <p:cNvPr id="167" name="Google Shape;167;p24"/>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Users who use the Internet</a:t>
            </a:r>
            <a:endParaRPr b="1">
              <a:solidFill>
                <a:srgbClr val="000000"/>
              </a:solidFill>
            </a:endParaRPr>
          </a:p>
        </p:txBody>
      </p:sp>
      <p:pic>
        <p:nvPicPr>
          <p:cNvPr id="168" name="Google Shape;168;p24"/>
          <p:cNvPicPr preferRelativeResize="0"/>
          <p:nvPr/>
        </p:nvPicPr>
        <p:blipFill>
          <a:blip r:embed="rId3">
            <a:alphaModFix/>
          </a:blip>
          <a:stretch>
            <a:fillRect/>
          </a:stretch>
        </p:blipFill>
        <p:spPr>
          <a:xfrm>
            <a:off x="5342612" y="848945"/>
            <a:ext cx="3049323" cy="3098905"/>
          </a:xfrm>
          <a:prstGeom prst="rect">
            <a:avLst/>
          </a:prstGeom>
          <a:noFill/>
          <a:ln>
            <a:noFill/>
          </a:ln>
        </p:spPr>
      </p:pic>
      <p:pic>
        <p:nvPicPr>
          <p:cNvPr id="169" name="Google Shape;169;p24"/>
          <p:cNvPicPr preferRelativeResize="0"/>
          <p:nvPr/>
        </p:nvPicPr>
        <p:blipFill>
          <a:blip r:embed="rId4">
            <a:alphaModFix/>
          </a:blip>
          <a:stretch>
            <a:fillRect/>
          </a:stretch>
        </p:blipFill>
        <p:spPr>
          <a:xfrm>
            <a:off x="677238" y="902370"/>
            <a:ext cx="3221719" cy="3182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idx="1" type="subTitle"/>
          </p:nvPr>
        </p:nvSpPr>
        <p:spPr>
          <a:xfrm>
            <a:off x="4477175" y="41002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11 hours. The time adults spend everyday engaging with some form of media.</a:t>
            </a:r>
            <a:endParaRPr>
              <a:solidFill>
                <a:srgbClr val="FFFFFF"/>
              </a:solidFill>
            </a:endParaRPr>
          </a:p>
        </p:txBody>
      </p:sp>
      <p:sp>
        <p:nvSpPr>
          <p:cNvPr id="175" name="Google Shape;175;p25"/>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76" name="Google Shape;176;p25"/>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77" name="Google Shape;177;p25"/>
          <p:cNvSpPr txBox="1"/>
          <p:nvPr>
            <p:ph idx="1" type="subTitle"/>
          </p:nvPr>
        </p:nvSpPr>
        <p:spPr>
          <a:xfrm>
            <a:off x="2100" y="4237200"/>
            <a:ext cx="45720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People in my area who spend time on social media.</a:t>
            </a:r>
            <a:endParaRPr>
              <a:solidFill>
                <a:srgbClr val="000000"/>
              </a:solidFill>
            </a:endParaRPr>
          </a:p>
        </p:txBody>
      </p:sp>
      <p:sp>
        <p:nvSpPr>
          <p:cNvPr id="178" name="Google Shape;178;p25"/>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Time spent on social media </a:t>
            </a:r>
            <a:endParaRPr b="1">
              <a:solidFill>
                <a:srgbClr val="000000"/>
              </a:solidFill>
            </a:endParaRPr>
          </a:p>
        </p:txBody>
      </p:sp>
      <p:pic>
        <p:nvPicPr>
          <p:cNvPr id="179" name="Google Shape;179;p25"/>
          <p:cNvPicPr preferRelativeResize="0"/>
          <p:nvPr/>
        </p:nvPicPr>
        <p:blipFill>
          <a:blip r:embed="rId3">
            <a:alphaModFix/>
          </a:blip>
          <a:stretch>
            <a:fillRect/>
          </a:stretch>
        </p:blipFill>
        <p:spPr>
          <a:xfrm>
            <a:off x="700188" y="902382"/>
            <a:ext cx="3175813" cy="3182429"/>
          </a:xfrm>
          <a:prstGeom prst="rect">
            <a:avLst/>
          </a:prstGeom>
          <a:noFill/>
          <a:ln>
            <a:noFill/>
          </a:ln>
        </p:spPr>
      </p:pic>
      <p:pic>
        <p:nvPicPr>
          <p:cNvPr id="180" name="Google Shape;180;p25"/>
          <p:cNvPicPr preferRelativeResize="0"/>
          <p:nvPr/>
        </p:nvPicPr>
        <p:blipFill>
          <a:blip r:embed="rId4">
            <a:alphaModFix/>
          </a:blip>
          <a:stretch>
            <a:fillRect/>
          </a:stretch>
        </p:blipFill>
        <p:spPr>
          <a:xfrm>
            <a:off x="5304938" y="848945"/>
            <a:ext cx="3124676" cy="3098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71900" y="717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86" name="Google Shape;18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a:t>
            </a:r>
            <a:r>
              <a:rPr lang="en"/>
              <a:t>recommendation</a:t>
            </a:r>
            <a:r>
              <a:rPr lang="en"/>
              <a:t> i would give based on the </a:t>
            </a:r>
            <a:r>
              <a:rPr lang="en"/>
              <a:t>above primary and secondary research performed would be that digital wellbei</a:t>
            </a:r>
            <a:r>
              <a:rPr lang="en"/>
              <a:t>ng is growing more and more as users spend more time on their devices and seek for help to stay in control of their healt</a:t>
            </a:r>
            <a:r>
              <a:rPr lang="en"/>
              <a:t>h.</a:t>
            </a:r>
            <a:endParaRPr/>
          </a:p>
          <a:p>
            <a:pPr indent="-317500" lvl="0" marL="457200" rtl="0" algn="l">
              <a:spcBef>
                <a:spcPts val="0"/>
              </a:spcBef>
              <a:spcAft>
                <a:spcPts val="0"/>
              </a:spcAft>
              <a:buSzPts val="1400"/>
              <a:buChar char="●"/>
            </a:pPr>
            <a:r>
              <a:rPr lang="en"/>
              <a:t>Users should stay in control by implementing strict rules to follow to reduce the amount they spend on devices and find other things to distract them from their addictions and find new hobbies that they like.</a:t>
            </a:r>
            <a:endParaRPr/>
          </a:p>
          <a:p>
            <a:pPr indent="-317500" lvl="0" marL="457200" rtl="0" algn="l">
              <a:spcBef>
                <a:spcPts val="0"/>
              </a:spcBef>
              <a:spcAft>
                <a:spcPts val="0"/>
              </a:spcAft>
              <a:buSzPts val="1400"/>
              <a:buChar char="●"/>
            </a:pPr>
            <a:r>
              <a:rPr lang="en"/>
              <a:t>Taking a break would greatly improve their lifestyle and motivate them to go outside and make meaningful relationships and conversations which would otherwise not be possible.</a:t>
            </a:r>
            <a:endParaRPr/>
          </a:p>
          <a:p>
            <a:pPr indent="-317500" lvl="0" marL="457200" rtl="0" algn="l">
              <a:spcBef>
                <a:spcPts val="0"/>
              </a:spcBef>
              <a:spcAft>
                <a:spcPts val="0"/>
              </a:spcAft>
              <a:buSzPts val="1400"/>
              <a:buChar char="●"/>
            </a:pPr>
            <a:r>
              <a:rPr lang="en"/>
              <a:t>Users must t</a:t>
            </a:r>
            <a:r>
              <a:rPr lang="en"/>
              <a:t>ake the first step in making a change in their daily habits by joining groups that move away from digital distractions and find other ways to interact with people.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71900" y="717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92" name="Google Shape;192;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presentation will compared the statistical data form my primary and secondary research data which are collected from questionnaire in the form of google forms.</a:t>
            </a:r>
            <a:endParaRPr sz="1800"/>
          </a:p>
          <a:p>
            <a:pPr indent="0" lvl="0" marL="0" rtl="0" algn="l">
              <a:spcBef>
                <a:spcPts val="1600"/>
              </a:spcBef>
              <a:spcAft>
                <a:spcPts val="0"/>
              </a:spcAft>
              <a:buNone/>
            </a:pPr>
            <a:r>
              <a:rPr lang="en" sz="1800"/>
              <a:t>From recent researches and drawing conclusions based on the strength and weaknesses of the topic regarding “Are technology companies responsible for the health, safety and wellbeing of  users?” In addition, I also elaborated more on the impact on how it  affec</a:t>
            </a:r>
            <a:r>
              <a:rPr lang="en" sz="1800"/>
              <a:t>ted the health and safety of users and the future of society.</a:t>
            </a:r>
            <a:endParaRPr sz="18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presentation</a:t>
            </a:r>
            <a:r>
              <a:rPr lang="en"/>
              <a:t> will compare the </a:t>
            </a:r>
            <a:r>
              <a:rPr lang="en"/>
              <a:t>statistical</a:t>
            </a:r>
            <a:r>
              <a:rPr lang="en"/>
              <a:t> data form my primary and secondary research data which are collected from questionnaire in the form of google forms.</a:t>
            </a:r>
            <a:endParaRPr/>
          </a:p>
          <a:p>
            <a:pPr indent="0" lvl="0" marL="0" rtl="0" algn="l">
              <a:spcBef>
                <a:spcPts val="1600"/>
              </a:spcBef>
              <a:spcAft>
                <a:spcPts val="1600"/>
              </a:spcAft>
              <a:buNone/>
            </a:pPr>
            <a:r>
              <a:rPr lang="en"/>
              <a:t>From </a:t>
            </a:r>
            <a:r>
              <a:rPr lang="en"/>
              <a:t>recent research and draw conclusions based on the strength and weaknesses of the topic regarding “Are technology companies responsible for the health, safety and wellbeing of  users?” In addition, I will elaborate more on the impact on how it  affected the health and safety of users and the future of society.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R</a:t>
            </a:r>
            <a:r>
              <a:rPr lang="en"/>
              <a:t>e</a:t>
            </a:r>
            <a:r>
              <a:rPr lang="en"/>
              <a:t>search</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research method involves first hand collection of data which by an individual for analysis, study, research, or documentation of the collected information.</a:t>
            </a:r>
            <a:endParaRPr/>
          </a:p>
          <a:p>
            <a:pPr indent="0" lvl="0" marL="0" rtl="0" algn="l">
              <a:spcBef>
                <a:spcPts val="1600"/>
              </a:spcBef>
              <a:spcAft>
                <a:spcPts val="0"/>
              </a:spcAft>
              <a:buNone/>
            </a:pPr>
            <a:r>
              <a:rPr b="1" lang="en"/>
              <a:t>Questionnaire - </a:t>
            </a:r>
            <a:r>
              <a:rPr lang="en"/>
              <a:t> This research involved getting data through questionnaires that were designed to get the customer's consent and approval to gather data form them for the purpose of the research </a:t>
            </a:r>
            <a:endParaRPr/>
          </a:p>
          <a:p>
            <a:pPr indent="0" lvl="0" marL="0" rtl="0" algn="l">
              <a:spcBef>
                <a:spcPts val="1600"/>
              </a:spcBef>
              <a:spcAft>
                <a:spcPts val="1600"/>
              </a:spcAft>
              <a:buNone/>
            </a:pPr>
            <a:r>
              <a:rPr b="1" lang="en"/>
              <a:t>Google Forms - </a:t>
            </a:r>
            <a:r>
              <a:rPr lang="en"/>
              <a:t>These are data forms which are collected from groups of people about a certain issue that bothers or might have issues with, and discuss a satisfying solution to resolve the issue.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Secondary</a:t>
            </a:r>
            <a:r>
              <a:rPr lang="en"/>
              <a:t> Research</a:t>
            </a:r>
            <a:endParaRPr/>
          </a:p>
        </p:txBody>
      </p:sp>
      <p:sp>
        <p:nvSpPr>
          <p:cNvPr id="86" name="Google Shape;86;p16"/>
          <p:cNvSpPr txBox="1"/>
          <p:nvPr>
            <p:ph idx="1" type="body"/>
          </p:nvPr>
        </p:nvSpPr>
        <p:spPr>
          <a:xfrm>
            <a:off x="460950" y="17290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research method involves second hand collection of data by an individual for analysis, study, research, or documentation of the collected information.</a:t>
            </a:r>
            <a:endParaRPr/>
          </a:p>
          <a:p>
            <a:pPr indent="0" lvl="0" marL="0" rtl="0" algn="l">
              <a:spcBef>
                <a:spcPts val="1600"/>
              </a:spcBef>
              <a:spcAft>
                <a:spcPts val="0"/>
              </a:spcAft>
              <a:buNone/>
            </a:pPr>
            <a:r>
              <a:rPr lang="en"/>
              <a:t>Data available online - These are data that are available online that can be used to support the research. Data gathered from different resources that are proven by experts and professionals in the field. </a:t>
            </a:r>
            <a:endParaRPr/>
          </a:p>
          <a:p>
            <a:pPr indent="0" lvl="0" marL="0" rtl="0" algn="l">
              <a:spcBef>
                <a:spcPts val="1600"/>
              </a:spcBef>
              <a:spcAft>
                <a:spcPts val="0"/>
              </a:spcAft>
              <a:buNone/>
            </a:pPr>
            <a:r>
              <a:rPr lang="en"/>
              <a:t>Public libraries - This is the most convenient method of research that is used to gather data for research which are filled with hundreds of books with research articles, documentations, journals, newspapers that are preserved from the past to be analysed. </a:t>
            </a:r>
            <a:endParaRPr/>
          </a:p>
          <a:p>
            <a:pPr indent="0" lvl="0" marL="0" rtl="0" algn="l">
              <a:spcBef>
                <a:spcPts val="1600"/>
              </a:spcBef>
              <a:spcAft>
                <a:spcPts val="1600"/>
              </a:spcAft>
              <a:buNone/>
            </a:pPr>
            <a:r>
              <a:rPr lang="en"/>
              <a:t>Commercial information sources -These are commercial outlets that include newspapers, journals, magazines, radio and T.V stations are great resources and are used for reviews.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17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Charts and graphs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data gathered for primary and secondary will be presented in the form of charts and graphs which will be compared side by side to show how they would be in terms of local verses compared to the rest of the world </a:t>
            </a:r>
            <a:endParaRPr/>
          </a:p>
          <a:p>
            <a:pPr indent="-317500" lvl="0" marL="457200" rtl="0" algn="l">
              <a:spcBef>
                <a:spcPts val="0"/>
              </a:spcBef>
              <a:spcAft>
                <a:spcPts val="0"/>
              </a:spcAft>
              <a:buSzPts val="1400"/>
              <a:buChar char="●"/>
            </a:pPr>
            <a:r>
              <a:rPr lang="en"/>
              <a:t>This will demonstrate the digital wellbeing with more clear perspective to explore their function in a wider 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subTitle"/>
          </p:nvPr>
        </p:nvSpPr>
        <p:spPr>
          <a:xfrm>
            <a:off x="4643675" y="3963450"/>
            <a:ext cx="4447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64% Number of times Millennials check their phone per day</a:t>
            </a:r>
            <a:endParaRPr>
              <a:solidFill>
                <a:srgbClr val="FFFFFF"/>
              </a:solidFill>
            </a:endParaRPr>
          </a:p>
        </p:txBody>
      </p:sp>
      <p:sp>
        <p:nvSpPr>
          <p:cNvPr id="98" name="Google Shape;98;p18"/>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99" name="Google Shape;99;p18"/>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00" name="Google Shape;100;p18"/>
          <p:cNvSpPr txBox="1"/>
          <p:nvPr>
            <p:ph idx="1" type="subTitle"/>
          </p:nvPr>
        </p:nvSpPr>
        <p:spPr>
          <a:xfrm>
            <a:off x="0" y="3963450"/>
            <a:ext cx="4447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36% Number of times Millennials check their phone per day</a:t>
            </a:r>
            <a:endParaRPr>
              <a:solidFill>
                <a:srgbClr val="000000"/>
              </a:solidFill>
            </a:endParaRPr>
          </a:p>
          <a:p>
            <a:pPr indent="0" lvl="0" marL="0" rtl="0" algn="ctr">
              <a:spcBef>
                <a:spcPts val="0"/>
              </a:spcBef>
              <a:spcAft>
                <a:spcPts val="0"/>
              </a:spcAft>
              <a:buNone/>
            </a:pPr>
            <a:r>
              <a:t/>
            </a:r>
            <a:endParaRPr>
              <a:solidFill>
                <a:srgbClr val="000000"/>
              </a:solidFill>
            </a:endParaRPr>
          </a:p>
        </p:txBody>
      </p:sp>
      <p:pic>
        <p:nvPicPr>
          <p:cNvPr id="101" name="Google Shape;101;p18"/>
          <p:cNvPicPr preferRelativeResize="0"/>
          <p:nvPr/>
        </p:nvPicPr>
        <p:blipFill>
          <a:blip r:embed="rId3">
            <a:alphaModFix/>
          </a:blip>
          <a:stretch>
            <a:fillRect/>
          </a:stretch>
        </p:blipFill>
        <p:spPr>
          <a:xfrm>
            <a:off x="5281825" y="994095"/>
            <a:ext cx="3170888" cy="2962105"/>
          </a:xfrm>
          <a:prstGeom prst="rect">
            <a:avLst/>
          </a:prstGeom>
          <a:noFill/>
          <a:ln cap="flat" cmpd="sng" w="19050">
            <a:solidFill>
              <a:schemeClr val="dk2"/>
            </a:solidFill>
            <a:prstDash val="solid"/>
            <a:round/>
            <a:headEnd len="sm" w="sm" type="none"/>
            <a:tailEnd len="sm" w="sm" type="none"/>
          </a:ln>
        </p:spPr>
      </p:pic>
      <p:pic>
        <p:nvPicPr>
          <p:cNvPr id="102" name="Google Shape;102;p18"/>
          <p:cNvPicPr preferRelativeResize="0"/>
          <p:nvPr/>
        </p:nvPicPr>
        <p:blipFill>
          <a:blip r:embed="rId4">
            <a:alphaModFix/>
          </a:blip>
          <a:stretch>
            <a:fillRect/>
          </a:stretch>
        </p:blipFill>
        <p:spPr>
          <a:xfrm>
            <a:off x="717213" y="902370"/>
            <a:ext cx="3012780" cy="2908680"/>
          </a:xfrm>
          <a:prstGeom prst="rect">
            <a:avLst/>
          </a:prstGeom>
          <a:noFill/>
          <a:ln cap="flat" cmpd="sng" w="19050">
            <a:solidFill>
              <a:schemeClr val="dk2"/>
            </a:solidFill>
            <a:prstDash val="solid"/>
            <a:round/>
            <a:headEnd len="sm" w="sm" type="none"/>
            <a:tailEnd len="sm" w="sm" type="none"/>
          </a:ln>
        </p:spPr>
      </p:pic>
      <p:sp>
        <p:nvSpPr>
          <p:cNvPr id="103" name="Google Shape;103;p18"/>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Checking phones per day</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 type="subTitle"/>
          </p:nvPr>
        </p:nvSpPr>
        <p:spPr>
          <a:xfrm>
            <a:off x="4643675" y="3963450"/>
            <a:ext cx="4447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72% of teens believe tech companies manipulate users to spend more time on their devices</a:t>
            </a:r>
            <a:endParaRPr>
              <a:solidFill>
                <a:srgbClr val="FFFFFF"/>
              </a:solidFill>
            </a:endParaRPr>
          </a:p>
        </p:txBody>
      </p:sp>
      <p:pic>
        <p:nvPicPr>
          <p:cNvPr id="109" name="Google Shape;109;p19"/>
          <p:cNvPicPr preferRelativeResize="0"/>
          <p:nvPr/>
        </p:nvPicPr>
        <p:blipFill>
          <a:blip r:embed="rId3">
            <a:alphaModFix/>
          </a:blip>
          <a:stretch>
            <a:fillRect/>
          </a:stretch>
        </p:blipFill>
        <p:spPr>
          <a:xfrm>
            <a:off x="5347175" y="986850"/>
            <a:ext cx="3040200" cy="2976601"/>
          </a:xfrm>
          <a:prstGeom prst="rect">
            <a:avLst/>
          </a:prstGeom>
          <a:noFill/>
          <a:ln cap="flat" cmpd="sng" w="19050">
            <a:solidFill>
              <a:schemeClr val="dk2"/>
            </a:solidFill>
            <a:prstDash val="solid"/>
            <a:round/>
            <a:headEnd len="sm" w="sm" type="none"/>
            <a:tailEnd len="sm" w="sm" type="none"/>
          </a:ln>
        </p:spPr>
      </p:pic>
      <p:sp>
        <p:nvSpPr>
          <p:cNvPr id="110" name="Google Shape;110;p19"/>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11" name="Google Shape;111;p19"/>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a:t>
            </a:r>
            <a:r>
              <a:rPr lang="en">
                <a:solidFill>
                  <a:srgbClr val="000000"/>
                </a:solidFill>
              </a:rPr>
              <a:t> Research</a:t>
            </a:r>
            <a:endParaRPr>
              <a:solidFill>
                <a:srgbClr val="000000"/>
              </a:solidFill>
            </a:endParaRPr>
          </a:p>
        </p:txBody>
      </p:sp>
      <p:pic>
        <p:nvPicPr>
          <p:cNvPr id="112" name="Google Shape;112;p19"/>
          <p:cNvPicPr preferRelativeResize="0"/>
          <p:nvPr/>
        </p:nvPicPr>
        <p:blipFill>
          <a:blip r:embed="rId4">
            <a:alphaModFix/>
          </a:blip>
          <a:stretch>
            <a:fillRect/>
          </a:stretch>
        </p:blipFill>
        <p:spPr>
          <a:xfrm>
            <a:off x="811850" y="986849"/>
            <a:ext cx="2952500" cy="2976599"/>
          </a:xfrm>
          <a:prstGeom prst="rect">
            <a:avLst/>
          </a:prstGeom>
          <a:noFill/>
          <a:ln cap="flat" cmpd="sng" w="19050">
            <a:solidFill>
              <a:schemeClr val="dk2"/>
            </a:solidFill>
            <a:prstDash val="solid"/>
            <a:round/>
            <a:headEnd len="sm" w="sm" type="none"/>
            <a:tailEnd len="sm" w="sm" type="none"/>
          </a:ln>
        </p:spPr>
      </p:pic>
      <p:sp>
        <p:nvSpPr>
          <p:cNvPr id="113" name="Google Shape;113;p19"/>
          <p:cNvSpPr txBox="1"/>
          <p:nvPr>
            <p:ph idx="1" type="subTitle"/>
          </p:nvPr>
        </p:nvSpPr>
        <p:spPr>
          <a:xfrm>
            <a:off x="0" y="3963450"/>
            <a:ext cx="4447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85</a:t>
            </a:r>
            <a:r>
              <a:rPr lang="en">
                <a:solidFill>
                  <a:srgbClr val="000000"/>
                </a:solidFill>
              </a:rPr>
              <a:t>% of teens believe tech companies manipulate users to spend more time on their devices</a:t>
            </a:r>
            <a:endParaRPr>
              <a:solidFill>
                <a:srgbClr val="000000"/>
              </a:solidFill>
            </a:endParaRPr>
          </a:p>
        </p:txBody>
      </p:sp>
      <p:sp>
        <p:nvSpPr>
          <p:cNvPr id="114" name="Google Shape;114;p19"/>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Tech Companies manipulate users</a:t>
            </a:r>
            <a:endParaRPr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idx="1" type="subTitle"/>
          </p:nvPr>
        </p:nvSpPr>
        <p:spPr>
          <a:xfrm>
            <a:off x="4477175" y="39634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70</a:t>
            </a:r>
            <a:r>
              <a:rPr lang="en">
                <a:solidFill>
                  <a:srgbClr val="FFFFFF"/>
                </a:solidFill>
              </a:rPr>
              <a:t>% of teens use social media multiple times a day, with 16% saying they use it “almost constantly”</a:t>
            </a:r>
            <a:endParaRPr>
              <a:solidFill>
                <a:srgbClr val="FFFFFF"/>
              </a:solidFill>
            </a:endParaRPr>
          </a:p>
        </p:txBody>
      </p:sp>
      <p:sp>
        <p:nvSpPr>
          <p:cNvPr id="120" name="Google Shape;120;p20"/>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21" name="Google Shape;121;p20"/>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22" name="Google Shape;122;p20"/>
          <p:cNvSpPr txBox="1"/>
          <p:nvPr>
            <p:ph idx="1" type="subTitle"/>
          </p:nvPr>
        </p:nvSpPr>
        <p:spPr>
          <a:xfrm>
            <a:off x="0" y="3963450"/>
            <a:ext cx="45720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86% of teens use social media multiple times a day, with 14% saying they use it “almost constantly”</a:t>
            </a:r>
            <a:endParaRPr>
              <a:solidFill>
                <a:srgbClr val="000000"/>
              </a:solidFill>
            </a:endParaRPr>
          </a:p>
        </p:txBody>
      </p:sp>
      <p:pic>
        <p:nvPicPr>
          <p:cNvPr id="123" name="Google Shape;123;p20"/>
          <p:cNvPicPr preferRelativeResize="0"/>
          <p:nvPr/>
        </p:nvPicPr>
        <p:blipFill>
          <a:blip r:embed="rId3">
            <a:alphaModFix/>
          </a:blip>
          <a:stretch>
            <a:fillRect/>
          </a:stretch>
        </p:blipFill>
        <p:spPr>
          <a:xfrm>
            <a:off x="762450" y="875657"/>
            <a:ext cx="3051286" cy="2962105"/>
          </a:xfrm>
          <a:prstGeom prst="rect">
            <a:avLst/>
          </a:prstGeom>
          <a:noFill/>
          <a:ln cap="flat" cmpd="sng" w="19050">
            <a:solidFill>
              <a:schemeClr val="dk2"/>
            </a:solidFill>
            <a:prstDash val="solid"/>
            <a:round/>
            <a:headEnd len="sm" w="sm" type="none"/>
            <a:tailEnd len="sm" w="sm" type="none"/>
          </a:ln>
        </p:spPr>
      </p:pic>
      <p:pic>
        <p:nvPicPr>
          <p:cNvPr id="124" name="Google Shape;124;p20"/>
          <p:cNvPicPr preferRelativeResize="0"/>
          <p:nvPr/>
        </p:nvPicPr>
        <p:blipFill>
          <a:blip r:embed="rId4">
            <a:alphaModFix/>
          </a:blip>
          <a:stretch>
            <a:fillRect/>
          </a:stretch>
        </p:blipFill>
        <p:spPr>
          <a:xfrm>
            <a:off x="5362238" y="875657"/>
            <a:ext cx="3010071" cy="2908680"/>
          </a:xfrm>
          <a:prstGeom prst="rect">
            <a:avLst/>
          </a:prstGeom>
          <a:noFill/>
          <a:ln cap="flat" cmpd="sng" w="19050">
            <a:solidFill>
              <a:schemeClr val="dk2"/>
            </a:solidFill>
            <a:prstDash val="solid"/>
            <a:round/>
            <a:headEnd len="sm" w="sm" type="none"/>
            <a:tailEnd len="sm" w="sm" type="none"/>
          </a:ln>
        </p:spPr>
      </p:pic>
      <p:sp>
        <p:nvSpPr>
          <p:cNvPr id="125" name="Google Shape;125;p20"/>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Social Media Usage</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subTitle"/>
          </p:nvPr>
        </p:nvSpPr>
        <p:spPr>
          <a:xfrm>
            <a:off x="4477175" y="3963450"/>
            <a:ext cx="47802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1.6bn Swipes per day on Tinder alone. That’s more that 18,500 every second</a:t>
            </a:r>
            <a:endParaRPr>
              <a:solidFill>
                <a:srgbClr val="FFFFFF"/>
              </a:solidFill>
            </a:endParaRPr>
          </a:p>
        </p:txBody>
      </p:sp>
      <p:sp>
        <p:nvSpPr>
          <p:cNvPr id="131" name="Google Shape;131;p21"/>
          <p:cNvSpPr txBox="1"/>
          <p:nvPr>
            <p:ph idx="1" type="subTitle"/>
          </p:nvPr>
        </p:nvSpPr>
        <p:spPr>
          <a:xfrm>
            <a:off x="4844675" y="23364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Secondary research</a:t>
            </a:r>
            <a:endParaRPr>
              <a:solidFill>
                <a:srgbClr val="FFFFFF"/>
              </a:solidFill>
            </a:endParaRPr>
          </a:p>
        </p:txBody>
      </p:sp>
      <p:sp>
        <p:nvSpPr>
          <p:cNvPr id="132" name="Google Shape;132;p21"/>
          <p:cNvSpPr txBox="1"/>
          <p:nvPr>
            <p:ph idx="1" type="subTitle"/>
          </p:nvPr>
        </p:nvSpPr>
        <p:spPr>
          <a:xfrm>
            <a:off x="265500" y="287070"/>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Primary Research</a:t>
            </a:r>
            <a:endParaRPr>
              <a:solidFill>
                <a:srgbClr val="000000"/>
              </a:solidFill>
            </a:endParaRPr>
          </a:p>
        </p:txBody>
      </p:sp>
      <p:sp>
        <p:nvSpPr>
          <p:cNvPr id="133" name="Google Shape;133;p21"/>
          <p:cNvSpPr txBox="1"/>
          <p:nvPr>
            <p:ph idx="1" type="subTitle"/>
          </p:nvPr>
        </p:nvSpPr>
        <p:spPr>
          <a:xfrm>
            <a:off x="0" y="3963450"/>
            <a:ext cx="45720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1.6bn Swipes per day on Tinder alone. That’s more that 18,500 every second</a:t>
            </a:r>
            <a:endParaRPr>
              <a:solidFill>
                <a:srgbClr val="000000"/>
              </a:solidFill>
            </a:endParaRPr>
          </a:p>
        </p:txBody>
      </p:sp>
      <p:sp>
        <p:nvSpPr>
          <p:cNvPr id="134" name="Google Shape;134;p21"/>
          <p:cNvSpPr txBox="1"/>
          <p:nvPr>
            <p:ph idx="1" type="subTitle"/>
          </p:nvPr>
        </p:nvSpPr>
        <p:spPr>
          <a:xfrm>
            <a:off x="2499400" y="-5"/>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Tinder Swipes per day</a:t>
            </a:r>
            <a:endParaRPr b="1">
              <a:solidFill>
                <a:srgbClr val="000000"/>
              </a:solidFill>
            </a:endParaRPr>
          </a:p>
        </p:txBody>
      </p:sp>
      <p:pic>
        <p:nvPicPr>
          <p:cNvPr id="135" name="Google Shape;135;p21"/>
          <p:cNvPicPr preferRelativeResize="0"/>
          <p:nvPr/>
        </p:nvPicPr>
        <p:blipFill>
          <a:blip r:embed="rId3">
            <a:alphaModFix/>
          </a:blip>
          <a:stretch>
            <a:fillRect/>
          </a:stretch>
        </p:blipFill>
        <p:spPr>
          <a:xfrm>
            <a:off x="759375" y="875657"/>
            <a:ext cx="3057451" cy="2962105"/>
          </a:xfrm>
          <a:prstGeom prst="rect">
            <a:avLst/>
          </a:prstGeom>
          <a:noFill/>
          <a:ln cap="flat" cmpd="sng" w="19050">
            <a:solidFill>
              <a:schemeClr val="dk2"/>
            </a:solidFill>
            <a:prstDash val="solid"/>
            <a:round/>
            <a:headEnd len="sm" w="sm" type="none"/>
            <a:tailEnd len="sm" w="sm" type="none"/>
          </a:ln>
        </p:spPr>
      </p:pic>
      <p:pic>
        <p:nvPicPr>
          <p:cNvPr id="136" name="Google Shape;136;p21"/>
          <p:cNvPicPr preferRelativeResize="0"/>
          <p:nvPr/>
        </p:nvPicPr>
        <p:blipFill>
          <a:blip r:embed="rId4">
            <a:alphaModFix/>
          </a:blip>
          <a:stretch>
            <a:fillRect/>
          </a:stretch>
        </p:blipFill>
        <p:spPr>
          <a:xfrm>
            <a:off x="5365300" y="875657"/>
            <a:ext cx="3003943" cy="290868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