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99" r:id="rId2"/>
    <p:sldId id="302" r:id="rId3"/>
    <p:sldId id="275" r:id="rId4"/>
    <p:sldId id="294" r:id="rId5"/>
    <p:sldId id="293" r:id="rId6"/>
    <p:sldId id="265" r:id="rId7"/>
    <p:sldId id="300" r:id="rId8"/>
    <p:sldId id="295" r:id="rId9"/>
    <p:sldId id="29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7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4-1: Semi-Auto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Before the lab:</a:t>
            </a:r>
          </a:p>
          <a:p>
            <a:r>
              <a:rPr lang="en-US" dirty="0"/>
              <a:t>	</a:t>
            </a:r>
            <a:r>
              <a:rPr lang="en-GB" dirty="0"/>
              <a:t>Submit your code (link to BestYoLo.pt if too big)</a:t>
            </a:r>
          </a:p>
          <a:p>
            <a:endParaRPr lang="en-GB" dirty="0"/>
          </a:p>
          <a:p>
            <a:r>
              <a:rPr lang="en-GB" dirty="0"/>
              <a:t>Before marking:</a:t>
            </a:r>
          </a:p>
          <a:p>
            <a:r>
              <a:rPr lang="en-GB" dirty="0"/>
              <a:t>	Check the </a:t>
            </a:r>
            <a:r>
              <a:rPr lang="en-GB"/>
              <a:t>marking schedul</a:t>
            </a:r>
            <a:r>
              <a:rPr lang="en-GB" dirty="0"/>
              <a:t>e</a:t>
            </a:r>
          </a:p>
          <a:p>
            <a:r>
              <a:rPr lang="en-GB" dirty="0"/>
              <a:t>	Download the detector testing image set of your lab</a:t>
            </a:r>
          </a:p>
          <a:p>
            <a:endParaRPr lang="en-GB" dirty="0"/>
          </a:p>
          <a:p>
            <a:r>
              <a:rPr lang="en-GB" dirty="0"/>
              <a:t>During live demo:</a:t>
            </a:r>
          </a:p>
          <a:p>
            <a:r>
              <a:rPr lang="en-GB" dirty="0"/>
              <a:t>	Download and unzip submission</a:t>
            </a:r>
          </a:p>
          <a:p>
            <a:r>
              <a:rPr lang="en-GB" dirty="0"/>
              <a:t>	Demonstrate detector performance on marking set (show visualisation of bounding box and label)</a:t>
            </a:r>
          </a:p>
          <a:p>
            <a:r>
              <a:rPr lang="en-GB" dirty="0"/>
              <a:t>	Run operate.py to map the arena (run SLAM with ENTER and save </a:t>
            </a:r>
            <a:r>
              <a:rPr lang="en-GB" dirty="0" err="1"/>
              <a:t>pose+observation</a:t>
            </a:r>
            <a:r>
              <a:rPr lang="en-GB" dirty="0"/>
              <a:t> with “n”)</a:t>
            </a:r>
          </a:p>
          <a:p>
            <a:r>
              <a:rPr lang="en-GB" dirty="0"/>
              <a:t>	Generate targets.txt after a run with TargetPoseEst.py (save slam.txt and targets.txt with run ID)</a:t>
            </a:r>
            <a:endParaRPr lang="en-US" dirty="0"/>
          </a:p>
          <a:p>
            <a:r>
              <a:rPr lang="en-US" dirty="0"/>
              <a:t>	Submit slam.txt &amp; targets.txt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9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A5D587D-0FA3-6910-B692-7E2BB667D7F0}"/>
              </a:ext>
            </a:extLst>
          </p:cNvPr>
          <p:cNvGraphicFramePr/>
          <p:nvPr/>
        </p:nvGraphicFramePr>
        <p:xfrm>
          <a:off x="1795320" y="1503360"/>
          <a:ext cx="8554680" cy="458244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49">
            <a:extLst>
              <a:ext uri="{FF2B5EF4-FFF2-40B4-BE49-F238E27FC236}">
                <a16:creationId xmlns:a16="http://schemas.microsoft.com/office/drawing/2014/main" id="{3760431D-0E4F-62EF-6BBD-C4754FE2F209}"/>
              </a:ext>
            </a:extLst>
          </p:cNvPr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E0DDE2C-32A0-7683-AB4B-1D85DCB98938}"/>
              </a:ext>
            </a:extLst>
          </p:cNvPr>
          <p:cNvSpPr/>
          <p:nvPr/>
        </p:nvSpPr>
        <p:spPr>
          <a:xfrm>
            <a:off x="1496280" y="3928742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 dirty="0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 dirty="0">
              <a:latin typeface="Arial"/>
            </a:endParaRPr>
          </a:p>
        </p:txBody>
      </p:sp>
      <p:sp>
        <p:nvSpPr>
          <p:cNvPr id="11" name="Straight Connector 4">
            <a:extLst>
              <a:ext uri="{FF2B5EF4-FFF2-40B4-BE49-F238E27FC236}">
                <a16:creationId xmlns:a16="http://schemas.microsoft.com/office/drawing/2014/main" id="{96187FC2-B424-1AB7-7B14-DD71432E1255}"/>
              </a:ext>
            </a:extLst>
          </p:cNvPr>
          <p:cNvSpPr/>
          <p:nvPr/>
        </p:nvSpPr>
        <p:spPr>
          <a:xfrm>
            <a:off x="1637280" y="2004682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2" name="Straight Connector 2">
            <a:extLst>
              <a:ext uri="{FF2B5EF4-FFF2-40B4-BE49-F238E27FC236}">
                <a16:creationId xmlns:a16="http://schemas.microsoft.com/office/drawing/2014/main" id="{5F6C489B-0286-EDB7-B27D-60C5B2B67EEF}"/>
              </a:ext>
            </a:extLst>
          </p:cNvPr>
          <p:cNvSpPr/>
          <p:nvPr/>
        </p:nvSpPr>
        <p:spPr>
          <a:xfrm>
            <a:off x="1640160" y="2354353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432F8DDF-1829-715B-AAB4-75B87240FEE0}"/>
              </a:ext>
            </a:extLst>
          </p:cNvPr>
          <p:cNvSpPr/>
          <p:nvPr/>
        </p:nvSpPr>
        <p:spPr>
          <a:xfrm>
            <a:off x="1636920" y="269826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4" name="Straight Connector 3">
            <a:extLst>
              <a:ext uri="{FF2B5EF4-FFF2-40B4-BE49-F238E27FC236}">
                <a16:creationId xmlns:a16="http://schemas.microsoft.com/office/drawing/2014/main" id="{C715B292-582C-3DD0-C1BA-0FFDF153FCDE}"/>
              </a:ext>
            </a:extLst>
          </p:cNvPr>
          <p:cNvSpPr/>
          <p:nvPr/>
        </p:nvSpPr>
        <p:spPr>
          <a:xfrm>
            <a:off x="1642694" y="3059976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2" name="Straight Connector 3">
            <a:extLst>
              <a:ext uri="{FF2B5EF4-FFF2-40B4-BE49-F238E27FC236}">
                <a16:creationId xmlns:a16="http://schemas.microsoft.com/office/drawing/2014/main" id="{39ED62A5-FB56-421C-6E10-A4A1CE83F41F}"/>
              </a:ext>
            </a:extLst>
          </p:cNvPr>
          <p:cNvSpPr/>
          <p:nvPr/>
        </p:nvSpPr>
        <p:spPr>
          <a:xfrm>
            <a:off x="1633140" y="3456097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3" name="Straight Connector 3">
            <a:extLst>
              <a:ext uri="{FF2B5EF4-FFF2-40B4-BE49-F238E27FC236}">
                <a16:creationId xmlns:a16="http://schemas.microsoft.com/office/drawing/2014/main" id="{9A812095-CAB8-B2E7-A79A-68CDBF90C051}"/>
              </a:ext>
            </a:extLst>
          </p:cNvPr>
          <p:cNvSpPr/>
          <p:nvPr/>
        </p:nvSpPr>
        <p:spPr>
          <a:xfrm>
            <a:off x="1639800" y="376932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 levels of difficulties which you can choose to complete the task in:</a:t>
            </a:r>
          </a:p>
          <a:p>
            <a:br>
              <a:rPr lang="en-US" dirty="0"/>
            </a:br>
            <a:r>
              <a:rPr lang="en-US" b="1" dirty="0"/>
              <a:t>Level 1</a:t>
            </a:r>
            <a:r>
              <a:rPr lang="en-US" dirty="0"/>
              <a:t>: Semi-auto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may control the robot by inputting “waypoints” for the robot to travel to </a:t>
            </a:r>
          </a:p>
          <a:p>
            <a:r>
              <a:rPr lang="en-US" dirty="0"/>
              <a:t>	- You can NOT teleoperate the robot (you can’t use keyboard inputs to drive the robot like in M2/M3)</a:t>
            </a:r>
          </a:p>
          <a:p>
            <a:endParaRPr lang="en-US" dirty="0"/>
          </a:p>
          <a:p>
            <a:r>
              <a:rPr lang="en-US" b="1" dirty="0"/>
              <a:t>Level 2</a:t>
            </a:r>
            <a:r>
              <a:rPr lang="en-US" dirty="0"/>
              <a:t>: Fully autonomous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are only allowed to enter a single command to start the robot</a:t>
            </a:r>
          </a:p>
          <a:p>
            <a:r>
              <a:rPr lang="en-US" dirty="0"/>
              <a:t>	- 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  <a:p>
            <a:r>
              <a:rPr lang="en-US" b="1" dirty="0"/>
              <a:t>Level 3</a:t>
            </a:r>
            <a:r>
              <a:rPr lang="en-US" dirty="0"/>
              <a:t>: Fully autonomous navigation + partially known map</a:t>
            </a:r>
          </a:p>
          <a:p>
            <a:r>
              <a:rPr lang="en-US" dirty="0"/>
              <a:t>	- You will be provided with the location of all objects EXCEPT the 5 obstacle </a:t>
            </a:r>
            <a:r>
              <a:rPr lang="en-US" dirty="0" err="1"/>
              <a:t>fruits&amp;vegs</a:t>
            </a:r>
            <a:endParaRPr lang="en-US" sz="300" dirty="0"/>
          </a:p>
          <a:p>
            <a:r>
              <a:rPr lang="en-US" dirty="0"/>
              <a:t>	- These unknown obstacles are strategically placed such that there is a high probability that your 		   generated path will intersect them. You will have to use your M3 to detect the obstacle fruit</a:t>
            </a:r>
          </a:p>
          <a:p>
            <a:r>
              <a:rPr lang="en-US" dirty="0"/>
              <a:t>	-You are only allowed to enter a single command to start the robot</a:t>
            </a:r>
          </a:p>
          <a:p>
            <a:r>
              <a:rPr lang="en-US" dirty="0"/>
              <a:t>	-The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semi-auto waypoint nav (wk7)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semi-auto navigation with manually given waypoints</a:t>
            </a:r>
          </a:p>
          <a:p>
            <a:endParaRPr lang="en-US" dirty="0"/>
          </a:p>
          <a:p>
            <a:r>
              <a:rPr lang="en-US" dirty="0"/>
              <a:t>You can do this by modifying the skeleton code “</a:t>
            </a:r>
            <a:r>
              <a:rPr lang="en-US" i="1" dirty="0"/>
              <a:t>auto_fruit_search.py</a:t>
            </a:r>
            <a:r>
              <a:rPr lang="en-US" dirty="0"/>
              <a:t>” provided to you</a:t>
            </a:r>
          </a:p>
          <a:p>
            <a:endParaRPr lang="en-US" dirty="0"/>
          </a:p>
          <a:p>
            <a:r>
              <a:rPr lang="en-US" dirty="0"/>
              <a:t>	The skeleton code works by:	</a:t>
            </a:r>
          </a:p>
          <a:p>
            <a:pPr lvl="1"/>
            <a:r>
              <a:rPr lang="en-US" dirty="0"/>
              <a:t>	1: Receiving a waypoint that are inputted by the user</a:t>
            </a:r>
          </a:p>
          <a:p>
            <a:pPr lvl="1"/>
            <a:r>
              <a:rPr lang="en-US" dirty="0"/>
              <a:t>	2: Navigate the robot to the waypoint based on the estimated time it needs to turn and drive 	(implemented by you)</a:t>
            </a:r>
          </a:p>
          <a:p>
            <a:pPr lvl="1"/>
            <a:r>
              <a:rPr lang="en-US" dirty="0"/>
              <a:t>	3: Repeat step 1&amp;2 until task is complete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are 3 things you need to change </a:t>
            </a:r>
          </a:p>
          <a:p>
            <a:pPr lvl="1"/>
            <a:r>
              <a:rPr lang="en-US" dirty="0"/>
              <a:t>	1: Calculate the time required to turn (in </a:t>
            </a:r>
            <a:r>
              <a:rPr lang="en-US" i="1" dirty="0" err="1"/>
              <a:t>drive_to_point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	2: Calculate the time required to drive forward (in </a:t>
            </a:r>
            <a:r>
              <a:rPr lang="en-US" i="1" dirty="0" err="1"/>
              <a:t>drive_to_point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  <a:p>
            <a:pPr lvl="1"/>
            <a:r>
              <a:rPr lang="en-US" dirty="0"/>
              <a:t>	3: Calculate the new pose of the robot (in </a:t>
            </a:r>
            <a:r>
              <a:rPr lang="en-US" i="1" dirty="0" err="1"/>
              <a:t>get_robot_pose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</p:txBody>
      </p:sp>
    </p:spTree>
    <p:extLst>
      <p:ext uri="{BB962C8B-B14F-4D97-AF65-F5344CB8AC3E}">
        <p14:creationId xmlns:p14="http://schemas.microsoft.com/office/powerpoint/2010/main" val="3944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Recommendations (optional)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30650" y="1021636"/>
            <a:ext cx="11802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Visual </a:t>
            </a:r>
            <a:r>
              <a:rPr lang="en-US" dirty="0" err="1"/>
              <a:t>localisation</a:t>
            </a:r>
            <a:endParaRPr lang="en-US" dirty="0"/>
          </a:p>
          <a:p>
            <a:r>
              <a:rPr lang="en-US" dirty="0"/>
              <a:t>	The skeleton code does not use any visual features (</a:t>
            </a:r>
            <a:r>
              <a:rPr lang="en-US" dirty="0" err="1"/>
              <a:t>ArUco</a:t>
            </a:r>
            <a:r>
              <a:rPr lang="en-US" dirty="0"/>
              <a:t> markers) in estimating its current pose, 	relying solely on dynamics to estimate the robot’s current position in the arena. </a:t>
            </a:r>
          </a:p>
          <a:p>
            <a:endParaRPr lang="en-US" dirty="0"/>
          </a:p>
          <a:p>
            <a:r>
              <a:rPr lang="en-US" dirty="0"/>
              <a:t>	It is highly recommended that you implement a more robust </a:t>
            </a:r>
            <a:r>
              <a:rPr lang="en-US" dirty="0" err="1"/>
              <a:t>localisation</a:t>
            </a:r>
            <a:r>
              <a:rPr lang="en-US" dirty="0"/>
              <a:t> system that uses the </a:t>
            </a:r>
            <a:r>
              <a:rPr lang="en-US" dirty="0" err="1"/>
              <a:t>ArUco</a:t>
            </a:r>
            <a:r>
              <a:rPr lang="en-US" dirty="0"/>
              <a:t> 	markers like you did in M2. You do not have to generate / update the markers as the true location of the 	10 markers is given to you at the start   </a:t>
            </a:r>
          </a:p>
          <a:p>
            <a:endParaRPr lang="en-US" dirty="0"/>
          </a:p>
          <a:p>
            <a:r>
              <a:rPr lang="en-US" dirty="0"/>
              <a:t>- Controller based waypoint navigation</a:t>
            </a:r>
          </a:p>
          <a:p>
            <a:r>
              <a:rPr lang="en-US" dirty="0"/>
              <a:t>	By default, the skeleton code travels to waypoints based on an initial time estimate.</a:t>
            </a:r>
          </a:p>
          <a:p>
            <a:r>
              <a:rPr lang="en-US" dirty="0"/>
              <a:t>	A small error in the initial rotation can cause a large error in the final position if traveling long distances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You can improve this by using a proportional controller to gently steer the robot so that it is always 	moving towards the waypoint given visual feedback on the robot’s pose     </a:t>
            </a:r>
          </a:p>
          <a:p>
            <a:endParaRPr lang="en-US" dirty="0"/>
          </a:p>
          <a:p>
            <a:r>
              <a:rPr lang="en-US" dirty="0"/>
              <a:t>- Better GUI</a:t>
            </a:r>
          </a:p>
          <a:p>
            <a:r>
              <a:rPr lang="en-US" dirty="0"/>
              <a:t>	Manually inputting coordinates by hand is slow and prone to error, an interactive map to click on to 	create new waypoints would be more efficient</a:t>
            </a:r>
          </a:p>
          <a:p>
            <a:r>
              <a:rPr lang="en-US" dirty="0"/>
              <a:t>	It is also difficult to tell if the robot is within 0.5m of a target or if the robot’s pose estimation has drifted 	without any graphical feedback, therefore this should be included in the GUI as well</a:t>
            </a:r>
          </a:p>
        </p:txBody>
      </p:sp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 (wk8)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planner)</a:t>
            </a:r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  <a:p>
            <a:endParaRPr lang="en-US" dirty="0"/>
          </a:p>
          <a:p>
            <a:r>
              <a:rPr lang="en-US" dirty="0"/>
              <a:t>Will talk about these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60pt)</a:t>
            </a:r>
          </a:p>
          <a:p>
            <a:r>
              <a:rPr lang="en-US" dirty="0"/>
              <a:t>		For each successful navigation in order +12pts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60pt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(-2pt)</a:t>
            </a:r>
          </a:p>
          <a:p>
            <a:r>
              <a:rPr lang="en-US" dirty="0"/>
              <a:t>	Robot goes out of arena boundaries (-5pt)</a:t>
            </a:r>
          </a:p>
          <a:p>
            <a:r>
              <a:rPr lang="en-US" dirty="0"/>
              <a:t>	Max 3 penalties allowed: third time a penalty happens that run is disqualified and gets 0pt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talk more about evaluation rules next week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Detector performance:</a:t>
            </a:r>
          </a:p>
          <a:p>
            <a:r>
              <a:rPr lang="en-US" dirty="0"/>
              <a:t>	Classification performance of your trained YOLO on a set of 10 testing images. You will need to pass 	the testing images into your model using </a:t>
            </a:r>
            <a:r>
              <a:rPr lang="en-US" i="1" dirty="0"/>
              <a:t>detector.py </a:t>
            </a:r>
            <a:r>
              <a:rPr lang="en-US" dirty="0"/>
              <a:t>(inside YOLO folder)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= 2 x </a:t>
            </a:r>
            <a:r>
              <a:rPr lang="en-GB" dirty="0" err="1">
                <a:solidFill>
                  <a:srgbClr val="FFFF00"/>
                </a:solidFill>
              </a:rPr>
              <a:t>NumberOfCorrectPredictions</a:t>
            </a:r>
            <a:r>
              <a:rPr lang="en-GB" dirty="0">
                <a:solidFill>
                  <a:srgbClr val="FFFF00"/>
                </a:solidFill>
              </a:rPr>
              <a:t>						(0 ≤ 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≤ 20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map performance:</a:t>
            </a:r>
          </a:p>
          <a:p>
            <a:r>
              <a:rPr lang="en-US" dirty="0"/>
              <a:t>	Driving your robot around the arena to generate </a:t>
            </a:r>
            <a:r>
              <a:rPr lang="en-US" i="1" dirty="0"/>
              <a:t>slam.txt </a:t>
            </a:r>
            <a:r>
              <a:rPr lang="en-US" dirty="0"/>
              <a:t>and </a:t>
            </a:r>
            <a:r>
              <a:rPr lang="en-US" i="1" dirty="0"/>
              <a:t>targets.txt</a:t>
            </a:r>
            <a:r>
              <a:rPr lang="en-US" dirty="0"/>
              <a:t>, then </a:t>
            </a:r>
            <a:r>
              <a:rPr lang="en-US" i="1" dirty="0"/>
              <a:t>mapping_eval.py </a:t>
            </a:r>
            <a:r>
              <a:rPr lang="en-US" dirty="0"/>
              <a:t>will 	be used to </a:t>
            </a:r>
            <a:r>
              <a:rPr lang="en-GB" dirty="0"/>
              <a:t>calculate the estimation error. </a:t>
            </a:r>
          </a:p>
          <a:p>
            <a:r>
              <a:rPr lang="en-GB" i="1" dirty="0"/>
              <a:t>	mapping_eval.py </a:t>
            </a:r>
            <a:r>
              <a:rPr lang="en-GB" dirty="0"/>
              <a:t>takes your slam.txt to get the alignments for best SLAM, then the target positions 	from </a:t>
            </a:r>
            <a:r>
              <a:rPr lang="en-GB" i="1" dirty="0"/>
              <a:t>targets.txt </a:t>
            </a:r>
            <a:r>
              <a:rPr lang="en-GB" dirty="0"/>
              <a:t>are re-aligned accordingly.  The Euclidean distance between each target and its closest 	estimation is recorded as </a:t>
            </a:r>
            <a:r>
              <a:rPr lang="en-GB" dirty="0" err="1"/>
              <a:t>target_score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FF00"/>
                </a:solidFill>
              </a:rPr>
              <a:t>target_score</a:t>
            </a:r>
            <a:r>
              <a:rPr lang="en-GB" dirty="0">
                <a:solidFill>
                  <a:srgbClr val="FFFF00"/>
                </a:solidFill>
              </a:rPr>
              <a:t>[object] = (1 - </a:t>
            </a:r>
            <a:r>
              <a:rPr lang="en-GB" dirty="0" err="1">
                <a:solidFill>
                  <a:srgbClr val="FFFF00"/>
                </a:solidFill>
              </a:rPr>
              <a:t>estimation_error</a:t>
            </a:r>
            <a:r>
              <a:rPr lang="en-GB" dirty="0">
                <a:solidFill>
                  <a:srgbClr val="FFFF00"/>
                </a:solidFill>
              </a:rPr>
              <a:t>[object]) / (1-0.025) x 8</a:t>
            </a: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= sum(</a:t>
            </a:r>
            <a:r>
              <a:rPr lang="en-GB" dirty="0" err="1">
                <a:solidFill>
                  <a:srgbClr val="FFFF00"/>
                </a:solidFill>
              </a:rPr>
              <a:t>target_score</a:t>
            </a:r>
            <a:r>
              <a:rPr lang="en-GB" dirty="0">
                <a:solidFill>
                  <a:srgbClr val="FFFF00"/>
                </a:solidFill>
              </a:rPr>
              <a:t>) – 5 x </a:t>
            </a:r>
            <a:r>
              <a:rPr lang="en-GB" dirty="0" err="1">
                <a:solidFill>
                  <a:srgbClr val="FFFF00"/>
                </a:solidFill>
              </a:rPr>
              <a:t>NumberOfCollisions</a:t>
            </a:r>
            <a:r>
              <a:rPr lang="en-GB" dirty="0">
                <a:solidFill>
                  <a:srgbClr val="FFFF00"/>
                </a:solidFill>
              </a:rPr>
              <a:t>			0 ≤ 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≤ 80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fr-FR" dirty="0">
                <a:solidFill>
                  <a:srgbClr val="FFFF00"/>
                </a:solidFill>
              </a:rPr>
              <a:t>M3_score = </a:t>
            </a:r>
            <a:r>
              <a:rPr lang="fr-FR" dirty="0" err="1">
                <a:solidFill>
                  <a:srgbClr val="FFFF00"/>
                </a:solidFill>
              </a:rPr>
              <a:t>detector_score</a:t>
            </a:r>
            <a:r>
              <a:rPr lang="fr-FR" dirty="0">
                <a:solidFill>
                  <a:srgbClr val="FFFF00"/>
                </a:solidFill>
              </a:rPr>
              <a:t> + </a:t>
            </a:r>
            <a:r>
              <a:rPr lang="fr-FR" dirty="0" err="1">
                <a:solidFill>
                  <a:srgbClr val="FFFF00"/>
                </a:solidFill>
              </a:rPr>
              <a:t>target_est_score</a:t>
            </a:r>
            <a:r>
              <a:rPr lang="fr-FR" dirty="0">
                <a:solidFill>
                  <a:srgbClr val="FFFF00"/>
                </a:solidFill>
              </a:rPr>
              <a:t>							0 ≤ M3_score ≤ 100</a:t>
            </a:r>
          </a:p>
        </p:txBody>
      </p:sp>
    </p:spTree>
    <p:extLst>
      <p:ext uri="{BB962C8B-B14F-4D97-AF65-F5344CB8AC3E}">
        <p14:creationId xmlns:p14="http://schemas.microsoft.com/office/powerpoint/2010/main" val="39735358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1513</Words>
  <Application>Microsoft Office PowerPoint</Application>
  <PresentationFormat>Widescreen</PresentationFormat>
  <Paragraphs>165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DejaVu Sans</vt:lpstr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Cong Tran</cp:lastModifiedBy>
  <cp:revision>292</cp:revision>
  <dcterms:created xsi:type="dcterms:W3CDTF">2020-08-07T03:38:28Z</dcterms:created>
  <dcterms:modified xsi:type="dcterms:W3CDTF">2024-08-24T01:31:26Z</dcterms:modified>
</cp:coreProperties>
</file>