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8732AEF-CA7B-448B-A345-4A6AF9FF826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240" cy="4040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AU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03ECCB8-377A-42AB-84EA-F4A54F09346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240" cy="4040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A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B8EFD3D-25DD-445E-8A96-2A1011EC40B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240" cy="4040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AU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60D875D-3555-4C6E-8E6E-F6C24D6EFE4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240" cy="4040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AU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A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842E3A7-B94B-4EA3-9747-9DA77BE42E8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240" cy="4040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AU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445C534-1D76-4D74-A91E-1DD27A437AA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240" cy="4040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A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E12EBD-DDFF-4802-993A-21D47EABE44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240" cy="4040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A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9640B00-67A5-4BFB-9ED4-D8E2D9C6A45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261800" y="3266280"/>
            <a:ext cx="9417240" cy="1371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A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E336950-EC32-484B-9E6F-FA0703906B2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240" cy="4040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AU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C5566F2-0A1A-4426-AF8F-CEE4C030C0F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240" cy="4040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AU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FC52D50-A5A8-4D91-A3A6-529486253B0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240" cy="4040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AU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6E104DE-1110-4B25-ADE9-237FEB5DF70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hidden="1"/>
          <p:cNvSpPr/>
          <p:nvPr/>
        </p:nvSpPr>
        <p:spPr>
          <a:xfrm>
            <a:off x="11292840" y="0"/>
            <a:ext cx="913320" cy="6856920"/>
          </a:xfrm>
          <a:prstGeom prst="rect">
            <a:avLst/>
          </a:prstGeom>
          <a:solidFill>
            <a:srgbClr val="343437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Rectangle 6"/>
          <p:cNvSpPr/>
          <p:nvPr/>
        </p:nvSpPr>
        <p:spPr>
          <a:xfrm>
            <a:off x="0" y="0"/>
            <a:ext cx="456120" cy="6856920"/>
          </a:xfrm>
          <a:prstGeom prst="rect">
            <a:avLst/>
          </a:prstGeom>
          <a:solidFill>
            <a:srgbClr val="6F6F74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240" cy="4040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AU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AU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AU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>
          <a:xfrm rot="16200000">
            <a:off x="9959400" y="4047840"/>
            <a:ext cx="358020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AU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AU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>
          <a:xfrm>
            <a:off x="11292840" y="6172200"/>
            <a:ext cx="913320" cy="59256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AU" sz="3600" b="0" strike="noStrike" spc="-1">
                <a:solidFill>
                  <a:srgbClr val="A6A6A6"/>
                </a:solidFill>
                <a:latin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81885C70-A953-4A93-AA1D-1AB6C40F2E56}" type="slidenum">
              <a:rPr lang="en-AU" sz="3600" b="0" strike="noStrike" spc="-1">
                <a:solidFill>
                  <a:srgbClr val="A6A6A6"/>
                </a:solidFill>
                <a:latin typeface="Century Schoolbook"/>
              </a:rPr>
              <a:t>‹#›</a:t>
            </a:fld>
            <a:endParaRPr lang="en-AU" sz="3600" b="0" strike="noStrike" spc="-1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>
          <a:xfrm rot="16200000">
            <a:off x="10797480" y="999720"/>
            <a:ext cx="190404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AU" sz="1400" b="0" strike="noStrike" spc="-1">
                <a:latin typeface="Times New Roman"/>
              </a:defRPr>
            </a:lvl1pPr>
          </a:lstStyle>
          <a:p>
            <a:r>
              <a:rPr lang="en-AU" sz="1400" b="0" strike="noStrike" spc="-1"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aiyon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9"/>
          <p:cNvSpPr/>
          <p:nvPr/>
        </p:nvSpPr>
        <p:spPr>
          <a:xfrm>
            <a:off x="478080" y="172440"/>
            <a:ext cx="1171260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AU" sz="4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ECE4078  Intelligent robotics</a:t>
            </a:r>
            <a:endParaRPr lang="en-AU" sz="4800" b="0" strike="noStrike" spc="-1">
              <a:latin typeface="Arial"/>
            </a:endParaRPr>
          </a:p>
        </p:txBody>
      </p:sp>
      <p:sp>
        <p:nvSpPr>
          <p:cNvPr id="44" name="TextBox 3"/>
          <p:cNvSpPr/>
          <p:nvPr/>
        </p:nvSpPr>
        <p:spPr>
          <a:xfrm>
            <a:off x="735120" y="6316200"/>
            <a:ext cx="107204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Lab 2-3: Evaluation and Marking</a:t>
            </a:r>
            <a:endParaRPr lang="en-AU" sz="1800" b="0" strike="noStrike" spc="-1">
              <a:latin typeface="Arial"/>
            </a:endParaRPr>
          </a:p>
        </p:txBody>
      </p:sp>
      <p:pic>
        <p:nvPicPr>
          <p:cNvPr id="45" name="Picture 1" descr="A robot standing in a store&#10;&#10;Description automatically generated"/>
          <p:cNvPicPr/>
          <p:nvPr/>
        </p:nvPicPr>
        <p:blipFill>
          <a:blip r:embed="rId2"/>
          <a:stretch/>
        </p:blipFill>
        <p:spPr>
          <a:xfrm>
            <a:off x="3805200" y="1138680"/>
            <a:ext cx="4579560" cy="4579560"/>
          </a:xfrm>
          <a:prstGeom prst="rect">
            <a:avLst/>
          </a:prstGeom>
          <a:ln w="0"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735120" y="5730120"/>
            <a:ext cx="10720080" cy="45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AU" sz="12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AI art generated by </a:t>
            </a:r>
            <a:r>
              <a:rPr lang="en-AU" sz="1200" b="0" u="sng" strike="noStrike" spc="-1">
                <a:solidFill>
                  <a:srgbClr val="67AABF"/>
                </a:solidFill>
                <a:uFillTx/>
                <a:latin typeface="Century Schoolbook"/>
                <a:ea typeface="DejaVu Sans"/>
                <a:hlinkClick r:id="rId3"/>
              </a:rPr>
              <a:t>https://www.craiyon.com/</a:t>
            </a:r>
            <a:endParaRPr lang="en-AU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AU" sz="12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(prompt: “</a:t>
            </a:r>
            <a:r>
              <a:rPr lang="en-GB" sz="12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a penguin robot shopping for fruits and vegetables in a supermarket</a:t>
            </a:r>
            <a:r>
              <a:rPr lang="en-AU" sz="12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”)</a:t>
            </a:r>
            <a:endParaRPr lang="en-AU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Table 3"/>
          <p:cNvGraphicFramePr/>
          <p:nvPr/>
        </p:nvGraphicFramePr>
        <p:xfrm>
          <a:off x="1795320" y="1503360"/>
          <a:ext cx="8554320" cy="4394160"/>
        </p:xfrm>
        <a:graphic>
          <a:graphicData uri="http://schemas.openxmlformats.org/drawingml/2006/table">
            <a:tbl>
              <a:tblPr/>
              <a:tblGrid>
                <a:gridCol w="1076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2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AU" sz="1600" b="1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Week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AU" sz="1600" b="1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Objectives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AU" sz="1600" b="1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Milestones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1: M1-1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Introduction and setup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2: M2-1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Calibration, ARUCO markers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M1 due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3: M2-2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SLAM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4: M2-3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SLAM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5: M3-1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Object recognition &amp; localisation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M2 due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6: M3-2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Object recognition &amp; localisation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7: M4-1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Navigation &amp; Planning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M3 due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8: M4-2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Navigation &amp; Planning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9: M5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Integration &amp; Improvement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M4 due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10: Final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Trial run of final demo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M5 due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11: Final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Improving your final demo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12: Final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Final demo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Final demo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8" name="TextBox 49"/>
          <p:cNvSpPr/>
          <p:nvPr/>
        </p:nvSpPr>
        <p:spPr>
          <a:xfrm>
            <a:off x="478080" y="172440"/>
            <a:ext cx="1171260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AU" sz="4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ECE4078  Intelligent robotics</a:t>
            </a:r>
            <a:endParaRPr lang="en-AU" sz="4800" b="0" strike="noStrike" spc="-1">
              <a:latin typeface="Arial"/>
            </a:endParaRPr>
          </a:p>
        </p:txBody>
      </p:sp>
      <p:sp>
        <p:nvSpPr>
          <p:cNvPr id="49" name="TextBox 6"/>
          <p:cNvSpPr/>
          <p:nvPr/>
        </p:nvSpPr>
        <p:spPr>
          <a:xfrm>
            <a:off x="1462320" y="2802960"/>
            <a:ext cx="32400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AU" sz="2800" b="0" strike="noStrike" spc="-1">
                <a:solidFill>
                  <a:srgbClr val="FF0000"/>
                </a:solidFill>
                <a:latin typeface="Century Schoolbook"/>
                <a:ea typeface="DejaVu Sans"/>
              </a:rPr>
              <a:t>*</a:t>
            </a:r>
            <a:endParaRPr lang="en-AU" sz="2800" b="0" strike="noStrike" spc="-1">
              <a:latin typeface="Arial"/>
            </a:endParaRPr>
          </a:p>
        </p:txBody>
      </p:sp>
      <p:sp>
        <p:nvSpPr>
          <p:cNvPr id="50" name="Straight Connector 4"/>
          <p:cNvSpPr/>
          <p:nvPr/>
        </p:nvSpPr>
        <p:spPr>
          <a:xfrm>
            <a:off x="1637280" y="1894320"/>
            <a:ext cx="8875080" cy="360"/>
          </a:xfrm>
          <a:prstGeom prst="line">
            <a:avLst/>
          </a:prstGeom>
          <a:ln w="38160">
            <a:solidFill>
              <a:srgbClr val="6F6F74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AU"/>
          </a:p>
        </p:txBody>
      </p:sp>
      <p:sp>
        <p:nvSpPr>
          <p:cNvPr id="51" name="Straight Connector 2"/>
          <p:cNvSpPr/>
          <p:nvPr/>
        </p:nvSpPr>
        <p:spPr>
          <a:xfrm>
            <a:off x="1640160" y="2267640"/>
            <a:ext cx="8874720" cy="360"/>
          </a:xfrm>
          <a:prstGeom prst="line">
            <a:avLst/>
          </a:prstGeom>
          <a:ln w="38160">
            <a:solidFill>
              <a:srgbClr val="6F6F74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AU"/>
          </a:p>
        </p:txBody>
      </p:sp>
      <p:sp>
        <p:nvSpPr>
          <p:cNvPr id="52" name="Straight Connector 3"/>
          <p:cNvSpPr/>
          <p:nvPr/>
        </p:nvSpPr>
        <p:spPr>
          <a:xfrm>
            <a:off x="1636920" y="2635200"/>
            <a:ext cx="8875080" cy="360"/>
          </a:xfrm>
          <a:prstGeom prst="line">
            <a:avLst/>
          </a:prstGeom>
          <a:ln w="38160">
            <a:solidFill>
              <a:srgbClr val="6F6F74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49"/>
          <p:cNvSpPr/>
          <p:nvPr/>
        </p:nvSpPr>
        <p:spPr>
          <a:xfrm>
            <a:off x="478080" y="172440"/>
            <a:ext cx="1171260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AU" sz="4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Recap</a:t>
            </a:r>
            <a:endParaRPr lang="en-AU" sz="4800" b="0" strike="noStrike" spc="-1">
              <a:latin typeface="Arial"/>
            </a:endParaRPr>
          </a:p>
        </p:txBody>
      </p:sp>
      <p:sp>
        <p:nvSpPr>
          <p:cNvPr id="54" name="TextBox 3"/>
          <p:cNvSpPr/>
          <p:nvPr/>
        </p:nvSpPr>
        <p:spPr>
          <a:xfrm>
            <a:off x="478080" y="1003680"/>
            <a:ext cx="11525760" cy="502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M2: SLAM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	Your task is to estimate the position of all 10 ARUCO markers within the 3mx3m arena	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Task 1: Wheel calibration (Week 2)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	- Objective is to calculate the wheel radius and the distance between both wheels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Task 2: Camera calibration (Week 2)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	- Objective is to calculate the intrinsic parameters of the camera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Task 3: SLAM (Week 3 &amp; 4)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	- Estimate the position of markers in the environment using an Extended Kalman filter (EKF)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	- Two main files to modify: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		- “slam/ekf.py”: “predict()” and “update()” functions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		- “slam/robot.py”: “derivative_drive()” and “covariance_drive()” functions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	- Your solution should automatically generate “lab_output/slam.txt” for evaluation</a:t>
            </a:r>
            <a:endParaRPr lang="en-A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49"/>
          <p:cNvSpPr/>
          <p:nvPr/>
        </p:nvSpPr>
        <p:spPr>
          <a:xfrm>
            <a:off x="478080" y="172440"/>
            <a:ext cx="1171260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AU" sz="4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M2 – Evaluation</a:t>
            </a:r>
            <a:endParaRPr lang="en-AU" sz="4800" b="0" strike="noStrike" spc="-1">
              <a:latin typeface="Arial"/>
            </a:endParaRPr>
          </a:p>
        </p:txBody>
      </p:sp>
      <p:sp>
        <p:nvSpPr>
          <p:cNvPr id="56" name="TextBox 3"/>
          <p:cNvSpPr/>
          <p:nvPr/>
        </p:nvSpPr>
        <p:spPr>
          <a:xfrm>
            <a:off x="478080" y="1143000"/>
            <a:ext cx="11525760" cy="475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Your received mark for this milestone will depend on the output of the “SLAM_eval.py” script which compares the true marker positions and your estimated marker position in “lab_output/slam.txt”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“SLAM_eval.py” will calculate an aligned RMSE to evaluate how well your solution worked at estimating the position of ArUco markers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Total of 100 points: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	slam_score = [(0.12 – Aligned_RMSE)/(0.12-0.02)] x 80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	Total M2 mark = slam_score + (Number of Found Markers x 2) – (Number of Collided Markers x 5)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	0 ≤ slam_score ≤ 80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	0 ≤ M2 total score ≤ 100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Max allowed number of collision in a run is </a:t>
            </a:r>
            <a:r>
              <a:rPr lang="en-US" sz="1800" b="1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3 times </a:t>
            </a: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(the 4th time you’ll be asked to terminate that run)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You’ll need to make a visible effort to try and location all 10 markers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A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49"/>
          <p:cNvSpPr/>
          <p:nvPr/>
        </p:nvSpPr>
        <p:spPr>
          <a:xfrm>
            <a:off x="478080" y="172440"/>
            <a:ext cx="1171260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AU" sz="4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M2 – Marking</a:t>
            </a:r>
            <a:endParaRPr lang="en-AU" sz="4800" b="0" strike="noStrike" spc="-1">
              <a:latin typeface="Arial"/>
            </a:endParaRPr>
          </a:p>
        </p:txBody>
      </p:sp>
      <p:sp>
        <p:nvSpPr>
          <p:cNvPr id="58" name="TextBox 3"/>
          <p:cNvSpPr/>
          <p:nvPr/>
        </p:nvSpPr>
        <p:spPr>
          <a:xfrm>
            <a:off x="478080" y="862200"/>
            <a:ext cx="11525760" cy="313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Submit your M2 implementation </a:t>
            </a:r>
            <a:r>
              <a:rPr lang="en-US" sz="1800" b="1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before</a:t>
            </a: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 the Week 5 lab for live demo marking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AU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Step 1: (BEFORE submitting your solution)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	Submit a zipped folder containing: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		Necessary files to run your solution (no need to include your Python venv)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		A text file of commands for easy copying and pasting (optional)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AU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Step 2: (BEFORE the demonstrator comes to mark you)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	- Close all folders / applications / windows in your ubuntu environment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	- Log into Moodle and navigate to the M2 submission box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	- Have an empty folder called “LiveDemo” in the home directory (  ~/LiveDemo/   )</a:t>
            </a:r>
            <a:endParaRPr lang="en-A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49"/>
          <p:cNvSpPr/>
          <p:nvPr/>
        </p:nvSpPr>
        <p:spPr>
          <a:xfrm>
            <a:off x="478080" y="172440"/>
            <a:ext cx="1171260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AU" sz="4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M2 – Marking</a:t>
            </a:r>
            <a:endParaRPr lang="en-AU" sz="4800" b="0" strike="noStrike" spc="-1">
              <a:latin typeface="Arial"/>
            </a:endParaRPr>
          </a:p>
        </p:txBody>
      </p:sp>
      <p:sp>
        <p:nvSpPr>
          <p:cNvPr id="60" name="TextBox 3"/>
          <p:cNvSpPr/>
          <p:nvPr/>
        </p:nvSpPr>
        <p:spPr>
          <a:xfrm>
            <a:off x="478080" y="862200"/>
            <a:ext cx="11525760" cy="420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Step 3: (DURING the marking period)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	- Come to the marking arena ONLY when it’s your group’s turn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	- Download your submission from Moodle into the LiveDemo folder and extract the contents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	- Activate your Python venv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	- Connect to your robot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	- Navigate into the unzipped submission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	- When the demonstrator says it’s fine to start you may run your SLAM demo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	- You can run SLAM several times and submit all the maps generated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	- When complete, submit your generated maps (lab_output/slam.txt) to Moodle 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You have a </a:t>
            </a:r>
            <a:r>
              <a:rPr lang="en-US" sz="1800" b="1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strict time limit of 15min </a:t>
            </a: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in total for Step 3 (live demo marking), including the download, re-setting arena layout / robot location if needed in between runs, and map submission. 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Read </a:t>
            </a:r>
            <a:r>
              <a:rPr lang="en-US" sz="1800" b="0" i="1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M2_marking_instructions.md</a:t>
            </a: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 carefully and get familiar with the marking steps</a:t>
            </a:r>
            <a:endParaRPr lang="en-A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1"/>
          <p:cNvSpPr/>
          <p:nvPr/>
        </p:nvSpPr>
        <p:spPr>
          <a:xfrm>
            <a:off x="478080" y="172440"/>
            <a:ext cx="1171260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AU" sz="4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M2 – ITP and Viva</a:t>
            </a:r>
            <a:endParaRPr lang="en-AU" sz="4800" b="0" strike="noStrike" spc="-1">
              <a:latin typeface="Arial"/>
            </a:endParaRPr>
          </a:p>
        </p:txBody>
      </p:sp>
      <p:sp>
        <p:nvSpPr>
          <p:cNvPr id="62" name="TextBox 2"/>
          <p:cNvSpPr/>
          <p:nvPr/>
        </p:nvSpPr>
        <p:spPr>
          <a:xfrm>
            <a:off x="478080" y="1143000"/>
            <a:ext cx="11525760" cy="365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There will also be an ITP metrics survey that will be sent out to address M2 and M3 together. 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A viva will be conducted during the marking process for each individual within the group, which will be a short oral assessment to gauge your understanding of the code and how you troubleshooted the issues for each milestone. 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The ITP value and viva will be applied to your final M2 and M3 scores by a multiplicative formula Eg.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3600" b="0" i="1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Final M2 Score = M2 score * ITP Score * Viva Score</a:t>
            </a:r>
            <a:endParaRPr lang="en-AU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A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</TotalTime>
  <Words>843</Words>
  <Application>Microsoft Office PowerPoint</Application>
  <PresentationFormat>Widescreen</PresentationFormat>
  <Paragraphs>110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Schoolbook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Kal</dc:creator>
  <dc:description/>
  <cp:lastModifiedBy>Aaron Choong</cp:lastModifiedBy>
  <cp:revision>317</cp:revision>
  <dcterms:created xsi:type="dcterms:W3CDTF">2020-08-07T03:38:28Z</dcterms:created>
  <dcterms:modified xsi:type="dcterms:W3CDTF">2024-08-18T10:12:53Z</dcterms:modified>
  <dc:language>en-AU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r8>6</vt:r8>
  </property>
</Properties>
</file>