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57" r:id="rId3"/>
    <p:sldId id="275" r:id="rId4"/>
    <p:sldId id="290" r:id="rId5"/>
    <p:sldId id="276" r:id="rId6"/>
    <p:sldId id="282" r:id="rId7"/>
    <p:sldId id="291" r:id="rId8"/>
    <p:sldId id="292" r:id="rId9"/>
    <p:sldId id="278" r:id="rId10"/>
    <p:sldId id="293" r:id="rId11"/>
    <p:sldId id="280" r:id="rId12"/>
    <p:sldId id="28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18/08/2024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18/08/2024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18/08/2024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18/08/2024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18/08/2024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18/08/2024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18/08/2024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18/08/2024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18/08/2024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18/08/2024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18/08/2024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18/08/2024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move.bg/"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roboflow.com/announcing-label-assist/" TargetMode="External"/><Relationship Id="rId2" Type="http://schemas.openxmlformats.org/officeDocument/2006/relationships/hyperlink" Target="https://roboflow.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boflow.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3-1: Training a </a:t>
            </a:r>
            <a:r>
              <a:rPr lang="en-US" dirty="0" err="1"/>
              <a:t>Fruit&amp;Veg</a:t>
            </a:r>
            <a:r>
              <a:rPr lang="en-US" dirty="0"/>
              <a:t> Detector</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Training YOLO (wk5)</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992141"/>
            <a:ext cx="5429069" cy="923330"/>
          </a:xfrm>
          <a:prstGeom prst="rect">
            <a:avLst/>
          </a:prstGeom>
          <a:noFill/>
        </p:spPr>
        <p:txBody>
          <a:bodyPr wrap="square" rtlCol="0">
            <a:spAutoFit/>
          </a:bodyPr>
          <a:lstStyle/>
          <a:p>
            <a:r>
              <a:rPr lang="en-US" dirty="0"/>
              <a:t>Example YOLO detector</a:t>
            </a:r>
          </a:p>
          <a:p>
            <a:r>
              <a:rPr lang="en-US" dirty="0"/>
              <a:t>(can only recognize garlic, orange, pumpkin)</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F215FDAF-593D-C6EA-3F39-A07F2E4B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21" y="4063936"/>
            <a:ext cx="3078747" cy="262150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07F3779-950F-AC7E-0B93-8212F26E9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08423"/>
            <a:ext cx="5943600" cy="5849577"/>
          </a:xfrm>
          <a:prstGeom prst="rect">
            <a:avLst/>
          </a:prstGeom>
        </p:spPr>
      </p:pic>
      <p:sp>
        <p:nvSpPr>
          <p:cNvPr id="6" name="TextBox 5">
            <a:extLst>
              <a:ext uri="{FF2B5EF4-FFF2-40B4-BE49-F238E27FC236}">
                <a16:creationId xmlns:a16="http://schemas.microsoft.com/office/drawing/2014/main" id="{4E98BAFD-24C1-C036-E993-FB5315FF310E}"/>
              </a:ext>
            </a:extLst>
          </p:cNvPr>
          <p:cNvSpPr txBox="1"/>
          <p:nvPr/>
        </p:nvSpPr>
        <p:spPr>
          <a:xfrm>
            <a:off x="626390" y="1682564"/>
            <a:ext cx="5545810" cy="2169825"/>
          </a:xfrm>
          <a:prstGeom prst="rect">
            <a:avLst/>
          </a:prstGeom>
          <a:noFill/>
        </p:spPr>
        <p:txBody>
          <a:bodyPr wrap="square" rtlCol="0">
            <a:spAutoFit/>
          </a:bodyPr>
          <a:lstStyle/>
          <a:p>
            <a:r>
              <a:rPr lang="en-US" dirty="0"/>
              <a:t>Hints:</a:t>
            </a:r>
          </a:p>
          <a:p>
            <a:pPr marL="285750" indent="-285750">
              <a:buFont typeface="Arial" panose="020B0604020202020204" pitchFamily="34" charset="0"/>
              <a:buChar char="•"/>
            </a:pPr>
            <a:r>
              <a:rPr lang="en-US" dirty="0"/>
              <a:t>Tuning </a:t>
            </a:r>
            <a:r>
              <a:rPr lang="en-US" b="1" dirty="0"/>
              <a:t>confidence threshold:</a:t>
            </a:r>
            <a:r>
              <a:rPr lang="en-US" dirty="0"/>
              <a:t> any bounding box above this threshold is considered valid</a:t>
            </a:r>
          </a:p>
          <a:p>
            <a:endParaRPr lang="en-US" sz="900" dirty="0"/>
          </a:p>
          <a:p>
            <a:pPr marL="285750" indent="-285750">
              <a:buFont typeface="Arial" panose="020B0604020202020204" pitchFamily="34" charset="0"/>
              <a:buChar char="•"/>
            </a:pPr>
            <a:r>
              <a:rPr lang="en-US" dirty="0"/>
              <a:t>Add a wide range and aggressive amounts of noise / distortion to your training images so that it can handle potential lighting conditions and disturbances in the real world</a:t>
            </a:r>
          </a:p>
        </p:txBody>
      </p:sp>
    </p:spTree>
    <p:extLst>
      <p:ext uri="{BB962C8B-B14F-4D97-AF65-F5344CB8AC3E}">
        <p14:creationId xmlns:p14="http://schemas.microsoft.com/office/powerpoint/2010/main" val="40567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862322"/>
          </a:xfrm>
          <a:prstGeom prst="rect">
            <a:avLst/>
          </a:prstGeom>
          <a:noFill/>
        </p:spPr>
        <p:txBody>
          <a:bodyPr wrap="square" rtlCol="0">
            <a:spAutoFit/>
          </a:bodyPr>
          <a:lstStyle/>
          <a:p>
            <a:endParaRPr lang="en-US" dirty="0"/>
          </a:p>
          <a:p>
            <a:r>
              <a:rPr lang="en-US" dirty="0"/>
              <a:t>Task 3: Estimating object poses (Week 6)</a:t>
            </a:r>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M3 evaluation: live demo marking in Week 7</a:t>
            </a:r>
          </a:p>
          <a:p>
            <a:endParaRPr lang="en-US" dirty="0"/>
          </a:p>
          <a:p>
            <a:r>
              <a:rPr lang="en-US" dirty="0"/>
              <a:t>Will talk more about these next week	 </a:t>
            </a:r>
          </a:p>
        </p:txBody>
      </p:sp>
    </p:spTree>
    <p:extLst>
      <p:ext uri="{BB962C8B-B14F-4D97-AF65-F5344CB8AC3E}">
        <p14:creationId xmlns:p14="http://schemas.microsoft.com/office/powerpoint/2010/main" val="11048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1003554"/>
            <a:ext cx="10692328" cy="5078313"/>
          </a:xfrm>
          <a:prstGeom prst="rect">
            <a:avLst/>
          </a:prstGeom>
          <a:noFill/>
        </p:spPr>
        <p:txBody>
          <a:bodyPr wrap="square" rtlCol="0">
            <a:spAutoFit/>
          </a:bodyPr>
          <a:lstStyle/>
          <a:p>
            <a:endParaRPr lang="en-US" dirty="0"/>
          </a:p>
          <a:p>
            <a:r>
              <a:rPr lang="en-US" dirty="0"/>
              <a:t>Please check GitHub for the marking procedure. M2 is marked as a group assignment.</a:t>
            </a:r>
          </a:p>
          <a:p>
            <a:r>
              <a:rPr lang="en-US" dirty="0"/>
              <a:t>You have a total of </a:t>
            </a:r>
            <a:r>
              <a:rPr lang="en-US" b="1" dirty="0"/>
              <a:t>15 minutes </a:t>
            </a:r>
            <a:r>
              <a:rPr lang="en-US" dirty="0"/>
              <a:t>for setup, demonstration and submission. Each team will have 10 minutes of viva. </a:t>
            </a:r>
          </a:p>
          <a:p>
            <a:endParaRPr lang="en-US" dirty="0"/>
          </a:p>
          <a:p>
            <a:r>
              <a:rPr lang="en-US" dirty="0"/>
              <a:t>There will only be one marking arena running M2 marking. Don’t come to the marking arena unless it’s your group’s turn.</a:t>
            </a:r>
          </a:p>
          <a:p>
            <a:endParaRPr lang="en-US" dirty="0"/>
          </a:p>
          <a:p>
            <a:r>
              <a:rPr lang="en-US" dirty="0"/>
              <a:t>You can perform as many runs as you like as long as you can finish within the time limit. Each run has a max of 3 allowed collisions. </a:t>
            </a:r>
          </a:p>
          <a:p>
            <a:r>
              <a:rPr lang="en-US" dirty="0"/>
              <a:t>Remember to rename the maps so the later runs don’t overwrite your earlier runs.</a:t>
            </a:r>
          </a:p>
          <a:p>
            <a:endParaRPr lang="en-US" dirty="0"/>
          </a:p>
          <a:p>
            <a:endParaRPr lang="en-US" dirty="0"/>
          </a:p>
          <a:p>
            <a:r>
              <a:rPr lang="en-US" dirty="0"/>
              <a:t>We’ll mark all the generated SLAM maps you submit and take the best result for your M2 mark:</a:t>
            </a:r>
          </a:p>
          <a:p>
            <a:endParaRPr lang="en-US" dirty="0"/>
          </a:p>
          <a:p>
            <a:r>
              <a:rPr lang="en-US" dirty="0" err="1"/>
              <a:t>slam_score</a:t>
            </a:r>
            <a:r>
              <a:rPr lang="en-US" dirty="0"/>
              <a:t> = ((0.12 - </a:t>
            </a:r>
            <a:r>
              <a:rPr lang="en-US" dirty="0" err="1"/>
              <a:t>Aligned_RMSE</a:t>
            </a:r>
            <a:r>
              <a:rPr lang="en-US" dirty="0"/>
              <a:t>)/(0.12 - 0.02)) x 80					(0 ≤ </a:t>
            </a:r>
            <a:r>
              <a:rPr lang="en-US" dirty="0" err="1"/>
              <a:t>slam_score</a:t>
            </a:r>
            <a:r>
              <a:rPr lang="en-US" dirty="0"/>
              <a:t> ≤ 80)</a:t>
            </a:r>
          </a:p>
          <a:p>
            <a:endParaRPr lang="en-US" dirty="0"/>
          </a:p>
          <a:p>
            <a:r>
              <a:rPr lang="en-US" dirty="0"/>
              <a:t>Total M2 mark = </a:t>
            </a:r>
            <a:r>
              <a:rPr lang="en-US" dirty="0" err="1"/>
              <a:t>slam_score</a:t>
            </a:r>
            <a:r>
              <a:rPr lang="en-US" dirty="0"/>
              <a:t> + (</a:t>
            </a:r>
            <a:r>
              <a:rPr lang="en-US" dirty="0" err="1"/>
              <a:t>NumberOfFoundMarkers</a:t>
            </a:r>
            <a:r>
              <a:rPr lang="en-US" dirty="0"/>
              <a:t> x 2) - (</a:t>
            </a:r>
            <a:r>
              <a:rPr lang="en-US" dirty="0" err="1"/>
              <a:t>NumberOfCollidedMarkers</a:t>
            </a:r>
            <a:r>
              <a:rPr lang="en-US" dirty="0"/>
              <a:t> x 5)</a:t>
            </a:r>
          </a:p>
        </p:txBody>
      </p:sp>
    </p:spTree>
    <p:extLst>
      <p:ext uri="{BB962C8B-B14F-4D97-AF65-F5344CB8AC3E}">
        <p14:creationId xmlns:p14="http://schemas.microsoft.com/office/powerpoint/2010/main" val="86457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17625" y="3170880"/>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189432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267640"/>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63520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8460" y="302844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6124754"/>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lemon          pumpkin         tomato            pear          capsicum          garlic        plum           lime</a:t>
            </a:r>
          </a:p>
          <a:p>
            <a:endParaRPr lang="en-US" dirty="0"/>
          </a:p>
          <a:p>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p>
          <a:p>
            <a:endParaRPr lang="en-US" dirty="0"/>
          </a:p>
        </p:txBody>
      </p:sp>
      <p:pic>
        <p:nvPicPr>
          <p:cNvPr id="7" name="Picture 6">
            <a:extLst>
              <a:ext uri="{FF2B5EF4-FFF2-40B4-BE49-F238E27FC236}">
                <a16:creationId xmlns:a16="http://schemas.microsoft.com/office/drawing/2014/main" id="{7E764C55-8BBD-D5D8-C41B-C98E1A9A8B36}"/>
              </a:ext>
            </a:extLst>
          </p:cNvPr>
          <p:cNvPicPr>
            <a:picLocks noChangeAspect="1"/>
          </p:cNvPicPr>
          <p:nvPr/>
        </p:nvPicPr>
        <p:blipFill>
          <a:blip r:embed="rId4"/>
          <a:stretch>
            <a:fillRect/>
          </a:stretch>
        </p:blipFill>
        <p:spPr>
          <a:xfrm>
            <a:off x="711200" y="2955642"/>
            <a:ext cx="10769600" cy="2447367"/>
          </a:xfrm>
          <a:prstGeom prst="rect">
            <a:avLst/>
          </a:prstGeom>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M3 in Week 7: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pose estimation part (Week 6), but you’ll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collecting data (wk5) </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078313"/>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endParaRPr lang="en-US" dirty="0"/>
          </a:p>
          <a:p>
            <a:r>
              <a:rPr lang="en-US" dirty="0"/>
              <a:t>Do these during the lab session:</a:t>
            </a:r>
          </a:p>
          <a:p>
            <a:endParaRPr lang="en-US" dirty="0"/>
          </a:p>
          <a:p>
            <a:pPr marL="285750" indent="-285750">
              <a:buFont typeface="Arial" panose="020B0604020202020204" pitchFamily="34" charset="0"/>
              <a:buChar char="•"/>
            </a:pPr>
            <a:r>
              <a:rPr lang="en-US" dirty="0"/>
              <a:t>	Take photos of each target object using </a:t>
            </a:r>
            <a:r>
              <a:rPr lang="en-US" dirty="0" err="1"/>
              <a:t>PenguinPi’s</a:t>
            </a:r>
            <a:r>
              <a:rPr lang="en-US" dirty="0"/>
              <a:t> camera (</a:t>
            </a:r>
            <a:r>
              <a:rPr lang="en-US" i="1" dirty="0"/>
              <a:t>operate.p</a:t>
            </a:r>
            <a:r>
              <a:rPr lang="en-US" dirty="0"/>
              <a:t>y allows you to drive the robot 	around, press “</a:t>
            </a:r>
            <a:r>
              <a:rPr lang="en-US" dirty="0" err="1"/>
              <a:t>i</a:t>
            </a:r>
            <a:r>
              <a:rPr lang="en-US" dirty="0"/>
              <a:t>” to save an image) from various angles and under various lighting conditions, use a 	simple background (e.g., a white paper) for easy background </a:t>
            </a:r>
            <a:r>
              <a:rPr lang="en-US" dirty="0" err="1"/>
              <a:t>randomisation</a:t>
            </a:r>
            <a:r>
              <a:rPr lang="en-US" dirty="0"/>
              <a:t> later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Measure the dimensions of each target object (in meters), which you’ll need for estimating their 	location in wk6 (update </a:t>
            </a:r>
            <a:r>
              <a:rPr lang="en-US" i="1" dirty="0" err="1"/>
              <a:t>target_dimensions_dict</a:t>
            </a:r>
            <a:r>
              <a:rPr lang="en-US" i="1" dirty="0"/>
              <a:t> </a:t>
            </a:r>
            <a:r>
              <a:rPr lang="en-US" dirty="0"/>
              <a:t>in </a:t>
            </a:r>
            <a:r>
              <a:rPr lang="en-US" i="1" dirty="0"/>
              <a:t>TargetPoseEst.py</a:t>
            </a:r>
            <a:r>
              <a:rPr lang="en-US" dirty="0"/>
              <a:t>)</a:t>
            </a:r>
            <a:br>
              <a:rPr lang="en-US" dirty="0"/>
            </a:br>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476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1.1: remove background in the photos you took (use </a:t>
            </a:r>
            <a:r>
              <a:rPr lang="en-US" dirty="0">
                <a:hlinkClick r:id="rId2"/>
              </a:rPr>
              <a:t>this tool</a:t>
            </a:r>
            <a:r>
              <a:rPr lang="en-US" dirty="0"/>
              <a:t> or anything else you prefer)</a:t>
            </a:r>
          </a:p>
          <a:p>
            <a:endParaRPr lang="en-US" dirty="0"/>
          </a:p>
          <a:p>
            <a:endParaRPr lang="en-US" dirty="0"/>
          </a:p>
          <a:p>
            <a:endParaRPr lang="en-US" dirty="0"/>
          </a:p>
          <a:p>
            <a:endParaRPr lang="en-US" dirty="0"/>
          </a:p>
          <a:p>
            <a:r>
              <a:rPr lang="en-US" dirty="0"/>
              <a:t>	</a:t>
            </a:r>
          </a:p>
          <a:p>
            <a:endParaRPr lang="en-US" dirty="0"/>
          </a:p>
          <a:p>
            <a:endParaRPr lang="en-US" dirty="0"/>
          </a:p>
          <a:p>
            <a:r>
              <a:rPr lang="en-US" dirty="0"/>
              <a:t>Step 1.2: add random background (see </a:t>
            </a:r>
            <a:r>
              <a:rPr lang="en-US" i="1" dirty="0" err="1"/>
              <a:t>image_background_randomiser</a:t>
            </a:r>
            <a:r>
              <a:rPr lang="en-US" dirty="0"/>
              <a:t>), you can add other variances to increase diversity in the training dataset, such as object orientations or sizes</a:t>
            </a:r>
          </a:p>
          <a:p>
            <a:endParaRPr lang="en-US" dirty="0"/>
          </a:p>
          <a:p>
            <a:endParaRPr lang="en-US" dirty="0"/>
          </a:p>
          <a:p>
            <a:r>
              <a:rPr lang="en-US" dirty="0"/>
              <a:t>	</a:t>
            </a:r>
          </a:p>
          <a:p>
            <a:endParaRPr lang="en-AU" dirty="0"/>
          </a:p>
        </p:txBody>
      </p:sp>
      <p:pic>
        <p:nvPicPr>
          <p:cNvPr id="9" name="Picture 8">
            <a:extLst>
              <a:ext uri="{FF2B5EF4-FFF2-40B4-BE49-F238E27FC236}">
                <a16:creationId xmlns:a16="http://schemas.microsoft.com/office/drawing/2014/main" id="{BCECA3AF-8D77-FFE2-11AB-3C9BC859E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184" y="2236572"/>
            <a:ext cx="1968843" cy="1476632"/>
          </a:xfrm>
          <a:prstGeom prst="rect">
            <a:avLst/>
          </a:prstGeom>
        </p:spPr>
      </p:pic>
      <p:pic>
        <p:nvPicPr>
          <p:cNvPr id="11" name="Picture 10" descr="A pumpkin on a black background&#10;&#10;Description automatically generated">
            <a:extLst>
              <a:ext uri="{FF2B5EF4-FFF2-40B4-BE49-F238E27FC236}">
                <a16:creationId xmlns:a16="http://schemas.microsoft.com/office/drawing/2014/main" id="{A3BAA08D-E3BB-2016-FB57-535946259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19" y="2168609"/>
            <a:ext cx="2150076" cy="1612557"/>
          </a:xfrm>
          <a:prstGeom prst="rect">
            <a:avLst/>
          </a:prstGeom>
        </p:spPr>
      </p:pic>
      <p:cxnSp>
        <p:nvCxnSpPr>
          <p:cNvPr id="13" name="Straight Arrow Connector 12">
            <a:extLst>
              <a:ext uri="{FF2B5EF4-FFF2-40B4-BE49-F238E27FC236}">
                <a16:creationId xmlns:a16="http://schemas.microsoft.com/office/drawing/2014/main" id="{3A57F4EB-7DCE-DA04-D908-21A492034FB2}"/>
              </a:ext>
            </a:extLst>
          </p:cNvPr>
          <p:cNvCxnSpPr>
            <a:stCxn id="9" idx="3"/>
          </p:cNvCxnSpPr>
          <p:nvPr/>
        </p:nvCxnSpPr>
        <p:spPr>
          <a:xfrm>
            <a:off x="5993027" y="2974888"/>
            <a:ext cx="897925"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1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3416320"/>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1.3: annotate your dataset</a:t>
            </a:r>
          </a:p>
          <a:p>
            <a:pPr marL="285750" indent="-285750">
              <a:buFont typeface="Arial" panose="020B0604020202020204" pitchFamily="34" charset="0"/>
              <a:buChar char="•"/>
            </a:pPr>
            <a:r>
              <a:rPr lang="en-US" dirty="0"/>
              <a:t>We recommend </a:t>
            </a:r>
            <a:r>
              <a:rPr lang="en-US" dirty="0" err="1">
                <a:hlinkClick r:id="rId2"/>
              </a:rPr>
              <a:t>Roboflow</a:t>
            </a:r>
            <a:r>
              <a:rPr lang="en-US" dirty="0"/>
              <a:t> as it’s free and the annotation can be exported in YOLO training format. There is also an </a:t>
            </a:r>
            <a:r>
              <a:rPr lang="en-US" dirty="0">
                <a:hlinkClick r:id="rId3"/>
              </a:rPr>
              <a:t>assisted labelling</a:t>
            </a:r>
            <a:r>
              <a:rPr lang="en-US" dirty="0"/>
              <a:t> feature to help speed things up</a:t>
            </a:r>
          </a:p>
          <a:p>
            <a:pPr marL="285750" indent="-285750">
              <a:buFont typeface="Arial" panose="020B0604020202020204" pitchFamily="34" charset="0"/>
              <a:buChar char="•"/>
            </a:pPr>
            <a:r>
              <a:rPr lang="en-GB" dirty="0"/>
              <a:t>Make sure your bounding boxes are </a:t>
            </a:r>
            <a:r>
              <a:rPr lang="en-GB" b="1" dirty="0"/>
              <a:t>tight</a:t>
            </a:r>
            <a:r>
              <a:rPr lang="en-GB" dirty="0"/>
              <a:t> around the object, as the bounding box size is used for target pose estimation</a:t>
            </a:r>
            <a:endParaRPr lang="en-US" dirty="0"/>
          </a:p>
          <a:p>
            <a:endParaRPr lang="en-US" dirty="0"/>
          </a:p>
          <a:p>
            <a:endParaRPr lang="en-US" dirty="0"/>
          </a:p>
          <a:p>
            <a:endParaRPr lang="en-US" dirty="0"/>
          </a:p>
          <a:p>
            <a:r>
              <a:rPr lang="en-US" dirty="0"/>
              <a:t>	</a:t>
            </a:r>
          </a:p>
          <a:p>
            <a:endParaRPr lang="en-AU" dirty="0"/>
          </a:p>
        </p:txBody>
      </p:sp>
      <p:pic>
        <p:nvPicPr>
          <p:cNvPr id="3" name="Picture 2" descr="A screenshot of a computer&#10;&#10;Description automatically generated">
            <a:extLst>
              <a:ext uri="{FF2B5EF4-FFF2-40B4-BE49-F238E27FC236}">
                <a16:creationId xmlns:a16="http://schemas.microsoft.com/office/drawing/2014/main" id="{D48447DC-7F52-29B3-4248-07B0A3C9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12" y="3254587"/>
            <a:ext cx="7158681" cy="3603413"/>
          </a:xfrm>
          <a:prstGeom prst="rect">
            <a:avLst/>
          </a:prstGeom>
        </p:spPr>
      </p:pic>
    </p:spTree>
    <p:extLst>
      <p:ext uri="{BB962C8B-B14F-4D97-AF65-F5344CB8AC3E}">
        <p14:creationId xmlns:p14="http://schemas.microsoft.com/office/powerpoint/2010/main" val="137684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585323"/>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1.4: generating the dataset in YOLO format (</a:t>
            </a:r>
            <a:r>
              <a:rPr lang="en-US" dirty="0" err="1">
                <a:hlinkClick r:id="rId2"/>
              </a:rPr>
              <a:t>Roboflow</a:t>
            </a:r>
            <a:r>
              <a:rPr lang="en-US" dirty="0"/>
              <a:t>)</a:t>
            </a:r>
          </a:p>
          <a:p>
            <a:pPr marL="285750" indent="-285750">
              <a:buFont typeface="Arial" panose="020B0604020202020204" pitchFamily="34" charset="0"/>
              <a:buChar char="•"/>
            </a:pPr>
            <a:r>
              <a:rPr lang="en-AU" dirty="0"/>
              <a:t>You can use the image augmentation options of </a:t>
            </a:r>
            <a:r>
              <a:rPr lang="en-AU" dirty="0" err="1"/>
              <a:t>Roboflow</a:t>
            </a:r>
            <a:r>
              <a:rPr lang="en-AU" dirty="0"/>
              <a:t> to increase diversity in the dataset</a:t>
            </a:r>
            <a:endParaRPr lang="en-US" dirty="0"/>
          </a:p>
          <a:p>
            <a:endParaRPr lang="en-US" dirty="0"/>
          </a:p>
          <a:p>
            <a:endParaRPr lang="en-US" dirty="0"/>
          </a:p>
          <a:p>
            <a:endParaRPr lang="en-US" dirty="0"/>
          </a:p>
          <a:p>
            <a:r>
              <a:rPr lang="en-US" dirty="0"/>
              <a:t>	</a:t>
            </a:r>
          </a:p>
          <a:p>
            <a:endParaRPr lang="en-AU" dirty="0"/>
          </a:p>
        </p:txBody>
      </p:sp>
      <p:pic>
        <p:nvPicPr>
          <p:cNvPr id="4" name="Picture 3" descr="A screenshot of a computer&#10;&#10;Description automatically generated">
            <a:extLst>
              <a:ext uri="{FF2B5EF4-FFF2-40B4-BE49-F238E27FC236}">
                <a16:creationId xmlns:a16="http://schemas.microsoft.com/office/drawing/2014/main" id="{345CA684-D140-7342-E2DE-D0077DFE8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95" y="2761186"/>
            <a:ext cx="7053650" cy="3924257"/>
          </a:xfrm>
          <a:prstGeom prst="rect">
            <a:avLst/>
          </a:prstGeom>
        </p:spPr>
      </p:pic>
    </p:spTree>
    <p:extLst>
      <p:ext uri="{BB962C8B-B14F-4D97-AF65-F5344CB8AC3E}">
        <p14:creationId xmlns:p14="http://schemas.microsoft.com/office/powerpoint/2010/main" val="40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Training YOLO (wk5)</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632311"/>
          </a:xfrm>
          <a:prstGeom prst="rect">
            <a:avLst/>
          </a:prstGeom>
          <a:noFill/>
        </p:spPr>
        <p:txBody>
          <a:bodyPr wrap="square" rtlCol="0">
            <a:spAutoFit/>
          </a:bodyPr>
          <a:lstStyle/>
          <a:p>
            <a:endParaRPr lang="en-US" dirty="0"/>
          </a:p>
          <a:p>
            <a:r>
              <a:rPr lang="en-US" dirty="0"/>
              <a:t>Task 2: Training the network (Week 5)</a:t>
            </a:r>
          </a:p>
          <a:p>
            <a:endParaRPr lang="en-US" dirty="0"/>
          </a:p>
          <a:p>
            <a:r>
              <a:rPr lang="en-US" dirty="0"/>
              <a:t>	YOLO: “You Only Look Once”, one the most popular image segmentation and classification model</a:t>
            </a:r>
          </a:p>
          <a:p>
            <a:endParaRPr lang="en-US" dirty="0"/>
          </a:p>
          <a:p>
            <a:r>
              <a:rPr lang="en-US" dirty="0"/>
              <a:t>	Install YOLOv8: </a:t>
            </a:r>
            <a:r>
              <a:rPr lang="en-GB" i="1" dirty="0"/>
              <a:t>python -m pip install </a:t>
            </a:r>
            <a:r>
              <a:rPr lang="en-GB" i="1" dirty="0" err="1"/>
              <a:t>ultralytics</a:t>
            </a:r>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Please follow </a:t>
            </a:r>
            <a:r>
              <a:rPr lang="en-US" i="1" dirty="0"/>
              <a:t>YOLOv8_training_notebook.ipynb </a:t>
            </a:r>
            <a:r>
              <a:rPr lang="en-US" dirty="0"/>
              <a:t>for training YOLO with your collected dataset</a:t>
            </a:r>
            <a:br>
              <a:rPr lang="en-US" dirty="0"/>
            </a:br>
            <a:endParaRPr lang="en-US" dirty="0"/>
          </a:p>
          <a:p>
            <a:r>
              <a:rPr lang="en-US" dirty="0"/>
              <a:t>	You can train your model using Google </a:t>
            </a:r>
            <a:r>
              <a:rPr lang="en-US" dirty="0" err="1"/>
              <a:t>Colab</a:t>
            </a:r>
            <a:r>
              <a:rPr lang="en-US" dirty="0"/>
              <a:t> or on your local machine (don’t train it inside the VM)</a:t>
            </a:r>
          </a:p>
        </p:txBody>
      </p:sp>
      <p:pic>
        <p:nvPicPr>
          <p:cNvPr id="2" name="Picture 1">
            <a:extLst>
              <a:ext uri="{FF2B5EF4-FFF2-40B4-BE49-F238E27FC236}">
                <a16:creationId xmlns:a16="http://schemas.microsoft.com/office/drawing/2014/main" id="{CFF4C320-DC71-75C9-31FF-CFEFD3DB5897}"/>
              </a:ext>
            </a:extLst>
          </p:cNvPr>
          <p:cNvPicPr>
            <a:picLocks noChangeAspect="1"/>
          </p:cNvPicPr>
          <p:nvPr/>
        </p:nvPicPr>
        <p:blipFill>
          <a:blip r:embed="rId2"/>
          <a:stretch>
            <a:fillRect/>
          </a:stretch>
        </p:blipFill>
        <p:spPr>
          <a:xfrm>
            <a:off x="2266796" y="2908225"/>
            <a:ext cx="7658408" cy="2190505"/>
          </a:xfrm>
          <a:prstGeom prst="rect">
            <a:avLst/>
          </a:prstGeom>
        </p:spPr>
      </p:pic>
    </p:spTree>
    <p:extLst>
      <p:ext uri="{BB962C8B-B14F-4D97-AF65-F5344CB8AC3E}">
        <p14:creationId xmlns:p14="http://schemas.microsoft.com/office/powerpoint/2010/main" val="15276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1575</TotalTime>
  <Words>1127</Words>
  <Application>Microsoft Office PowerPoint</Application>
  <PresentationFormat>Widescreen</PresentationFormat>
  <Paragraphs>174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Aaron Choong</cp:lastModifiedBy>
  <cp:revision>400</cp:revision>
  <dcterms:created xsi:type="dcterms:W3CDTF">2020-08-07T03:38:28Z</dcterms:created>
  <dcterms:modified xsi:type="dcterms:W3CDTF">2024-08-18T10:12:45Z</dcterms:modified>
</cp:coreProperties>
</file>