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57" r:id="rId3"/>
    <p:sldId id="275" r:id="rId4"/>
    <p:sldId id="290" r:id="rId5"/>
    <p:sldId id="276" r:id="rId6"/>
    <p:sldId id="282" r:id="rId7"/>
    <p:sldId id="291" r:id="rId8"/>
    <p:sldId id="292" r:id="rId9"/>
    <p:sldId id="278" r:id="rId10"/>
    <p:sldId id="293" r:id="rId11"/>
    <p:sldId id="280" r:id="rId12"/>
    <p:sldId id="289"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1" d="100"/>
          <a:sy n="111" d="100"/>
        </p:scale>
        <p:origin x="6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20/8/2024</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20/8/2024</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M3 evaluation: live demo marking in Week 7</a:t>
            </a:r>
          </a:p>
          <a:p>
            <a:endParaRPr lang="en-US" dirty="0"/>
          </a:p>
          <a:p>
            <a:r>
              <a:rPr lang="en-US" dirty="0"/>
              <a:t>Will talk more about these next week</a:t>
            </a:r>
          </a:p>
          <a:p>
            <a:endParaRPr lang="en-US" dirty="0"/>
          </a:p>
          <a:p>
            <a:r>
              <a:rPr lang="en-US" dirty="0"/>
              <a:t>While you are waiting for your turn to be marked (or if you have already been marked), </a:t>
            </a:r>
            <a:r>
              <a:rPr lang="en-US" b="1" dirty="0"/>
              <a:t>please begin setting up your M3 work. </a:t>
            </a:r>
            <a:r>
              <a:rPr lang="en-US" dirty="0"/>
              <a:t>This may include tasks such as installing required dependencies, brainstorming with your team on how to approach the M3 problem, updating your team’s private git repository, etc.</a:t>
            </a:r>
          </a:p>
          <a:p>
            <a:r>
              <a:rPr lang="en-US" dirty="0"/>
              <a:t>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4247317"/>
          </a:xfrm>
          <a:prstGeom prst="rect">
            <a:avLst/>
          </a:prstGeom>
          <a:noFill/>
        </p:spPr>
        <p:txBody>
          <a:bodyPr wrap="square" rtlCol="0">
            <a:spAutoFit/>
          </a:bodyPr>
          <a:lstStyle/>
          <a:p>
            <a:endParaRPr lang="en-US" dirty="0"/>
          </a:p>
          <a:p>
            <a:r>
              <a:rPr lang="en-US" dirty="0"/>
              <a:t>Please check GitHub for the marking procedure. M2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only be one marking arena running M2 marking.</a:t>
            </a:r>
          </a:p>
          <a:p>
            <a:r>
              <a:rPr lang="en-US" dirty="0"/>
              <a:t>You can perform as many runs as you like, as long as you can finish within the time limit.</a:t>
            </a:r>
          </a:p>
          <a:p>
            <a:r>
              <a:rPr lang="en-US" dirty="0"/>
              <a:t>Please do not loiter around the marking arena unless it’s your group’s turn.</a:t>
            </a:r>
          </a:p>
          <a:p>
            <a:r>
              <a:rPr lang="en-US" dirty="0"/>
              <a:t>You are only allowed to generate one SLAM map per run.</a:t>
            </a:r>
          </a:p>
          <a:p>
            <a:r>
              <a:rPr lang="en-US" dirty="0"/>
              <a:t>Each run has a max of 3 allowed collisions.</a:t>
            </a:r>
          </a:p>
          <a:p>
            <a:r>
              <a:rPr lang="en-US" dirty="0"/>
              <a:t>You must immediately start SLAM in the specified position and orientation marked in the arena.</a:t>
            </a:r>
          </a:p>
          <a:p>
            <a:endParaRPr lang="en-US" dirty="0"/>
          </a:p>
          <a:p>
            <a:r>
              <a:rPr lang="en-US" dirty="0"/>
              <a:t>Remember to rename the maps so the later runs don’t overwrite your earlier runs.</a:t>
            </a:r>
          </a:p>
          <a:p>
            <a:endParaRPr lang="en-US" dirty="0"/>
          </a:p>
          <a:p>
            <a:endParaRPr lang="en-US" dirty="0"/>
          </a:p>
        </p:txBody>
      </p:sp>
    </p:spTree>
    <p:extLst>
      <p:ext uri="{BB962C8B-B14F-4D97-AF65-F5344CB8AC3E}">
        <p14:creationId xmlns:p14="http://schemas.microsoft.com/office/powerpoint/2010/main" val="8645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2862322"/>
          </a:xfrm>
          <a:prstGeom prst="rect">
            <a:avLst/>
          </a:prstGeom>
          <a:noFill/>
        </p:spPr>
        <p:txBody>
          <a:bodyPr wrap="square" rtlCol="0">
            <a:spAutoFit/>
          </a:bodyPr>
          <a:lstStyle/>
          <a:p>
            <a:endParaRPr lang="en-US" dirty="0"/>
          </a:p>
          <a:p>
            <a:r>
              <a:rPr lang="en-US" dirty="0"/>
              <a:t>We’ll mark all the generated SLAM maps you submit and take the best result for your M2 mark:</a:t>
            </a:r>
          </a:p>
          <a:p>
            <a:endParaRPr lang="en-US" dirty="0"/>
          </a:p>
          <a:p>
            <a:r>
              <a:rPr lang="en-US" dirty="0" err="1"/>
              <a:t>slam_score</a:t>
            </a:r>
            <a:r>
              <a:rPr lang="en-US" dirty="0"/>
              <a:t> = ((0.12 - </a:t>
            </a:r>
            <a:r>
              <a:rPr lang="en-US" dirty="0" err="1"/>
              <a:t>Aligned_RMSE</a:t>
            </a:r>
            <a:r>
              <a:rPr lang="en-US" dirty="0"/>
              <a:t>)/(0.12 - 0.02)) x 80					(0 ≤ </a:t>
            </a:r>
            <a:r>
              <a:rPr lang="en-US" dirty="0" err="1"/>
              <a:t>slam_score</a:t>
            </a:r>
            <a:r>
              <a:rPr lang="en-US" dirty="0"/>
              <a:t> ≤ 80)</a:t>
            </a:r>
          </a:p>
          <a:p>
            <a:endParaRPr lang="en-US" dirty="0"/>
          </a:p>
          <a:p>
            <a:r>
              <a:rPr lang="en-US" dirty="0"/>
              <a:t>Total M2 mark = </a:t>
            </a:r>
            <a:r>
              <a:rPr lang="en-US" dirty="0" err="1"/>
              <a:t>slam_score</a:t>
            </a:r>
            <a:r>
              <a:rPr lang="en-US" dirty="0"/>
              <a:t> + (</a:t>
            </a:r>
            <a:r>
              <a:rPr lang="en-US" dirty="0" err="1"/>
              <a:t>NumberOfFoundMarkers</a:t>
            </a:r>
            <a:r>
              <a:rPr lang="en-US" dirty="0"/>
              <a:t> x 2) - (</a:t>
            </a:r>
            <a:r>
              <a:rPr lang="en-US" dirty="0" err="1"/>
              <a:t>NumberOfCollidedMarkers</a:t>
            </a:r>
            <a:r>
              <a:rPr lang="en-US" dirty="0"/>
              <a:t> x 5)</a:t>
            </a:r>
          </a:p>
          <a:p>
            <a:endParaRPr lang="en-US" dirty="0"/>
          </a:p>
          <a:p>
            <a:r>
              <a:rPr lang="en-US" b="1" dirty="0"/>
              <a:t>Note: To reiterate from Week 3’s slides, you’ll need to make a visible effort to try and locate all 10 markers.</a:t>
            </a:r>
            <a:endParaRPr lang="en-US" dirty="0"/>
          </a:p>
          <a:p>
            <a:endParaRPr lang="en-US" dirty="0"/>
          </a:p>
        </p:txBody>
      </p:sp>
    </p:spTree>
    <p:extLst>
      <p:ext uri="{BB962C8B-B14F-4D97-AF65-F5344CB8AC3E}">
        <p14:creationId xmlns:p14="http://schemas.microsoft.com/office/powerpoint/2010/main" val="76222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3">
            <a:extLst>
              <a:ext uri="{FF2B5EF4-FFF2-40B4-BE49-F238E27FC236}">
                <a16:creationId xmlns:a16="http://schemas.microsoft.com/office/drawing/2014/main" id="{DA5D587D-0FA3-6910-B692-7E2BB667D7F0}"/>
              </a:ext>
            </a:extLst>
          </p:cNvPr>
          <p:cNvGraphicFramePr/>
          <p:nvPr/>
        </p:nvGraphicFramePr>
        <p:xfrm>
          <a:off x="1795320" y="1503360"/>
          <a:ext cx="8554680" cy="4582440"/>
        </p:xfrm>
        <a:graphic>
          <a:graphicData uri="http://schemas.openxmlformats.org/drawingml/2006/table">
            <a:tbl>
              <a:tblPr/>
              <a:tblGrid>
                <a:gridCol w="1076760">
                  <a:extLst>
                    <a:ext uri="{9D8B030D-6E8A-4147-A177-3AD203B41FA5}">
                      <a16:colId xmlns:a16="http://schemas.microsoft.com/office/drawing/2014/main" val="20000"/>
                    </a:ext>
                  </a:extLst>
                </a:gridCol>
                <a:gridCol w="357516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buNone/>
                      </a:pPr>
                      <a:r>
                        <a:rPr lang="en-AU" sz="1600" b="1" strike="noStrike" spc="-1">
                          <a:solidFill>
                            <a:srgbClr val="000000"/>
                          </a:solidFill>
                          <a:latin typeface="Century Schoolbook"/>
                          <a:ea typeface="DejaVu Sans"/>
                        </a:rPr>
                        <a:t>Week</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Objectives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buNone/>
                      </a:pPr>
                      <a:r>
                        <a:rPr lang="en-AU" sz="1600" b="1" strike="noStrike" spc="-1">
                          <a:solidFill>
                            <a:srgbClr val="000000"/>
                          </a:solidFill>
                          <a:latin typeface="Century Schoolbook"/>
                          <a:ea typeface="DejaVu Sans"/>
                        </a:rPr>
                        <a:t>Milestones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buNone/>
                      </a:pPr>
                      <a:r>
                        <a:rPr lang="en-AU" sz="1600" b="0" strike="noStrike" spc="-1">
                          <a:solidFill>
                            <a:srgbClr val="000000"/>
                          </a:solidFill>
                          <a:latin typeface="Century Schoolbook"/>
                          <a:ea typeface="DejaVu Sans"/>
                        </a:rPr>
                        <a:t>1: M1-1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Introduction and setup</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1"/>
                  </a:ext>
                </a:extLst>
              </a:tr>
              <a:tr h="335160">
                <a:tc>
                  <a:txBody>
                    <a:bodyPr/>
                    <a:lstStyle/>
                    <a:p>
                      <a:pPr>
                        <a:lnSpc>
                          <a:spcPct val="100000"/>
                        </a:lnSpc>
                        <a:buNone/>
                      </a:pPr>
                      <a:r>
                        <a:rPr lang="en-AU" sz="1600" b="0" strike="noStrike" spc="-1">
                          <a:solidFill>
                            <a:srgbClr val="000000"/>
                          </a:solidFill>
                          <a:latin typeface="Century Schoolbook"/>
                          <a:ea typeface="DejaVu Sans"/>
                        </a:rPr>
                        <a:t>2: M2-1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Calibration, ARUCO markers</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M1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buNone/>
                      </a:pPr>
                      <a:r>
                        <a:rPr lang="en-AU" sz="1600" b="0" strike="noStrike" spc="-1">
                          <a:solidFill>
                            <a:srgbClr val="000000"/>
                          </a:solidFill>
                          <a:latin typeface="Century Schoolbook"/>
                          <a:ea typeface="DejaVu Sans"/>
                        </a:rPr>
                        <a:t>3: M2-2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3"/>
                  </a:ext>
                </a:extLst>
              </a:tr>
              <a:tr h="335160">
                <a:tc>
                  <a:txBody>
                    <a:bodyPr/>
                    <a:lstStyle/>
                    <a:p>
                      <a:pPr>
                        <a:lnSpc>
                          <a:spcPct val="100000"/>
                        </a:lnSpc>
                        <a:buNone/>
                      </a:pPr>
                      <a:r>
                        <a:rPr lang="en-AU" sz="1600" b="0" strike="noStrike" spc="-1">
                          <a:solidFill>
                            <a:srgbClr val="000000"/>
                          </a:solidFill>
                          <a:latin typeface="Century Schoolbook"/>
                          <a:ea typeface="DejaVu Sans"/>
                        </a:rPr>
                        <a:t>4: M2-3</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SLAM</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buNone/>
                      </a:pPr>
                      <a:r>
                        <a:rPr lang="en-AU" sz="1600" b="0" strike="noStrike" spc="-1">
                          <a:solidFill>
                            <a:srgbClr val="000000"/>
                          </a:solidFill>
                          <a:latin typeface="Century Schoolbook"/>
                          <a:ea typeface="DejaVu Sans"/>
                        </a:rPr>
                        <a:t>5: M3-1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M2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5"/>
                  </a:ext>
                </a:extLst>
              </a:tr>
              <a:tr h="335160">
                <a:tc>
                  <a:txBody>
                    <a:bodyPr/>
                    <a:lstStyle/>
                    <a:p>
                      <a:pPr>
                        <a:lnSpc>
                          <a:spcPct val="100000"/>
                        </a:lnSpc>
                        <a:buNone/>
                      </a:pPr>
                      <a:r>
                        <a:rPr lang="en-AU" sz="1600" b="0" strike="noStrike" spc="-1">
                          <a:solidFill>
                            <a:srgbClr val="000000"/>
                          </a:solidFill>
                          <a:latin typeface="Century Schoolbook"/>
                          <a:ea typeface="DejaVu Sans"/>
                        </a:rPr>
                        <a:t>6: M3-2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Object recognition &amp; localisation</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buNone/>
                      </a:pPr>
                      <a:r>
                        <a:rPr lang="en-AU" sz="1600" b="0" strike="noStrike" spc="-1">
                          <a:solidFill>
                            <a:srgbClr val="000000"/>
                          </a:solidFill>
                          <a:latin typeface="Century Schoolbook"/>
                          <a:ea typeface="DejaVu Sans"/>
                        </a:rPr>
                        <a:t>7: M4-1</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M3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buNone/>
                      </a:pPr>
                      <a:r>
                        <a:rPr lang="en-AU" sz="1600" b="0" strike="noStrike" spc="-1">
                          <a:solidFill>
                            <a:srgbClr val="000000"/>
                          </a:solidFill>
                          <a:latin typeface="Century Schoolbook"/>
                          <a:ea typeface="DejaVu Sans"/>
                        </a:rPr>
                        <a:t>8: M4-2</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Navigation &amp; Planning</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buNone/>
                      </a:pPr>
                      <a:r>
                        <a:rPr lang="en-AU" sz="1600" b="0" strike="noStrike" spc="-1">
                          <a:solidFill>
                            <a:srgbClr val="000000"/>
                          </a:solidFill>
                          <a:latin typeface="Century Schoolbook"/>
                          <a:ea typeface="DejaVu Sans"/>
                        </a:rPr>
                        <a:t>9: M5</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Integration &amp; Improvement</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M4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a:lnSpc>
                          <a:spcPct val="100000"/>
                        </a:lnSpc>
                        <a:buNone/>
                      </a:pPr>
                      <a:r>
                        <a:rPr lang="en-AU" sz="1600" b="0" strike="noStrike" spc="-1">
                          <a:solidFill>
                            <a:srgbClr val="000000"/>
                          </a:solidFill>
                          <a:latin typeface="Century Schoolbook"/>
                          <a:ea typeface="DejaVu Sans"/>
                        </a:rPr>
                        <a:t>10: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Trial run of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nSpc>
                          <a:spcPct val="100000"/>
                        </a:lnSpc>
                        <a:buNone/>
                      </a:pPr>
                      <a:r>
                        <a:rPr lang="en-AU" sz="1600" b="0" strike="noStrike" spc="-1">
                          <a:solidFill>
                            <a:srgbClr val="000000"/>
                          </a:solidFill>
                          <a:latin typeface="Century Schoolbook"/>
                          <a:ea typeface="DejaVu Sans"/>
                        </a:rPr>
                        <a:t>M5 due</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buNone/>
                      </a:pPr>
                      <a:r>
                        <a:rPr lang="en-AU" sz="1600" b="0" strike="noStrike" spc="-1">
                          <a:solidFill>
                            <a:srgbClr val="000000"/>
                          </a:solidFill>
                          <a:latin typeface="Century Schoolbook"/>
                          <a:ea typeface="DejaVu Sans"/>
                        </a:rPr>
                        <a:t>11: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Improving your 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endParaRPr lang="en-US"/>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1"/>
                  </a:ext>
                </a:extLst>
              </a:tr>
              <a:tr h="376200">
                <a:tc>
                  <a:txBody>
                    <a:bodyPr/>
                    <a:lstStyle/>
                    <a:p>
                      <a:pPr>
                        <a:lnSpc>
                          <a:spcPct val="100000"/>
                        </a:lnSpc>
                        <a:buNone/>
                      </a:pPr>
                      <a:r>
                        <a:rPr lang="en-AU" sz="1600" b="0" strike="noStrike" spc="-1">
                          <a:solidFill>
                            <a:srgbClr val="000000"/>
                          </a:solidFill>
                          <a:latin typeface="Century Schoolbook"/>
                          <a:ea typeface="DejaVu Sans"/>
                        </a:rPr>
                        <a:t>12: Final</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nSpc>
                          <a:spcPct val="100000"/>
                        </a:lnSpc>
                        <a:buNone/>
                      </a:pPr>
                      <a:r>
                        <a:rPr lang="en-AU" sz="1600" b="0" strike="noStrike" spc="-1">
                          <a:solidFill>
                            <a:srgbClr val="000000"/>
                          </a:solidFill>
                          <a:latin typeface="Century Schoolbook"/>
                          <a:ea typeface="DejaVu Sans"/>
                        </a:rPr>
                        <a:t>Final demo</a:t>
                      </a:r>
                      <a:endParaRPr lang="en-AU" sz="16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extLst>
                  <a:ext uri="{0D108BD9-81ED-4DB2-BD59-A6C34878D82A}">
                    <a16:rowId xmlns:a16="http://schemas.microsoft.com/office/drawing/2014/main" val="10012"/>
                  </a:ext>
                </a:extLst>
              </a:tr>
            </a:tbl>
          </a:graphicData>
        </a:graphic>
      </p:graphicFrame>
      <p:sp>
        <p:nvSpPr>
          <p:cNvPr id="9" name="TextBox 49">
            <a:extLst>
              <a:ext uri="{FF2B5EF4-FFF2-40B4-BE49-F238E27FC236}">
                <a16:creationId xmlns:a16="http://schemas.microsoft.com/office/drawing/2014/main" id="{3760431D-0E4F-62EF-6BBD-C4754FE2F209}"/>
              </a:ext>
            </a:extLst>
          </p:cNvPr>
          <p:cNvSpPr/>
          <p:nvPr/>
        </p:nvSpPr>
        <p:spPr>
          <a:xfrm>
            <a:off x="478080" y="172440"/>
            <a:ext cx="1171296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AU" sz="4800" b="0" strike="noStrike" spc="-1">
                <a:solidFill>
                  <a:srgbClr val="FFFFFF"/>
                </a:solidFill>
                <a:latin typeface="Century Schoolbook"/>
                <a:ea typeface="DejaVu Sans"/>
              </a:rPr>
              <a:t>ECE4078  Intelligent robotics</a:t>
            </a:r>
            <a:endParaRPr lang="en-AU" sz="4800" b="0" strike="noStrike" spc="-1">
              <a:latin typeface="Arial"/>
            </a:endParaRPr>
          </a:p>
        </p:txBody>
      </p:sp>
      <p:sp>
        <p:nvSpPr>
          <p:cNvPr id="10" name="TextBox 6">
            <a:extLst>
              <a:ext uri="{FF2B5EF4-FFF2-40B4-BE49-F238E27FC236}">
                <a16:creationId xmlns:a16="http://schemas.microsoft.com/office/drawing/2014/main" id="{4E0DDE2C-32A0-7683-AB4B-1D85DCB98938}"/>
              </a:ext>
            </a:extLst>
          </p:cNvPr>
          <p:cNvSpPr/>
          <p:nvPr/>
        </p:nvSpPr>
        <p:spPr>
          <a:xfrm>
            <a:off x="1417625" y="3170880"/>
            <a:ext cx="32436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AU" sz="2800" b="0" strike="noStrike" spc="-1" dirty="0">
                <a:solidFill>
                  <a:srgbClr val="FF0000"/>
                </a:solidFill>
                <a:latin typeface="Century Schoolbook"/>
                <a:ea typeface="DejaVu Sans"/>
              </a:rPr>
              <a:t>*</a:t>
            </a:r>
            <a:endParaRPr lang="en-AU" sz="2800" b="0" strike="noStrike" spc="-1" dirty="0">
              <a:latin typeface="Arial"/>
            </a:endParaRPr>
          </a:p>
        </p:txBody>
      </p:sp>
      <p:sp>
        <p:nvSpPr>
          <p:cNvPr id="11" name="Straight Connector 4">
            <a:extLst>
              <a:ext uri="{FF2B5EF4-FFF2-40B4-BE49-F238E27FC236}">
                <a16:creationId xmlns:a16="http://schemas.microsoft.com/office/drawing/2014/main" id="{96187FC2-B424-1AB7-7B14-DD71432E1255}"/>
              </a:ext>
            </a:extLst>
          </p:cNvPr>
          <p:cNvSpPr/>
          <p:nvPr/>
        </p:nvSpPr>
        <p:spPr>
          <a:xfrm>
            <a:off x="1637280" y="189432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2" name="Straight Connector 2">
            <a:extLst>
              <a:ext uri="{FF2B5EF4-FFF2-40B4-BE49-F238E27FC236}">
                <a16:creationId xmlns:a16="http://schemas.microsoft.com/office/drawing/2014/main" id="{5F6C489B-0286-EDB7-B27D-60C5B2B67EEF}"/>
              </a:ext>
            </a:extLst>
          </p:cNvPr>
          <p:cNvSpPr/>
          <p:nvPr/>
        </p:nvSpPr>
        <p:spPr>
          <a:xfrm>
            <a:off x="1640160" y="2267640"/>
            <a:ext cx="887472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3" name="Straight Connector 3">
            <a:extLst>
              <a:ext uri="{FF2B5EF4-FFF2-40B4-BE49-F238E27FC236}">
                <a16:creationId xmlns:a16="http://schemas.microsoft.com/office/drawing/2014/main" id="{432F8DDF-1829-715B-AAB4-75B87240FEE0}"/>
              </a:ext>
            </a:extLst>
          </p:cNvPr>
          <p:cNvSpPr/>
          <p:nvPr/>
        </p:nvSpPr>
        <p:spPr>
          <a:xfrm>
            <a:off x="1636920" y="2635200"/>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
        <p:nvSpPr>
          <p:cNvPr id="14" name="Straight Connector 3">
            <a:extLst>
              <a:ext uri="{FF2B5EF4-FFF2-40B4-BE49-F238E27FC236}">
                <a16:creationId xmlns:a16="http://schemas.microsoft.com/office/drawing/2014/main" id="{C715B292-582C-3DD0-C1BA-0FFDF153FCDE}"/>
              </a:ext>
            </a:extLst>
          </p:cNvPr>
          <p:cNvSpPr/>
          <p:nvPr/>
        </p:nvSpPr>
        <p:spPr>
          <a:xfrm>
            <a:off x="1658460" y="3028444"/>
            <a:ext cx="8875080" cy="360"/>
          </a:xfrm>
          <a:prstGeom prst="line">
            <a:avLst/>
          </a:prstGeom>
          <a:ln w="38100">
            <a:solidFill>
              <a:srgbClr val="6F6F74"/>
            </a:solidFill>
            <a:prstDash val="dash"/>
            <a:round/>
          </a:ln>
        </p:spPr>
        <p:style>
          <a:lnRef idx="1">
            <a:schemeClr val="accent1"/>
          </a:lnRef>
          <a:fillRef idx="0">
            <a:schemeClr val="accent1"/>
          </a:fillRef>
          <a:effectRef idx="0">
            <a:schemeClr val="accent1"/>
          </a:effectRef>
          <a:fontRef idx="minor"/>
        </p:style>
        <p:txBody>
          <a:bodyPr/>
          <a:lstStyle/>
          <a:p>
            <a:endParaRPr lang="en-AU"/>
          </a:p>
        </p:txBody>
      </p:sp>
    </p:spTree>
    <p:extLst>
      <p:ext uri="{BB962C8B-B14F-4D97-AF65-F5344CB8AC3E}">
        <p14:creationId xmlns:p14="http://schemas.microsoft.com/office/powerpoint/2010/main" val="397990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3</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124754"/>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M2, but how does it find the fruits and vegs to shop for? In M3,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and a total of 10 objects in an arena in addition to the 10 ARUCO markers (there may be duplicates or missing target types):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plum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7" name="Picture 6">
            <a:extLst>
              <a:ext uri="{FF2B5EF4-FFF2-40B4-BE49-F238E27FC236}">
                <a16:creationId xmlns:a16="http://schemas.microsoft.com/office/drawing/2014/main" id="{7E764C55-8BBD-D5D8-C41B-C98E1A9A8B36}"/>
              </a:ext>
            </a:extLst>
          </p:cNvPr>
          <p:cNvPicPr>
            <a:picLocks noChangeAspect="1"/>
          </p:cNvPicPr>
          <p:nvPr/>
        </p:nvPicPr>
        <p:blipFill>
          <a:blip r:embed="rId4"/>
          <a:stretch>
            <a:fillRect/>
          </a:stretch>
        </p:blipFill>
        <p:spPr>
          <a:xfrm>
            <a:off x="711200" y="2955642"/>
            <a:ext cx="10769600" cy="2447367"/>
          </a:xfrm>
          <a:prstGeom prst="rect">
            <a:avLst/>
          </a:prstGeom>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80131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M3 in Week 7: detector performance + object pose estimation performance</a:t>
            </a:r>
          </a:p>
          <a:p>
            <a:endParaRPr lang="en-US" dirty="0"/>
          </a:p>
          <a:p>
            <a:endParaRPr lang="en-US" dirty="0"/>
          </a:p>
          <a:p>
            <a:endParaRPr lang="en-US" dirty="0"/>
          </a:p>
          <a:p>
            <a:endParaRPr lang="en-US" dirty="0"/>
          </a:p>
          <a:p>
            <a:r>
              <a:rPr lang="en-US" dirty="0"/>
              <a:t>Note: for M3 we DO NOT recommend developing your detector in the simulator, as an object detector trained in the simulator is likely to have significantly worse performance when applied in real world. </a:t>
            </a:r>
          </a:p>
          <a:p>
            <a:endParaRPr lang="en-US" dirty="0"/>
          </a:p>
          <a:p>
            <a:r>
              <a:rPr lang="en-US" dirty="0"/>
              <a:t>You can still use the simulator to develop the target pose estimation part (Week 6), but you’ll need to train two detectors, one for the real world, one for the simulator.</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M3: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M3: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1730</TotalTime>
  <Words>1242</Words>
  <Application>Microsoft Macintosh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Jed Li</cp:lastModifiedBy>
  <cp:revision>401</cp:revision>
  <dcterms:created xsi:type="dcterms:W3CDTF">2020-08-07T03:38:28Z</dcterms:created>
  <dcterms:modified xsi:type="dcterms:W3CDTF">2024-08-20T15:10:19Z</dcterms:modified>
</cp:coreProperties>
</file>