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99" r:id="rId2"/>
    <p:sldId id="300" r:id="rId3"/>
    <p:sldId id="302" r:id="rId4"/>
    <p:sldId id="301" r:id="rId5"/>
    <p:sldId id="275" r:id="rId6"/>
    <p:sldId id="276" r:id="rId7"/>
    <p:sldId id="279" r:id="rId8"/>
    <p:sldId id="295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4-2: 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M4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0.5m of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A5D587D-0FA3-6910-B692-7E2BB667D7F0}"/>
              </a:ext>
            </a:extLst>
          </p:cNvPr>
          <p:cNvGraphicFramePr/>
          <p:nvPr/>
        </p:nvGraphicFramePr>
        <p:xfrm>
          <a:off x="1795320" y="1503360"/>
          <a:ext cx="8554680" cy="4582440"/>
        </p:xfrm>
        <a:graphic>
          <a:graphicData uri="http://schemas.openxmlformats.org/drawingml/2006/table">
            <a:tbl>
              <a:tblPr/>
              <a:tblGrid>
                <a:gridCol w="107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49">
            <a:extLst>
              <a:ext uri="{FF2B5EF4-FFF2-40B4-BE49-F238E27FC236}">
                <a16:creationId xmlns:a16="http://schemas.microsoft.com/office/drawing/2014/main" id="{3760431D-0E4F-62EF-6BBD-C4754FE2F209}"/>
              </a:ext>
            </a:extLst>
          </p:cNvPr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E0DDE2C-32A0-7683-AB4B-1D85DCB98938}"/>
              </a:ext>
            </a:extLst>
          </p:cNvPr>
          <p:cNvSpPr/>
          <p:nvPr/>
        </p:nvSpPr>
        <p:spPr>
          <a:xfrm>
            <a:off x="1496280" y="4288955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AU" sz="2800" b="0" strike="noStrike" spc="-1" dirty="0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lang="en-AU" sz="2800" b="0" strike="noStrike" spc="-1" dirty="0">
              <a:latin typeface="Arial"/>
            </a:endParaRPr>
          </a:p>
        </p:txBody>
      </p:sp>
      <p:sp>
        <p:nvSpPr>
          <p:cNvPr id="11" name="Straight Connector 4">
            <a:extLst>
              <a:ext uri="{FF2B5EF4-FFF2-40B4-BE49-F238E27FC236}">
                <a16:creationId xmlns:a16="http://schemas.microsoft.com/office/drawing/2014/main" id="{96187FC2-B424-1AB7-7B14-DD71432E1255}"/>
              </a:ext>
            </a:extLst>
          </p:cNvPr>
          <p:cNvSpPr/>
          <p:nvPr/>
        </p:nvSpPr>
        <p:spPr>
          <a:xfrm>
            <a:off x="1645095" y="2019360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2" name="Straight Connector 2">
            <a:extLst>
              <a:ext uri="{FF2B5EF4-FFF2-40B4-BE49-F238E27FC236}">
                <a16:creationId xmlns:a16="http://schemas.microsoft.com/office/drawing/2014/main" id="{5F6C489B-0286-EDB7-B27D-60C5B2B67EEF}"/>
              </a:ext>
            </a:extLst>
          </p:cNvPr>
          <p:cNvSpPr/>
          <p:nvPr/>
        </p:nvSpPr>
        <p:spPr>
          <a:xfrm>
            <a:off x="1640160" y="2361420"/>
            <a:ext cx="887472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3" name="Straight Connector 3">
            <a:extLst>
              <a:ext uri="{FF2B5EF4-FFF2-40B4-BE49-F238E27FC236}">
                <a16:creationId xmlns:a16="http://schemas.microsoft.com/office/drawing/2014/main" id="{432F8DDF-1829-715B-AAB4-75B87240FEE0}"/>
              </a:ext>
            </a:extLst>
          </p:cNvPr>
          <p:cNvSpPr/>
          <p:nvPr/>
        </p:nvSpPr>
        <p:spPr>
          <a:xfrm>
            <a:off x="1636920" y="2705535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4" name="Straight Connector 3">
            <a:extLst>
              <a:ext uri="{FF2B5EF4-FFF2-40B4-BE49-F238E27FC236}">
                <a16:creationId xmlns:a16="http://schemas.microsoft.com/office/drawing/2014/main" id="{C715B292-582C-3DD0-C1BA-0FFDF153FCDE}"/>
              </a:ext>
            </a:extLst>
          </p:cNvPr>
          <p:cNvSpPr/>
          <p:nvPr/>
        </p:nvSpPr>
        <p:spPr>
          <a:xfrm>
            <a:off x="1642830" y="3067519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2" name="Straight Connector 3">
            <a:extLst>
              <a:ext uri="{FF2B5EF4-FFF2-40B4-BE49-F238E27FC236}">
                <a16:creationId xmlns:a16="http://schemas.microsoft.com/office/drawing/2014/main" id="{39ED62A5-FB56-421C-6E10-A4A1CE83F41F}"/>
              </a:ext>
            </a:extLst>
          </p:cNvPr>
          <p:cNvSpPr/>
          <p:nvPr/>
        </p:nvSpPr>
        <p:spPr>
          <a:xfrm>
            <a:off x="1633140" y="3456301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3" name="Straight Connector 3">
            <a:extLst>
              <a:ext uri="{FF2B5EF4-FFF2-40B4-BE49-F238E27FC236}">
                <a16:creationId xmlns:a16="http://schemas.microsoft.com/office/drawing/2014/main" id="{9A812095-CAB8-B2E7-A79A-68CDBF90C051}"/>
              </a:ext>
            </a:extLst>
          </p:cNvPr>
          <p:cNvSpPr/>
          <p:nvPr/>
        </p:nvSpPr>
        <p:spPr>
          <a:xfrm>
            <a:off x="1639800" y="3769324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B787C73C-097E-2A60-3C5B-6837F17AF1E5}"/>
              </a:ext>
            </a:extLst>
          </p:cNvPr>
          <p:cNvSpPr/>
          <p:nvPr/>
        </p:nvSpPr>
        <p:spPr>
          <a:xfrm>
            <a:off x="1635182" y="4152632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auto nav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</a:t>
            </a:r>
          </a:p>
          <a:p>
            <a:r>
              <a:rPr lang="en-US" dirty="0"/>
              <a:t>	semi-auto navigation with manually given waypoints and known</a:t>
            </a:r>
          </a:p>
          <a:p>
            <a:endParaRPr lang="en-US" dirty="0"/>
          </a:p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planer)</a:t>
            </a:r>
          </a:p>
          <a:p>
            <a:endParaRPr lang="en-US" dirty="0"/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Occupancy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for our robot to autonomously plan a path it first needs to build an occupancy map</a:t>
            </a:r>
          </a:p>
          <a:p>
            <a:r>
              <a:rPr lang="en-US" dirty="0"/>
              <a:t>To do this we can </a:t>
            </a:r>
            <a:r>
              <a:rPr lang="en-US" dirty="0" err="1"/>
              <a:t>voxelise</a:t>
            </a:r>
            <a:r>
              <a:rPr lang="en-US" dirty="0"/>
              <a:t> the true map given to us where a 0 represents a free space and 1 an obstacle </a:t>
            </a:r>
          </a:p>
          <a:p>
            <a:endParaRPr lang="en-US" dirty="0"/>
          </a:p>
          <a:p>
            <a:r>
              <a:rPr lang="en-US" dirty="0"/>
              <a:t>Using the OpenCV cv2.circle() function we can draw obstacles with a given safety radius</a:t>
            </a:r>
          </a:p>
          <a:p>
            <a:endParaRPr lang="en-US" dirty="0"/>
          </a:p>
          <a:p>
            <a:r>
              <a:rPr lang="en-US" dirty="0"/>
              <a:t>Below is an example, note that different fruits are used in this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D69E8-5612-08F7-51DB-BBC26C5D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337" r="67082"/>
          <a:stretch/>
        </p:blipFill>
        <p:spPr>
          <a:xfrm>
            <a:off x="7328431" y="3088393"/>
            <a:ext cx="2872369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FF8B2-BA00-20B9-E24F-B2EEAD686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1519" r="1265" b="939"/>
          <a:stretch/>
        </p:blipFill>
        <p:spPr>
          <a:xfrm>
            <a:off x="2006415" y="3088393"/>
            <a:ext cx="289141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EB13-1DB1-35D4-E538-2ABB7A7370ED}"/>
              </a:ext>
            </a:extLst>
          </p:cNvPr>
          <p:cNvSpPr txBox="1"/>
          <p:nvPr/>
        </p:nvSpPr>
        <p:spPr>
          <a:xfrm>
            <a:off x="3064701" y="5881896"/>
            <a:ext cx="9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1F81B-FCDB-8103-2837-91B520811DD1}"/>
              </a:ext>
            </a:extLst>
          </p:cNvPr>
          <p:cNvSpPr txBox="1"/>
          <p:nvPr/>
        </p:nvSpPr>
        <p:spPr>
          <a:xfrm>
            <a:off x="7970075" y="5881896"/>
            <a:ext cx="210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Occupancy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0EBC5-CC5F-383D-C2B1-CEB9EE21CB81}"/>
              </a:ext>
            </a:extLst>
          </p:cNvPr>
          <p:cNvSpPr txBox="1"/>
          <p:nvPr/>
        </p:nvSpPr>
        <p:spPr>
          <a:xfrm>
            <a:off x="5683752" y="3253170"/>
            <a:ext cx="1506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Apple is the goal therefore not counted as an obstacle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1C9DE-DFF8-BE07-4AE9-975D83FEF641}"/>
              </a:ext>
            </a:extLst>
          </p:cNvPr>
          <p:cNvCxnSpPr>
            <a:cxnSpLocks/>
          </p:cNvCxnSpPr>
          <p:nvPr/>
        </p:nvCxnSpPr>
        <p:spPr>
          <a:xfrm flipV="1">
            <a:off x="6884894" y="3273737"/>
            <a:ext cx="515825" cy="138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9448F8-A8FE-FB35-BB81-1FF56A86EC7F}"/>
              </a:ext>
            </a:extLst>
          </p:cNvPr>
          <p:cNvSpPr txBox="1"/>
          <p:nvPr/>
        </p:nvSpPr>
        <p:spPr>
          <a:xfrm>
            <a:off x="478179" y="6315505"/>
            <a:ext cx="1152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 careful when selecting the radius of the circles, too small and you run the risk of crashing into obstacles while too large can make some areas of the map unreachable</a:t>
            </a:r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an occupancy map is created you can then implement a path planning algorithm of your choice</a:t>
            </a:r>
          </a:p>
          <a:p>
            <a:endParaRPr lang="en-US" dirty="0"/>
          </a:p>
          <a:p>
            <a:r>
              <a:rPr lang="en-US" dirty="0"/>
              <a:t>If you want to generate the shortest path possible then you can use Dijkstra algorithm</a:t>
            </a:r>
          </a:p>
          <a:p>
            <a:r>
              <a:rPr lang="en-US" dirty="0"/>
              <a:t>	Step 1: Generate a distance map from the goal point</a:t>
            </a:r>
          </a:p>
          <a:p>
            <a:r>
              <a:rPr lang="en-US" dirty="0"/>
              <a:t>	       Starting from the goal location, propagate the distance from the goal until </a:t>
            </a:r>
          </a:p>
          <a:p>
            <a:r>
              <a:rPr lang="en-US" dirty="0"/>
              <a:t>		the whole map is filled</a:t>
            </a:r>
          </a:p>
          <a:p>
            <a:endParaRPr lang="en-US" dirty="0"/>
          </a:p>
          <a:p>
            <a:r>
              <a:rPr lang="en-US" dirty="0"/>
              <a:t>		Selecting any point in this image will tell you the shortest distance to the</a:t>
            </a:r>
          </a:p>
          <a:p>
            <a:r>
              <a:rPr lang="en-US" dirty="0"/>
              <a:t>		goal 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Step 2: Generate the shortest path</a:t>
            </a:r>
          </a:p>
          <a:p>
            <a:r>
              <a:rPr lang="en-US" dirty="0"/>
              <a:t>		Select a starting point on the image, look at the point’s nearest neighbors</a:t>
            </a:r>
          </a:p>
          <a:p>
            <a:r>
              <a:rPr lang="en-US" dirty="0"/>
              <a:t>		and then select the neighbor with the smallest distance value.</a:t>
            </a:r>
          </a:p>
          <a:p>
            <a:endParaRPr lang="en-US" dirty="0"/>
          </a:p>
          <a:p>
            <a:r>
              <a:rPr lang="en-US" dirty="0"/>
              <a:t>		Continue selecting the nearest neighbors with the smallest distance value</a:t>
            </a:r>
          </a:p>
          <a:p>
            <a:r>
              <a:rPr lang="en-US" dirty="0"/>
              <a:t>		until you reach the goal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4D674-BC2E-5075-BB92-226D62719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1756769"/>
            <a:ext cx="2330824" cy="234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A5DBC-D59F-05BB-DA87-A7019B1EB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4440470"/>
            <a:ext cx="2330824" cy="234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668AB-47DF-E6EC-CFE8-AD898B1B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500378" y="4440470"/>
            <a:ext cx="2350965" cy="23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Path Following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generated a path, how do we get the robot to follow it?</a:t>
            </a:r>
          </a:p>
          <a:p>
            <a:r>
              <a:rPr lang="en-US" dirty="0"/>
              <a:t>We can copy what we did in “auto_fruit_search.py” and set waypoints along the generated path</a:t>
            </a:r>
          </a:p>
          <a:p>
            <a:endParaRPr lang="en-US" dirty="0"/>
          </a:p>
          <a:p>
            <a:r>
              <a:rPr lang="en-US" dirty="0"/>
              <a:t>Dijkstra algorithm may generate the shortest path to goal, however it may not be the easiest and reliable path to follow</a:t>
            </a:r>
          </a:p>
          <a:p>
            <a:endParaRPr lang="en-US" dirty="0"/>
          </a:p>
          <a:p>
            <a:r>
              <a:rPr lang="en-US" dirty="0"/>
              <a:t>Getting the robot to follow curves is difficult, ideally the most optimal path to follow in terms of reliability is one that uses the minimum amount of strait lines.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the path following aspect easier by:</a:t>
            </a:r>
          </a:p>
          <a:p>
            <a:r>
              <a:rPr lang="en-US" dirty="0"/>
              <a:t>	- Generate the occupancy map with cv2.rectangle() instead of cv2.circle() </a:t>
            </a:r>
          </a:p>
          <a:p>
            <a:r>
              <a:rPr lang="en-US" dirty="0"/>
              <a:t>	- Simplify the curve by using cv2.approxPolyDP()</a:t>
            </a:r>
          </a:p>
          <a:p>
            <a:r>
              <a:rPr lang="en-US" dirty="0"/>
              <a:t>	- Use rapidly-exploring random tree (RRT) instead of Dijkstra to generate straight </a:t>
            </a:r>
            <a:br>
              <a:rPr lang="en-US" dirty="0"/>
            </a:br>
            <a:r>
              <a:rPr lang="en-US" dirty="0"/>
              <a:t>	line paths only (however RRT may use many zig-zagged strait lines to get to the goal)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9830-775D-F909-5DA0-517B5A24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" r="66730"/>
          <a:stretch/>
        </p:blipFill>
        <p:spPr>
          <a:xfrm>
            <a:off x="10402852" y="3173506"/>
            <a:ext cx="1789148" cy="180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59E3DD-4E8C-650B-D471-4AC2ABEE8747}"/>
              </a:ext>
            </a:extLst>
          </p:cNvPr>
          <p:cNvGrpSpPr/>
          <p:nvPr/>
        </p:nvGrpSpPr>
        <p:grpSpPr>
          <a:xfrm>
            <a:off x="10392000" y="5050621"/>
            <a:ext cx="1800000" cy="1800000"/>
            <a:chOff x="4710381" y="1991387"/>
            <a:chExt cx="4006258" cy="40597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CCF64D-35F3-D9FC-3825-DAA6CE4BC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75" t="2456" r="33365"/>
            <a:stretch/>
          </p:blipFill>
          <p:spPr>
            <a:xfrm>
              <a:off x="4710382" y="1991387"/>
              <a:ext cx="4006257" cy="40597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04DF3A-11ED-6B84-EE51-3732096EF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67140" t="2455"/>
            <a:stretch/>
          </p:blipFill>
          <p:spPr>
            <a:xfrm>
              <a:off x="4710381" y="1991387"/>
              <a:ext cx="4006257" cy="405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4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wk9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50pt)</a:t>
            </a:r>
          </a:p>
          <a:p>
            <a:r>
              <a:rPr lang="en-US" dirty="0"/>
              <a:t>		For each successful navigation in order +10pts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30pt)</a:t>
            </a:r>
          </a:p>
          <a:p>
            <a:r>
              <a:rPr lang="en-US" dirty="0"/>
              <a:t>		You get the Lv1 50pt if you can </a:t>
            </a:r>
            <a:r>
              <a:rPr lang="en-US" b="1" u="sng" dirty="0"/>
              <a:t>achieve a qualified run</a:t>
            </a:r>
            <a:r>
              <a:rPr lang="en-US" b="1" dirty="0"/>
              <a:t>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+6pts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Lv1+Lv2 80pt if you can </a:t>
            </a:r>
            <a:r>
              <a:rPr lang="en-US" b="1" u="sng" dirty="0"/>
              <a:t>achieve a qualified run</a:t>
            </a:r>
            <a:r>
              <a:rPr lang="en-US" b="1" dirty="0"/>
              <a:t>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a marker/object or goes out of bounds (-5pt) (Max 4 applied) </a:t>
            </a:r>
          </a:p>
          <a:p>
            <a:pPr lvl="1"/>
            <a:r>
              <a:rPr lang="en-US" dirty="0"/>
              <a:t>After the 5</a:t>
            </a:r>
            <a:r>
              <a:rPr lang="en-US" baseline="30000" dirty="0"/>
              <a:t>th</a:t>
            </a:r>
            <a:r>
              <a:rPr lang="en-US" dirty="0"/>
              <a:t> collision/out of bounds, the run is stopped and marks awarded </a:t>
            </a:r>
            <a:r>
              <a:rPr lang="en-US" b="1" dirty="0"/>
              <a:t>if the run is qualified or it is Level 1</a:t>
            </a:r>
          </a:p>
          <a:p>
            <a:endParaRPr lang="en-US" dirty="0"/>
          </a:p>
          <a:p>
            <a:r>
              <a:rPr lang="en-US" dirty="0"/>
              <a:t>Once you have a qualified run, you are allowed to stop the robot at any time. </a:t>
            </a:r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Marking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697267"/>
            <a:ext cx="115270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(see M4_marking.md for more info)</a:t>
            </a:r>
          </a:p>
          <a:p>
            <a:endParaRPr lang="en-US" dirty="0"/>
          </a:p>
          <a:p>
            <a:r>
              <a:rPr lang="en-US" dirty="0"/>
              <a:t>No more than 4 penalties (collision or out-of-bounds) applied in a run and no more than 5 penalties allowed. After the 5</a:t>
            </a:r>
            <a:r>
              <a:rPr lang="en-US" baseline="30000" dirty="0"/>
              <a:t>th</a:t>
            </a:r>
            <a:r>
              <a:rPr lang="en-US" dirty="0"/>
              <a:t> time, the run is stopped and marks are awarded if run is qualified.</a:t>
            </a:r>
          </a:p>
          <a:p>
            <a:endParaRPr lang="en-US" dirty="0"/>
          </a:p>
          <a:p>
            <a:r>
              <a:rPr lang="en-US" dirty="0"/>
              <a:t>End condition to achieve a qualified run:</a:t>
            </a:r>
          </a:p>
          <a:p>
            <a:r>
              <a:rPr lang="en-US" dirty="0"/>
              <a:t>	Your robot attempts to navigate to all 5 targets (stops within 1m radius) in the specified order</a:t>
            </a:r>
          </a:p>
          <a:p>
            <a:r>
              <a:rPr lang="en-US" dirty="0"/>
              <a:t>	(You will only get marks for targets navigated in order and if it is a qualified run or level 1)</a:t>
            </a:r>
          </a:p>
          <a:p>
            <a:r>
              <a:rPr lang="en-US" dirty="0"/>
              <a:t>	You have to show a qualified Lv2/Lv3 run to get marked by the Lv2/Lv3 formula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entire </a:t>
            </a:r>
            <a:r>
              <a:rPr lang="en-US" dirty="0"/>
              <a:t>robot needs to </a:t>
            </a:r>
            <a:r>
              <a:rPr lang="en-US" b="1" dirty="0"/>
              <a:t>stop </a:t>
            </a:r>
            <a:r>
              <a:rPr lang="en-US" dirty="0"/>
              <a:t>within the 0.5m radius to count as successful navigation to that target</a:t>
            </a:r>
          </a:p>
          <a:p>
            <a:endParaRPr lang="en-US" dirty="0"/>
          </a:p>
          <a:p>
            <a:r>
              <a:rPr lang="en-US" dirty="0"/>
              <a:t>If we don’t see appropriate implementation of navigation and path planning in your codes for the level you are attempting you’ll get 0pt for M4</a:t>
            </a:r>
          </a:p>
          <a:p>
            <a:endParaRPr lang="en-US" dirty="0"/>
          </a:p>
          <a:p>
            <a:r>
              <a:rPr lang="en-US" dirty="0"/>
              <a:t>If we find that your Level 3 (auto nav with partial map) made use of the full map you’ll get 0pt for M4</a:t>
            </a:r>
          </a:p>
          <a:p>
            <a:endParaRPr lang="en-US" dirty="0"/>
          </a:p>
          <a:p>
            <a:r>
              <a:rPr lang="en-US" dirty="0"/>
              <a:t>You are only allowed ONE COMMAND to launch auto nav in Lv2&amp;Lv3. No teleoperation allowed in any levels (you’ll get 0pt for M4 if you are suspected of teleoperating during the demo). Once you have a qualified run, you are allowed to stop the robot at any time.</a:t>
            </a:r>
          </a:p>
          <a:p>
            <a:endParaRPr lang="en-US" dirty="0"/>
          </a:p>
          <a:p>
            <a:r>
              <a:rPr lang="en-US" dirty="0"/>
              <a:t>Successful navigation / collision avoidance by luck will not give you marks for those targets</a:t>
            </a:r>
          </a:p>
        </p:txBody>
      </p:sp>
    </p:spTree>
    <p:extLst>
      <p:ext uri="{BB962C8B-B14F-4D97-AF65-F5344CB8AC3E}">
        <p14:creationId xmlns:p14="http://schemas.microsoft.com/office/powerpoint/2010/main" val="9879518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1252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DejaVu Sans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Morris Gu</cp:lastModifiedBy>
  <cp:revision>345</cp:revision>
  <dcterms:created xsi:type="dcterms:W3CDTF">2020-08-07T03:38:28Z</dcterms:created>
  <dcterms:modified xsi:type="dcterms:W3CDTF">2024-09-05T03:58:35Z</dcterms:modified>
</cp:coreProperties>
</file>