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99" r:id="rId2"/>
    <p:sldId id="302" r:id="rId3"/>
    <p:sldId id="275" r:id="rId4"/>
    <p:sldId id="265" r:id="rId5"/>
    <p:sldId id="303" r:id="rId6"/>
    <p:sldId id="304" r:id="rId7"/>
    <p:sldId id="305" r:id="rId8"/>
    <p:sldId id="27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D231F2-1C98-4F68-80D5-D7AB56D433D2}" v="7" dt="2024-10-07T07:21:06.4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112" d="100"/>
          <a:sy n="112" d="100"/>
        </p:scale>
        <p:origin x="51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ris Gu" userId="69bc5ac2-d614-4924-b186-b5a72bcb1b0c" providerId="ADAL" clId="{4BD231F2-1C98-4F68-80D5-D7AB56D433D2}"/>
    <pc:docChg chg="modSld">
      <pc:chgData name="Morris Gu" userId="69bc5ac2-d614-4924-b186-b5a72bcb1b0c" providerId="ADAL" clId="{4BD231F2-1C98-4F68-80D5-D7AB56D433D2}" dt="2024-10-07T07:21:29.839" v="56" actId="113"/>
      <pc:docMkLst>
        <pc:docMk/>
      </pc:docMkLst>
      <pc:sldChg chg="modSp mod">
        <pc:chgData name="Morris Gu" userId="69bc5ac2-d614-4924-b186-b5a72bcb1b0c" providerId="ADAL" clId="{4BD231F2-1C98-4F68-80D5-D7AB56D433D2}" dt="2024-10-07T07:21:29.839" v="56" actId="113"/>
        <pc:sldMkLst>
          <pc:docMk/>
          <pc:sldMk cId="86247891" sldId="277"/>
        </pc:sldMkLst>
        <pc:spChg chg="mod">
          <ac:chgData name="Morris Gu" userId="69bc5ac2-d614-4924-b186-b5a72bcb1b0c" providerId="ADAL" clId="{4BD231F2-1C98-4F68-80D5-D7AB56D433D2}" dt="2024-10-07T07:21:29.839" v="56" actId="113"/>
          <ac:spMkLst>
            <pc:docMk/>
            <pc:sldMk cId="86247891" sldId="277"/>
            <ac:spMk id="4" creationId="{CA0B27D3-7B85-4485-A10E-AAC012A9B3B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07A57-47BC-45C1-B9EB-906F4463B0AB}" type="datetimeFigureOut">
              <a:rPr lang="en-AU" smtClean="0"/>
              <a:t>7/10/2024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838D7-8F53-414D-A178-F59763C42603}" type="slidenum">
              <a:rPr lang="en-AU" smtClean="0"/>
              <a:t>‹#›</a:t>
            </a:fld>
            <a:endParaRPr lang="en-AU"/>
          </a:p>
        </p:txBody>
      </p:sp>
    </p:spTree>
    <p:extLst>
      <p:ext uri="{BB962C8B-B14F-4D97-AF65-F5344CB8AC3E}">
        <p14:creationId xmlns:p14="http://schemas.microsoft.com/office/powerpoint/2010/main" val="2333873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7/10/2024</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7/10/2024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7/10/2024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7/10/2024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7/10/2024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7/10/2024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7/10/2024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7/10/2024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7/10/2024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7/10/2024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7/10/2024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7/10/2024</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Final Demo: Integrated System</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197598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3">
            <a:extLst>
              <a:ext uri="{FF2B5EF4-FFF2-40B4-BE49-F238E27FC236}">
                <a16:creationId xmlns:a16="http://schemas.microsoft.com/office/drawing/2014/main" id="{DA5D587D-0FA3-6910-B692-7E2BB667D7F0}"/>
              </a:ext>
            </a:extLst>
          </p:cNvPr>
          <p:cNvGraphicFramePr/>
          <p:nvPr/>
        </p:nvGraphicFramePr>
        <p:xfrm>
          <a:off x="1795320" y="1503360"/>
          <a:ext cx="8554680" cy="4582440"/>
        </p:xfrm>
        <a:graphic>
          <a:graphicData uri="http://schemas.openxmlformats.org/drawingml/2006/table">
            <a:tbl>
              <a:tblPr/>
              <a:tblGrid>
                <a:gridCol w="1076760">
                  <a:extLst>
                    <a:ext uri="{9D8B030D-6E8A-4147-A177-3AD203B41FA5}">
                      <a16:colId xmlns:a16="http://schemas.microsoft.com/office/drawing/2014/main" val="20000"/>
                    </a:ext>
                  </a:extLst>
                </a:gridCol>
                <a:gridCol w="3575160">
                  <a:extLst>
                    <a:ext uri="{9D8B030D-6E8A-4147-A177-3AD203B41FA5}">
                      <a16:colId xmlns:a16="http://schemas.microsoft.com/office/drawing/2014/main" val="20001"/>
                    </a:ext>
                  </a:extLst>
                </a:gridCol>
                <a:gridCol w="3902760">
                  <a:extLst>
                    <a:ext uri="{9D8B030D-6E8A-4147-A177-3AD203B41FA5}">
                      <a16:colId xmlns:a16="http://schemas.microsoft.com/office/drawing/2014/main" val="20002"/>
                    </a:ext>
                  </a:extLst>
                </a:gridCol>
              </a:tblGrid>
              <a:tr h="335160">
                <a:tc>
                  <a:txBody>
                    <a:bodyPr/>
                    <a:lstStyle/>
                    <a:p>
                      <a:pPr algn="ctr">
                        <a:lnSpc>
                          <a:spcPct val="100000"/>
                        </a:lnSpc>
                        <a:buNone/>
                      </a:pPr>
                      <a:r>
                        <a:rPr lang="en-AU" sz="1600" b="1" strike="noStrike" spc="-1">
                          <a:solidFill>
                            <a:srgbClr val="000000"/>
                          </a:solidFill>
                          <a:latin typeface="Century Schoolbook"/>
                          <a:ea typeface="DejaVu Sans"/>
                        </a:rPr>
                        <a:t>Week</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Objectives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Milestones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0"/>
                  </a:ext>
                </a:extLst>
              </a:tr>
              <a:tr h="335160">
                <a:tc>
                  <a:txBody>
                    <a:bodyPr/>
                    <a:lstStyle/>
                    <a:p>
                      <a:pPr>
                        <a:lnSpc>
                          <a:spcPct val="100000"/>
                        </a:lnSpc>
                        <a:buNone/>
                      </a:pPr>
                      <a:r>
                        <a:rPr lang="en-AU" sz="1600" b="0" strike="noStrike" spc="-1">
                          <a:solidFill>
                            <a:srgbClr val="000000"/>
                          </a:solidFill>
                          <a:latin typeface="Century Schoolbook"/>
                          <a:ea typeface="DejaVu Sans"/>
                        </a:rPr>
                        <a:t>1: M1-1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Introduction and setup</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1"/>
                  </a:ext>
                </a:extLst>
              </a:tr>
              <a:tr h="335160">
                <a:tc>
                  <a:txBody>
                    <a:bodyPr/>
                    <a:lstStyle/>
                    <a:p>
                      <a:pPr>
                        <a:lnSpc>
                          <a:spcPct val="100000"/>
                        </a:lnSpc>
                        <a:buNone/>
                      </a:pPr>
                      <a:r>
                        <a:rPr lang="en-AU" sz="1600" b="0" strike="noStrike" spc="-1">
                          <a:solidFill>
                            <a:srgbClr val="000000"/>
                          </a:solidFill>
                          <a:latin typeface="Century Schoolbook"/>
                          <a:ea typeface="DejaVu Sans"/>
                        </a:rPr>
                        <a:t>2: M2-1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Calibration, ARUCO markers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M1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2"/>
                  </a:ext>
                </a:extLst>
              </a:tr>
              <a:tr h="335160">
                <a:tc>
                  <a:txBody>
                    <a:bodyPr/>
                    <a:lstStyle/>
                    <a:p>
                      <a:pPr>
                        <a:lnSpc>
                          <a:spcPct val="100000"/>
                        </a:lnSpc>
                        <a:buNone/>
                      </a:pPr>
                      <a:r>
                        <a:rPr lang="en-AU" sz="1600" b="0" strike="noStrike" spc="-1">
                          <a:solidFill>
                            <a:srgbClr val="000000"/>
                          </a:solidFill>
                          <a:latin typeface="Century Schoolbook"/>
                          <a:ea typeface="DejaVu Sans"/>
                        </a:rPr>
                        <a:t>3: M2-2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3"/>
                  </a:ext>
                </a:extLst>
              </a:tr>
              <a:tr h="335160">
                <a:tc>
                  <a:txBody>
                    <a:bodyPr/>
                    <a:lstStyle/>
                    <a:p>
                      <a:pPr>
                        <a:lnSpc>
                          <a:spcPct val="100000"/>
                        </a:lnSpc>
                        <a:buNone/>
                      </a:pPr>
                      <a:r>
                        <a:rPr lang="en-AU" sz="1600" b="0" strike="noStrike" spc="-1">
                          <a:solidFill>
                            <a:srgbClr val="000000"/>
                          </a:solidFill>
                          <a:latin typeface="Century Schoolbook"/>
                          <a:ea typeface="DejaVu Sans"/>
                        </a:rPr>
                        <a:t>4: M2-3</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4"/>
                  </a:ext>
                </a:extLst>
              </a:tr>
              <a:tr h="335160">
                <a:tc>
                  <a:txBody>
                    <a:bodyPr/>
                    <a:lstStyle/>
                    <a:p>
                      <a:pPr>
                        <a:lnSpc>
                          <a:spcPct val="100000"/>
                        </a:lnSpc>
                        <a:buNone/>
                      </a:pPr>
                      <a:r>
                        <a:rPr lang="en-AU" sz="1600" b="0" strike="noStrike" spc="-1">
                          <a:solidFill>
                            <a:srgbClr val="000000"/>
                          </a:solidFill>
                          <a:latin typeface="Century Schoolbook"/>
                          <a:ea typeface="DejaVu Sans"/>
                        </a:rPr>
                        <a:t>5: M3-1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M2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5"/>
                  </a:ext>
                </a:extLst>
              </a:tr>
              <a:tr h="335160">
                <a:tc>
                  <a:txBody>
                    <a:bodyPr/>
                    <a:lstStyle/>
                    <a:p>
                      <a:pPr>
                        <a:lnSpc>
                          <a:spcPct val="100000"/>
                        </a:lnSpc>
                        <a:buNone/>
                      </a:pPr>
                      <a:r>
                        <a:rPr lang="en-AU" sz="1600" b="0" strike="noStrike" spc="-1">
                          <a:solidFill>
                            <a:srgbClr val="000000"/>
                          </a:solidFill>
                          <a:latin typeface="Century Schoolbook"/>
                          <a:ea typeface="DejaVu Sans"/>
                        </a:rPr>
                        <a:t>6: M3-2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6"/>
                  </a:ext>
                </a:extLst>
              </a:tr>
              <a:tr h="335160">
                <a:tc>
                  <a:txBody>
                    <a:bodyPr/>
                    <a:lstStyle/>
                    <a:p>
                      <a:pPr>
                        <a:lnSpc>
                          <a:spcPct val="100000"/>
                        </a:lnSpc>
                        <a:buNone/>
                      </a:pPr>
                      <a:r>
                        <a:rPr lang="en-AU" sz="1600" b="0" strike="noStrike" spc="-1">
                          <a:solidFill>
                            <a:srgbClr val="000000"/>
                          </a:solidFill>
                          <a:latin typeface="Century Schoolbook"/>
                          <a:ea typeface="DejaVu Sans"/>
                        </a:rPr>
                        <a:t>7: M4-1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M3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7"/>
                  </a:ext>
                </a:extLst>
              </a:tr>
              <a:tr h="335160">
                <a:tc>
                  <a:txBody>
                    <a:bodyPr/>
                    <a:lstStyle/>
                    <a:p>
                      <a:pPr>
                        <a:lnSpc>
                          <a:spcPct val="100000"/>
                        </a:lnSpc>
                        <a:buNone/>
                      </a:pPr>
                      <a:r>
                        <a:rPr lang="en-AU" sz="1600" b="0" strike="noStrike" spc="-1">
                          <a:solidFill>
                            <a:srgbClr val="000000"/>
                          </a:solidFill>
                          <a:latin typeface="Century Schoolbook"/>
                          <a:ea typeface="DejaVu Sans"/>
                        </a:rPr>
                        <a:t>8: M4-2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8"/>
                  </a:ext>
                </a:extLst>
              </a:tr>
              <a:tr h="331560">
                <a:tc>
                  <a:txBody>
                    <a:bodyPr/>
                    <a:lstStyle/>
                    <a:p>
                      <a:pPr>
                        <a:lnSpc>
                          <a:spcPct val="100000"/>
                        </a:lnSpc>
                        <a:buNone/>
                      </a:pPr>
                      <a:r>
                        <a:rPr lang="en-AU" sz="1600" b="0" strike="noStrike" spc="-1">
                          <a:solidFill>
                            <a:srgbClr val="000000"/>
                          </a:solidFill>
                          <a:latin typeface="Century Schoolbook"/>
                          <a:ea typeface="DejaVu Sans"/>
                        </a:rPr>
                        <a:t>9: M5</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Integration &amp; Improvement</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M4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9"/>
                  </a:ext>
                </a:extLst>
              </a:tr>
              <a:tr h="335160">
                <a:tc>
                  <a:txBody>
                    <a:bodyPr/>
                    <a:lstStyle/>
                    <a:p>
                      <a:pPr>
                        <a:lnSpc>
                          <a:spcPct val="100000"/>
                        </a:lnSpc>
                        <a:buNone/>
                      </a:pPr>
                      <a:r>
                        <a:rPr lang="en-AU" sz="1600" b="0" strike="noStrike" spc="-1">
                          <a:solidFill>
                            <a:srgbClr val="000000"/>
                          </a:solidFill>
                          <a:latin typeface="Century Schoolbook"/>
                          <a:ea typeface="DejaVu Sans"/>
                        </a:rPr>
                        <a:t>10: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Trial run of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M5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10"/>
                  </a:ext>
                </a:extLst>
              </a:tr>
              <a:tr h="335160">
                <a:tc>
                  <a:txBody>
                    <a:bodyPr/>
                    <a:lstStyle/>
                    <a:p>
                      <a:pPr>
                        <a:lnSpc>
                          <a:spcPct val="100000"/>
                        </a:lnSpc>
                        <a:buNone/>
                      </a:pPr>
                      <a:r>
                        <a:rPr lang="en-AU" sz="1600" b="0" strike="noStrike" spc="-1">
                          <a:solidFill>
                            <a:srgbClr val="000000"/>
                          </a:solidFill>
                          <a:latin typeface="Century Schoolbook"/>
                          <a:ea typeface="DejaVu Sans"/>
                        </a:rPr>
                        <a:t>11: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Improving your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1"/>
                  </a:ext>
                </a:extLst>
              </a:tr>
              <a:tr h="376200">
                <a:tc>
                  <a:txBody>
                    <a:bodyPr/>
                    <a:lstStyle/>
                    <a:p>
                      <a:pPr>
                        <a:lnSpc>
                          <a:spcPct val="100000"/>
                        </a:lnSpc>
                        <a:buNone/>
                      </a:pPr>
                      <a:r>
                        <a:rPr lang="en-AU" sz="1600" b="0" strike="noStrike" spc="-1">
                          <a:solidFill>
                            <a:srgbClr val="000000"/>
                          </a:solidFill>
                          <a:latin typeface="Century Schoolbook"/>
                          <a:ea typeface="DejaVu Sans"/>
                        </a:rPr>
                        <a:t>12: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dirty="0">
                          <a:solidFill>
                            <a:srgbClr val="000000"/>
                          </a:solidFill>
                          <a:latin typeface="Century Schoolbook"/>
                          <a:ea typeface="DejaVu Sans"/>
                        </a:rPr>
                        <a:t>Final demo</a:t>
                      </a:r>
                      <a:endParaRPr lang="en-AU" sz="16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2"/>
                  </a:ext>
                </a:extLst>
              </a:tr>
            </a:tbl>
          </a:graphicData>
        </a:graphic>
      </p:graphicFrame>
      <p:sp>
        <p:nvSpPr>
          <p:cNvPr id="9" name="TextBox 49">
            <a:extLst>
              <a:ext uri="{FF2B5EF4-FFF2-40B4-BE49-F238E27FC236}">
                <a16:creationId xmlns:a16="http://schemas.microsoft.com/office/drawing/2014/main" id="{3760431D-0E4F-62EF-6BBD-C4754FE2F209}"/>
              </a:ext>
            </a:extLst>
          </p:cNvPr>
          <p:cNvSpPr/>
          <p:nvPr/>
        </p:nvSpPr>
        <p:spPr>
          <a:xfrm>
            <a:off x="478080" y="172440"/>
            <a:ext cx="1171296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AU" sz="4800" b="0" strike="noStrike" spc="-1">
                <a:solidFill>
                  <a:srgbClr val="FFFFFF"/>
                </a:solidFill>
                <a:latin typeface="Century Schoolbook"/>
                <a:ea typeface="DejaVu Sans"/>
              </a:rPr>
              <a:t>ECE4078  Intelligent robotics</a:t>
            </a:r>
            <a:endParaRPr lang="en-AU" sz="4800" b="0" strike="noStrike" spc="-1">
              <a:latin typeface="Arial"/>
            </a:endParaRPr>
          </a:p>
        </p:txBody>
      </p:sp>
      <p:sp>
        <p:nvSpPr>
          <p:cNvPr id="10" name="TextBox 6">
            <a:extLst>
              <a:ext uri="{FF2B5EF4-FFF2-40B4-BE49-F238E27FC236}">
                <a16:creationId xmlns:a16="http://schemas.microsoft.com/office/drawing/2014/main" id="{4E0DDE2C-32A0-7683-AB4B-1D85DCB98938}"/>
              </a:ext>
            </a:extLst>
          </p:cNvPr>
          <p:cNvSpPr/>
          <p:nvPr/>
        </p:nvSpPr>
        <p:spPr>
          <a:xfrm>
            <a:off x="1488465" y="5343355"/>
            <a:ext cx="32436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AU" sz="2800" b="0" strike="noStrike" spc="-1" dirty="0">
                <a:solidFill>
                  <a:srgbClr val="FF0000"/>
                </a:solidFill>
                <a:latin typeface="Century Schoolbook"/>
                <a:ea typeface="DejaVu Sans"/>
              </a:rPr>
              <a:t>*</a:t>
            </a:r>
            <a:endParaRPr lang="en-AU" sz="2800" b="0" strike="noStrike" spc="-1" dirty="0">
              <a:latin typeface="Arial"/>
            </a:endParaRPr>
          </a:p>
        </p:txBody>
      </p:sp>
      <p:sp>
        <p:nvSpPr>
          <p:cNvPr id="11" name="Straight Connector 4">
            <a:extLst>
              <a:ext uri="{FF2B5EF4-FFF2-40B4-BE49-F238E27FC236}">
                <a16:creationId xmlns:a16="http://schemas.microsoft.com/office/drawing/2014/main" id="{96187FC2-B424-1AB7-7B14-DD71432E1255}"/>
              </a:ext>
            </a:extLst>
          </p:cNvPr>
          <p:cNvSpPr/>
          <p:nvPr/>
        </p:nvSpPr>
        <p:spPr>
          <a:xfrm>
            <a:off x="1637280" y="2003730"/>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2" name="Straight Connector 2">
            <a:extLst>
              <a:ext uri="{FF2B5EF4-FFF2-40B4-BE49-F238E27FC236}">
                <a16:creationId xmlns:a16="http://schemas.microsoft.com/office/drawing/2014/main" id="{5F6C489B-0286-EDB7-B27D-60C5B2B67EEF}"/>
              </a:ext>
            </a:extLst>
          </p:cNvPr>
          <p:cNvSpPr/>
          <p:nvPr/>
        </p:nvSpPr>
        <p:spPr>
          <a:xfrm>
            <a:off x="1640160" y="2377052"/>
            <a:ext cx="887472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3" name="Straight Connector 3">
            <a:extLst>
              <a:ext uri="{FF2B5EF4-FFF2-40B4-BE49-F238E27FC236}">
                <a16:creationId xmlns:a16="http://schemas.microsoft.com/office/drawing/2014/main" id="{432F8DDF-1829-715B-AAB4-75B87240FEE0}"/>
              </a:ext>
            </a:extLst>
          </p:cNvPr>
          <p:cNvSpPr/>
          <p:nvPr/>
        </p:nvSpPr>
        <p:spPr>
          <a:xfrm>
            <a:off x="1636920" y="2705537"/>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4" name="Straight Connector 3">
            <a:extLst>
              <a:ext uri="{FF2B5EF4-FFF2-40B4-BE49-F238E27FC236}">
                <a16:creationId xmlns:a16="http://schemas.microsoft.com/office/drawing/2014/main" id="{C715B292-582C-3DD0-C1BA-0FFDF153FCDE}"/>
              </a:ext>
            </a:extLst>
          </p:cNvPr>
          <p:cNvSpPr/>
          <p:nvPr/>
        </p:nvSpPr>
        <p:spPr>
          <a:xfrm>
            <a:off x="1650645" y="3075334"/>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2" name="Straight Connector 3">
            <a:extLst>
              <a:ext uri="{FF2B5EF4-FFF2-40B4-BE49-F238E27FC236}">
                <a16:creationId xmlns:a16="http://schemas.microsoft.com/office/drawing/2014/main" id="{39ED62A5-FB56-421C-6E10-A4A1CE83F41F}"/>
              </a:ext>
            </a:extLst>
          </p:cNvPr>
          <p:cNvSpPr/>
          <p:nvPr/>
        </p:nvSpPr>
        <p:spPr>
          <a:xfrm>
            <a:off x="1633140" y="3440671"/>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3" name="Straight Connector 3">
            <a:extLst>
              <a:ext uri="{FF2B5EF4-FFF2-40B4-BE49-F238E27FC236}">
                <a16:creationId xmlns:a16="http://schemas.microsoft.com/office/drawing/2014/main" id="{9A812095-CAB8-B2E7-A79A-68CDBF90C051}"/>
              </a:ext>
            </a:extLst>
          </p:cNvPr>
          <p:cNvSpPr/>
          <p:nvPr/>
        </p:nvSpPr>
        <p:spPr>
          <a:xfrm>
            <a:off x="1639800" y="3769324"/>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4" name="Straight Connector 3">
            <a:extLst>
              <a:ext uri="{FF2B5EF4-FFF2-40B4-BE49-F238E27FC236}">
                <a16:creationId xmlns:a16="http://schemas.microsoft.com/office/drawing/2014/main" id="{B787C73C-097E-2A60-3C5B-6837F17AF1E5}"/>
              </a:ext>
            </a:extLst>
          </p:cNvPr>
          <p:cNvSpPr/>
          <p:nvPr/>
        </p:nvSpPr>
        <p:spPr>
          <a:xfrm>
            <a:off x="1658460" y="4484072"/>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6" name="Straight Connector 5">
            <a:extLst>
              <a:ext uri="{FF2B5EF4-FFF2-40B4-BE49-F238E27FC236}">
                <a16:creationId xmlns:a16="http://schemas.microsoft.com/office/drawing/2014/main" id="{E1A9005E-C003-4024-9B71-7EA5B072C816}"/>
              </a:ext>
            </a:extLst>
          </p:cNvPr>
          <p:cNvSpPr/>
          <p:nvPr/>
        </p:nvSpPr>
        <p:spPr>
          <a:xfrm>
            <a:off x="1658460" y="4146938"/>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5" name="Straight Connector 4">
            <a:extLst>
              <a:ext uri="{FF2B5EF4-FFF2-40B4-BE49-F238E27FC236}">
                <a16:creationId xmlns:a16="http://schemas.microsoft.com/office/drawing/2014/main" id="{6CE8EAF9-9910-D2BE-93D5-B0C35B5452A2}"/>
              </a:ext>
            </a:extLst>
          </p:cNvPr>
          <p:cNvSpPr/>
          <p:nvPr/>
        </p:nvSpPr>
        <p:spPr>
          <a:xfrm>
            <a:off x="1633140" y="4854167"/>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5" name="Straight Connector 14">
            <a:extLst>
              <a:ext uri="{FF2B5EF4-FFF2-40B4-BE49-F238E27FC236}">
                <a16:creationId xmlns:a16="http://schemas.microsoft.com/office/drawing/2014/main" id="{10E0D4E7-4C2F-4859-A468-0824B9471654}"/>
              </a:ext>
            </a:extLst>
          </p:cNvPr>
          <p:cNvSpPr/>
          <p:nvPr/>
        </p:nvSpPr>
        <p:spPr>
          <a:xfrm>
            <a:off x="1639800" y="5164760"/>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Tree>
    <p:extLst>
      <p:ext uri="{BB962C8B-B14F-4D97-AF65-F5344CB8AC3E}">
        <p14:creationId xmlns:p14="http://schemas.microsoft.com/office/powerpoint/2010/main" val="821578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Final Demo</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88314" cy="5632311"/>
          </a:xfrm>
          <a:prstGeom prst="rect">
            <a:avLst/>
          </a:prstGeom>
          <a:noFill/>
        </p:spPr>
        <p:txBody>
          <a:bodyPr wrap="square" rtlCol="0">
            <a:spAutoFit/>
          </a:bodyPr>
          <a:lstStyle/>
          <a:p>
            <a:r>
              <a:rPr lang="en-US" dirty="0"/>
              <a:t>The final demo can be thought of as the “re-run” of M5. Your task will be the same as M5:</a:t>
            </a:r>
          </a:p>
          <a:p>
            <a:pPr marL="285750" indent="-285750">
              <a:buFont typeface="Arial" panose="020B0604020202020204" pitchFamily="34" charset="0"/>
              <a:buChar char="•"/>
            </a:pPr>
            <a:r>
              <a:rPr lang="en-US" dirty="0"/>
              <a:t>Your task will be to first map out the arena of all 10 </a:t>
            </a:r>
            <a:r>
              <a:rPr lang="en-US" dirty="0" err="1"/>
              <a:t>ArUco</a:t>
            </a:r>
            <a:r>
              <a:rPr lang="en-US" dirty="0"/>
              <a:t> markers (M2) and 10 targets (M3) which 	you can do so by manually driving around the arena (M1).</a:t>
            </a:r>
          </a:p>
          <a:p>
            <a:pPr marL="285750" indent="-285750">
              <a:buFont typeface="Arial" panose="020B0604020202020204" pitchFamily="34" charset="0"/>
              <a:buChar char="•"/>
            </a:pPr>
            <a:r>
              <a:rPr lang="en-US" dirty="0"/>
              <a:t>Once the arena is mapped you will then be 	tasked to navigate to targets on a shopping list following the given order (M4).</a:t>
            </a:r>
          </a:p>
          <a:p>
            <a:endParaRPr lang="en-US" dirty="0"/>
          </a:p>
          <a:p>
            <a:r>
              <a:rPr lang="en-US" dirty="0"/>
              <a:t>The arena will always contain:</a:t>
            </a:r>
          </a:p>
          <a:p>
            <a:r>
              <a:rPr lang="en-US" dirty="0"/>
              <a:t>	10 </a:t>
            </a:r>
            <a:r>
              <a:rPr lang="en-US" dirty="0" err="1"/>
              <a:t>ArUco</a:t>
            </a:r>
            <a:r>
              <a:rPr lang="en-US" dirty="0"/>
              <a:t> markers</a:t>
            </a:r>
          </a:p>
          <a:p>
            <a:r>
              <a:rPr lang="en-US" dirty="0"/>
              <a:t>	5 unique </a:t>
            </a:r>
            <a:r>
              <a:rPr lang="en-US" dirty="0" err="1"/>
              <a:t>fruits&amp;vegs</a:t>
            </a:r>
            <a:r>
              <a:rPr lang="en-US" dirty="0"/>
              <a:t> as targets for navigation (given shopping list)</a:t>
            </a:r>
          </a:p>
          <a:p>
            <a:r>
              <a:rPr lang="en-US" dirty="0"/>
              <a:t>	5 obstacle </a:t>
            </a:r>
            <a:r>
              <a:rPr lang="en-US" dirty="0" err="1"/>
              <a:t>fruits&amp;vegs</a:t>
            </a:r>
            <a:r>
              <a:rPr lang="en-US" dirty="0"/>
              <a:t> (containing duplicates)</a:t>
            </a:r>
          </a:p>
          <a:p>
            <a:endParaRPr lang="en-US" dirty="0"/>
          </a:p>
          <a:p>
            <a:r>
              <a:rPr lang="en-US" dirty="0"/>
              <a:t>There are two evaluation components:</a:t>
            </a:r>
          </a:p>
          <a:p>
            <a:pPr marL="285750" indent="-285750">
              <a:buFont typeface="Arial" panose="020B0604020202020204" pitchFamily="34" charset="0"/>
              <a:buChar char="•"/>
            </a:pPr>
            <a:r>
              <a:rPr lang="en-US" dirty="0"/>
              <a:t>Arena mapping: 60pts</a:t>
            </a:r>
          </a:p>
          <a:p>
            <a:pPr marL="742950" lvl="1" indent="-285750">
              <a:buFont typeface="Arial" panose="020B0604020202020204" pitchFamily="34" charset="0"/>
              <a:buChar char="•"/>
            </a:pPr>
            <a:r>
              <a:rPr lang="en-US" dirty="0"/>
              <a:t>SLAM map: 30pts</a:t>
            </a:r>
          </a:p>
          <a:p>
            <a:pPr marL="742950" lvl="1" indent="-285750">
              <a:buFont typeface="Arial" panose="020B0604020202020204" pitchFamily="34" charset="0"/>
              <a:buChar char="•"/>
            </a:pPr>
            <a:r>
              <a:rPr lang="en-US" dirty="0"/>
              <a:t>Target map: 30pts</a:t>
            </a:r>
          </a:p>
          <a:p>
            <a:pPr marL="285750" indent="-285750">
              <a:buFont typeface="Arial" panose="020B0604020202020204" pitchFamily="34" charset="0"/>
              <a:buChar char="•"/>
            </a:pPr>
            <a:r>
              <a:rPr lang="en-US" dirty="0"/>
              <a:t>Grocery shopping / navigation: 40pts</a:t>
            </a:r>
          </a:p>
          <a:p>
            <a:pPr marL="742950" lvl="1" indent="-285750">
              <a:buFont typeface="Arial" panose="020B0604020202020204" pitchFamily="34" charset="0"/>
              <a:buChar char="•"/>
            </a:pPr>
            <a:r>
              <a:rPr lang="en-US" dirty="0"/>
              <a:t>Semi-auto waypoint navigation: max 15pts</a:t>
            </a:r>
          </a:p>
          <a:p>
            <a:pPr marL="742950" lvl="1" indent="-285750">
              <a:buFont typeface="Arial" panose="020B0604020202020204" pitchFamily="34" charset="0"/>
              <a:buChar char="•"/>
            </a:pPr>
            <a:r>
              <a:rPr lang="en-US" dirty="0"/>
              <a:t>Full auto navigation: max 40pts</a:t>
            </a:r>
          </a:p>
          <a:p>
            <a:endParaRPr lang="en-US" dirty="0"/>
          </a:p>
          <a:p>
            <a:r>
              <a:rPr lang="en-US" dirty="0"/>
              <a:t>SLAM test case provided to help your development. Remember that all skeleton codes are for ref only.</a:t>
            </a:r>
          </a:p>
        </p:txBody>
      </p:sp>
    </p:spTree>
    <p:extLst>
      <p:ext uri="{BB962C8B-B14F-4D97-AF65-F5344CB8AC3E}">
        <p14:creationId xmlns:p14="http://schemas.microsoft.com/office/powerpoint/2010/main" val="363339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Additional recommendations</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4524315"/>
          </a:xfrm>
          <a:prstGeom prst="rect">
            <a:avLst/>
          </a:prstGeom>
          <a:noFill/>
        </p:spPr>
        <p:txBody>
          <a:bodyPr wrap="square" rtlCol="0">
            <a:spAutoFit/>
          </a:bodyPr>
          <a:lstStyle/>
          <a:p>
            <a:r>
              <a:rPr lang="en-AU" dirty="0">
                <a:solidFill>
                  <a:srgbClr val="FFC000"/>
                </a:solidFill>
              </a:rPr>
              <a:t>- Make sure you read and understand the marking scheme clearly</a:t>
            </a:r>
          </a:p>
          <a:p>
            <a:endParaRPr lang="en-AU" dirty="0">
              <a:solidFill>
                <a:srgbClr val="FFC000"/>
              </a:solidFill>
            </a:endParaRPr>
          </a:p>
          <a:p>
            <a:r>
              <a:rPr lang="en-AU" dirty="0">
                <a:solidFill>
                  <a:srgbClr val="FFC000"/>
                </a:solidFill>
              </a:rPr>
              <a:t>- Look through previous milestones recommendations too as they will be relevant to the final demo as well. </a:t>
            </a:r>
          </a:p>
          <a:p>
            <a:endParaRPr lang="en-AU" dirty="0"/>
          </a:p>
          <a:p>
            <a:r>
              <a:rPr lang="en-AU" dirty="0">
                <a:solidFill>
                  <a:srgbClr val="FFC000"/>
                </a:solidFill>
              </a:rPr>
              <a:t>- Practice practice practice! (again)</a:t>
            </a:r>
          </a:p>
          <a:p>
            <a:endParaRPr lang="en-AU" dirty="0"/>
          </a:p>
          <a:p>
            <a:r>
              <a:rPr lang="en-AU" dirty="0"/>
              <a:t>	Try as many maps as you can over the next few weeks. Share the arena’s generated maps with other 	teams or change around the locations of the markers and targets. Think about what cases you may 	(or may not have) considered and understand your implementations strengths/weakness so you can 	plan ahead during the final demo.</a:t>
            </a:r>
          </a:p>
          <a:p>
            <a:r>
              <a:rPr lang="en-AU" dirty="0"/>
              <a:t>	</a:t>
            </a:r>
          </a:p>
          <a:p>
            <a:r>
              <a:rPr lang="en-AU" dirty="0"/>
              <a:t>	Also, try to come up with a driving strategy while generating the maps. For example, you only add 	new markers / targets when there are high-confident markers in frame.</a:t>
            </a:r>
          </a:p>
          <a:p>
            <a:endParaRPr lang="en-AU" dirty="0"/>
          </a:p>
          <a:p>
            <a:endParaRPr lang="en-AU" dirty="0"/>
          </a:p>
        </p:txBody>
      </p:sp>
    </p:spTree>
    <p:extLst>
      <p:ext uri="{BB962C8B-B14F-4D97-AF65-F5344CB8AC3E}">
        <p14:creationId xmlns:p14="http://schemas.microsoft.com/office/powerpoint/2010/main" val="48861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Additional recommendations</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4524315"/>
          </a:xfrm>
          <a:prstGeom prst="rect">
            <a:avLst/>
          </a:prstGeom>
          <a:noFill/>
        </p:spPr>
        <p:txBody>
          <a:bodyPr wrap="square" rtlCol="0">
            <a:spAutoFit/>
          </a:bodyPr>
          <a:lstStyle/>
          <a:p>
            <a:r>
              <a:rPr lang="en-AU" dirty="0">
                <a:solidFill>
                  <a:srgbClr val="FFC000"/>
                </a:solidFill>
              </a:rPr>
              <a:t>- Add a stop button</a:t>
            </a:r>
          </a:p>
          <a:p>
            <a:r>
              <a:rPr lang="en-AU" dirty="0"/>
              <a:t>	</a:t>
            </a:r>
          </a:p>
          <a:p>
            <a:r>
              <a:rPr lang="en-AU" dirty="0"/>
              <a:t>	Adding a stop button that makes the robot wheels stop without shutting the robot down or stopping 	your operate script would save some time and effort when you want to quickly start a new run.</a:t>
            </a:r>
          </a:p>
          <a:p>
            <a:endParaRPr lang="en-AU" dirty="0">
              <a:solidFill>
                <a:srgbClr val="FFC000"/>
              </a:solidFill>
            </a:endParaRPr>
          </a:p>
          <a:p>
            <a:r>
              <a:rPr lang="en-AU" dirty="0">
                <a:solidFill>
                  <a:srgbClr val="FFC000"/>
                </a:solidFill>
              </a:rPr>
              <a:t>- Optimise turning and reverse driving</a:t>
            </a:r>
          </a:p>
          <a:p>
            <a:endParaRPr lang="en-AU" dirty="0"/>
          </a:p>
          <a:p>
            <a:r>
              <a:rPr lang="en-AU" dirty="0"/>
              <a:t>	Turning is the reason to many collisions when your robot gets too close to a marker or a target. 	Optimising robot movements by turning the shorter (as opposed to fixed left turning, for example) 	and allow reverse driving would prevent this. This also reduce the driving time.</a:t>
            </a:r>
          </a:p>
          <a:p>
            <a:endParaRPr lang="en-AU" dirty="0"/>
          </a:p>
          <a:p>
            <a:r>
              <a:rPr lang="en-AU" dirty="0">
                <a:solidFill>
                  <a:srgbClr val="FFC000"/>
                </a:solidFill>
              </a:rPr>
              <a:t>- Clean up your submission</a:t>
            </a:r>
          </a:p>
          <a:p>
            <a:endParaRPr lang="en-AU" dirty="0"/>
          </a:p>
          <a:p>
            <a:r>
              <a:rPr lang="en-AU" dirty="0"/>
              <a:t>	A clean submission prevent the risk of using the wrong files for your final demo, so make sure it only 	contains the files you need.</a:t>
            </a:r>
          </a:p>
          <a:p>
            <a:endParaRPr lang="en-AU" dirty="0"/>
          </a:p>
        </p:txBody>
      </p:sp>
    </p:spTree>
    <p:extLst>
      <p:ext uri="{BB962C8B-B14F-4D97-AF65-F5344CB8AC3E}">
        <p14:creationId xmlns:p14="http://schemas.microsoft.com/office/powerpoint/2010/main" val="422125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Additional recommendations</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003554"/>
            <a:ext cx="11336318" cy="4524315"/>
          </a:xfrm>
          <a:prstGeom prst="rect">
            <a:avLst/>
          </a:prstGeom>
          <a:noFill/>
        </p:spPr>
        <p:txBody>
          <a:bodyPr wrap="square" rtlCol="0">
            <a:spAutoFit/>
          </a:bodyPr>
          <a:lstStyle/>
          <a:p>
            <a:r>
              <a:rPr lang="en-AU" dirty="0">
                <a:solidFill>
                  <a:srgbClr val="FFC000"/>
                </a:solidFill>
              </a:rPr>
              <a:t>- Optimise sample-based path planner</a:t>
            </a:r>
          </a:p>
          <a:p>
            <a:endParaRPr lang="en-AU" dirty="0"/>
          </a:p>
          <a:p>
            <a:r>
              <a:rPr lang="en-AU" dirty="0"/>
              <a:t>	Sample-based path planners like RRT does not produce the optimal path most of the time, but they 	run very fast. To further optimise this, you can generate multiple potential paths and select the best 	one based on certain criteria. For example:</a:t>
            </a:r>
          </a:p>
          <a:p>
            <a:r>
              <a:rPr lang="en-AU" dirty="0"/>
              <a:t>		- Number of waypoints</a:t>
            </a:r>
          </a:p>
          <a:p>
            <a:r>
              <a:rPr lang="en-AU" dirty="0"/>
              <a:t>		- Total distance travelled</a:t>
            </a:r>
          </a:p>
          <a:p>
            <a:r>
              <a:rPr lang="en-AU" dirty="0"/>
              <a:t>		- Average distance between the waypoints and the obstacles</a:t>
            </a:r>
            <a:endParaRPr lang="en-AU" dirty="0">
              <a:solidFill>
                <a:srgbClr val="FFC000"/>
              </a:solidFill>
            </a:endParaRPr>
          </a:p>
          <a:p>
            <a:endParaRPr lang="en-AU" dirty="0">
              <a:solidFill>
                <a:srgbClr val="FFC000"/>
              </a:solidFill>
            </a:endParaRPr>
          </a:p>
          <a:p>
            <a:r>
              <a:rPr lang="en-AU" dirty="0">
                <a:solidFill>
                  <a:srgbClr val="FFC000"/>
                </a:solidFill>
              </a:rPr>
              <a:t>- Collision detection</a:t>
            </a:r>
          </a:p>
          <a:p>
            <a:r>
              <a:rPr lang="en-AU" dirty="0"/>
              <a:t>	</a:t>
            </a:r>
          </a:p>
          <a:p>
            <a:r>
              <a:rPr lang="en-AU" dirty="0"/>
              <a:t>	Your robot can use its camera to work out the distance towards a marker (using aruco_detector.py) 	for a </a:t>
            </a:r>
            <a:r>
              <a:rPr lang="en-AU" dirty="0" err="1"/>
              <a:t>fruit&amp;veg</a:t>
            </a:r>
            <a:r>
              <a:rPr lang="en-AU" dirty="0"/>
              <a:t> (using detector.py). If the distance is too close, you will want to stop a robot and find 	a detour / back off.</a:t>
            </a:r>
          </a:p>
          <a:p>
            <a:endParaRPr lang="en-AU" dirty="0">
              <a:solidFill>
                <a:srgbClr val="FFC000"/>
              </a:solidFill>
            </a:endParaRPr>
          </a:p>
          <a:p>
            <a:endParaRPr lang="en-AU" dirty="0"/>
          </a:p>
        </p:txBody>
      </p:sp>
    </p:spTree>
    <p:extLst>
      <p:ext uri="{BB962C8B-B14F-4D97-AF65-F5344CB8AC3E}">
        <p14:creationId xmlns:p14="http://schemas.microsoft.com/office/powerpoint/2010/main" val="277333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Additional recommendations</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003554"/>
            <a:ext cx="11336318" cy="5632311"/>
          </a:xfrm>
          <a:prstGeom prst="rect">
            <a:avLst/>
          </a:prstGeom>
          <a:noFill/>
        </p:spPr>
        <p:txBody>
          <a:bodyPr wrap="square" rtlCol="0">
            <a:spAutoFit/>
          </a:bodyPr>
          <a:lstStyle/>
          <a:p>
            <a:r>
              <a:rPr lang="en-AU" dirty="0">
                <a:solidFill>
                  <a:srgbClr val="FFC000"/>
                </a:solidFill>
              </a:rPr>
              <a:t>- Everything is variable</a:t>
            </a:r>
          </a:p>
          <a:p>
            <a:endParaRPr lang="en-AU" dirty="0">
              <a:solidFill>
                <a:srgbClr val="FFC000"/>
              </a:solidFill>
            </a:endParaRPr>
          </a:p>
          <a:p>
            <a:r>
              <a:rPr lang="en-AU" dirty="0"/>
              <a:t>	As changing the submitted code is not allowed, it’s best not to hardcode your important variables and 	make them dynamic arguments than can be changed by the command line. Some important 	variables:</a:t>
            </a:r>
          </a:p>
          <a:p>
            <a:r>
              <a:rPr lang="en-AU" dirty="0"/>
              <a:t>		- Obstacle radius</a:t>
            </a:r>
          </a:p>
          <a:p>
            <a:r>
              <a:rPr lang="en-AU" dirty="0"/>
              <a:t>		- Distance to the target (to consider collection)</a:t>
            </a:r>
          </a:p>
          <a:p>
            <a:r>
              <a:rPr lang="en-AU" dirty="0"/>
              <a:t>		- Input files name</a:t>
            </a:r>
          </a:p>
          <a:p>
            <a:r>
              <a:rPr lang="en-AU" dirty="0"/>
              <a:t>		- etc.</a:t>
            </a:r>
          </a:p>
          <a:p>
            <a:r>
              <a:rPr lang="en-AU" dirty="0"/>
              <a:t>	Alternative, some of these can even dynamically change while the script is running. For example, if 	your path planner is stuck, you might want to reduce the obstacle radius automatically.</a:t>
            </a:r>
          </a:p>
          <a:p>
            <a:endParaRPr lang="en-AU" dirty="0">
              <a:solidFill>
                <a:srgbClr val="FFC000"/>
              </a:solidFill>
            </a:endParaRPr>
          </a:p>
          <a:p>
            <a:r>
              <a:rPr lang="en-AU" dirty="0">
                <a:solidFill>
                  <a:srgbClr val="FFC000"/>
                </a:solidFill>
              </a:rPr>
              <a:t>- Get out of obstacles</a:t>
            </a:r>
          </a:p>
          <a:p>
            <a:endParaRPr lang="en-AU" dirty="0">
              <a:solidFill>
                <a:srgbClr val="FFC000"/>
              </a:solidFill>
            </a:endParaRPr>
          </a:p>
          <a:p>
            <a:pPr lvl="1"/>
            <a:r>
              <a:rPr lang="en-AU" dirty="0"/>
              <a:t>Sometimes you will find your robot stuck inside an obstacle and all the proposed paths are failed due to collision. Follows are some suggestions:</a:t>
            </a:r>
          </a:p>
          <a:p>
            <a:pPr lvl="1"/>
            <a:r>
              <a:rPr lang="en-AU" dirty="0"/>
              <a:t>	- Reduce the obstacle radius automatically</a:t>
            </a:r>
          </a:p>
          <a:p>
            <a:pPr lvl="1"/>
            <a:r>
              <a:rPr lang="en-AU" dirty="0"/>
              <a:t>	- Trace back to your previous waypoints or origin</a:t>
            </a:r>
          </a:p>
          <a:p>
            <a:pPr lvl="1"/>
            <a:r>
              <a:rPr lang="en-AU" dirty="0"/>
              <a:t>	- Go to a random non-occupied point   </a:t>
            </a:r>
          </a:p>
          <a:p>
            <a:endParaRPr lang="en-AU" dirty="0"/>
          </a:p>
        </p:txBody>
      </p:sp>
    </p:spTree>
    <p:extLst>
      <p:ext uri="{BB962C8B-B14F-4D97-AF65-F5344CB8AC3E}">
        <p14:creationId xmlns:p14="http://schemas.microsoft.com/office/powerpoint/2010/main" val="374783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A0B27D3-7B85-4485-A10E-AAC012A9B3BB}"/>
                  </a:ext>
                </a:extLst>
              </p:cNvPr>
              <p:cNvSpPr txBox="1"/>
              <p:nvPr/>
            </p:nvSpPr>
            <p:spPr>
              <a:xfrm>
                <a:off x="478180" y="723232"/>
                <a:ext cx="11588314" cy="5338256"/>
              </a:xfrm>
              <a:prstGeom prst="rect">
                <a:avLst/>
              </a:prstGeom>
              <a:noFill/>
            </p:spPr>
            <p:txBody>
              <a:bodyPr wrap="square" rtlCol="0">
                <a:spAutoFit/>
              </a:bodyPr>
              <a:lstStyle/>
              <a:p>
                <a:r>
                  <a:rPr lang="en-US" sz="1600" dirty="0"/>
                  <a:t>Mapping (60 points):</a:t>
                </a:r>
              </a:p>
              <a:p>
                <a:r>
                  <a:rPr lang="en-US" sz="1600" dirty="0"/>
                  <a:t>	</a:t>
                </a:r>
                <a:r>
                  <a:rPr lang="en-US" sz="1600" dirty="0" err="1"/>
                  <a:t>ArUco</a:t>
                </a:r>
                <a:r>
                  <a:rPr lang="en-US" sz="1600" dirty="0"/>
                  <a:t> slam map (0 ≤ </a:t>
                </a:r>
                <a:r>
                  <a:rPr lang="en-US" sz="1600" dirty="0" err="1"/>
                  <a:t>slam_score</a:t>
                </a:r>
                <a:r>
                  <a:rPr lang="en-US" sz="1600" dirty="0"/>
                  <a:t> ≤ 30pt): </a:t>
                </a:r>
              </a:p>
              <a:p>
                <a:pPr algn="ctr"/>
                <a:r>
                  <a:rPr lang="en-US" sz="1600" dirty="0"/>
                  <a:t>		</a:t>
                </a:r>
                <a14:m>
                  <m:oMath xmlns:m="http://schemas.openxmlformats.org/officeDocument/2006/math">
                    <m:r>
                      <a:rPr lang="en-US" sz="1600" i="1">
                        <a:latin typeface="Cambria Math" panose="02040503050406030204" pitchFamily="18" charset="0"/>
                      </a:rPr>
                      <m:t>2</m:t>
                    </m:r>
                    <m:r>
                      <a:rPr lang="en-AU" sz="1600" b="0" i="1" smtClean="0">
                        <a:latin typeface="Cambria Math" panose="02040503050406030204" pitchFamily="18" charset="0"/>
                      </a:rPr>
                      <m:t>4</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m:rPr>
                            <m:nor/>
                          </m:rPr>
                          <a:rPr lang="en-GB" sz="1600" b="0" i="0" dirty="0" smtClean="0"/>
                          <m:t>0.12</m:t>
                        </m:r>
                        <m:r>
                          <m:rPr>
                            <m:nor/>
                          </m:rPr>
                          <a:rPr lang="en-AU" sz="1600" b="0" i="0" dirty="0" smtClean="0"/>
                          <m:t> </m:t>
                        </m:r>
                        <m:r>
                          <m:rPr>
                            <m:nor/>
                          </m:rPr>
                          <a:rPr lang="en-US" sz="1600" dirty="0"/>
                          <m:t>− </m:t>
                        </m:r>
                        <m:r>
                          <m:rPr>
                            <m:nor/>
                          </m:rPr>
                          <a:rPr lang="en-US" sz="1600" dirty="0"/>
                          <m:t>Aligned</m:t>
                        </m:r>
                        <m:r>
                          <m:rPr>
                            <m:nor/>
                          </m:rPr>
                          <a:rPr lang="en-US" sz="1600" dirty="0"/>
                          <m:t>_</m:t>
                        </m:r>
                        <m:r>
                          <m:rPr>
                            <m:nor/>
                          </m:rPr>
                          <a:rPr lang="en-US" sz="1600" dirty="0"/>
                          <m:t>RMSE</m:t>
                        </m:r>
                      </m:num>
                      <m:den>
                        <m:r>
                          <m:rPr>
                            <m:nor/>
                          </m:rPr>
                          <a:rPr lang="en-GB" sz="1600" b="0" i="0" dirty="0" smtClean="0"/>
                          <m:t>0.12</m:t>
                        </m:r>
                        <m:r>
                          <m:rPr>
                            <m:nor/>
                          </m:rPr>
                          <a:rPr lang="en-US" sz="1600" dirty="0"/>
                          <m:t>− 0.02</m:t>
                        </m:r>
                      </m:den>
                    </m:f>
                    <m:r>
                      <m:rPr>
                        <m:nor/>
                      </m:rPr>
                      <a:rPr lang="en-AU" sz="1600" b="0" i="0" dirty="0" smtClean="0">
                        <a:latin typeface="Cambria Math" panose="02040503050406030204" pitchFamily="18" charset="0"/>
                      </a:rPr>
                      <m:t> </m:t>
                    </m:r>
                    <m:r>
                      <m:rPr>
                        <m:nor/>
                      </m:rPr>
                      <a:rPr lang="en-US" sz="1600" dirty="0"/>
                      <m:t>+</m:t>
                    </m:r>
                    <m:r>
                      <m:rPr>
                        <m:nor/>
                      </m:rPr>
                      <a:rPr lang="en-AU" sz="1600" b="0" i="0" dirty="0" smtClean="0"/>
                      <m:t> </m:t>
                    </m:r>
                    <m:r>
                      <m:rPr>
                        <m:nor/>
                      </m:rPr>
                      <a:rPr lang="en-US" sz="1600" b="0" i="0" dirty="0" smtClean="0"/>
                      <m:t>0.</m:t>
                    </m:r>
                    <m:r>
                      <m:rPr>
                        <m:nor/>
                      </m:rPr>
                      <a:rPr lang="en-AU" sz="1600" b="0" i="0" dirty="0" smtClean="0"/>
                      <m:t>6</m:t>
                    </m:r>
                    <m:r>
                      <m:rPr>
                        <m:nor/>
                      </m:rPr>
                      <a:rPr lang="en-US" sz="1600" b="0" i="0" dirty="0" smtClean="0"/>
                      <m:t> ∗ </m:t>
                    </m:r>
                    <m:r>
                      <m:rPr>
                        <m:nor/>
                      </m:rPr>
                      <a:rPr lang="en-US" sz="1600" dirty="0"/>
                      <m:t>NumberOfFoundMarkers</m:t>
                    </m:r>
                  </m:oMath>
                </a14:m>
                <a:endParaRPr lang="en-US" sz="1200" dirty="0"/>
              </a:p>
              <a:p>
                <a:r>
                  <a:rPr lang="en-US" sz="1600" dirty="0"/>
                  <a:t>	Target map (0 ≤ </a:t>
                </a:r>
                <a:r>
                  <a:rPr lang="en-US" sz="1600" dirty="0" err="1"/>
                  <a:t>target_est_score</a:t>
                </a:r>
                <a:r>
                  <a:rPr lang="en-US" sz="1600" dirty="0"/>
                  <a:t> ≤ 30pt): </a:t>
                </a:r>
                <a:r>
                  <a:rPr lang="en-US" sz="1600" b="1" dirty="0"/>
                  <a:t>(Note the upper bound has now changed to 30cm)</a:t>
                </a:r>
              </a:p>
              <a:p>
                <a:pPr algn="ctr"/>
                <a:r>
                  <a:rPr lang="en-US" sz="1600" dirty="0"/>
                  <a:t>	</a:t>
                </a:r>
                <a:r>
                  <a:rPr lang="en-US" sz="1600" dirty="0" err="1"/>
                  <a:t>TargetScore</a:t>
                </a:r>
                <a:r>
                  <a:rPr lang="en-US" sz="1600" dirty="0"/>
                  <a:t>[object] </a:t>
                </a:r>
                <a14:m>
                  <m:oMath xmlns:m="http://schemas.openxmlformats.org/officeDocument/2006/math">
                    <m:r>
                      <a:rPr lang="en-GB" sz="1600" b="0" i="0" smtClean="0">
                        <a:latin typeface="Cambria Math" panose="02040503050406030204" pitchFamily="18" charset="0"/>
                      </a:rPr>
                      <m:t>=</m:t>
                    </m:r>
                    <m:r>
                      <a:rPr lang="en-AU" sz="1600" b="0" i="1" smtClean="0">
                        <a:latin typeface="Cambria Math" panose="02040503050406030204" pitchFamily="18" charset="0"/>
                      </a:rPr>
                      <m:t>3</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m:rPr>
                            <m:nor/>
                          </m:rPr>
                          <a:rPr lang="en-AU" sz="1600" b="0" i="0" smtClean="0">
                            <a:latin typeface="Cambria Math" panose="02040503050406030204" pitchFamily="18" charset="0"/>
                          </a:rPr>
                          <m:t>0.3 </m:t>
                        </m:r>
                        <m:r>
                          <m:rPr>
                            <m:nor/>
                          </m:rPr>
                          <a:rPr lang="en-US" sz="1600" dirty="0"/>
                          <m:t>−</m:t>
                        </m:r>
                        <m:r>
                          <m:rPr>
                            <m:nor/>
                          </m:rPr>
                          <a:rPr lang="en-AU" sz="1600" b="0" i="0" dirty="0" smtClean="0"/>
                          <m:t> </m:t>
                        </m:r>
                        <m:r>
                          <m:rPr>
                            <m:nor/>
                          </m:rPr>
                          <a:rPr lang="en-US" sz="1600" dirty="0"/>
                          <m:t>estimation</m:t>
                        </m:r>
                        <m:r>
                          <m:rPr>
                            <m:nor/>
                          </m:rPr>
                          <a:rPr lang="en-US" sz="1600" dirty="0"/>
                          <m:t>_</m:t>
                        </m:r>
                        <m:r>
                          <m:rPr>
                            <m:nor/>
                          </m:rPr>
                          <a:rPr lang="en-US" sz="1600" dirty="0"/>
                          <m:t>error</m:t>
                        </m:r>
                        <m:r>
                          <m:rPr>
                            <m:nor/>
                          </m:rPr>
                          <a:rPr lang="en-GB" sz="1600" b="0" i="0" dirty="0" smtClean="0"/>
                          <m:t>[</m:t>
                        </m:r>
                        <m:r>
                          <m:rPr>
                            <m:nor/>
                          </m:rPr>
                          <a:rPr lang="en-GB" sz="1600" b="0" i="0" dirty="0" smtClean="0"/>
                          <m:t>object</m:t>
                        </m:r>
                        <m:r>
                          <m:rPr>
                            <m:nor/>
                          </m:rPr>
                          <a:rPr lang="en-GB" sz="1600" b="0" i="0" dirty="0" smtClean="0"/>
                          <m:t>]</m:t>
                        </m:r>
                      </m:num>
                      <m:den>
                        <m:r>
                          <m:rPr>
                            <m:nor/>
                          </m:rPr>
                          <a:rPr lang="en-AU" sz="1600" b="0" i="0" dirty="0" smtClean="0"/>
                          <m:t>0.3 </m:t>
                        </m:r>
                        <m:r>
                          <m:rPr>
                            <m:nor/>
                          </m:rPr>
                          <a:rPr lang="en-US" sz="1600" b="0" i="0" dirty="0" smtClean="0"/>
                          <m:t>− 0.025</m:t>
                        </m:r>
                      </m:den>
                    </m:f>
                  </m:oMath>
                </a14:m>
                <a:endParaRPr lang="en-US" sz="1600" dirty="0"/>
              </a:p>
              <a:p>
                <a:pPr algn="ctr"/>
                <a:r>
                  <a:rPr lang="en-US" sz="1600" dirty="0" err="1"/>
                  <a:t>TargetEstScore</a:t>
                </a:r>
                <a:r>
                  <a:rPr lang="en-US" sz="1600" dirty="0"/>
                  <a:t> = sum(</a:t>
                </a:r>
                <a:r>
                  <a:rPr lang="en-US" sz="1600" dirty="0" err="1"/>
                  <a:t>TargetScore</a:t>
                </a:r>
                <a:r>
                  <a:rPr lang="en-US" sz="1600" dirty="0"/>
                  <a:t>)</a:t>
                </a:r>
              </a:p>
              <a:p>
                <a:r>
                  <a:rPr lang="en-US" sz="1600" dirty="0"/>
                  <a:t>	Mapping score (0 ≤ </a:t>
                </a:r>
                <a:r>
                  <a:rPr lang="en-US" sz="1600" dirty="0" err="1"/>
                  <a:t>map_score</a:t>
                </a:r>
                <a:r>
                  <a:rPr lang="en-US" sz="1600" dirty="0"/>
                  <a:t> ≤ 60pt) = </a:t>
                </a:r>
                <a:r>
                  <a:rPr lang="en-US" sz="1600" dirty="0" err="1"/>
                  <a:t>slam_score</a:t>
                </a:r>
                <a:r>
                  <a:rPr lang="en-US" sz="1600" dirty="0"/>
                  <a:t> + </a:t>
                </a:r>
                <a:r>
                  <a:rPr lang="en-US" sz="1600" dirty="0" err="1"/>
                  <a:t>target_est_score</a:t>
                </a:r>
                <a:endParaRPr lang="en-US" sz="1600" dirty="0"/>
              </a:p>
              <a:p>
                <a:r>
                  <a:rPr lang="en-US" sz="1600" dirty="0"/>
                  <a:t>Waypoint navigation (max 15 points):</a:t>
                </a:r>
              </a:p>
              <a:p>
                <a:r>
                  <a:rPr lang="en-US" sz="1600" dirty="0"/>
                  <a:t>	2pts for each success navigation. 5pts for code or demo evidence.</a:t>
                </a:r>
              </a:p>
              <a:p>
                <a:endParaRPr lang="en-US" sz="1600" dirty="0"/>
              </a:p>
              <a:p>
                <a:r>
                  <a:rPr lang="en-US" sz="1600" dirty="0"/>
                  <a:t>Full auto navigation (max 40 points):</a:t>
                </a:r>
              </a:p>
              <a:p>
                <a:r>
                  <a:rPr lang="en-US" sz="1600" dirty="0"/>
                  <a:t>	6pts for each success navigation. 10pts total for code or demo evidence (includes 5 pts for waypoint navigation and 5 pts for path planning).</a:t>
                </a:r>
              </a:p>
              <a:p>
                <a:r>
                  <a:rPr lang="en-US" sz="1600" dirty="0"/>
                  <a:t>	</a:t>
                </a:r>
              </a:p>
              <a:p>
                <a:r>
                  <a:rPr lang="en-US" sz="1600" dirty="0"/>
                  <a:t>Penalties (Max of 5 penalties total, 4 applied):</a:t>
                </a:r>
              </a:p>
              <a:p>
                <a:r>
                  <a:rPr lang="en-US" sz="1600" dirty="0"/>
                  <a:t>	-3 (or -2 if you perform semi auto navigation) points for object collisions or leaving boundary (Does not apply to evidence marks)</a:t>
                </a:r>
              </a:p>
              <a:p>
                <a:endParaRPr lang="en-US" sz="1600" dirty="0"/>
              </a:p>
              <a:p>
                <a:r>
                  <a:rPr lang="en-US" sz="1600" dirty="0"/>
                  <a:t>Marks for reaching objects will always count, however you cannot stop a run manually until a run is qualified (same definition as M4)</a:t>
                </a:r>
              </a:p>
            </p:txBody>
          </p:sp>
        </mc:Choice>
        <mc:Fallback>
          <p:sp>
            <p:nvSpPr>
              <p:cNvPr id="4" name="TextBox 3">
                <a:extLst>
                  <a:ext uri="{FF2B5EF4-FFF2-40B4-BE49-F238E27FC236}">
                    <a16:creationId xmlns:a16="http://schemas.microsoft.com/office/drawing/2014/main" id="{CA0B27D3-7B85-4485-A10E-AAC012A9B3BB}"/>
                  </a:ext>
                </a:extLst>
              </p:cNvPr>
              <p:cNvSpPr txBox="1">
                <a:spLocks noRot="1" noChangeAspect="1" noMove="1" noResize="1" noEditPoints="1" noAdjustHandles="1" noChangeArrowheads="1" noChangeShapeType="1" noTextEdit="1"/>
              </p:cNvSpPr>
              <p:nvPr/>
            </p:nvSpPr>
            <p:spPr>
              <a:xfrm>
                <a:off x="478180" y="723232"/>
                <a:ext cx="11588314" cy="5338256"/>
              </a:xfrm>
              <a:prstGeom prst="rect">
                <a:avLst/>
              </a:prstGeom>
              <a:blipFill>
                <a:blip r:embed="rId2"/>
                <a:stretch>
                  <a:fillRect l="-263" t="-343" r="-316" b="-571"/>
                </a:stretch>
              </a:blipFill>
            </p:spPr>
            <p:txBody>
              <a:bodyPr/>
              <a:lstStyle/>
              <a:p>
                <a:r>
                  <a:rPr lang="en-AU">
                    <a:noFill/>
                  </a:rPr>
                  <a:t> </a:t>
                </a:r>
              </a:p>
            </p:txBody>
          </p:sp>
        </mc:Fallback>
      </mc:AlternateContent>
      <p:sp>
        <p:nvSpPr>
          <p:cNvPr id="5" name="TextBox 4">
            <a:extLst>
              <a:ext uri="{FF2B5EF4-FFF2-40B4-BE49-F238E27FC236}">
                <a16:creationId xmlns:a16="http://schemas.microsoft.com/office/drawing/2014/main" id="{39784D5F-7BED-4F6C-8ADD-093AFF32B39D}"/>
              </a:ext>
            </a:extLst>
          </p:cNvPr>
          <p:cNvSpPr txBox="1"/>
          <p:nvPr/>
        </p:nvSpPr>
        <p:spPr>
          <a:xfrm>
            <a:off x="478180" y="7379"/>
            <a:ext cx="11713820" cy="830997"/>
          </a:xfrm>
          <a:prstGeom prst="rect">
            <a:avLst/>
          </a:prstGeom>
          <a:noFill/>
        </p:spPr>
        <p:txBody>
          <a:bodyPr wrap="square" rtlCol="0">
            <a:spAutoFit/>
          </a:bodyPr>
          <a:lstStyle/>
          <a:p>
            <a:pPr algn="ctr"/>
            <a:r>
              <a:rPr lang="en-AU" sz="4800" dirty="0"/>
              <a:t>Final Demo: Evaluation</a:t>
            </a:r>
          </a:p>
        </p:txBody>
      </p:sp>
    </p:spTree>
    <p:extLst>
      <p:ext uri="{BB962C8B-B14F-4D97-AF65-F5344CB8AC3E}">
        <p14:creationId xmlns:p14="http://schemas.microsoft.com/office/powerpoint/2010/main" val="8624789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2097</TotalTime>
  <Words>1118</Words>
  <Application>Microsoft Office PowerPoint</Application>
  <PresentationFormat>Widescreen</PresentationFormat>
  <Paragraphs>125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Cambria Math</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Morris Gu</cp:lastModifiedBy>
  <cp:revision>385</cp:revision>
  <dcterms:created xsi:type="dcterms:W3CDTF">2020-08-07T03:38:28Z</dcterms:created>
  <dcterms:modified xsi:type="dcterms:W3CDTF">2024-10-07T07:21:30Z</dcterms:modified>
</cp:coreProperties>
</file>