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B51D71-31EE-4EDF-AE6C-9763803481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BAC725-FC39-4D20-9784-6BC9462D5E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987D56-687A-484E-870F-1A86CFB2865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C9D824-95EF-481D-8CC6-47915469764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077C6D-EBBE-4630-ACAC-071B9BBAD1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7F66A8-C1E9-41F9-987F-0BD93E220F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A0FF29-6EDC-4F44-8370-D2A2FBC470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6EA8DA-E2E5-4B22-B4AB-5731C4E238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61800" y="3267360"/>
            <a:ext cx="941760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BC9749-B414-410E-9D78-3C60631956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8D8571-504A-4183-9F99-82F88538B6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B358DF-43C2-4CC2-8BB8-40E106B8DE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E27B56-ACBD-46A3-9A32-9C01E297CC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6"/>
          <p:cNvSpPr/>
          <p:nvPr/>
        </p:nvSpPr>
        <p:spPr>
          <a:xfrm>
            <a:off x="0" y="0"/>
            <a:ext cx="4564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</a:t>
            </a:r>
            <a:r>
              <a:rPr b="0" lang="en-AU" sz="1800" spc="-1" strike="noStrike">
                <a:latin typeface="Arial"/>
              </a:rPr>
              <a:t>edit the </a:t>
            </a:r>
            <a:r>
              <a:rPr b="0" lang="en-AU" sz="1800" spc="-1" strike="noStrike">
                <a:latin typeface="Arial"/>
              </a:rPr>
              <a:t>title text </a:t>
            </a:r>
            <a:r>
              <a:rPr b="0" lang="en-AU" sz="1800" spc="-1" strike="noStrike">
                <a:latin typeface="Arial"/>
              </a:rPr>
              <a:t>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 rot="16200000">
            <a:off x="9959400" y="4047480"/>
            <a:ext cx="35805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A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AU" sz="1400" spc="-1" strike="noStrike">
                <a:latin typeface="Times New Roman"/>
              </a:rPr>
              <a:t>&lt;footer&gt;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AU" sz="3600" spc="-1" strike="noStrike">
                <a:solidFill>
                  <a:srgbClr val="a6a6a6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6A9E563C-B7E8-498E-9F84-A458D5C33B77}" type="slidenum">
              <a:rPr b="0" lang="en-AU" sz="3600" spc="-1" strike="noStrike">
                <a:solidFill>
                  <a:srgbClr val="a6a6a6"/>
                </a:solidFill>
                <a:latin typeface="Century Schoolbook"/>
              </a:rPr>
              <a:t>&lt;number&gt;</a:t>
            </a:fld>
            <a:endParaRPr b="0" lang="en-AU" sz="36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 rot="16200000">
            <a:off x="10797480" y="999360"/>
            <a:ext cx="19044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AU" sz="1400" spc="-1" strike="noStrike">
                <a:latin typeface="Times New Roman"/>
              </a:defRPr>
            </a:lvl1pPr>
          </a:lstStyle>
          <a:p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www.craiyon.com/" TargetMode="External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docs.opencv.org/4.x/dc/dbb/tutorial_py_calibration.html" TargetMode="External"/><Relationship Id="rId2" Type="http://schemas.openxmlformats.org/officeDocument/2006/relationships/hyperlink" Target="https://learnopencv.com/camera-calibration-using-opencv/" TargetMode="External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9"/>
          <p:cNvSpPr/>
          <p:nvPr/>
        </p:nvSpPr>
        <p:spPr>
          <a:xfrm>
            <a:off x="478080" y="17244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ECE4078  Intelligent robotics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44" name="TextBox 3"/>
          <p:cNvSpPr/>
          <p:nvPr/>
        </p:nvSpPr>
        <p:spPr>
          <a:xfrm>
            <a:off x="735120" y="6316200"/>
            <a:ext cx="10720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Lab 2-1: Wheel and Camera Calibration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45" name="Picture 1" descr="A robot standing in a store&#10;&#10;Description automatically generated"/>
          <p:cNvPicPr/>
          <p:nvPr/>
        </p:nvPicPr>
        <p:blipFill>
          <a:blip r:embed="rId1"/>
          <a:stretch/>
        </p:blipFill>
        <p:spPr>
          <a:xfrm>
            <a:off x="3805200" y="1138680"/>
            <a:ext cx="4579920" cy="4579920"/>
          </a:xfrm>
          <a:prstGeom prst="rect">
            <a:avLst/>
          </a:prstGeom>
          <a:ln w="0"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735120" y="5730120"/>
            <a:ext cx="1072044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AU" sz="12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AI art generated by </a:t>
            </a:r>
            <a:r>
              <a:rPr b="0" lang="en-AU" sz="1200" spc="-1" strike="noStrike" u="sng">
                <a:solidFill>
                  <a:srgbClr val="67aabf"/>
                </a:solidFill>
                <a:uFillTx/>
                <a:latin typeface="Century Schoolbook"/>
                <a:ea typeface="DejaVu Sans"/>
                <a:hlinkClick r:id="rId2"/>
              </a:rPr>
              <a:t>https://www.craiyon.com/</a:t>
            </a:r>
            <a:endParaRPr b="0" lang="en-AU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AU" sz="12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(prompt: “</a:t>
            </a:r>
            <a:r>
              <a:rPr b="0" lang="en-GB" sz="12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 penguin robot shopping for fruits and vegetables in a supermarket</a:t>
            </a:r>
            <a:r>
              <a:rPr b="0" lang="en-AU" sz="12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”)</a:t>
            </a:r>
            <a:endParaRPr b="0" lang="en-A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9"/>
          <p:cNvSpPr/>
          <p:nvPr/>
        </p:nvSpPr>
        <p:spPr>
          <a:xfrm>
            <a:off x="478080" y="17244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ECE4078  Intelligent robotics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48" name="TextBox 6"/>
          <p:cNvSpPr/>
          <p:nvPr/>
        </p:nvSpPr>
        <p:spPr>
          <a:xfrm>
            <a:off x="1598040" y="2099520"/>
            <a:ext cx="3243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AU" sz="2800" spc="-1" strike="noStrike">
                <a:solidFill>
                  <a:srgbClr val="ff0000"/>
                </a:solidFill>
                <a:latin typeface="Century Schoolbook"/>
                <a:ea typeface="DejaVu Sans"/>
              </a:rPr>
              <a:t>*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49" name="TextBox 2"/>
          <p:cNvSpPr/>
          <p:nvPr/>
        </p:nvSpPr>
        <p:spPr>
          <a:xfrm>
            <a:off x="735120" y="5979240"/>
            <a:ext cx="10720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From this week you will be working as teams.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Each team will adopt a PenguinPi for the rest of the semester. Please treat it well.</a:t>
            </a:r>
            <a:endParaRPr b="0" lang="en-AU" sz="1800" spc="-1" strike="noStrike">
              <a:latin typeface="Arial"/>
            </a:endParaRPr>
          </a:p>
        </p:txBody>
      </p:sp>
      <p:graphicFrame>
        <p:nvGraphicFramePr>
          <p:cNvPr id="50" name="Table 3"/>
          <p:cNvGraphicFramePr/>
          <p:nvPr/>
        </p:nvGraphicFramePr>
        <p:xfrm>
          <a:off x="1923840" y="1495800"/>
          <a:ext cx="8554320" cy="4353120"/>
        </p:xfrm>
        <a:graphic>
          <a:graphicData uri="http://schemas.openxmlformats.org/drawingml/2006/table">
            <a:tbl>
              <a:tblPr/>
              <a:tblGrid>
                <a:gridCol w="1076760"/>
                <a:gridCol w="3575160"/>
                <a:gridCol w="3902760"/>
              </a:tblGrid>
              <a:tr h="3351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Week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Objectives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Milestones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1: M1-1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Introduction and setup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2: M2-1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Calibration, ARUCO markers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M1 due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3: M2-2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SLAM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4: M2-3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SLAM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5: M3-1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Object recognition &amp; localisation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M2 due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6: M3-2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Object recognition &amp; localisation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7: M4-1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Navigation &amp; Planning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M3 due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8: M4-2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Navigation &amp; Planning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31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9: M5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Integration &amp; Improvement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M4 due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10: Final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Trial run of final demo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M5 due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11: Final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Improving your final demo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12: Final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Final demo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Final demo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1" name="Straight Connector 4"/>
          <p:cNvSpPr/>
          <p:nvPr/>
        </p:nvSpPr>
        <p:spPr>
          <a:xfrm>
            <a:off x="1654200" y="2047680"/>
            <a:ext cx="887508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49"/>
          <p:cNvSpPr/>
          <p:nvPr/>
        </p:nvSpPr>
        <p:spPr>
          <a:xfrm>
            <a:off x="478080" y="17244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Milestone 2: SLAM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53" name="TextBox 3"/>
          <p:cNvSpPr/>
          <p:nvPr/>
        </p:nvSpPr>
        <p:spPr>
          <a:xfrm>
            <a:off x="478080" y="1003680"/>
            <a:ext cx="5792040" cy="53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PenguinPi is at the supermarket.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It can read the aisle labels if it sees them, it also remembers how its wheels has moved.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How would it know where itself is and where those aisles are while wondering around?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M2 is all about SLAM, in which the robot uses information from its motion model and camera inputs to estimate the position of all 10 aisle labels (ARUCO markers) in a supermarket (3m x 3m arena), in which it started at (x,y,theta) = (0,0,0)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You will need to install a few additional Python packages. Please read the </a:t>
            </a:r>
            <a:r>
              <a:rPr b="0" i="1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README.md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carefully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Live demo marking wk5 (will talk more in wk4): see </a:t>
            </a:r>
            <a:r>
              <a:rPr b="0" i="1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M2_marking_instructions.md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54" name="Picture 2" descr="A screenshot of a video game&#10;&#10;Description automatically generated"/>
          <p:cNvPicPr/>
          <p:nvPr/>
        </p:nvPicPr>
        <p:blipFill>
          <a:blip r:embed="rId1"/>
          <a:stretch/>
        </p:blipFill>
        <p:spPr>
          <a:xfrm>
            <a:off x="6334920" y="1143000"/>
            <a:ext cx="5792040" cy="570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49"/>
          <p:cNvSpPr/>
          <p:nvPr/>
        </p:nvSpPr>
        <p:spPr>
          <a:xfrm>
            <a:off x="478080" y="17244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M2 – Wheel Calibration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56" name="TextBox 3"/>
          <p:cNvSpPr/>
          <p:nvPr/>
        </p:nvSpPr>
        <p:spPr>
          <a:xfrm>
            <a:off x="478080" y="1143000"/>
            <a:ext cx="1152612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Task 1: Wheel calibration (Week 2)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Objective is to calculate the wheel radius </a:t>
            </a:r>
            <a:r>
              <a:rPr b="0" i="1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 and the distance between both wheels </a:t>
            </a:r>
            <a:r>
              <a:rPr b="0" i="1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L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You will need to modify “wheel_calibration.py”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Using the motion equations from the lectures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br>
              <a:rPr sz="1800"/>
            </a:b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Figure out how to estimate  and  by driving forwards and spinning on the spot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The wheel radius is saved in “scale.txt”, wheel distance in “baseline.txt”, under “calibration/param/”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49"/>
          <p:cNvSpPr/>
          <p:nvPr/>
        </p:nvSpPr>
        <p:spPr>
          <a:xfrm>
            <a:off x="478080" y="17244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M2 – Camera Calibration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58" name="TextBox 3"/>
          <p:cNvSpPr/>
          <p:nvPr/>
        </p:nvSpPr>
        <p:spPr>
          <a:xfrm>
            <a:off x="478080" y="1143000"/>
            <a:ext cx="1152612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Task 2: Camera calibration (Week 2)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Objective is to calculate the </a:t>
            </a:r>
            <a:r>
              <a:rPr b="1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intrinsic parameters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 of the camera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(you’ll learn more about this in M3 / Week 5 workshop)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Modify “calib_pic.py” based on your M1 to move the robot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Then run “calib_pic.py” to take a picture of the calibration rig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Using the “camera_calibration.py” script, calibrate the camera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(Make sure you click the dots in the correct order)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no need to modify “camera_calibration.py”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Your results are saved in “intrinsic.txt”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59" name="Picture 5" descr="A picture containing text, indoor&#10;&#10;Description automatically generated"/>
          <p:cNvPicPr/>
          <p:nvPr/>
        </p:nvPicPr>
        <p:blipFill>
          <a:blip r:embed="rId1"/>
          <a:stretch/>
        </p:blipFill>
        <p:spPr>
          <a:xfrm>
            <a:off x="8587800" y="3746880"/>
            <a:ext cx="3416760" cy="293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49"/>
          <p:cNvSpPr/>
          <p:nvPr/>
        </p:nvSpPr>
        <p:spPr>
          <a:xfrm>
            <a:off x="478080" y="17244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M2 – SLAM (Week 3&amp;4)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61" name="TextBox 3"/>
          <p:cNvSpPr/>
          <p:nvPr/>
        </p:nvSpPr>
        <p:spPr>
          <a:xfrm>
            <a:off x="478080" y="1143000"/>
            <a:ext cx="116323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Task 3: SLAM (Week 3 &amp; 4)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Estimate the position of the robot and ARUCO markers in the environment using a Kalman filter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You’ll need to modify “robot.py” and “ekf.py” under the “slam” folder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When running “operate.py”, press ENTER to start slam and press S to save the map (predicted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marker positions) as “slam.txt“ under a “lab_output” folder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Will talk about this more next week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Also check out the additional contents in </a:t>
            </a:r>
            <a:r>
              <a:rPr b="0" i="1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Lab2_additional_contents.pptx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49"/>
          <p:cNvSpPr/>
          <p:nvPr/>
        </p:nvSpPr>
        <p:spPr>
          <a:xfrm>
            <a:off x="478080" y="17244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Additional recommendations (optional)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63" name="TextBox 50"/>
          <p:cNvSpPr/>
          <p:nvPr/>
        </p:nvSpPr>
        <p:spPr>
          <a:xfrm>
            <a:off x="667080" y="1104120"/>
            <a:ext cx="1133568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By default, the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“wheel_calibration.py” script will require you to provide a time for it to travel 1m or  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What might you do to improve this? Do you always need to travel exactly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1m or ?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An alternative way to calibrate your camera is to take multiple images of a calibration checkerboard: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See </a:t>
            </a:r>
            <a:r>
              <a:rPr b="0" lang="en-AU" sz="1800" spc="-1" strike="noStrike" u="sng">
                <a:solidFill>
                  <a:srgbClr val="67aabf"/>
                </a:solidFill>
                <a:uFillTx/>
                <a:latin typeface="Century Schoolbook"/>
                <a:ea typeface="DejaVu Sans"/>
                <a:hlinkClick r:id="rId1"/>
              </a:rPr>
              <a:t>https://docs.opencv.org/4.x/dc/dbb/tutorial_py_calibration.html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and </a:t>
            </a:r>
            <a:r>
              <a:rPr b="0" lang="en-AU" sz="1800" spc="-1" strike="noStrike" u="sng">
                <a:solidFill>
                  <a:srgbClr val="67aabf"/>
                </a:solidFill>
                <a:uFillTx/>
                <a:latin typeface="Century Schoolbook"/>
                <a:ea typeface="DejaVu Sans"/>
                <a:hlinkClick r:id="rId2"/>
              </a:rPr>
              <a:t>https://learnopencv.com/camera-calibration-using-opencv/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for more details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After calibrating the wheels, make a basic script that will estimate the position of the robot given key 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presses, this can be used to validate your estimations and will be useful for SLAM next week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49"/>
          <p:cNvSpPr/>
          <p:nvPr/>
        </p:nvSpPr>
        <p:spPr>
          <a:xfrm>
            <a:off x="478080" y="17244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M1 marking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65" name="TextBox 3"/>
          <p:cNvSpPr/>
          <p:nvPr/>
        </p:nvSpPr>
        <p:spPr>
          <a:xfrm>
            <a:off x="478080" y="946080"/>
            <a:ext cx="11526120" cy="61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You don’t need to be marked again if you have been marked last week already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Check out the bottom of </a:t>
            </a:r>
            <a:r>
              <a:rPr b="0" i="1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README.md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under the Week00-01 folder for the marking procedure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Step 1: (BEFORE coming to the lab)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Submit a zipped folder containing: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Necessary files to run your solution (operate.py, util/, pics/, don’t include your Python venv)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 text file of commands / self notes for easy copying and pasting (optional)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Step 2: (BEFORE the demonstrator comes to mark you)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Close all folders / applications / windows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Log into Moodle navigate to the M1 submission box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Make an empty folder called “LiveDemo” in your home directory (  ~/LiveDemo/   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Step 3: (DURING the marking period)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Download your submission from Moodle into the LiveDemo folder and extract the contents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Connect to the robot via WiFi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Activate your python venv by typing “PenguinPi/Scripts/activate” in your terminal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Navigate into the unzipped submission “cd LiveDemo/Week00-01/” in your terminal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When the demonstrator says it’s fine to start you may run your solution by typing “python operate.py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 --ip 192.168.50.1 --port 8080” in your terminal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</TotalTime>
  <Application>LibreOffice/7.3.7.2$Linux_X86_64 LibreOffice_project/30$Build-2</Application>
  <AppVersion>15.0000</AppVersion>
  <Words>1066</Words>
  <Paragraphs>123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2020-08-07T03:38:28Z</dcterms:created>
  <dc:creator>Kal</dc:creator>
  <dc:description/>
  <dc:language>en-AU</dc:language>
  <cp:lastModifiedBy/>
  <dcterms:modified xsi:type="dcterms:W3CDTF">2024-07-21T09:42:33Z</dcterms:modified>
  <cp:revision>150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