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gif" ContentType="image/gif"/>
  <Override PartName="/ppt/media/image6.png" ContentType="image/png"/>
  <Override PartName="/ppt/media/image11.png" ContentType="image/png"/>
  <Override PartName="/ppt/media/media3.mp4" ContentType="video/mp4"/>
  <Override PartName="/ppt/media/image5.png" ContentType="image/png"/>
  <Override PartName="/ppt/media/image10.png" ContentType="image/png"/>
  <Override PartName="/ppt/media/image4.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EF5D193-4A30-4347-80CA-89CFD0848324}" type="slidenum">
              <a:t>&lt;#&gt;</a:t>
            </a:fld>
          </a:p>
        </p:txBody>
      </p:sp>
      <p:sp>
        <p:nvSpPr>
          <p:cNvPr id="4" name="PlaceHolder 3"/>
          <p:cNvSpPr>
            <a:spLocks noGrp="1"/>
          </p:cNvSpPr>
          <p:nvPr>
            <p:ph type="dt" idx="1"/>
          </p:nvPr>
        </p:nvSpPr>
        <p:spPr/>
        <p:txBody>
          <a:bodyPr/>
          <a:p>
            <a:r>
              <a:rPr lang="en-A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61800" y="758880"/>
            <a:ext cx="9417960" cy="4041360"/>
          </a:xfrm>
          <a:prstGeom prst="rect">
            <a:avLst/>
          </a:prstGeom>
          <a:noFill/>
          <a:ln w="0">
            <a:noFill/>
          </a:ln>
        </p:spPr>
        <p:txBody>
          <a:bodyPr lIns="0" rIns="0" tIns="0" bIns="0" anchor="ctr">
            <a:noAutofit/>
          </a:bodyPr>
          <a:p>
            <a:endParaRPr b="0" lang="en-US" sz="1800" spc="-1" strike="noStrike">
              <a:solidFill>
                <a:srgbClr val="ffffff"/>
              </a:solidFill>
              <a:latin typeface="Century Schoolbook"/>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4EC99D2-2F00-4211-A0C8-CF944B37BCEE}" type="slidenum">
              <a:t>&lt;#&gt;</a:t>
            </a:fld>
          </a:p>
        </p:txBody>
      </p:sp>
      <p:sp>
        <p:nvSpPr>
          <p:cNvPr id="7" name="PlaceHolder 6"/>
          <p:cNvSpPr>
            <a:spLocks noGrp="1"/>
          </p:cNvSpPr>
          <p:nvPr>
            <p:ph type="dt" idx="1"/>
          </p:nvPr>
        </p:nvSpPr>
        <p:spPr/>
        <p:txBody>
          <a:bodyPr/>
          <a:p>
            <a:r>
              <a:rPr lang="en-A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61800" y="758880"/>
            <a:ext cx="9417960" cy="4041360"/>
          </a:xfrm>
          <a:prstGeom prst="rect">
            <a:avLst/>
          </a:prstGeom>
          <a:noFill/>
          <a:ln w="0">
            <a:noFill/>
          </a:ln>
        </p:spPr>
        <p:txBody>
          <a:bodyPr lIns="0" rIns="0" tIns="0" bIns="0" anchor="ctr">
            <a:noAutofit/>
          </a:bodyPr>
          <a:p>
            <a:endParaRPr b="0" lang="en-US" sz="1800" spc="-1" strike="noStrike">
              <a:solidFill>
                <a:srgbClr val="ffffff"/>
              </a:solidFill>
              <a:latin typeface="Century Schoolbook"/>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D29C527-74FF-433F-A67B-7706AA7340BF}" type="slidenum">
              <a:t>&lt;#&gt;</a:t>
            </a:fld>
          </a:p>
        </p:txBody>
      </p:sp>
      <p:sp>
        <p:nvSpPr>
          <p:cNvPr id="9" name="PlaceHolder 8"/>
          <p:cNvSpPr>
            <a:spLocks noGrp="1"/>
          </p:cNvSpPr>
          <p:nvPr>
            <p:ph type="dt" idx="1"/>
          </p:nvPr>
        </p:nvSpPr>
        <p:spPr/>
        <p:txBody>
          <a:bodyPr/>
          <a:p>
            <a:r>
              <a:rPr lang="en-A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61800" y="758880"/>
            <a:ext cx="9417960" cy="4041360"/>
          </a:xfrm>
          <a:prstGeom prst="rect">
            <a:avLst/>
          </a:prstGeom>
          <a:noFill/>
          <a:ln w="0">
            <a:noFill/>
          </a:ln>
        </p:spPr>
        <p:txBody>
          <a:bodyPr lIns="0" rIns="0" tIns="0" bIns="0" anchor="ctr">
            <a:noAutofit/>
          </a:bodyPr>
          <a:p>
            <a:endParaRPr b="0" lang="en-US" sz="1800" spc="-1" strike="noStrike">
              <a:solidFill>
                <a:srgbClr val="ffffff"/>
              </a:solidFill>
              <a:latin typeface="Century Schoolbook"/>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E3BD0F6-2D5E-4999-8530-CBCBEEDCDBEE}" type="slidenum">
              <a:t>&lt;#&gt;</a:t>
            </a:fld>
          </a:p>
        </p:txBody>
      </p:sp>
      <p:sp>
        <p:nvSpPr>
          <p:cNvPr id="11" name="PlaceHolder 10"/>
          <p:cNvSpPr>
            <a:spLocks noGrp="1"/>
          </p:cNvSpPr>
          <p:nvPr>
            <p:ph type="dt" idx="1"/>
          </p:nvPr>
        </p:nvSpPr>
        <p:spPr/>
        <p:txBody>
          <a:bodyPr/>
          <a:p>
            <a:r>
              <a:rPr lang="en-A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61800" y="758880"/>
            <a:ext cx="9417960" cy="4041360"/>
          </a:xfrm>
          <a:prstGeom prst="rect">
            <a:avLst/>
          </a:prstGeom>
          <a:noFill/>
          <a:ln w="0">
            <a:noFill/>
          </a:ln>
        </p:spPr>
        <p:txBody>
          <a:bodyPr lIns="0" rIns="0" tIns="0" bIns="0" anchor="ctr">
            <a:noAutofit/>
          </a:bodyPr>
          <a:p>
            <a:endParaRPr b="0" lang="en-US" sz="1800" spc="-1" strike="noStrike">
              <a:solidFill>
                <a:srgbClr val="ffffff"/>
              </a:solidFill>
              <a:latin typeface="Century Schoolbook"/>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EC78D96-B32E-4FD5-979D-D2774E558902}" type="slidenum">
              <a:t>&lt;#&gt;</a:t>
            </a:fld>
          </a:p>
        </p:txBody>
      </p:sp>
      <p:sp>
        <p:nvSpPr>
          <p:cNvPr id="6" name="PlaceHolder 5"/>
          <p:cNvSpPr>
            <a:spLocks noGrp="1"/>
          </p:cNvSpPr>
          <p:nvPr>
            <p:ph type="dt" idx="1"/>
          </p:nvPr>
        </p:nvSpPr>
        <p:spPr/>
        <p:txBody>
          <a:bodyPr/>
          <a:p>
            <a:r>
              <a:rPr lang="en-A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61800" y="758880"/>
            <a:ext cx="9417960" cy="4041360"/>
          </a:xfrm>
          <a:prstGeom prst="rect">
            <a:avLst/>
          </a:prstGeom>
          <a:noFill/>
          <a:ln w="0">
            <a:noFill/>
          </a:ln>
        </p:spPr>
        <p:txBody>
          <a:bodyPr lIns="0" rIns="0" tIns="0" bIns="0" anchor="ctr">
            <a:noAutofit/>
          </a:bodyPr>
          <a:p>
            <a:endParaRPr b="0" lang="en-US" sz="1800" spc="-1" strike="noStrike">
              <a:solidFill>
                <a:srgbClr val="ffffff"/>
              </a:solidFill>
              <a:latin typeface="Century Schoolbook"/>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D018298-70C9-40C2-89BE-EEAE56CFE598}" type="slidenum">
              <a:t>&lt;#&gt;</a:t>
            </a:fld>
          </a:p>
        </p:txBody>
      </p:sp>
      <p:sp>
        <p:nvSpPr>
          <p:cNvPr id="6" name="PlaceHolder 5"/>
          <p:cNvSpPr>
            <a:spLocks noGrp="1"/>
          </p:cNvSpPr>
          <p:nvPr>
            <p:ph type="dt" idx="1"/>
          </p:nvPr>
        </p:nvSpPr>
        <p:spPr/>
        <p:txBody>
          <a:bodyPr/>
          <a:p>
            <a:r>
              <a:rPr lang="en-A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61800" y="758880"/>
            <a:ext cx="9417960" cy="4041360"/>
          </a:xfrm>
          <a:prstGeom prst="rect">
            <a:avLst/>
          </a:prstGeom>
          <a:noFill/>
          <a:ln w="0">
            <a:noFill/>
          </a:ln>
        </p:spPr>
        <p:txBody>
          <a:bodyPr lIns="0" rIns="0" tIns="0" bIns="0" anchor="ctr">
            <a:noAutofit/>
          </a:bodyPr>
          <a:p>
            <a:endParaRPr b="0" lang="en-US" sz="1800" spc="-1" strike="noStrike">
              <a:solidFill>
                <a:srgbClr val="ffffff"/>
              </a:solidFill>
              <a:latin typeface="Century Schoolbook"/>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F662159-CCB2-4866-B165-AED37CC0E50C}" type="slidenum">
              <a:t>&lt;#&gt;</a:t>
            </a:fld>
          </a:p>
        </p:txBody>
      </p:sp>
      <p:sp>
        <p:nvSpPr>
          <p:cNvPr id="7" name="PlaceHolder 6"/>
          <p:cNvSpPr>
            <a:spLocks noGrp="1"/>
          </p:cNvSpPr>
          <p:nvPr>
            <p:ph type="dt" idx="1"/>
          </p:nvPr>
        </p:nvSpPr>
        <p:spPr/>
        <p:txBody>
          <a:bodyPr/>
          <a:p>
            <a:r>
              <a:rPr lang="en-A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61800" y="758880"/>
            <a:ext cx="9417960" cy="4041360"/>
          </a:xfrm>
          <a:prstGeom prst="rect">
            <a:avLst/>
          </a:prstGeom>
          <a:noFill/>
          <a:ln w="0">
            <a:noFill/>
          </a:ln>
        </p:spPr>
        <p:txBody>
          <a:bodyPr lIns="0" rIns="0" tIns="0" bIns="0" anchor="ctr">
            <a:noAutofit/>
          </a:bodyPr>
          <a:p>
            <a:endParaRPr b="0" lang="en-US" sz="1800" spc="-1" strike="noStrike">
              <a:solidFill>
                <a:srgbClr val="ffffff"/>
              </a:solidFill>
              <a:latin typeface="Century School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3B431F7-4791-476D-915F-4233B25C71F9}" type="slidenum">
              <a:t>&lt;#&gt;</a:t>
            </a:fld>
          </a:p>
        </p:txBody>
      </p:sp>
      <p:sp>
        <p:nvSpPr>
          <p:cNvPr id="5" name="PlaceHolder 4"/>
          <p:cNvSpPr>
            <a:spLocks noGrp="1"/>
          </p:cNvSpPr>
          <p:nvPr>
            <p:ph type="dt" idx="1"/>
          </p:nvPr>
        </p:nvSpPr>
        <p:spPr/>
        <p:txBody>
          <a:bodyPr/>
          <a:p>
            <a:r>
              <a:rPr lang="en-A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61800" y="3268080"/>
            <a:ext cx="9417960" cy="137160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C3F4DB2-FBD5-4CFB-B085-8BA0C38F32FC}" type="slidenum">
              <a:t>&lt;#&gt;</a:t>
            </a:fld>
          </a:p>
        </p:txBody>
      </p:sp>
      <p:sp>
        <p:nvSpPr>
          <p:cNvPr id="5" name="PlaceHolder 4"/>
          <p:cNvSpPr>
            <a:spLocks noGrp="1"/>
          </p:cNvSpPr>
          <p:nvPr>
            <p:ph type="dt" idx="1"/>
          </p:nvPr>
        </p:nvSpPr>
        <p:spPr/>
        <p:txBody>
          <a:bodyPr/>
          <a:p>
            <a:r>
              <a:rPr lang="en-A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61800" y="758880"/>
            <a:ext cx="9417960" cy="4041360"/>
          </a:xfrm>
          <a:prstGeom prst="rect">
            <a:avLst/>
          </a:prstGeom>
          <a:noFill/>
          <a:ln w="0">
            <a:noFill/>
          </a:ln>
        </p:spPr>
        <p:txBody>
          <a:bodyPr lIns="0" rIns="0" tIns="0" bIns="0" anchor="ctr">
            <a:noAutofit/>
          </a:bodyPr>
          <a:p>
            <a:endParaRPr b="0" lang="en-US" sz="1800" spc="-1" strike="noStrike">
              <a:solidFill>
                <a:srgbClr val="ffffff"/>
              </a:solidFill>
              <a:latin typeface="Century Schoolbook"/>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50E24A3-38F9-4DAE-BEDE-324E585E03B6}" type="slidenum">
              <a:t>&lt;#&gt;</a:t>
            </a:fld>
          </a:p>
        </p:txBody>
      </p:sp>
      <p:sp>
        <p:nvSpPr>
          <p:cNvPr id="8" name="PlaceHolder 7"/>
          <p:cNvSpPr>
            <a:spLocks noGrp="1"/>
          </p:cNvSpPr>
          <p:nvPr>
            <p:ph type="dt" idx="1"/>
          </p:nvPr>
        </p:nvSpPr>
        <p:spPr/>
        <p:txBody>
          <a:bodyPr/>
          <a:p>
            <a:r>
              <a:rPr lang="en-A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61800" y="758880"/>
            <a:ext cx="9417960" cy="4041360"/>
          </a:xfrm>
          <a:prstGeom prst="rect">
            <a:avLst/>
          </a:prstGeom>
          <a:noFill/>
          <a:ln w="0">
            <a:noFill/>
          </a:ln>
        </p:spPr>
        <p:txBody>
          <a:bodyPr lIns="0" rIns="0" tIns="0" bIns="0" anchor="ctr">
            <a:noAutofit/>
          </a:bodyPr>
          <a:p>
            <a:endParaRPr b="0" lang="en-US" sz="1800" spc="-1" strike="noStrike">
              <a:solidFill>
                <a:srgbClr val="ffffff"/>
              </a:solidFill>
              <a:latin typeface="Century Schoolbook"/>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1401017-1F85-48A6-9616-90722A310C84}" type="slidenum">
              <a:t>&lt;#&gt;</a:t>
            </a:fld>
          </a:p>
        </p:txBody>
      </p:sp>
      <p:sp>
        <p:nvSpPr>
          <p:cNvPr id="8" name="PlaceHolder 7"/>
          <p:cNvSpPr>
            <a:spLocks noGrp="1"/>
          </p:cNvSpPr>
          <p:nvPr>
            <p:ph type="dt" idx="1"/>
          </p:nvPr>
        </p:nvSpPr>
        <p:spPr/>
        <p:txBody>
          <a:bodyPr/>
          <a:p>
            <a:r>
              <a:rPr lang="en-A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61800" y="758880"/>
            <a:ext cx="9417960" cy="4041360"/>
          </a:xfrm>
          <a:prstGeom prst="rect">
            <a:avLst/>
          </a:prstGeom>
          <a:noFill/>
          <a:ln w="0">
            <a:noFill/>
          </a:ln>
        </p:spPr>
        <p:txBody>
          <a:bodyPr lIns="0" rIns="0" tIns="0" bIns="0" anchor="ctr">
            <a:noAutofit/>
          </a:bodyPr>
          <a:p>
            <a:endParaRPr b="0" lang="en-US" sz="1800" spc="-1" strike="noStrike">
              <a:solidFill>
                <a:srgbClr val="ffffff"/>
              </a:solidFill>
              <a:latin typeface="Century Schoolbook"/>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5000"/>
              </a:lnSpc>
              <a:spcBef>
                <a:spcPts val="1417"/>
              </a:spcBef>
              <a:buNone/>
            </a:pPr>
            <a:endParaRPr b="0" lang="en-US" sz="1800" spc="9" strike="noStrike">
              <a:solidFill>
                <a:srgbClr val="ffffff"/>
              </a:solidFill>
              <a:latin typeface="Century School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744805C-B94F-484B-B5EF-59CE6678001B}" type="slidenum">
              <a:t>&lt;#&gt;</a:t>
            </a:fld>
          </a:p>
        </p:txBody>
      </p:sp>
      <p:sp>
        <p:nvSpPr>
          <p:cNvPr id="8" name="PlaceHolder 7"/>
          <p:cNvSpPr>
            <a:spLocks noGrp="1"/>
          </p:cNvSpPr>
          <p:nvPr>
            <p:ph type="dt" idx="1"/>
          </p:nvPr>
        </p:nvSpPr>
        <p:spPr/>
        <p:txBody>
          <a:bodyPr/>
          <a:p>
            <a:r>
              <a:rPr lang="en-A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437"/>
        </a:solidFill>
      </p:bgPr>
    </p:bg>
    <p:spTree>
      <p:nvGrpSpPr>
        <p:cNvPr id="1" name=""/>
        <p:cNvGrpSpPr/>
        <p:nvPr/>
      </p:nvGrpSpPr>
      <p:grpSpPr>
        <a:xfrm>
          <a:off x="0" y="0"/>
          <a:ext cx="0" cy="0"/>
          <a:chOff x="0" y="0"/>
          <a:chExt cx="0" cy="0"/>
        </a:xfrm>
      </p:grpSpPr>
      <p:sp>
        <p:nvSpPr>
          <p:cNvPr id="0" name="Rectangle 6" hidden="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 name="PlaceHolder 1"/>
          <p:cNvSpPr>
            <a:spLocks noGrp="1"/>
          </p:cNvSpPr>
          <p:nvPr>
            <p:ph type="title"/>
          </p:nvPr>
        </p:nvSpPr>
        <p:spPr>
          <a:xfrm>
            <a:off x="1261800" y="758880"/>
            <a:ext cx="9417960" cy="4041360"/>
          </a:xfrm>
          <a:prstGeom prst="rect">
            <a:avLst/>
          </a:prstGeom>
          <a:noFill/>
          <a:ln w="0">
            <a:noFill/>
          </a:ln>
        </p:spPr>
        <p:txBody>
          <a:bodyPr anchor="b">
            <a:normAutofit/>
          </a:bodyPr>
          <a:p>
            <a:pPr>
              <a:lnSpc>
                <a:spcPct val="85000"/>
              </a:lnSpc>
              <a:buNone/>
            </a:pPr>
            <a:r>
              <a:rPr b="0" lang="en-US" sz="7200" spc="-52" strike="noStrike">
                <a:solidFill>
                  <a:srgbClr val="ffffff"/>
                </a:solidFill>
                <a:latin typeface="Century Schoolbook"/>
              </a:rPr>
              <a:t>Click to edit </a:t>
            </a:r>
            <a:r>
              <a:rPr b="0" lang="en-US" sz="7200" spc="-52" strike="noStrike">
                <a:solidFill>
                  <a:srgbClr val="ffffff"/>
                </a:solidFill>
                <a:latin typeface="Century Schoolbook"/>
              </a:rPr>
              <a:t>Master title </a:t>
            </a:r>
            <a:r>
              <a:rPr b="0" lang="en-US" sz="7200" spc="-52" strike="noStrike">
                <a:solidFill>
                  <a:srgbClr val="ffffff"/>
                </a:solidFill>
                <a:latin typeface="Century Schoolbook"/>
              </a:rPr>
              <a:t>style</a:t>
            </a:r>
            <a:endParaRPr b="0" lang="en-US" sz="7200" spc="-1" strike="noStrike">
              <a:solidFill>
                <a:srgbClr val="ffffff"/>
              </a:solidFill>
              <a:latin typeface="Century Schoolbook"/>
            </a:endParaRPr>
          </a:p>
        </p:txBody>
      </p:sp>
      <p:sp>
        <p:nvSpPr>
          <p:cNvPr id="2" name="PlaceHolder 2"/>
          <p:cNvSpPr>
            <a:spLocks noGrp="1"/>
          </p:cNvSpPr>
          <p:nvPr>
            <p:ph type="dt" idx="1"/>
          </p:nvPr>
        </p:nvSpPr>
        <p:spPr>
          <a:xfrm rot="16200000">
            <a:off x="10797480" y="999000"/>
            <a:ext cx="1904760" cy="364680"/>
          </a:xfrm>
          <a:prstGeom prst="rect">
            <a:avLst/>
          </a:prstGeom>
          <a:noFill/>
          <a:ln w="0">
            <a:noFill/>
          </a:ln>
        </p:spPr>
        <p:txBody>
          <a:bodyPr anchor="ctr">
            <a:noAutofit/>
          </a:bodyPr>
          <a:lstStyle>
            <a:lvl1pPr algn="r">
              <a:lnSpc>
                <a:spcPct val="100000"/>
              </a:lnSpc>
              <a:buNone/>
              <a:defRPr b="0" lang="en-AU" sz="1050" spc="-1" strike="noStrike">
                <a:solidFill>
                  <a:srgbClr val="808080"/>
                </a:solidFill>
                <a:latin typeface="Century Schoolbook"/>
              </a:defRPr>
            </a:lvl1pPr>
          </a:lstStyle>
          <a:p>
            <a:pPr algn="r">
              <a:lnSpc>
                <a:spcPct val="100000"/>
              </a:lnSpc>
              <a:buNone/>
            </a:pPr>
            <a:r>
              <a:rPr b="0" lang="en-AU" sz="1050" spc="-1" strike="noStrike">
                <a:solidFill>
                  <a:srgbClr val="808080"/>
                </a:solidFill>
                <a:latin typeface="Century Schoolbook"/>
              </a:rPr>
              <a:t>&lt;date/time&gt;</a:t>
            </a:r>
            <a:endParaRPr b="0" lang="en-AU" sz="1050" spc="-1" strike="noStrike">
              <a:latin typeface="Times New Roman"/>
            </a:endParaRPr>
          </a:p>
        </p:txBody>
      </p:sp>
      <p:sp>
        <p:nvSpPr>
          <p:cNvPr id="3" name="PlaceHolder 3"/>
          <p:cNvSpPr>
            <a:spLocks noGrp="1"/>
          </p:cNvSpPr>
          <p:nvPr>
            <p:ph type="ftr" idx="2"/>
          </p:nvPr>
        </p:nvSpPr>
        <p:spPr>
          <a:xfrm rot="16200000">
            <a:off x="9959400" y="4047120"/>
            <a:ext cx="3580920" cy="364680"/>
          </a:xfrm>
          <a:prstGeom prst="rect">
            <a:avLst/>
          </a:prstGeom>
          <a:noFill/>
          <a:ln w="0">
            <a:noFill/>
          </a:ln>
        </p:spPr>
        <p:txBody>
          <a:bodyPr anchor="ctr">
            <a:noAutofit/>
          </a:bodyPr>
          <a:lstStyle>
            <a:lvl1pPr algn="ctr">
              <a:buNone/>
              <a:defRPr b="0" lang="en-AU" sz="1400" spc="-1" strike="noStrike">
                <a:latin typeface="Times New Roman"/>
              </a:defRPr>
            </a:lvl1pPr>
          </a:lstStyle>
          <a:p>
            <a:pPr algn="ctr">
              <a:buNone/>
            </a:pPr>
            <a:r>
              <a:rPr b="0" lang="en-AU" sz="1400" spc="-1" strike="noStrike">
                <a:latin typeface="Times New Roman"/>
              </a:rPr>
              <a:t>&lt;footer&gt;</a:t>
            </a:r>
            <a:endParaRPr b="0" lang="en-AU" sz="1400" spc="-1" strike="noStrike">
              <a:latin typeface="Times New Roman"/>
            </a:endParaRPr>
          </a:p>
        </p:txBody>
      </p:sp>
      <p:sp>
        <p:nvSpPr>
          <p:cNvPr id="4" name="PlaceHolder 4"/>
          <p:cNvSpPr>
            <a:spLocks noGrp="1"/>
          </p:cNvSpPr>
          <p:nvPr>
            <p:ph type="sldNum" idx="3"/>
          </p:nvPr>
        </p:nvSpPr>
        <p:spPr>
          <a:xfrm>
            <a:off x="11292840" y="6172200"/>
            <a:ext cx="914040" cy="593280"/>
          </a:xfrm>
          <a:prstGeom prst="rect">
            <a:avLst/>
          </a:prstGeom>
          <a:noFill/>
          <a:ln w="0">
            <a:noFill/>
          </a:ln>
        </p:spPr>
        <p:txBody>
          <a:bodyPr lIns="45720" rIns="45720" anchor="ctr">
            <a:noAutofit/>
          </a:bodyPr>
          <a:lstStyle>
            <a:lvl1pPr algn="ctr">
              <a:lnSpc>
                <a:spcPct val="100000"/>
              </a:lnSpc>
              <a:buNone/>
              <a:defRPr b="0" lang="en-AU" sz="3600" spc="-1" strike="noStrike">
                <a:solidFill>
                  <a:srgbClr val="a6a6a6"/>
                </a:solidFill>
                <a:latin typeface="Century Schoolbook"/>
              </a:defRPr>
            </a:lvl1pPr>
          </a:lstStyle>
          <a:p>
            <a:pPr algn="ctr">
              <a:lnSpc>
                <a:spcPct val="100000"/>
              </a:lnSpc>
              <a:buNone/>
            </a:pPr>
            <a:fld id="{3DD8F58E-0665-427F-81B7-1B8ECD9821E6}" type="slidenum">
              <a:rPr b="0" lang="en-AU" sz="3600" spc="-1" strike="noStrike">
                <a:solidFill>
                  <a:srgbClr val="a6a6a6"/>
                </a:solidFill>
                <a:latin typeface="Century Schoolbook"/>
              </a:rPr>
              <a:t>&lt;number&gt;</a:t>
            </a:fld>
            <a:endParaRPr b="0" lang="en-AU" sz="3600" spc="-1" strike="noStrike">
              <a:latin typeface="Times New Roman"/>
            </a:endParaRPr>
          </a:p>
        </p:txBody>
      </p:sp>
      <p:sp>
        <p:nvSpPr>
          <p:cNvPr id="5" name="Rectangle 6"/>
          <p:cNvSpPr/>
          <p:nvPr/>
        </p:nvSpPr>
        <p:spPr>
          <a:xfrm>
            <a:off x="0" y="0"/>
            <a:ext cx="45684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5000"/>
              </a:lnSpc>
              <a:spcBef>
                <a:spcPts val="1417"/>
              </a:spcBef>
              <a:buClr>
                <a:srgbClr val="ffffff"/>
              </a:buClr>
              <a:buSzPct val="45000"/>
              <a:buFont typeface="Wingdings" charset="2"/>
              <a:buChar char=""/>
            </a:pPr>
            <a:r>
              <a:rPr b="0" lang="en-US" sz="1800" spc="9" strike="noStrike">
                <a:solidFill>
                  <a:srgbClr val="ffffff"/>
                </a:solidFill>
                <a:latin typeface="Century Schoolbook"/>
              </a:rPr>
              <a:t>Click to edit the outline text format</a:t>
            </a:r>
            <a:endParaRPr b="0" lang="en-US" sz="1800" spc="9" strike="noStrike">
              <a:solidFill>
                <a:srgbClr val="ffffff"/>
              </a:solidFill>
              <a:latin typeface="Century Schoolbook"/>
            </a:endParaRPr>
          </a:p>
          <a:p>
            <a:pPr lvl="1" marL="864000" indent="-324000">
              <a:lnSpc>
                <a:spcPct val="90000"/>
              </a:lnSpc>
              <a:spcBef>
                <a:spcPts val="1134"/>
              </a:spcBef>
              <a:buClr>
                <a:srgbClr val="ffffff"/>
              </a:buClr>
              <a:buSzPct val="75000"/>
              <a:buFont typeface="Symbol" charset="2"/>
              <a:buChar char=""/>
            </a:pPr>
            <a:r>
              <a:rPr b="0" lang="en-US" sz="1400" spc="-1" strike="noStrike">
                <a:solidFill>
                  <a:srgbClr val="ffffff"/>
                </a:solidFill>
                <a:latin typeface="Century Schoolbook"/>
              </a:rPr>
              <a:t>Second Outline Level</a:t>
            </a:r>
            <a:endParaRPr b="0" lang="en-US" sz="1400" spc="-1" strike="noStrike">
              <a:solidFill>
                <a:srgbClr val="ffffff"/>
              </a:solidFill>
              <a:latin typeface="Century Schoolbook"/>
            </a:endParaRPr>
          </a:p>
          <a:p>
            <a:pPr lvl="2" marL="1296000" indent="-288000">
              <a:lnSpc>
                <a:spcPct val="90000"/>
              </a:lnSpc>
              <a:spcBef>
                <a:spcPts val="850"/>
              </a:spcBef>
              <a:buClr>
                <a:srgbClr val="ffffff"/>
              </a:buClr>
              <a:buSzPct val="45000"/>
              <a:buFont typeface="Wingdings" charset="2"/>
              <a:buChar char=""/>
            </a:pPr>
            <a:r>
              <a:rPr b="0" lang="en-US" sz="1400" spc="-1" strike="noStrike">
                <a:solidFill>
                  <a:srgbClr val="ffffff"/>
                </a:solidFill>
                <a:latin typeface="Century Schoolbook"/>
              </a:rPr>
              <a:t>Third Outline Level</a:t>
            </a:r>
            <a:endParaRPr b="0" lang="en-US" sz="1400" spc="-1" strike="noStrike">
              <a:solidFill>
                <a:srgbClr val="ffffff"/>
              </a:solidFill>
              <a:latin typeface="Century Schoolbook"/>
            </a:endParaRPr>
          </a:p>
          <a:p>
            <a:pPr lvl="3" marL="1728000" indent="-216000">
              <a:lnSpc>
                <a:spcPct val="90000"/>
              </a:lnSpc>
              <a:spcBef>
                <a:spcPts val="567"/>
              </a:spcBef>
              <a:buClr>
                <a:srgbClr val="ffffff"/>
              </a:buClr>
              <a:buSzPct val="75000"/>
              <a:buFont typeface="Symbol" charset="2"/>
              <a:buChar char=""/>
            </a:pPr>
            <a:r>
              <a:rPr b="0" lang="en-US" sz="1400" spc="-1" strike="noStrike">
                <a:solidFill>
                  <a:srgbClr val="ffffff"/>
                </a:solidFill>
                <a:latin typeface="Century Schoolbook"/>
              </a:rPr>
              <a:t>Fourth Outline Level</a:t>
            </a:r>
            <a:endParaRPr b="0" lang="en-US" sz="1400" spc="-1" strike="noStrike">
              <a:solidFill>
                <a:srgbClr val="ffffff"/>
              </a:solidFill>
              <a:latin typeface="Century Schoolbook"/>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Schoolbook"/>
              </a:rPr>
              <a:t>Fifth Outline Level</a:t>
            </a:r>
            <a:endParaRPr b="0" lang="en-US" sz="2000" spc="-1" strike="noStrike">
              <a:solidFill>
                <a:srgbClr val="ffffff"/>
              </a:solidFill>
              <a:latin typeface="Century Schoolbook"/>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Schoolbook"/>
              </a:rPr>
              <a:t>Sixth Outline Level</a:t>
            </a:r>
            <a:endParaRPr b="0" lang="en-US" sz="2000" spc="-1" strike="noStrike">
              <a:solidFill>
                <a:srgbClr val="ffffff"/>
              </a:solidFill>
              <a:latin typeface="Century Schoolbook"/>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Schoolbook"/>
              </a:rPr>
              <a:t>Seventh Outline Level</a:t>
            </a:r>
            <a:endParaRPr b="0" lang="en-US" sz="2000" spc="-1" strike="noStrike">
              <a:solidFill>
                <a:srgbClr val="ffffff"/>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craiyon.com/" TargetMode="External"/><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video" Target="../media/media3.mp4"/><Relationship Id="rId2" Type="http://schemas.microsoft.com/office/2007/relationships/media" Target="../media/media3.mp4"/><Relationship Id="rId3" Type="http://schemas.openxmlformats.org/officeDocument/2006/relationships/image" Target="../media/image4.png"/><Relationship Id="rId4"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Box 49"/>
          <p:cNvSpPr/>
          <p:nvPr/>
        </p:nvSpPr>
        <p:spPr>
          <a:xfrm>
            <a:off x="478080" y="17244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ECE4078  Intelligent robotics</a:t>
            </a:r>
            <a:endParaRPr b="0" lang="en-AU" sz="4800" spc="-1" strike="noStrike">
              <a:latin typeface="Arial"/>
            </a:endParaRPr>
          </a:p>
        </p:txBody>
      </p:sp>
      <p:sp>
        <p:nvSpPr>
          <p:cNvPr id="44" name="TextBox 3"/>
          <p:cNvSpPr/>
          <p:nvPr/>
        </p:nvSpPr>
        <p:spPr>
          <a:xfrm>
            <a:off x="735120" y="6316200"/>
            <a:ext cx="10721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ffffff"/>
                </a:solidFill>
                <a:latin typeface="Century Schoolbook"/>
              </a:rPr>
              <a:t>Lab 2: Additional Contents (credit: Kal Backman, PhD candidate, Monash Robotics)</a:t>
            </a:r>
            <a:endParaRPr b="0" lang="en-AU" sz="1800" spc="-1" strike="noStrike">
              <a:latin typeface="Arial"/>
            </a:endParaRPr>
          </a:p>
        </p:txBody>
      </p:sp>
      <p:pic>
        <p:nvPicPr>
          <p:cNvPr id="45" name="Picture 1" descr="A robot standing in a store&#10;&#10;Description automatically generated"/>
          <p:cNvPicPr/>
          <p:nvPr/>
        </p:nvPicPr>
        <p:blipFill>
          <a:blip r:embed="rId1"/>
          <a:stretch/>
        </p:blipFill>
        <p:spPr>
          <a:xfrm>
            <a:off x="3805200" y="1138680"/>
            <a:ext cx="4580280" cy="4580280"/>
          </a:xfrm>
          <a:prstGeom prst="rect">
            <a:avLst/>
          </a:prstGeom>
          <a:ln w="0">
            <a:noFill/>
          </a:ln>
        </p:spPr>
      </p:pic>
      <p:sp>
        <p:nvSpPr>
          <p:cNvPr id="46" name="CustomShape 2"/>
          <p:cNvSpPr/>
          <p:nvPr/>
        </p:nvSpPr>
        <p:spPr>
          <a:xfrm>
            <a:off x="735120" y="5730120"/>
            <a:ext cx="10720800" cy="452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AU" sz="1200" spc="-1" strike="noStrike">
                <a:solidFill>
                  <a:srgbClr val="ffffff"/>
                </a:solidFill>
                <a:latin typeface="Century Schoolbook"/>
              </a:rPr>
              <a:t>AI art generated by </a:t>
            </a:r>
            <a:r>
              <a:rPr b="0" lang="en-AU" sz="1200" spc="-1" strike="noStrike" u="sng">
                <a:solidFill>
                  <a:srgbClr val="67aabf"/>
                </a:solidFill>
                <a:uFillTx/>
                <a:latin typeface="Century Schoolbook"/>
                <a:hlinkClick r:id="rId2"/>
              </a:rPr>
              <a:t>https://www.craiyon.com/</a:t>
            </a:r>
            <a:endParaRPr b="0" lang="en-AU" sz="1200" spc="-1" strike="noStrike">
              <a:latin typeface="Arial"/>
            </a:endParaRPr>
          </a:p>
          <a:p>
            <a:pPr algn="ctr">
              <a:lnSpc>
                <a:spcPct val="100000"/>
              </a:lnSpc>
              <a:buNone/>
            </a:pPr>
            <a:r>
              <a:rPr b="0" lang="en-AU" sz="1200" spc="-1" strike="noStrike">
                <a:solidFill>
                  <a:srgbClr val="ffffff"/>
                </a:solidFill>
                <a:latin typeface="Century Schoolbook"/>
              </a:rPr>
              <a:t>(prompt: “</a:t>
            </a:r>
            <a:r>
              <a:rPr b="0" lang="en-GB" sz="1200" spc="-1" strike="noStrike">
                <a:solidFill>
                  <a:srgbClr val="ffffff"/>
                </a:solidFill>
                <a:latin typeface="Century Schoolbook"/>
              </a:rPr>
              <a:t>a penguin robot shopping for fruits and vegetables in a supermarket</a:t>
            </a:r>
            <a:r>
              <a:rPr b="0" lang="en-AU" sz="1200" spc="-1" strike="noStrike">
                <a:solidFill>
                  <a:srgbClr val="ffffff"/>
                </a:solidFill>
                <a:latin typeface="Century Schoolbook"/>
              </a:rPr>
              <a:t>”)</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Box 49"/>
          <p:cNvSpPr/>
          <p:nvPr/>
        </p:nvSpPr>
        <p:spPr>
          <a:xfrm>
            <a:off x="478080" y="17244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Additional recommendations (optional)</a:t>
            </a:r>
            <a:endParaRPr b="0" lang="en-AU" sz="4800" spc="-1" strike="noStrike">
              <a:latin typeface="Arial"/>
            </a:endParaRPr>
          </a:p>
        </p:txBody>
      </p:sp>
      <p:sp>
        <p:nvSpPr>
          <p:cNvPr id="96" name="TextBox 50"/>
          <p:cNvSpPr/>
          <p:nvPr/>
        </p:nvSpPr>
        <p:spPr>
          <a:xfrm>
            <a:off x="667080" y="1104120"/>
            <a:ext cx="11336040" cy="5941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 (Medium) </a:t>
            </a:r>
            <a:r>
              <a:rPr b="0" lang="en-US" sz="1800" spc="-1" strike="noStrike">
                <a:solidFill>
                  <a:srgbClr val="ffffff"/>
                </a:solidFill>
                <a:latin typeface="Century Schoolbook"/>
              </a:rPr>
              <a:t>Improved GUI</a:t>
            </a:r>
            <a:endParaRPr b="0" lang="en-AU" sz="1800" spc="-1" strike="noStrike">
              <a:latin typeface="Arial"/>
            </a:endParaRPr>
          </a:p>
          <a:p>
            <a:pPr marL="457200">
              <a:lnSpc>
                <a:spcPct val="100000"/>
              </a:lnSpc>
              <a:buNone/>
            </a:pPr>
            <a:r>
              <a:rPr b="0" lang="en-AU" sz="1800" spc="-1" strike="noStrike">
                <a:solidFill>
                  <a:srgbClr val="ffffff"/>
                </a:solidFill>
                <a:latin typeface="Century Schoolbook"/>
              </a:rPr>
              <a:t>Some teams have implemented an improved GUI catered to their implementation</a:t>
            </a:r>
            <a:endParaRPr b="0" lang="en-AU" sz="1800" spc="-1" strike="noStrike">
              <a:latin typeface="Arial"/>
            </a:endParaRPr>
          </a:p>
          <a:p>
            <a:pPr marL="457200">
              <a:lnSpc>
                <a:spcPct val="100000"/>
              </a:lnSpc>
              <a:buNone/>
            </a:pPr>
            <a:r>
              <a:rPr b="0" lang="en-AU" sz="1800" spc="-1" strike="noStrike">
                <a:solidFill>
                  <a:srgbClr val="ffffff"/>
                </a:solidFill>
                <a:latin typeface="Century Schoolbook"/>
              </a:rPr>
              <a:t>Here are some examples:</a:t>
            </a:r>
            <a:endParaRPr b="0" lang="en-AU" sz="1800" spc="-1" strike="noStrike">
              <a:latin typeface="Arial"/>
            </a:endParaRPr>
          </a:p>
          <a:p>
            <a:pPr marL="457200">
              <a:lnSpc>
                <a:spcPct val="100000"/>
              </a:lnSpc>
              <a:buNone/>
            </a:pPr>
            <a:endParaRPr b="0" lang="en-AU" sz="1800" spc="-1" strike="noStrike">
              <a:latin typeface="Arial"/>
            </a:endParaRPr>
          </a:p>
          <a:p>
            <a:pPr marL="457200">
              <a:lnSpc>
                <a:spcPct val="100000"/>
              </a:lnSpc>
              <a:buNone/>
            </a:pPr>
            <a:endParaRPr b="0" lang="en-AU" sz="1800" spc="-1" strike="noStrike">
              <a:latin typeface="Arial"/>
            </a:endParaRPr>
          </a:p>
          <a:p>
            <a:pPr marL="457200">
              <a:lnSpc>
                <a:spcPct val="100000"/>
              </a:lnSpc>
              <a:buNone/>
            </a:pPr>
            <a:endParaRPr b="0" lang="en-AU" sz="1800" spc="-1" strike="noStrike">
              <a:latin typeface="Arial"/>
            </a:endParaRPr>
          </a:p>
          <a:p>
            <a:pPr marL="457200">
              <a:lnSpc>
                <a:spcPct val="100000"/>
              </a:lnSpc>
              <a:buNone/>
            </a:pPr>
            <a:endParaRPr b="0" lang="en-AU" sz="1800" spc="-1" strike="noStrike">
              <a:latin typeface="Arial"/>
            </a:endParaRPr>
          </a:p>
          <a:p>
            <a:pPr marL="457200">
              <a:lnSpc>
                <a:spcPct val="100000"/>
              </a:lnSpc>
              <a:buNone/>
            </a:pPr>
            <a:endParaRPr b="0" lang="en-AU" sz="1800" spc="-1" strike="noStrike">
              <a:latin typeface="Arial"/>
            </a:endParaRPr>
          </a:p>
          <a:p>
            <a:pPr marL="457200">
              <a:lnSpc>
                <a:spcPct val="100000"/>
              </a:lnSpc>
              <a:buNone/>
            </a:pPr>
            <a:endParaRPr b="0" lang="en-AU" sz="1800" spc="-1" strike="noStrike">
              <a:latin typeface="Arial"/>
            </a:endParaRPr>
          </a:p>
          <a:p>
            <a:pPr marL="457200">
              <a:lnSpc>
                <a:spcPct val="100000"/>
              </a:lnSpc>
              <a:buNone/>
            </a:pPr>
            <a:endParaRPr b="0" lang="en-AU" sz="1800" spc="-1" strike="noStrike">
              <a:latin typeface="Arial"/>
            </a:endParaRPr>
          </a:p>
          <a:p>
            <a:pPr marL="457200">
              <a:lnSpc>
                <a:spcPct val="100000"/>
              </a:lnSpc>
              <a:buNone/>
            </a:pPr>
            <a:endParaRPr b="0" lang="en-AU" sz="1800" spc="-1" strike="noStrike">
              <a:latin typeface="Arial"/>
            </a:endParaRPr>
          </a:p>
          <a:p>
            <a:pPr marL="457200">
              <a:lnSpc>
                <a:spcPct val="100000"/>
              </a:lnSpc>
              <a:buNone/>
            </a:pPr>
            <a:endParaRPr b="0" lang="en-AU" sz="600" spc="-1" strike="noStrike">
              <a:latin typeface="Arial"/>
            </a:endParaRPr>
          </a:p>
          <a:p>
            <a:pPr marL="457200">
              <a:lnSpc>
                <a:spcPct val="100000"/>
              </a:lnSpc>
              <a:buNone/>
            </a:pPr>
            <a:r>
              <a:rPr b="0" lang="en-AU" sz="1800" spc="-1" strike="noStrike">
                <a:solidFill>
                  <a:srgbClr val="ffffff"/>
                </a:solidFill>
                <a:latin typeface="Century Schoolbook"/>
              </a:rPr>
              <a:t>(This becomes more important for M4 but can be worked on now)</a:t>
            </a:r>
            <a:endParaRPr b="0" lang="en-AU" sz="1800" spc="-1" strike="noStrike">
              <a:latin typeface="Arial"/>
            </a:endParaRPr>
          </a:p>
          <a:p>
            <a:pPr marL="457200">
              <a:lnSpc>
                <a:spcPct val="100000"/>
              </a:lnSpc>
              <a:buNone/>
            </a:pPr>
            <a:endParaRPr b="0" lang="en-AU" sz="1800" spc="-1" strike="noStrike">
              <a:latin typeface="Arial"/>
            </a:endParaRPr>
          </a:p>
          <a:p>
            <a:pPr>
              <a:lnSpc>
                <a:spcPct val="100000"/>
              </a:lnSpc>
              <a:buNone/>
            </a:pPr>
            <a:r>
              <a:rPr b="0" lang="en-AU" sz="1800" spc="-1" strike="noStrike">
                <a:solidFill>
                  <a:srgbClr val="ffffff"/>
                </a:solidFill>
                <a:latin typeface="Century Schoolbook"/>
              </a:rPr>
              <a:t>- (Medium) What we want vs what we are observing</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Our goal is to find the position of the centre of the cube however we can only observe the side of it.</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Can we use information of our current pose, tvec &amp; rvec of cv2.aruco.estimatePoseSingleMarkers and </a:t>
            </a:r>
            <a:r>
              <a:rPr b="0" lang="en-AU" sz="1800" spc="-1" strike="noStrike">
                <a:solidFill>
                  <a:srgbClr val="ffffff"/>
                </a:solidFill>
                <a:latin typeface="Century Schoolbook"/>
              </a:rPr>
              <a:t>	</a:t>
            </a:r>
            <a:r>
              <a:rPr b="0" lang="en-AU" sz="1800" spc="-1" strike="noStrike">
                <a:solidFill>
                  <a:srgbClr val="ffffff"/>
                </a:solidFill>
                <a:latin typeface="Century Schoolbook"/>
              </a:rPr>
              <a:t>the knowledge that the cubes are aligned to the principle axis to get an estimate of the cube’s centre?</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endParaRPr b="0" lang="en-AU" sz="1800" spc="-1" strike="noStrike">
              <a:latin typeface="Arial"/>
            </a:endParaRPr>
          </a:p>
        </p:txBody>
      </p:sp>
      <p:pic>
        <p:nvPicPr>
          <p:cNvPr id="97" name="Picture 6" descr=""/>
          <p:cNvPicPr/>
          <p:nvPr/>
        </p:nvPicPr>
        <p:blipFill>
          <a:blip r:embed="rId1"/>
          <a:stretch/>
        </p:blipFill>
        <p:spPr>
          <a:xfrm>
            <a:off x="573840" y="2027520"/>
            <a:ext cx="1649160" cy="2159640"/>
          </a:xfrm>
          <a:prstGeom prst="rect">
            <a:avLst/>
          </a:prstGeom>
          <a:ln w="0">
            <a:noFill/>
          </a:ln>
        </p:spPr>
      </p:pic>
      <p:pic>
        <p:nvPicPr>
          <p:cNvPr id="98" name="Picture 8" descr=""/>
          <p:cNvPicPr/>
          <p:nvPr/>
        </p:nvPicPr>
        <p:blipFill>
          <a:blip r:embed="rId2"/>
          <a:stretch/>
        </p:blipFill>
        <p:spPr>
          <a:xfrm>
            <a:off x="2394720" y="2027520"/>
            <a:ext cx="2995920" cy="2159640"/>
          </a:xfrm>
          <a:prstGeom prst="rect">
            <a:avLst/>
          </a:prstGeom>
          <a:ln w="0">
            <a:noFill/>
          </a:ln>
        </p:spPr>
      </p:pic>
      <p:pic>
        <p:nvPicPr>
          <p:cNvPr id="99" name="Picture 10" descr=""/>
          <p:cNvPicPr/>
          <p:nvPr/>
        </p:nvPicPr>
        <p:blipFill>
          <a:blip r:embed="rId3"/>
          <a:stretch/>
        </p:blipFill>
        <p:spPr>
          <a:xfrm>
            <a:off x="7803360" y="2027520"/>
            <a:ext cx="4302000" cy="2159640"/>
          </a:xfrm>
          <a:prstGeom prst="rect">
            <a:avLst/>
          </a:prstGeom>
          <a:ln w="0">
            <a:noFill/>
          </a:ln>
        </p:spPr>
      </p:pic>
      <p:pic>
        <p:nvPicPr>
          <p:cNvPr id="100" name="Picture 12" descr=""/>
          <p:cNvPicPr/>
          <p:nvPr/>
        </p:nvPicPr>
        <p:blipFill>
          <a:blip r:embed="rId4"/>
          <a:stretch/>
        </p:blipFill>
        <p:spPr>
          <a:xfrm>
            <a:off x="5562360" y="2027520"/>
            <a:ext cx="2069640" cy="2159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Box 49"/>
          <p:cNvSpPr/>
          <p:nvPr/>
        </p:nvSpPr>
        <p:spPr>
          <a:xfrm>
            <a:off x="478080" y="17244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Additional recommendations (optional)</a:t>
            </a:r>
            <a:endParaRPr b="0" lang="en-AU" sz="4800" spc="-1" strike="noStrike">
              <a:latin typeface="Arial"/>
            </a:endParaRPr>
          </a:p>
        </p:txBody>
      </p:sp>
      <p:sp>
        <p:nvSpPr>
          <p:cNvPr id="102" name="TextBox 50"/>
          <p:cNvSpPr/>
          <p:nvPr/>
        </p:nvSpPr>
        <p:spPr>
          <a:xfrm>
            <a:off x="667080" y="1104120"/>
            <a:ext cx="11336040" cy="3442320"/>
          </a:xfrm>
          <a:prstGeom prst="rect">
            <a:avLst/>
          </a:prstGeom>
          <a:noFill/>
          <a:ln w="0">
            <a:noFill/>
          </a:ln>
        </p:spPr>
        <p:style>
          <a:lnRef idx="0"/>
          <a:fillRef idx="0"/>
          <a:effectRef idx="0"/>
          <a:fontRef idx="minor"/>
        </p:style>
        <p:txBody>
          <a:bodyPr lIns="90000" rIns="90000" tIns="45000" bIns="45000" anchor="t">
            <a:spAutoFit/>
          </a:bodyPr>
          <a:p>
            <a:pPr marL="457200">
              <a:lnSpc>
                <a:spcPct val="100000"/>
              </a:lnSpc>
              <a:buNone/>
            </a:pPr>
            <a:endParaRPr b="0" lang="en-AU" sz="1800" spc="-1" strike="noStrike">
              <a:latin typeface="Arial"/>
            </a:endParaRPr>
          </a:p>
          <a:p>
            <a:pPr marL="457200">
              <a:lnSpc>
                <a:spcPct val="100000"/>
              </a:lnSpc>
              <a:buNone/>
            </a:pPr>
            <a:endParaRPr b="0" lang="en-AU" sz="400" spc="-1" strike="noStrike">
              <a:latin typeface="Arial"/>
            </a:endParaRPr>
          </a:p>
          <a:p>
            <a:pPr>
              <a:lnSpc>
                <a:spcPct val="100000"/>
              </a:lnSpc>
              <a:buNone/>
            </a:pPr>
            <a:r>
              <a:rPr b="0" lang="en-AU" sz="1800" spc="-1" strike="noStrike">
                <a:solidFill>
                  <a:srgbClr val="ffffff"/>
                </a:solidFill>
                <a:latin typeface="Century Schoolbook"/>
              </a:rPr>
              <a:t>- (Hard) Joint camera pose and ARUCO pose estimation</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The Kalman filter is a great algorithm however it is technically not designed for our goal, to estimate </a:t>
            </a:r>
            <a:r>
              <a:rPr b="0" lang="en-AU" sz="1800" spc="-1" strike="noStrike">
                <a:solidFill>
                  <a:srgbClr val="ffffff"/>
                </a:solidFill>
                <a:latin typeface="Century Schoolbook"/>
              </a:rPr>
              <a:t>	</a:t>
            </a:r>
            <a:r>
              <a:rPr b="0" lang="en-AU" sz="1800" spc="-1" strike="noStrike">
                <a:solidFill>
                  <a:srgbClr val="ffffff"/>
                </a:solidFill>
                <a:latin typeface="Century Schoolbook"/>
              </a:rPr>
              <a:t>the entire map of ALL the ARUCO markers. </a:t>
            </a:r>
            <a:endParaRPr b="0" lang="en-AU" sz="1800" spc="-1" strike="noStrike">
              <a:latin typeface="Arial"/>
            </a:endParaRPr>
          </a:p>
          <a:p>
            <a:pPr>
              <a:lnSpc>
                <a:spcPct val="100000"/>
              </a:lnSpc>
              <a:buNone/>
            </a:pPr>
            <a:endParaRPr b="0" lang="en-AU" sz="1800" spc="-1" strike="noStrike">
              <a:latin typeface="Arial"/>
            </a:endParaRPr>
          </a:p>
          <a:p>
            <a:pPr marL="457200">
              <a:lnSpc>
                <a:spcPct val="100000"/>
              </a:lnSpc>
              <a:buNone/>
            </a:pPr>
            <a:r>
              <a:rPr b="0" lang="en-AU" sz="1800" spc="-1" strike="noStrike">
                <a:solidFill>
                  <a:srgbClr val="ffffff"/>
                </a:solidFill>
                <a:latin typeface="Century Schoolbook"/>
              </a:rPr>
              <a:t>The Kalman filter creates a map that is “locally consistent” </a:t>
            </a:r>
            <a:endParaRPr b="0" lang="en-AU" sz="1800" spc="-1" strike="noStrike">
              <a:latin typeface="Arial"/>
            </a:endParaRPr>
          </a:p>
          <a:p>
            <a:pPr marL="457200">
              <a:lnSpc>
                <a:spcPct val="100000"/>
              </a:lnSpc>
              <a:buNone/>
            </a:pPr>
            <a:r>
              <a:rPr b="0" lang="en-AU" sz="1800" spc="-1" strike="noStrike">
                <a:solidFill>
                  <a:srgbClr val="ffffff"/>
                </a:solidFill>
                <a:latin typeface="Century Schoolbook"/>
              </a:rPr>
              <a:t>where as we want a map that is “globally consistent”</a:t>
            </a:r>
            <a:endParaRPr b="0" lang="en-AU" sz="1800" spc="-1" strike="noStrike">
              <a:latin typeface="Arial"/>
            </a:endParaRPr>
          </a:p>
          <a:p>
            <a:pPr marL="457200">
              <a:lnSpc>
                <a:spcPct val="100000"/>
              </a:lnSpc>
              <a:buNone/>
            </a:pPr>
            <a:endParaRPr b="0" lang="en-AU" sz="1800" spc="-1" strike="noStrike">
              <a:latin typeface="Arial"/>
            </a:endParaRPr>
          </a:p>
          <a:p>
            <a:pPr marL="457200">
              <a:lnSpc>
                <a:spcPct val="100000"/>
              </a:lnSpc>
              <a:buNone/>
            </a:pPr>
            <a:r>
              <a:rPr b="0" lang="en-AU" sz="1800" spc="-1" strike="noStrike">
                <a:solidFill>
                  <a:srgbClr val="ffffff"/>
                </a:solidFill>
                <a:latin typeface="Century Schoolbook"/>
              </a:rPr>
              <a:t>Given that we have an image that can see multiple markers</a:t>
            </a:r>
            <a:endParaRPr b="0" lang="en-AU" sz="1800" spc="-1" strike="noStrike">
              <a:latin typeface="Arial"/>
            </a:endParaRPr>
          </a:p>
          <a:p>
            <a:pPr marL="457200">
              <a:lnSpc>
                <a:spcPct val="100000"/>
              </a:lnSpc>
              <a:buNone/>
            </a:pPr>
            <a:r>
              <a:rPr b="0" lang="en-AU" sz="1800" spc="-1" strike="noStrike">
                <a:solidFill>
                  <a:srgbClr val="ffffff"/>
                </a:solidFill>
                <a:latin typeface="Century Schoolbook"/>
              </a:rPr>
              <a:t>we can create a “link” between those markers so when we </a:t>
            </a:r>
            <a:endParaRPr b="0" lang="en-AU" sz="1800" spc="-1" strike="noStrike">
              <a:latin typeface="Arial"/>
            </a:endParaRPr>
          </a:p>
          <a:p>
            <a:pPr marL="457200">
              <a:lnSpc>
                <a:spcPct val="100000"/>
              </a:lnSpc>
              <a:buNone/>
            </a:pPr>
            <a:r>
              <a:rPr b="0" lang="en-AU" sz="1800" spc="-1" strike="noStrike">
                <a:solidFill>
                  <a:srgbClr val="ffffff"/>
                </a:solidFill>
                <a:latin typeface="Century Schoolbook"/>
              </a:rPr>
              <a:t>see any one of those markers in a different image we know to </a:t>
            </a:r>
            <a:endParaRPr b="0" lang="en-AU" sz="1800" spc="-1" strike="noStrike">
              <a:latin typeface="Arial"/>
            </a:endParaRPr>
          </a:p>
          <a:p>
            <a:pPr marL="457200">
              <a:lnSpc>
                <a:spcPct val="100000"/>
              </a:lnSpc>
              <a:buNone/>
            </a:pPr>
            <a:r>
              <a:rPr b="0" lang="en-AU" sz="1800" spc="-1" strike="noStrike">
                <a:solidFill>
                  <a:srgbClr val="ffffff"/>
                </a:solidFill>
                <a:latin typeface="Century Schoolbook"/>
              </a:rPr>
              <a:t>update our estimate of all those “linked” markers</a:t>
            </a:r>
            <a:endParaRPr b="0" lang="en-AU" sz="1800" spc="-1" strike="noStrike">
              <a:latin typeface="Arial"/>
            </a:endParaRPr>
          </a:p>
        </p:txBody>
      </p:sp>
      <p:pic>
        <p:nvPicPr>
          <p:cNvPr id="103" name="Picture 18" descr=""/>
          <p:cNvPicPr/>
          <p:nvPr/>
        </p:nvPicPr>
        <p:blipFill>
          <a:blip r:embed="rId1"/>
          <a:stretch/>
        </p:blipFill>
        <p:spPr>
          <a:xfrm>
            <a:off x="8366040" y="2238120"/>
            <a:ext cx="3477600" cy="2770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Box 49"/>
          <p:cNvSpPr/>
          <p:nvPr/>
        </p:nvSpPr>
        <p:spPr>
          <a:xfrm>
            <a:off x="478080" y="17244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Additional recommendations (optional)</a:t>
            </a:r>
            <a:endParaRPr b="0" lang="en-AU" sz="4800" spc="-1" strike="noStrike">
              <a:latin typeface="Arial"/>
            </a:endParaRPr>
          </a:p>
        </p:txBody>
      </p:sp>
      <p:sp>
        <p:nvSpPr>
          <p:cNvPr id="105" name="TextBox 50"/>
          <p:cNvSpPr/>
          <p:nvPr/>
        </p:nvSpPr>
        <p:spPr>
          <a:xfrm>
            <a:off x="667080" y="1104120"/>
            <a:ext cx="11336040" cy="4920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 (Hard) Joint camera pose and ARUCO pose estimation (continued)</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This problem is similar to the bundle adjustment problem except much simpler</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	</a:t>
            </a:r>
            <a:r>
              <a:rPr b="0" lang="en-AU" sz="1800" spc="-1" strike="noStrike">
                <a:solidFill>
                  <a:srgbClr val="ffffff"/>
                </a:solidFill>
                <a:latin typeface="Century Schoolbook"/>
              </a:rPr>
              <a:t>- We will do this in 2D instead of 3D</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	</a:t>
            </a:r>
            <a:r>
              <a:rPr b="0" lang="en-AU" sz="1800" spc="-1" strike="noStrike">
                <a:solidFill>
                  <a:srgbClr val="ffffff"/>
                </a:solidFill>
                <a:latin typeface="Century Schoolbook"/>
              </a:rPr>
              <a:t>- We will use 2D vectors instead of image points (due to Tvec from ARUCO markers) </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The aim is to create as many links as possible by taking images with multiple markers present</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If those links form a loop then we can perform loop closure</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The rough steps to implement this are:</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1 - Record images containing multiple markers and an initial pose [X, Y, </a:t>
            </a:r>
            <a:r>
              <a:rPr b="0" lang="el-GR" sz="1800" spc="-1" strike="noStrike">
                <a:solidFill>
                  <a:srgbClr val="ffffff"/>
                </a:solidFill>
                <a:latin typeface="Century Schoolbook"/>
              </a:rPr>
              <a:t>θ</a:t>
            </a:r>
            <a:r>
              <a:rPr b="0" lang="en-AU" sz="1800" spc="-1" strike="noStrike">
                <a:solidFill>
                  <a:srgbClr val="ffffff"/>
                </a:solidFill>
                <a:latin typeface="Century Schoolbook"/>
              </a:rPr>
              <a:t>] from Kalman filter</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2 - For each recorded image, detect ARUCO markers (ID) and calculate Tvec    </a:t>
            </a:r>
            <a:r>
              <a:rPr b="0" lang="en-AU" sz="1100" spc="-1" strike="noStrike">
                <a:solidFill>
                  <a:srgbClr val="ffffff"/>
                </a:solidFill>
                <a:latin typeface="Century Schoolbook"/>
              </a:rPr>
              <a:t>(cv2.aruco.estimatePoseSingleMarkers)</a:t>
            </a:r>
            <a:endParaRPr b="0" lang="en-AU" sz="11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     </a:t>
            </a:r>
            <a:r>
              <a:rPr b="0" lang="en-AU" sz="1800" spc="-1" strike="noStrike">
                <a:solidFill>
                  <a:srgbClr val="ffffff"/>
                </a:solidFill>
                <a:latin typeface="Century Schoolbook"/>
              </a:rPr>
              <a:t>(throw away images that do not contain more than 2 unique markers, can break otherwise)</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	</a:t>
            </a:r>
            <a:r>
              <a:rPr b="0" lang="en-AU" sz="1800" spc="-1" strike="noStrike">
                <a:solidFill>
                  <a:srgbClr val="ffffff"/>
                </a:solidFill>
                <a:latin typeface="Century Schoolbook"/>
              </a:rPr>
              <a:t>3 - Calculate the error between current estimate of an ARUCO marker with that of observation </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US" sz="1800" spc="-1" strike="noStrike">
                <a:solidFill>
                  <a:srgbClr val="ffffff"/>
                </a:solidFill>
                <a:latin typeface="Century Schoolbook"/>
              </a:rPr>
              <a:t> </a:t>
            </a:r>
            <a:r>
              <a:rPr b="0" lang="en-AU" sz="1800" spc="-1" strike="noStrike">
                <a:solidFill>
                  <a:srgbClr val="ffffff"/>
                </a:solidFill>
                <a:latin typeface="Century Schoolbook"/>
              </a:rPr>
              <a:t>: ARUCO marker of ID </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US" sz="1800" spc="-1" strike="noStrike">
                <a:solidFill>
                  <a:srgbClr val="ffffff"/>
                </a:solidFill>
                <a:latin typeface="Century Schoolbook"/>
              </a:rPr>
              <a:t> </a:t>
            </a:r>
            <a:r>
              <a:rPr b="0" lang="en-AU" sz="1800" spc="-1" strike="noStrike">
                <a:solidFill>
                  <a:srgbClr val="ffffff"/>
                </a:solidFill>
                <a:latin typeface="Century Schoolbook"/>
              </a:rPr>
              <a:t>: X position of robot for the  image</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US" sz="1800" spc="-1" strike="noStrike">
                <a:solidFill>
                  <a:srgbClr val="ffffff"/>
                </a:solidFill>
                <a:latin typeface="Century Schoolbook"/>
              </a:rPr>
              <a:t> </a:t>
            </a:r>
            <a:r>
              <a:rPr b="0" lang="en-AU" sz="1800" spc="-1" strike="noStrike">
                <a:solidFill>
                  <a:srgbClr val="ffffff"/>
                </a:solidFill>
                <a:latin typeface="Century Schoolbook"/>
              </a:rPr>
              <a:t>: Tvec corresponding to Marker  taken from  image </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Box 49"/>
          <p:cNvSpPr/>
          <p:nvPr/>
        </p:nvSpPr>
        <p:spPr>
          <a:xfrm>
            <a:off x="478080" y="17244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Additional recommendations (optional)</a:t>
            </a:r>
            <a:endParaRPr b="0" lang="en-AU" sz="4800" spc="-1" strike="noStrike">
              <a:latin typeface="Arial"/>
            </a:endParaRPr>
          </a:p>
        </p:txBody>
      </p:sp>
      <p:sp>
        <p:nvSpPr>
          <p:cNvPr id="107" name="TextBox 50"/>
          <p:cNvSpPr/>
          <p:nvPr/>
        </p:nvSpPr>
        <p:spPr>
          <a:xfrm>
            <a:off x="667080" y="942840"/>
            <a:ext cx="11336040" cy="5819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 (Hard) Joint camera pose and ARUCO pose estimation (continued)</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US" sz="1800" spc="-1" strike="noStrike">
                <a:solidFill>
                  <a:srgbClr val="ffffff"/>
                </a:solidFill>
                <a:latin typeface="Century Schoolbook"/>
              </a:rPr>
              <a:t>4 - Calculate the Jacobian of the error</a:t>
            </a:r>
            <a:endParaRPr b="0" lang="en-AU" sz="1800" spc="-1" strike="noStrike">
              <a:latin typeface="Arial"/>
            </a:endParaRPr>
          </a:p>
          <a:p>
            <a:pPr>
              <a:lnSpc>
                <a:spcPct val="100000"/>
              </a:lnSpc>
              <a:buNone/>
            </a:pPr>
            <a:r>
              <a:rPr b="0" lang="en-US" sz="1800" spc="-1" strike="noStrike">
                <a:solidFill>
                  <a:srgbClr val="ffffff"/>
                </a:solidFill>
                <a:latin typeface="Century Schoolbook"/>
              </a:rPr>
              <a:t>	</a:t>
            </a:r>
            <a:r>
              <a:rPr b="0" lang="en-US" sz="1800" spc="-1" strike="noStrike">
                <a:solidFill>
                  <a:srgbClr val="ffffff"/>
                </a:solidFill>
                <a:latin typeface="Century Schoolbook"/>
              </a:rPr>
              <a:t>Jacobian will be of size: (Height) nTvecs * 2 and (Width) nImages * 3 + nMarkers * 2 </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800" spc="-1" strike="noStrike">
              <a:latin typeface="Arial"/>
            </a:endParaRPr>
          </a:p>
          <a:p>
            <a:pPr>
              <a:lnSpc>
                <a:spcPct val="100000"/>
              </a:lnSpc>
              <a:buNone/>
            </a:pPr>
            <a:r>
              <a:rPr b="0" lang="en-US" sz="1800" spc="-1" strike="noStrike">
                <a:solidFill>
                  <a:srgbClr val="ffffff"/>
                </a:solidFill>
                <a:latin typeface="Century Schoolbook"/>
              </a:rPr>
              <a:t>	</a:t>
            </a:r>
            <a:r>
              <a:rPr b="0" lang="en-US" sz="1800" spc="-1" strike="noStrike">
                <a:solidFill>
                  <a:srgbClr val="ffffff"/>
                </a:solidFill>
                <a:latin typeface="Century Schoolbook"/>
              </a:rPr>
              <a:t>5 - Minimise error using the non-linear optimization algorithm Levenberg-Marquardt</a:t>
            </a:r>
            <a:endParaRPr b="0" lang="en-AU" sz="1800" spc="-1" strike="noStrike">
              <a:latin typeface="Arial"/>
            </a:endParaRPr>
          </a:p>
          <a:p>
            <a:pPr>
              <a:lnSpc>
                <a:spcPct val="100000"/>
              </a:lnSpc>
              <a:buNone/>
            </a:pPr>
            <a:r>
              <a:rPr b="0" lang="en-US" sz="1800" spc="-1" strike="noStrike">
                <a:solidFill>
                  <a:srgbClr val="ffffff"/>
                </a:solidFill>
                <a:latin typeface="Century Schoolbook"/>
              </a:rPr>
              <a:t>	</a:t>
            </a:r>
            <a:r>
              <a:rPr b="0" lang="en-US" sz="1800" spc="-1" strike="noStrike">
                <a:solidFill>
                  <a:srgbClr val="ffffff"/>
                </a:solidFill>
                <a:latin typeface="Century Schoolbook"/>
              </a:rPr>
              <a:t>	</a:t>
            </a:r>
            <a:r>
              <a:rPr b="0" lang="en-US" sz="1800" spc="-1" strike="noStrike">
                <a:solidFill>
                  <a:srgbClr val="ffffff"/>
                </a:solidFill>
                <a:latin typeface="Century Schoolbook"/>
              </a:rPr>
              <a:t>	</a:t>
            </a:r>
            <a:r>
              <a:rPr b="0" lang="en-US" sz="1800" spc="-1" strike="noStrike">
                <a:solidFill>
                  <a:srgbClr val="ffffff"/>
                </a:solidFill>
                <a:latin typeface="Century Schoolbook"/>
              </a:rPr>
              <a:t>	</a:t>
            </a:r>
            <a:r>
              <a:rPr b="0" lang="en-US" sz="1800" spc="-1" strike="noStrike">
                <a:solidFill>
                  <a:srgbClr val="ffffff"/>
                </a:solidFill>
                <a:latin typeface="Century Schoolbook"/>
              </a:rPr>
              <a:t>	</a:t>
            </a:r>
            <a:r>
              <a:rPr b="0" lang="en-US" sz="1800" spc="-1" strike="noStrike">
                <a:solidFill>
                  <a:srgbClr val="ffffff"/>
                </a:solidFill>
                <a:latin typeface="Century Schoolbook"/>
              </a:rPr>
              <a:t>	</a:t>
            </a:r>
            <a:r>
              <a:rPr b="0" lang="en-US" sz="1800" spc="-1" strike="noStrike">
                <a:solidFill>
                  <a:srgbClr val="ffffff"/>
                </a:solidFill>
                <a:latin typeface="Century Schoolbook"/>
              </a:rPr>
              <a:t>	</a:t>
            </a:r>
            <a:r>
              <a:rPr b="0" lang="en-US" sz="1800" spc="-1" strike="noStrike">
                <a:solidFill>
                  <a:srgbClr val="ffffff"/>
                </a:solidFill>
                <a:latin typeface="Century Schoolbook"/>
              </a:rPr>
              <a:t>	</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US" sz="1800" spc="-1" strike="noStrike">
                <a:solidFill>
                  <a:srgbClr val="ffffff"/>
                </a:solidFill>
                <a:latin typeface="Century Schoolbook"/>
              </a:rPr>
              <a:t> </a:t>
            </a:r>
            <a:r>
              <a:rPr b="0" lang="en-AU" sz="1800" spc="-1" strike="noStrike">
                <a:solidFill>
                  <a:srgbClr val="ffffff"/>
                </a:solidFill>
                <a:latin typeface="Century Schoolbook"/>
              </a:rPr>
              <a:t>: All parameters (Image poses and ARUCO markers) in the next iteration</a:t>
            </a:r>
            <a:r>
              <a:rPr b="0" lang="en-AU" sz="1800" spc="-1" strike="noStrike">
                <a:solidFill>
                  <a:srgbClr val="ffffff"/>
                </a:solidFill>
                <a:latin typeface="Century Schoolbook"/>
              </a:rPr>
              <a:t>	</a:t>
            </a:r>
            <a:r>
              <a:rPr b="0" lang="en-AU" sz="1800" spc="-1" strike="noStrike">
                <a:solidFill>
                  <a:srgbClr val="ffffff"/>
                </a:solidFill>
                <a:latin typeface="Century Schoolbook"/>
              </a:rPr>
              <a:t>      </a:t>
            </a:r>
            <a:r>
              <a:rPr b="0" lang="en-US" sz="1800" spc="-1" strike="noStrike">
                <a:solidFill>
                  <a:srgbClr val="ffffff"/>
                </a:solidFill>
                <a:latin typeface="Century Schoolbook"/>
              </a:rPr>
              <a:t> </a:t>
            </a:r>
            <a:r>
              <a:rPr b="0" lang="en-AU" sz="1800" spc="-1" strike="noStrike">
                <a:solidFill>
                  <a:srgbClr val="ffffff"/>
                </a:solidFill>
                <a:latin typeface="Century Schoolbook"/>
              </a:rPr>
              <a:t>: Jacobian</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l-GR" sz="1800" spc="-1" strike="noStrike">
                <a:solidFill>
                  <a:srgbClr val="ffffff"/>
                </a:solidFill>
                <a:latin typeface="Century Schoolbook"/>
              </a:rPr>
              <a:t> </a:t>
            </a:r>
            <a:r>
              <a:rPr b="0" lang="en-AU" sz="1800" spc="-1" strike="noStrike">
                <a:solidFill>
                  <a:srgbClr val="ffffff"/>
                </a:solidFill>
                <a:latin typeface="Century Schoolbook"/>
              </a:rPr>
              <a:t>: Scaling parameter which is decayed after successive iterations (tuned)</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Will also have to use the pseudoinverse (np.linalg.pinv) to take the inverse of </a:t>
            </a:r>
            <a:endParaRPr b="0" lang="en-AU" sz="1800" spc="-1" strike="noStrike">
              <a:latin typeface="Arial"/>
            </a:endParaRPr>
          </a:p>
          <a:p>
            <a:pPr>
              <a:lnSpc>
                <a:spcPct val="100000"/>
              </a:lnSpc>
              <a:buNone/>
            </a:pPr>
            <a:endParaRPr b="0" lang="en-AU" sz="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6 - Repeat step 3 onwards until convergence</a:t>
            </a:r>
            <a:endParaRPr b="0" lang="en-AU" sz="1800" spc="-1" strike="noStrike">
              <a:latin typeface="Arial"/>
            </a:endParaRPr>
          </a:p>
        </p:txBody>
      </p:sp>
      <p:pic>
        <p:nvPicPr>
          <p:cNvPr id="108" name="Picture 4" descr="A picture containing schematic&#10;&#10;Description automatically generated"/>
          <p:cNvPicPr/>
          <p:nvPr/>
        </p:nvPicPr>
        <p:blipFill>
          <a:blip r:embed="rId1"/>
          <a:stretch/>
        </p:blipFill>
        <p:spPr>
          <a:xfrm>
            <a:off x="5727600" y="1828800"/>
            <a:ext cx="1214640" cy="3127320"/>
          </a:xfrm>
          <a:prstGeom prst="rect">
            <a:avLst/>
          </a:prstGeom>
          <a:ln w="0">
            <a:noFill/>
          </a:ln>
        </p:spPr>
      </p:pic>
      <p:sp>
        <p:nvSpPr>
          <p:cNvPr id="109" name="Straight Arrow Connector 6"/>
          <p:cNvSpPr/>
          <p:nvPr/>
        </p:nvSpPr>
        <p:spPr>
          <a:xfrm flipV="1">
            <a:off x="4799160" y="2874600"/>
            <a:ext cx="1171080" cy="424080"/>
          </a:xfrm>
          <a:custGeom>
            <a:avLst/>
            <a:gdLst/>
            <a:ahLst/>
            <a:rect l="l" t="t" r="r" b="b"/>
            <a:pathLst>
              <a:path w="21600" h="21600">
                <a:moveTo>
                  <a:pt x="0" y="0"/>
                </a:moveTo>
                <a:lnTo>
                  <a:pt x="21600" y="21600"/>
                </a:lnTo>
              </a:path>
            </a:pathLst>
          </a:custGeom>
          <a:noFill/>
          <a:ln w="38100">
            <a:solidFill>
              <a:srgbClr val="a7b789">
                <a:lumMod val="75000"/>
              </a:srgbClr>
            </a:solidFill>
            <a:round/>
            <a:tailEnd len="med" type="triangle" w="med"/>
          </a:ln>
        </p:spPr>
        <p:style>
          <a:lnRef idx="1">
            <a:schemeClr val="accent1"/>
          </a:lnRef>
          <a:fillRef idx="0">
            <a:schemeClr val="accent1"/>
          </a:fillRef>
          <a:effectRef idx="0">
            <a:schemeClr val="accent1"/>
          </a:effectRef>
          <a:fontRef idx="minor"/>
        </p:style>
      </p:sp>
      <p:sp>
        <p:nvSpPr>
          <p:cNvPr id="110" name="Straight Arrow Connector 7"/>
          <p:cNvSpPr/>
          <p:nvPr/>
        </p:nvSpPr>
        <p:spPr>
          <a:xfrm flipH="1" flipV="1">
            <a:off x="6941880" y="2413800"/>
            <a:ext cx="1095480" cy="639000"/>
          </a:xfrm>
          <a:custGeom>
            <a:avLst/>
            <a:gdLst/>
            <a:ahLst/>
            <a:rect l="l" t="t" r="r" b="b"/>
            <a:pathLst>
              <a:path w="21600" h="21600">
                <a:moveTo>
                  <a:pt x="0" y="0"/>
                </a:moveTo>
                <a:lnTo>
                  <a:pt x="21600" y="21600"/>
                </a:lnTo>
              </a:path>
            </a:pathLst>
          </a:custGeom>
          <a:noFill/>
          <a:ln w="38100">
            <a:solidFill>
              <a:srgbClr val="a7b789">
                <a:lumMod val="75000"/>
              </a:srgbClr>
            </a:solidFill>
            <a:round/>
            <a:tailEnd len="med" type="triangle" w="med"/>
          </a:ln>
        </p:spPr>
        <p:style>
          <a:lnRef idx="1">
            <a:schemeClr val="accent1"/>
          </a:lnRef>
          <a:fillRef idx="0">
            <a:schemeClr val="accent1"/>
          </a:fillRef>
          <a:effectRef idx="0">
            <a:schemeClr val="accent1"/>
          </a:effectRef>
          <a:fontRef idx="minor"/>
        </p:style>
      </p:sp>
      <p:sp>
        <p:nvSpPr>
          <p:cNvPr id="111" name="TextBox 10"/>
          <p:cNvSpPr/>
          <p:nvPr/>
        </p:nvSpPr>
        <p:spPr>
          <a:xfrm>
            <a:off x="886680" y="3035520"/>
            <a:ext cx="433872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ffff"/>
                </a:solidFill>
                <a:latin typeface="Century Schoolbook"/>
              </a:rPr>
              <a:t>Diagonal component represents the</a:t>
            </a:r>
            <a:endParaRPr b="0" lang="en-AU" sz="1800" spc="-1" strike="noStrike">
              <a:latin typeface="Arial"/>
            </a:endParaRPr>
          </a:p>
          <a:p>
            <a:pPr>
              <a:lnSpc>
                <a:spcPct val="100000"/>
              </a:lnSpc>
              <a:buNone/>
            </a:pPr>
            <a:r>
              <a:rPr b="0" lang="en-US" sz="1800" spc="-1" strike="noStrike">
                <a:solidFill>
                  <a:srgbClr val="ffffff"/>
                </a:solidFill>
                <a:latin typeface="Century Schoolbook"/>
              </a:rPr>
              <a:t> </a:t>
            </a:r>
            <a:r>
              <a:rPr b="0" lang="en-US" sz="1800" spc="-1" strike="noStrike">
                <a:solidFill>
                  <a:srgbClr val="ffffff"/>
                </a:solidFill>
                <a:latin typeface="Century Schoolbook"/>
              </a:rPr>
              <a:t>parameters for each of the image poses</a:t>
            </a:r>
            <a:endParaRPr b="0" lang="en-AU" sz="1800" spc="-1" strike="noStrike">
              <a:latin typeface="Arial"/>
            </a:endParaRPr>
          </a:p>
        </p:txBody>
      </p:sp>
      <p:sp>
        <p:nvSpPr>
          <p:cNvPr id="112" name="TextBox 13"/>
          <p:cNvSpPr/>
          <p:nvPr/>
        </p:nvSpPr>
        <p:spPr>
          <a:xfrm>
            <a:off x="7411320" y="3035160"/>
            <a:ext cx="470592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ffff"/>
                </a:solidFill>
                <a:latin typeface="Century Schoolbook"/>
              </a:rPr>
              <a:t>Right hand side represents the parameters</a:t>
            </a:r>
            <a:endParaRPr b="0" lang="en-AU" sz="1800" spc="-1" strike="noStrike">
              <a:latin typeface="Arial"/>
            </a:endParaRPr>
          </a:p>
          <a:p>
            <a:pPr>
              <a:lnSpc>
                <a:spcPct val="100000"/>
              </a:lnSpc>
              <a:buNone/>
            </a:pPr>
            <a:r>
              <a:rPr b="0" lang="en-US" sz="1800" spc="-1" strike="noStrike">
                <a:solidFill>
                  <a:srgbClr val="ffffff"/>
                </a:solidFill>
                <a:latin typeface="Century Schoolbook"/>
              </a:rPr>
              <a:t>for the ARUCO marker positions</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Box 49"/>
          <p:cNvSpPr/>
          <p:nvPr/>
        </p:nvSpPr>
        <p:spPr>
          <a:xfrm>
            <a:off x="478080" y="17244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Additional recommendations (optional)</a:t>
            </a:r>
            <a:endParaRPr b="0" lang="en-AU" sz="4800" spc="-1" strike="noStrike">
              <a:latin typeface="Arial"/>
            </a:endParaRPr>
          </a:p>
        </p:txBody>
      </p:sp>
      <p:sp>
        <p:nvSpPr>
          <p:cNvPr id="114" name="TextBox 50"/>
          <p:cNvSpPr/>
          <p:nvPr/>
        </p:nvSpPr>
        <p:spPr>
          <a:xfrm>
            <a:off x="667080" y="1104120"/>
            <a:ext cx="11336040" cy="5027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 (Hard) Joint camera pose and ARUCO pose estimation (continued)</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For reference driving around using the default solution with no improvements (and no practice) </a:t>
            </a:r>
            <a:r>
              <a:rPr b="0" lang="en-AU" sz="1800" spc="-1" strike="noStrike">
                <a:solidFill>
                  <a:srgbClr val="ffffff"/>
                </a:solidFill>
                <a:latin typeface="Century Schoolbook"/>
              </a:rPr>
              <a:t>	</a:t>
            </a:r>
            <a:r>
              <a:rPr b="0" lang="en-AU" sz="1800" spc="-1" strike="noStrike">
                <a:solidFill>
                  <a:srgbClr val="ffffff"/>
                </a:solidFill>
                <a:latin typeface="Century Schoolbook"/>
              </a:rPr>
              <a:t>received an RMSE error of ~0.12, performing joint optimisation as a post processing operation from </a:t>
            </a:r>
            <a:r>
              <a:rPr b="0" lang="en-AU" sz="1800" spc="-1" strike="noStrike">
                <a:solidFill>
                  <a:srgbClr val="ffffff"/>
                </a:solidFill>
                <a:latin typeface="Century Schoolbook"/>
              </a:rPr>
              <a:t>	</a:t>
            </a:r>
            <a:r>
              <a:rPr b="0" lang="en-AU" sz="1800" spc="-1" strike="noStrike">
                <a:solidFill>
                  <a:srgbClr val="ffffff"/>
                </a:solidFill>
                <a:latin typeface="Century Schoolbook"/>
              </a:rPr>
              <a:t>27 images lowered the RMSE down to 0.07 (62% of the original error)</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US" sz="1800" spc="-1" strike="noStrike">
                <a:solidFill>
                  <a:srgbClr val="ffffff"/>
                </a:solidFill>
                <a:latin typeface="Century Schoolbook"/>
              </a:rPr>
              <a:t>	</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US" sz="1800" spc="-1" strike="noStrike">
                <a:solidFill>
                  <a:srgbClr val="ffffff"/>
                </a:solidFill>
                <a:latin typeface="Century Schoolbook"/>
              </a:rPr>
              <a:t>	</a:t>
            </a:r>
            <a:r>
              <a:rPr b="0" lang="en-US" sz="1800" spc="-1" strike="noStrike">
                <a:solidFill>
                  <a:srgbClr val="ffffff"/>
                </a:solidFill>
                <a:latin typeface="Century Schoolbook"/>
              </a:rPr>
              <a:t>No team in the past has implemented this before so let me know if you’re giving it a go</a:t>
            </a:r>
            <a:endParaRPr b="0" lang="en-AU" sz="1800" spc="-1" strike="noStrike">
              <a:latin typeface="Arial"/>
            </a:endParaRPr>
          </a:p>
        </p:txBody>
      </p:sp>
      <p:pic>
        <p:nvPicPr>
          <p:cNvPr id="115" name="Picture 2" descr=""/>
          <p:cNvPicPr/>
          <p:nvPr/>
        </p:nvPicPr>
        <p:blipFill>
          <a:blip r:embed="rId1"/>
          <a:stretch/>
        </p:blipFill>
        <p:spPr>
          <a:xfrm>
            <a:off x="2060640" y="2376360"/>
            <a:ext cx="8070120" cy="3200400"/>
          </a:xfrm>
          <a:prstGeom prst="rect">
            <a:avLst/>
          </a:prstGeom>
          <a:ln w="0">
            <a:noFill/>
          </a:ln>
        </p:spPr>
      </p:pic>
      <p:sp>
        <p:nvSpPr>
          <p:cNvPr id="116" name="TextBox 3"/>
          <p:cNvSpPr/>
          <p:nvPr/>
        </p:nvSpPr>
        <p:spPr>
          <a:xfrm>
            <a:off x="7320600" y="4930560"/>
            <a:ext cx="2790000" cy="6372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200" spc="-1" strike="noStrike">
                <a:solidFill>
                  <a:srgbClr val="000000"/>
                </a:solidFill>
                <a:latin typeface="Century Schoolbook"/>
              </a:rPr>
              <a:t>Grey: True positions</a:t>
            </a:r>
            <a:endParaRPr b="0" lang="en-AU" sz="1200" spc="-1" strike="noStrike">
              <a:latin typeface="Arial"/>
            </a:endParaRPr>
          </a:p>
          <a:p>
            <a:pPr>
              <a:lnSpc>
                <a:spcPct val="100000"/>
              </a:lnSpc>
              <a:buNone/>
            </a:pPr>
            <a:r>
              <a:rPr b="1" lang="en-US" sz="1200" spc="-1" strike="noStrike">
                <a:solidFill>
                  <a:srgbClr val="000000"/>
                </a:solidFill>
                <a:latin typeface="Century Schoolbook"/>
              </a:rPr>
              <a:t>Red: Initial Kalman estimates</a:t>
            </a:r>
            <a:endParaRPr b="0" lang="en-AU" sz="1200" spc="-1" strike="noStrike">
              <a:latin typeface="Arial"/>
            </a:endParaRPr>
          </a:p>
          <a:p>
            <a:pPr>
              <a:lnSpc>
                <a:spcPct val="100000"/>
              </a:lnSpc>
              <a:buNone/>
            </a:pPr>
            <a:r>
              <a:rPr b="1" lang="en-US" sz="1200" spc="-1" strike="noStrike">
                <a:solidFill>
                  <a:srgbClr val="000000"/>
                </a:solidFill>
                <a:latin typeface="Century Schoolbook"/>
              </a:rPr>
              <a:t>Green: Joint optimised estimates</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Box 49"/>
          <p:cNvSpPr/>
          <p:nvPr/>
        </p:nvSpPr>
        <p:spPr>
          <a:xfrm>
            <a:off x="478080" y="-2052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Extended Kalman filter example</a:t>
            </a:r>
            <a:endParaRPr b="0" lang="en-AU" sz="4800" spc="-1" strike="noStrike">
              <a:latin typeface="Arial"/>
            </a:endParaRPr>
          </a:p>
        </p:txBody>
      </p:sp>
      <p:sp>
        <p:nvSpPr>
          <p:cNvPr id="48" name="TextBox 3"/>
          <p:cNvSpPr/>
          <p:nvPr/>
        </p:nvSpPr>
        <p:spPr>
          <a:xfrm>
            <a:off x="478080" y="843840"/>
            <a:ext cx="11713320" cy="4053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2000" spc="-1" strike="noStrike">
                <a:solidFill>
                  <a:srgbClr val="ffffff"/>
                </a:solidFill>
                <a:latin typeface="Century Schoolbook"/>
              </a:rPr>
              <a:t>We want to track the position of a 1D object that has an accelerometer and a GPS attached</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endParaRPr b="0" lang="en-AU" sz="2000" spc="-1" strike="noStrike">
              <a:latin typeface="Arial"/>
            </a:endParaRPr>
          </a:p>
          <a:p>
            <a:pPr>
              <a:lnSpc>
                <a:spcPct val="100000"/>
              </a:lnSpc>
              <a:buNone/>
            </a:pPr>
            <a:r>
              <a:rPr b="0" lang="en-AU" sz="2000" spc="-1" strike="noStrike">
                <a:solidFill>
                  <a:srgbClr val="ffffff"/>
                </a:solidFill>
                <a:latin typeface="Century Schoolbook"/>
              </a:rPr>
              <a:t>Accelerometer:</a:t>
            </a:r>
            <a:br>
              <a:rPr sz="2000"/>
            </a:br>
            <a:r>
              <a:rPr b="0" lang="en-AU" sz="2000" spc="-1" strike="noStrike">
                <a:solidFill>
                  <a:srgbClr val="ffffff"/>
                </a:solidFill>
                <a:latin typeface="Century Schoolbook"/>
              </a:rPr>
              <a:t>	</a:t>
            </a:r>
            <a:r>
              <a:rPr b="0" lang="en-AU" sz="2000" spc="-1" strike="noStrike">
                <a:solidFill>
                  <a:srgbClr val="ffffff"/>
                </a:solidFill>
                <a:latin typeface="Century Schoolbook"/>
              </a:rPr>
              <a:t>- High update rate</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Prone to drift after successive time integrations </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ffffff"/>
                </a:solidFill>
                <a:latin typeface="Century Schoolbook"/>
              </a:rPr>
              <a:t>GPS:</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Slow update rate</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Immune to drift</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a:t>
            </a:r>
            <a:r>
              <a:rPr b="0" lang="en-AU" sz="2000" spc="-1" strike="noStrike">
                <a:solidFill>
                  <a:srgbClr val="ffffff"/>
                </a:solidFill>
                <a:latin typeface="Century Schoolbook"/>
              </a:rPr>
              <a:t>- Not accurate</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endParaRPr b="0" lang="en-AU" sz="2000" spc="-1" strike="noStrike">
              <a:latin typeface="Arial"/>
            </a:endParaRPr>
          </a:p>
          <a:p>
            <a:pPr>
              <a:lnSpc>
                <a:spcPct val="100000"/>
              </a:lnSpc>
              <a:buNone/>
            </a:pPr>
            <a:r>
              <a:rPr b="0" lang="en-AU" sz="2000" spc="-1" strike="noStrike">
                <a:solidFill>
                  <a:srgbClr val="ffffff"/>
                </a:solidFill>
                <a:latin typeface="Century Schoolbook"/>
              </a:rPr>
              <a:t>3 states:</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a:t>
            </a:r>
            <a:endParaRPr b="0" lang="en-AU" sz="2000" spc="-1" strike="noStrike">
              <a:latin typeface="Arial"/>
            </a:endParaRPr>
          </a:p>
        </p:txBody>
      </p:sp>
      <p:pic>
        <p:nvPicPr>
          <p:cNvPr id="49" name="Picture 4" descr="Chart, scatter chart&#10;&#10;Description automatically generated"/>
          <p:cNvPicPr/>
          <p:nvPr/>
        </p:nvPicPr>
        <p:blipFill>
          <a:blip r:embed="rId1"/>
          <a:stretch/>
        </p:blipFill>
        <p:spPr>
          <a:xfrm>
            <a:off x="7116480" y="3359520"/>
            <a:ext cx="3957480" cy="2225880"/>
          </a:xfrm>
          <a:prstGeom prst="rect">
            <a:avLst/>
          </a:prstGeom>
          <a:ln w="0">
            <a:noFill/>
          </a:ln>
        </p:spPr>
      </p:pic>
      <p:sp>
        <p:nvSpPr>
          <p:cNvPr id="50" name="TextBox 2"/>
          <p:cNvSpPr/>
          <p:nvPr/>
        </p:nvSpPr>
        <p:spPr>
          <a:xfrm>
            <a:off x="504720" y="6223680"/>
            <a:ext cx="11182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(Remember, the example shown in the slides is for a 1D ball NOT for the PenguinPi)</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Box 49"/>
          <p:cNvSpPr/>
          <p:nvPr/>
        </p:nvSpPr>
        <p:spPr>
          <a:xfrm>
            <a:off x="478080" y="-2052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Extended Kalman filter example</a:t>
            </a:r>
            <a:endParaRPr b="0" lang="en-AU" sz="4800" spc="-1" strike="noStrike">
              <a:latin typeface="Arial"/>
            </a:endParaRPr>
          </a:p>
        </p:txBody>
      </p:sp>
      <p:sp>
        <p:nvSpPr>
          <p:cNvPr id="52" name="TextBox 50"/>
          <p:cNvSpPr/>
          <p:nvPr/>
        </p:nvSpPr>
        <p:spPr>
          <a:xfrm>
            <a:off x="478080" y="709560"/>
            <a:ext cx="11713320" cy="3443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2000" spc="-1" strike="noStrike">
                <a:solidFill>
                  <a:srgbClr val="ffffff"/>
                </a:solidFill>
                <a:latin typeface="Century Schoolbook"/>
              </a:rPr>
              <a:t>Prediction step:</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Step 1:</a:t>
            </a:r>
            <a:r>
              <a:rPr b="0" lang="en-AU" sz="2000" spc="-1" strike="noStrike">
                <a:solidFill>
                  <a:srgbClr val="ffffff"/>
                </a:solidFill>
                <a:latin typeface="Century Schoolbook"/>
              </a:rPr>
              <a:t>	</a:t>
            </a:r>
            <a:r>
              <a:rPr b="0" lang="en-AU" sz="2000" spc="-1" strike="noStrike">
                <a:solidFill>
                  <a:srgbClr val="ffffff"/>
                </a:solidFill>
                <a:latin typeface="Century Schoolbook"/>
              </a:rPr>
              <a:t>Apply dynamics</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a:t>
            </a:r>
            <a:r>
              <a:rPr b="0" lang="en-AU" sz="2000" spc="-1" strike="noStrike">
                <a:solidFill>
                  <a:srgbClr val="ffffff"/>
                </a:solidFill>
                <a:latin typeface="Century Schoolbook"/>
              </a:rPr>
              <a:t> </a:t>
            </a:r>
            <a:r>
              <a:rPr b="0" lang="en-AU" sz="2000" spc="-1" strike="noStrike">
                <a:solidFill>
                  <a:srgbClr val="ffffff"/>
                </a:solidFill>
                <a:latin typeface="Century Schoolbook"/>
              </a:rPr>
              <a:t>	</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Step 2: Calculate Jacobian of dynamics</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br>
              <a:rPr sz="2000"/>
            </a:br>
            <a:r>
              <a:rPr b="0" lang="en-AU" sz="2000" spc="-1" strike="noStrike">
                <a:solidFill>
                  <a:srgbClr val="ffffff"/>
                </a:solidFill>
                <a:latin typeface="Century Schoolbook"/>
              </a:rPr>
              <a:t>	</a:t>
            </a:r>
            <a:r>
              <a:rPr b="0" lang="en-AU" sz="2000" spc="-1" strike="noStrike">
                <a:solidFill>
                  <a:srgbClr val="ffffff"/>
                </a:solidFill>
                <a:latin typeface="Century Schoolbook"/>
              </a:rPr>
              <a:t>Step 3: Estimate uncertainty</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a:t>
            </a:r>
            <a:r>
              <a:rPr b="0" lang="en-AU" sz="2000" spc="-1" strike="noStrike">
                <a:solidFill>
                  <a:srgbClr val="ffffff"/>
                </a:solidFill>
                <a:latin typeface="Century Schoolbook"/>
              </a:rPr>
              <a:t> </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a:t>
            </a:r>
            <a:endParaRPr b="0" lang="en-AU" sz="2000" spc="-1" strike="noStrike">
              <a:latin typeface="Arial"/>
            </a:endParaRPr>
          </a:p>
        </p:txBody>
      </p:sp>
      <p:grpSp>
        <p:nvGrpSpPr>
          <p:cNvPr id="53" name="Group 11"/>
          <p:cNvGrpSpPr/>
          <p:nvPr/>
        </p:nvGrpSpPr>
        <p:grpSpPr>
          <a:xfrm>
            <a:off x="2986560" y="3607560"/>
            <a:ext cx="7321680" cy="638280"/>
            <a:chOff x="2986560" y="3607560"/>
            <a:chExt cx="7321680" cy="638280"/>
          </a:xfrm>
        </p:grpSpPr>
        <p:sp>
          <p:nvSpPr>
            <p:cNvPr id="54" name="Straight Arrow Connector 3"/>
            <p:cNvSpPr/>
            <p:nvPr/>
          </p:nvSpPr>
          <p:spPr>
            <a:xfrm flipH="1">
              <a:off x="2986560" y="3930840"/>
              <a:ext cx="1744560" cy="360"/>
            </a:xfrm>
            <a:custGeom>
              <a:avLst/>
              <a:gdLst/>
              <a:ahLst/>
              <a:rect l="l" t="t" r="r" b="b"/>
              <a:pathLst>
                <a:path w="21600" h="21600">
                  <a:moveTo>
                    <a:pt x="0" y="0"/>
                  </a:moveTo>
                  <a:lnTo>
                    <a:pt x="21600" y="21600"/>
                  </a:lnTo>
                </a:path>
              </a:pathLst>
            </a:custGeom>
            <a:noFill/>
            <a:ln w="28575">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55" name="TextBox 4"/>
            <p:cNvSpPr/>
            <p:nvPr/>
          </p:nvSpPr>
          <p:spPr>
            <a:xfrm>
              <a:off x="4816080" y="3607560"/>
              <a:ext cx="549216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AU" sz="1800" spc="-1" strike="noStrike">
                  <a:solidFill>
                    <a:srgbClr val="ffffff"/>
                  </a:solidFill>
                  <a:latin typeface="Century Schoolbook"/>
                </a:rPr>
                <a:t>This matrix is denoted as “A” in the lecture slides</a:t>
              </a:r>
              <a:br>
                <a:rPr sz="1800"/>
              </a:br>
              <a:r>
                <a:rPr b="0" lang="en-AU" sz="1800" spc="-1" strike="noStrike">
                  <a:solidFill>
                    <a:srgbClr val="ffffff"/>
                  </a:solidFill>
                  <a:latin typeface="Century Schoolbook"/>
                </a:rPr>
                <a:t>however many other people may denote this as “F”</a:t>
              </a:r>
              <a:endParaRPr b="0" lang="en-AU" sz="1800" spc="-1" strike="noStrike">
                <a:latin typeface="Arial"/>
              </a:endParaRPr>
            </a:p>
          </p:txBody>
        </p:sp>
      </p:grpSp>
      <p:grpSp>
        <p:nvGrpSpPr>
          <p:cNvPr id="56" name="Group 12"/>
          <p:cNvGrpSpPr/>
          <p:nvPr/>
        </p:nvGrpSpPr>
        <p:grpSpPr>
          <a:xfrm>
            <a:off x="1433160" y="5473800"/>
            <a:ext cx="7468920" cy="1034280"/>
            <a:chOff x="1433160" y="5473800"/>
            <a:chExt cx="7468920" cy="1034280"/>
          </a:xfrm>
        </p:grpSpPr>
        <p:sp>
          <p:nvSpPr>
            <p:cNvPr id="57" name="TextBox 7"/>
            <p:cNvSpPr/>
            <p:nvPr/>
          </p:nvSpPr>
          <p:spPr>
            <a:xfrm>
              <a:off x="1433160" y="6144120"/>
              <a:ext cx="7468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AU" sz="1800" spc="-1" strike="noStrike">
                  <a:solidFill>
                    <a:srgbClr val="ffffff"/>
                  </a:solidFill>
                  <a:latin typeface="Century Schoolbook"/>
                </a:rPr>
                <a:t>Covariance matrix of the states, this is also commonly denoted as “P”</a:t>
              </a:r>
              <a:endParaRPr b="0" lang="en-AU" sz="1800" spc="-1" strike="noStrike">
                <a:latin typeface="Arial"/>
              </a:endParaRPr>
            </a:p>
          </p:txBody>
        </p:sp>
        <p:sp>
          <p:nvSpPr>
            <p:cNvPr id="58" name="Straight Arrow Connector 8"/>
            <p:cNvSpPr/>
            <p:nvPr/>
          </p:nvSpPr>
          <p:spPr>
            <a:xfrm flipV="1">
              <a:off x="2518200" y="5473440"/>
              <a:ext cx="360" cy="669240"/>
            </a:xfrm>
            <a:custGeom>
              <a:avLst/>
              <a:gdLst/>
              <a:ahLst/>
              <a:rect l="l" t="t" r="r" b="b"/>
              <a:pathLst>
                <a:path w="21600" h="21600">
                  <a:moveTo>
                    <a:pt x="0" y="0"/>
                  </a:moveTo>
                  <a:lnTo>
                    <a:pt x="21600" y="21600"/>
                  </a:lnTo>
                </a:path>
              </a:pathLst>
            </a:custGeom>
            <a:noFill/>
            <a:ln w="28575">
              <a:solidFill>
                <a:srgbClr val="ffffff"/>
              </a:solidFill>
              <a:round/>
              <a:tailEnd len="med" type="triangle" w="med"/>
            </a:ln>
          </p:spPr>
          <p:style>
            <a:lnRef idx="1">
              <a:schemeClr val="accent1"/>
            </a:lnRef>
            <a:fillRef idx="0">
              <a:schemeClr val="accent1"/>
            </a:fillRef>
            <a:effectRef idx="0">
              <a:schemeClr val="accent1"/>
            </a:effectRef>
            <a:fontRef idx="minor"/>
          </p:style>
        </p:sp>
      </p:grpSp>
      <mc:AlternateContent>
        <mc:Choice xmlns:a14="http://schemas.microsoft.com/office/drawing/2010/main" Requires="a14">
          <p:sp>
            <p:nvSpPr>
              <p:cNvPr id="59" name="TextBox 10"/>
              <p:cNvSpPr txBox="1"/>
              <p:nvPr/>
            </p:nvSpPr>
            <p:spPr>
              <a:xfrm>
                <a:off x="1023480" y="3607560"/>
                <a:ext cx="432000" cy="778680"/>
              </a:xfrm>
              <a:prstGeom prst="rect">
                <a:avLst/>
              </a:prstGeom>
            </p:spPr>
            <p:txBody>
              <a:bodyPr/>
              <a:p>
                <a14:m>
                  <m:oMath xmlns:m="http://schemas.openxmlformats.org/officeDocument/2006/math">
                    <m:m>
                      <m:mr>
                        <m:e>
                          <m:r>
                            <m:t xml:space="preserve">𝑥</m:t>
                          </m:r>
                        </m:e>
                      </m:mr>
                      <m:mr>
                        <m:e>
                          <m:acc>
                            <m:accPr>
                              <m:chr m:val="˙"/>
                            </m:accPr>
                            <m:e>
                              <m:r>
                                <m:t xml:space="preserve">𝑥</m:t>
                              </m:r>
                            </m:e>
                          </m:acc>
                        </m:e>
                      </m:mr>
                      <m:mr>
                        <m:e>
                          <m:acc>
                            <m:accPr>
                              <m:chr m:val="¨"/>
                            </m:accPr>
                            <m:e>
                              <m:r>
                                <m:t xml:space="preserve">𝑥</m:t>
                              </m:r>
                            </m:e>
                          </m:acc>
                        </m:e>
                      </m:mr>
                    </m:m>
                  </m:oMath>
                </a14:m>
              </a:p>
            </p:txBody>
          </p:sp>
        </mc:Choice>
        <mc:Fallback/>
      </mc:AlternateContent>
      <mc:AlternateContent>
        <mc:Choice xmlns:a14="http://schemas.microsoft.com/office/drawing/2010/main" Requires="a14">
          <p:sp>
            <p:nvSpPr>
              <p:cNvPr id="60" name="TextBox 15"/>
              <p:cNvSpPr txBox="1"/>
              <p:nvPr/>
            </p:nvSpPr>
            <p:spPr>
              <a:xfrm>
                <a:off x="1455480" y="3057840"/>
                <a:ext cx="432000" cy="369000"/>
              </a:xfrm>
              <a:prstGeom prst="rect">
                <a:avLst/>
              </a:prstGeom>
            </p:spPr>
            <p:txBody>
              <a:bodyPr/>
              <a:p>
                <a14:m>
                  <m:oMath xmlns:m="http://schemas.openxmlformats.org/officeDocument/2006/math">
                    <m:m>
                      <m:mr>
                        <m:e>
                          <m:r>
                            <m:t xml:space="preserve">𝑑</m:t>
                          </m:r>
                          <m:r>
                            <m:t xml:space="preserve">𝑥</m:t>
                          </m:r>
                        </m:e>
                        <m:e>
                          <m:r>
                            <m:t xml:space="preserve">𝑑</m:t>
                          </m:r>
                          <m:acc>
                            <m:accPr>
                              <m:chr m:val="˙"/>
                            </m:accPr>
                            <m:e>
                              <m:r>
                                <m:t xml:space="preserve">𝑥</m:t>
                              </m:r>
                            </m:e>
                          </m:acc>
                        </m:e>
                        <m:e>
                          <m:r>
                            <m:t xml:space="preserve">𝑑</m:t>
                          </m:r>
                          <m:acc>
                            <m:accPr>
                              <m:chr m:val="¨"/>
                            </m:accPr>
                            <m:e>
                              <m:r>
                                <m:t xml:space="preserve">𝑥</m:t>
                              </m:r>
                            </m:e>
                          </m:acc>
                        </m:e>
                      </m:mr>
                    </m:m>
                  </m:oMath>
                </a14:m>
              </a:p>
            </p:txBody>
          </p:sp>
        </mc:Choice>
        <mc:Fallback/>
      </mc:AlternateContent>
      <p:grpSp>
        <p:nvGrpSpPr>
          <p:cNvPr id="61" name="Group 19"/>
          <p:cNvGrpSpPr/>
          <p:nvPr/>
        </p:nvGrpSpPr>
        <p:grpSpPr>
          <a:xfrm>
            <a:off x="3878640" y="4680720"/>
            <a:ext cx="8194680" cy="1186920"/>
            <a:chOff x="3878640" y="4680720"/>
            <a:chExt cx="8194680" cy="1186920"/>
          </a:xfrm>
        </p:grpSpPr>
        <p:sp>
          <p:nvSpPr>
            <p:cNvPr id="62" name="Straight Arrow Connector 20"/>
            <p:cNvSpPr/>
            <p:nvPr/>
          </p:nvSpPr>
          <p:spPr>
            <a:xfrm flipH="1">
              <a:off x="3878640" y="5240880"/>
              <a:ext cx="852480" cy="360"/>
            </a:xfrm>
            <a:custGeom>
              <a:avLst/>
              <a:gdLst/>
              <a:ahLst/>
              <a:rect l="l" t="t" r="r" b="b"/>
              <a:pathLst>
                <a:path w="21600" h="21600">
                  <a:moveTo>
                    <a:pt x="0" y="0"/>
                  </a:moveTo>
                  <a:lnTo>
                    <a:pt x="21600" y="21600"/>
                  </a:lnTo>
                </a:path>
              </a:pathLst>
            </a:custGeom>
            <a:noFill/>
            <a:ln w="28575">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63" name="TextBox 21"/>
            <p:cNvSpPr/>
            <p:nvPr/>
          </p:nvSpPr>
          <p:spPr>
            <a:xfrm>
              <a:off x="4846680" y="4680720"/>
              <a:ext cx="722664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AU" sz="1800" spc="-1" strike="noStrike">
                  <a:solidFill>
                    <a:srgbClr val="ffffff"/>
                  </a:solidFill>
                  <a:latin typeface="Century Schoolbook"/>
                </a:rPr>
                <a:t>This matrix represents your uncertainty in the process / dynamics.</a:t>
              </a:r>
              <a:endParaRPr b="0" lang="en-AU" sz="1800" spc="-1" strike="noStrike">
                <a:latin typeface="Arial"/>
              </a:endParaRPr>
            </a:p>
            <a:p>
              <a:pPr>
                <a:lnSpc>
                  <a:spcPct val="100000"/>
                </a:lnSpc>
                <a:buNone/>
              </a:pPr>
              <a:r>
                <a:rPr b="0" lang="en-AU" sz="1800" spc="-1" strike="noStrike">
                  <a:solidFill>
                    <a:srgbClr val="ffffff"/>
                  </a:solidFill>
                  <a:latin typeface="Century Schoolbook"/>
                </a:rPr>
                <a:t>Commonly referred to as “Q”, and is normally tuned.</a:t>
              </a:r>
              <a:br>
                <a:rPr sz="1800"/>
              </a:br>
              <a:r>
                <a:rPr b="0" lang="en-AU" sz="1800" spc="-1" strike="noStrike">
                  <a:solidFill>
                    <a:srgbClr val="ffffff"/>
                  </a:solidFill>
                  <a:latin typeface="Century Schoolbook"/>
                </a:rPr>
                <a:t>There is an alternate form which uses  where V is the</a:t>
              </a:r>
              <a:br>
                <a:rPr sz="1800"/>
              </a:br>
              <a:r>
                <a:rPr b="0" lang="en-AU" sz="1800" spc="-1" strike="noStrike">
                  <a:solidFill>
                    <a:srgbClr val="ffffff"/>
                  </a:solidFill>
                  <a:latin typeface="Century Schoolbook"/>
                </a:rPr>
                <a:t>Jacobian of the states with respect to “” from the lecture slides.</a:t>
              </a:r>
              <a:endParaRPr b="0" lang="en-AU" sz="1800" spc="-1" strike="noStrike">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Box 49"/>
          <p:cNvSpPr/>
          <p:nvPr/>
        </p:nvSpPr>
        <p:spPr>
          <a:xfrm>
            <a:off x="478080" y="-2052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Extended Kalman filter example</a:t>
            </a:r>
            <a:endParaRPr b="0" lang="en-AU" sz="4800" spc="-1" strike="noStrike">
              <a:latin typeface="Arial"/>
            </a:endParaRPr>
          </a:p>
        </p:txBody>
      </p:sp>
      <p:sp>
        <p:nvSpPr>
          <p:cNvPr id="65" name="TextBox 50"/>
          <p:cNvSpPr/>
          <p:nvPr/>
        </p:nvSpPr>
        <p:spPr>
          <a:xfrm>
            <a:off x="478080" y="709560"/>
            <a:ext cx="11713320" cy="496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2000" spc="-1" strike="noStrike">
                <a:solidFill>
                  <a:srgbClr val="ffffff"/>
                </a:solidFill>
                <a:latin typeface="Century Schoolbook"/>
              </a:rPr>
              <a:t>Observation / correction / update step:</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Step 1:</a:t>
            </a:r>
            <a:r>
              <a:rPr b="0" lang="en-AU" sz="2000" spc="-1" strike="noStrike">
                <a:solidFill>
                  <a:srgbClr val="ffffff"/>
                </a:solidFill>
                <a:latin typeface="Century Schoolbook"/>
              </a:rPr>
              <a:t>	</a:t>
            </a:r>
            <a:r>
              <a:rPr b="0" lang="en-AU" sz="2000" spc="-1" strike="noStrike">
                <a:solidFill>
                  <a:srgbClr val="ffffff"/>
                </a:solidFill>
                <a:latin typeface="Century Schoolbook"/>
              </a:rPr>
              <a:t>Calculate error between the observation and prediction</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Step 2: Calculate Jacobian of error (multiplied by -1)</a:t>
            </a:r>
            <a:br>
              <a:rPr sz="2000"/>
            </a:b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Step 3: Update Kalman gain and states</a:t>
            </a: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a:t>
            </a:r>
            <a:r>
              <a:rPr b="0" lang="en-AU" sz="2000" spc="-1" strike="noStrike">
                <a:solidFill>
                  <a:srgbClr val="ffffff"/>
                </a:solidFill>
                <a:latin typeface="Century Schoolbook"/>
              </a:rPr>
              <a:t>X =   + K Y</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ffffff"/>
                </a:solidFill>
                <a:latin typeface="Century Schoolbook"/>
              </a:rPr>
              <a:t>	</a:t>
            </a:r>
            <a:r>
              <a:rPr b="0" lang="en-AU" sz="2000" spc="-1" strike="noStrike">
                <a:solidFill>
                  <a:srgbClr val="ffffff"/>
                </a:solidFill>
                <a:latin typeface="Century Schoolbook"/>
              </a:rPr>
              <a:t>	</a:t>
            </a:r>
            <a:r>
              <a:rPr b="0" lang="en-AU" sz="2000" spc="-1" strike="noStrike">
                <a:solidFill>
                  <a:srgbClr val="ffffff"/>
                </a:solidFill>
                <a:latin typeface="Century Schoolbook"/>
              </a:rPr>
              <a:t> </a:t>
            </a:r>
            <a:endParaRPr b="0" lang="en-AU" sz="2000" spc="-1" strike="noStrike">
              <a:latin typeface="Arial"/>
            </a:endParaRPr>
          </a:p>
        </p:txBody>
      </p:sp>
      <mc:AlternateContent>
        <mc:Choice xmlns:a14="http://schemas.microsoft.com/office/drawing/2010/main" Requires="a14">
          <p:sp>
            <p:nvSpPr>
              <p:cNvPr id="66" name="TextBox 14"/>
              <p:cNvSpPr txBox="1"/>
              <p:nvPr/>
            </p:nvSpPr>
            <p:spPr>
              <a:xfrm>
                <a:off x="1329840" y="3145320"/>
                <a:ext cx="1479960" cy="369000"/>
              </a:xfrm>
              <a:prstGeom prst="rect">
                <a:avLst/>
              </a:prstGeom>
            </p:spPr>
            <p:txBody>
              <a:bodyPr/>
              <a:p>
                <a14:m>
                  <m:oMath xmlns:m="http://schemas.openxmlformats.org/officeDocument/2006/math">
                    <m:m>
                      <m:mr>
                        <m:e>
                          <m:r>
                            <m:t xml:space="preserve">𝑑</m:t>
                          </m:r>
                          <m:r>
                            <m:t xml:space="preserve">𝑥</m:t>
                          </m:r>
                        </m:e>
                        <m:e>
                          <m:r>
                            <m:t xml:space="preserve">𝑑</m:t>
                          </m:r>
                          <m:acc>
                            <m:accPr>
                              <m:chr m:val="˙"/>
                            </m:accPr>
                            <m:e>
                              <m:r>
                                <m:t xml:space="preserve">𝑥</m:t>
                              </m:r>
                            </m:e>
                          </m:acc>
                        </m:e>
                        <m:e>
                          <m:r>
                            <m:t xml:space="preserve">𝑑</m:t>
                          </m:r>
                          <m:acc>
                            <m:accPr>
                              <m:chr m:val="¨"/>
                            </m:accPr>
                            <m:e>
                              <m:r>
                                <m:t xml:space="preserve">𝑥</m:t>
                              </m:r>
                            </m:e>
                          </m:acc>
                        </m:e>
                      </m:mr>
                    </m:m>
                  </m:oMath>
                </a14:m>
              </a:p>
            </p:txBody>
          </p:sp>
        </mc:Choice>
        <mc:Fallback/>
      </mc:AlternateContent>
      <mc:AlternateContent>
        <mc:Choice xmlns:a14="http://schemas.microsoft.com/office/drawing/2010/main" Requires="a14">
          <p:sp>
            <p:nvSpPr>
              <p:cNvPr id="67" name="TextBox 16"/>
              <p:cNvSpPr txBox="1"/>
              <p:nvPr/>
            </p:nvSpPr>
            <p:spPr>
              <a:xfrm>
                <a:off x="495000" y="3498120"/>
                <a:ext cx="1479960" cy="563040"/>
              </a:xfrm>
              <a:prstGeom prst="rect">
                <a:avLst/>
              </a:prstGeom>
            </p:spPr>
            <p:txBody>
              <a:bodyPr/>
              <a:p>
                <a14:m>
                  <m:oMath xmlns:m="http://schemas.openxmlformats.org/officeDocument/2006/math">
                    <m:m>
                      <m:mr>
                        <m:e>
                          <m:sSub>
                            <m:e>
                              <m:r>
                                <m:t xml:space="preserve">𝑥</m:t>
                              </m:r>
                            </m:e>
                            <m:sub>
                              <m:r>
                                <m:t xml:space="preserve">𝑡</m:t>
                              </m:r>
                            </m:sub>
                          </m:sSub>
                        </m:e>
                      </m:mr>
                      <m:mr>
                        <m:e>
                          <m:sSub>
                            <m:e>
                              <m:acc>
                                <m:accPr>
                                  <m:chr m:val="¨"/>
                                </m:accPr>
                                <m:e>
                                  <m:r>
                                    <m:t xml:space="preserve">𝑥</m:t>
                                  </m:r>
                                </m:e>
                              </m:acc>
                            </m:e>
                            <m:sub>
                              <m:r>
                                <m:t xml:space="preserve">𝑡</m:t>
                              </m:r>
                            </m:sub>
                          </m:sSub>
                        </m:e>
                      </m:mr>
                    </m:m>
                  </m:oMath>
                </a14:m>
              </a:p>
            </p:txBody>
          </p:sp>
        </mc:Choice>
        <mc:Fallback/>
      </mc:AlternateContent>
      <p:grpSp>
        <p:nvGrpSpPr>
          <p:cNvPr id="68" name="Group 17"/>
          <p:cNvGrpSpPr/>
          <p:nvPr/>
        </p:nvGrpSpPr>
        <p:grpSpPr>
          <a:xfrm>
            <a:off x="2809800" y="3212640"/>
            <a:ext cx="6709680" cy="912600"/>
            <a:chOff x="2809800" y="3212640"/>
            <a:chExt cx="6709680" cy="912600"/>
          </a:xfrm>
        </p:grpSpPr>
        <p:sp>
          <p:nvSpPr>
            <p:cNvPr id="69" name="Straight Arrow Connector 18"/>
            <p:cNvSpPr/>
            <p:nvPr/>
          </p:nvSpPr>
          <p:spPr>
            <a:xfrm flipH="1">
              <a:off x="2809440" y="3686760"/>
              <a:ext cx="1073880" cy="360"/>
            </a:xfrm>
            <a:custGeom>
              <a:avLst/>
              <a:gdLst/>
              <a:ahLst/>
              <a:rect l="l" t="t" r="r" b="b"/>
              <a:pathLst>
                <a:path w="21600" h="21600">
                  <a:moveTo>
                    <a:pt x="0" y="0"/>
                  </a:moveTo>
                  <a:lnTo>
                    <a:pt x="21600" y="21600"/>
                  </a:lnTo>
                </a:path>
              </a:pathLst>
            </a:custGeom>
            <a:noFill/>
            <a:ln w="28575">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0" name="TextBox 22"/>
            <p:cNvSpPr/>
            <p:nvPr/>
          </p:nvSpPr>
          <p:spPr>
            <a:xfrm>
              <a:off x="3935880" y="3212640"/>
              <a:ext cx="5583600" cy="9126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AU" sz="1800" spc="-1" strike="noStrike">
                  <a:solidFill>
                    <a:srgbClr val="ffffff"/>
                  </a:solidFill>
                  <a:latin typeface="Century Schoolbook"/>
                </a:rPr>
                <a:t>This matrix is denoted as “C” in the lecture slides</a:t>
              </a:r>
              <a:br>
                <a:rPr sz="1800"/>
              </a:br>
              <a:r>
                <a:rPr b="0" lang="en-AU" sz="1800" spc="-1" strike="noStrike">
                  <a:solidFill>
                    <a:srgbClr val="ffffff"/>
                  </a:solidFill>
                  <a:latin typeface="Century Schoolbook"/>
                </a:rPr>
                <a:t>however many other people may denote this as “H”.</a:t>
              </a:r>
              <a:endParaRPr b="0" lang="en-AU" sz="1800" spc="-1" strike="noStrike">
                <a:latin typeface="Arial"/>
              </a:endParaRPr>
            </a:p>
            <a:p>
              <a:pPr>
                <a:lnSpc>
                  <a:spcPct val="100000"/>
                </a:lnSpc>
                <a:buNone/>
              </a:pPr>
              <a:r>
                <a:rPr b="0" lang="en-AU" sz="1800" spc="-1" strike="noStrike">
                  <a:solidFill>
                    <a:srgbClr val="ffffff"/>
                  </a:solidFill>
                  <a:latin typeface="Century Schoolbook"/>
                </a:rPr>
                <a:t>For extended Kalman it is calculated as </a:t>
              </a:r>
              <a:endParaRPr b="0" lang="en-AU" sz="1800" spc="-1" strike="noStrike">
                <a:latin typeface="Arial"/>
              </a:endParaRPr>
            </a:p>
          </p:txBody>
        </p:sp>
      </p:grpSp>
      <p:sp>
        <p:nvSpPr>
          <p:cNvPr id="71" name="Connector: Elbow 6"/>
          <p:cNvSpPr/>
          <p:nvPr/>
        </p:nvSpPr>
        <p:spPr>
          <a:xfrm rot="10800000">
            <a:off x="4245120" y="4963320"/>
            <a:ext cx="1073520" cy="159120"/>
          </a:xfrm>
          <a:prstGeom prst="bentConnector3">
            <a:avLst>
              <a:gd name="adj1" fmla="val 99884"/>
            </a:avLst>
          </a:prstGeom>
          <a:noFill/>
          <a:ln w="28575">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2" name="TextBox 25"/>
          <p:cNvSpPr/>
          <p:nvPr/>
        </p:nvSpPr>
        <p:spPr>
          <a:xfrm>
            <a:off x="5440680" y="4745160"/>
            <a:ext cx="66290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This matrix represents your uncertainty in the observation</a:t>
            </a:r>
            <a:endParaRPr b="0" lang="en-AU" sz="1800" spc="-1" strike="noStrike">
              <a:latin typeface="Arial"/>
            </a:endParaRPr>
          </a:p>
          <a:p>
            <a:pPr>
              <a:lnSpc>
                <a:spcPct val="100000"/>
              </a:lnSpc>
              <a:buNone/>
            </a:pPr>
            <a:r>
              <a:rPr b="0" lang="en-AU" sz="1800" spc="-1" strike="noStrike">
                <a:solidFill>
                  <a:srgbClr val="ffffff"/>
                </a:solidFill>
                <a:latin typeface="Century Schoolbook"/>
              </a:rPr>
              <a:t>and is normally tuned. “” is also denoted as “S”</a:t>
            </a:r>
            <a:endParaRPr b="0" lang="en-AU" sz="1800" spc="-1" strike="noStrike">
              <a:latin typeface="Arial"/>
            </a:endParaRPr>
          </a:p>
        </p:txBody>
      </p:sp>
      <p:sp>
        <p:nvSpPr>
          <p:cNvPr id="73" name="Connector: Elbow 27"/>
          <p:cNvSpPr/>
          <p:nvPr/>
        </p:nvSpPr>
        <p:spPr>
          <a:xfrm rot="10800000">
            <a:off x="2865960" y="5839920"/>
            <a:ext cx="1073520" cy="159120"/>
          </a:xfrm>
          <a:prstGeom prst="bentConnector3">
            <a:avLst>
              <a:gd name="adj1" fmla="val 99884"/>
            </a:avLst>
          </a:prstGeom>
          <a:noFill/>
          <a:ln w="28575">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4" name="TextBox 28"/>
          <p:cNvSpPr/>
          <p:nvPr/>
        </p:nvSpPr>
        <p:spPr>
          <a:xfrm>
            <a:off x="3939480" y="5485680"/>
            <a:ext cx="66290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Is the Kalman gain and it acts as a step size as to how much you should update your states based on an observation</a:t>
            </a:r>
            <a:endParaRPr b="0" lang="en-AU" sz="1800" spc="-1" strike="noStrike">
              <a:latin typeface="Arial"/>
            </a:endParaRPr>
          </a:p>
        </p:txBody>
      </p:sp>
      <p:grpSp>
        <p:nvGrpSpPr>
          <p:cNvPr id="75" name="Group 12"/>
          <p:cNvGrpSpPr/>
          <p:nvPr/>
        </p:nvGrpSpPr>
        <p:grpSpPr>
          <a:xfrm>
            <a:off x="4244400" y="1542600"/>
            <a:ext cx="7487640" cy="912600"/>
            <a:chOff x="4244400" y="1542600"/>
            <a:chExt cx="7487640" cy="912600"/>
          </a:xfrm>
        </p:grpSpPr>
        <p:sp>
          <p:nvSpPr>
            <p:cNvPr id="76" name="Straight Arrow Connector 13"/>
            <p:cNvSpPr/>
            <p:nvPr/>
          </p:nvSpPr>
          <p:spPr>
            <a:xfrm flipH="1">
              <a:off x="4244040" y="2008080"/>
              <a:ext cx="686520" cy="360"/>
            </a:xfrm>
            <a:custGeom>
              <a:avLst/>
              <a:gdLst/>
              <a:ahLst/>
              <a:rect l="l" t="t" r="r" b="b"/>
              <a:pathLst>
                <a:path w="21600" h="21600">
                  <a:moveTo>
                    <a:pt x="0" y="0"/>
                  </a:moveTo>
                  <a:lnTo>
                    <a:pt x="21600" y="21600"/>
                  </a:lnTo>
                </a:path>
              </a:pathLst>
            </a:custGeom>
            <a:noFill/>
            <a:ln w="28575">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7" name="TextBox 15"/>
            <p:cNvSpPr/>
            <p:nvPr/>
          </p:nvSpPr>
          <p:spPr>
            <a:xfrm>
              <a:off x="4931640" y="1542600"/>
              <a:ext cx="680040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The error term Y is more generally denoted as where z is the sensor measurement and h( ) is a function that allows you to compare the state with the sensor measurement </a:t>
              </a:r>
              <a:endParaRPr b="0" lang="en-AU" sz="1800" spc="-1" strike="noStrike">
                <a:latin typeface="Arial"/>
              </a:endParaRPr>
            </a:p>
          </p:txBody>
        </p:sp>
      </p:grpSp>
      <p:sp>
        <p:nvSpPr>
          <p:cNvPr id="78" name="Straight Arrow Connector 1"/>
          <p:cNvSpPr/>
          <p:nvPr/>
        </p:nvSpPr>
        <p:spPr>
          <a:xfrm flipH="1">
            <a:off x="9118080" y="3992760"/>
            <a:ext cx="686520" cy="360"/>
          </a:xfrm>
          <a:custGeom>
            <a:avLst/>
            <a:gdLst/>
            <a:ahLst/>
            <a:rect l="l" t="t" r="r" b="b"/>
            <a:pathLst>
              <a:path w="21600" h="21600">
                <a:moveTo>
                  <a:pt x="0" y="0"/>
                </a:moveTo>
                <a:lnTo>
                  <a:pt x="21600" y="21600"/>
                </a:lnTo>
              </a:path>
            </a:pathLst>
          </a:custGeom>
          <a:noFill/>
          <a:ln w="28575">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9" name="TextBox 3"/>
          <p:cNvSpPr/>
          <p:nvPr/>
        </p:nvSpPr>
        <p:spPr>
          <a:xfrm>
            <a:off x="9805320" y="3623400"/>
            <a:ext cx="2264400" cy="729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050" spc="-1" strike="noStrike">
                <a:solidFill>
                  <a:srgbClr val="ffffff"/>
                </a:solidFill>
                <a:latin typeface="Century Schoolbook"/>
              </a:rPr>
              <a:t>This is why we multiply the Jacobian of the error by -1 because we took the derivative of    instead</a:t>
            </a:r>
            <a:endParaRPr b="0" lang="en-AU" sz="10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Box 49"/>
          <p:cNvSpPr/>
          <p:nvPr/>
        </p:nvSpPr>
        <p:spPr>
          <a:xfrm>
            <a:off x="478080" y="-2052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Extended Kalman filter example</a:t>
            </a:r>
            <a:endParaRPr b="0" lang="en-AU" sz="4800" spc="-1" strike="noStrike">
              <a:latin typeface="Arial"/>
            </a:endParaRPr>
          </a:p>
        </p:txBody>
      </p:sp>
      <p:sp>
        <p:nvSpPr>
          <p:cNvPr id="81" name="TextBox 50"/>
          <p:cNvSpPr/>
          <p:nvPr/>
        </p:nvSpPr>
        <p:spPr>
          <a:xfrm>
            <a:off x="478080" y="709560"/>
            <a:ext cx="1171332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2000" spc="-1" strike="noStrike">
                <a:solidFill>
                  <a:srgbClr val="ffffff"/>
                </a:solidFill>
                <a:latin typeface="Century Schoolbook"/>
              </a:rPr>
              <a:t>Here is an example of why we should use a Kalman filter to fuse sensor readings with a dynamic model compared to other simpler and naïve approaches.</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endParaRPr b="0" lang="en-AU" sz="2000" spc="-1" strike="noStrike">
              <a:latin typeface="Arial"/>
            </a:endParaRPr>
          </a:p>
        </p:txBody>
      </p:sp>
      <p:pic>
        <p:nvPicPr>
          <p:cNvPr id="82" name="" descr="">
            <a:hlinkClick r:id="" action="ppaction://media"/>
          </p:cNvPr>
          <p:cNvPicPr/>
          <p:nvPr>
            <a:videoFile r:link="rId1"/>
            <p:extLst>
              <p:ext uri="{DAA4B4D4-6D71-4841-9C94-3DE7FCFB9230}">
                <p14:media r:embed="rId2"/>
              </p:ext>
            </p:extLst>
          </p:nvPr>
        </p:nvPicPr>
        <p:blipFill>
          <a:blip r:embed="rId3"/>
          <a:stretch>
            <a:fillRect/>
          </a:stretch>
        </p:blipFill>
        <p:spPr>
          <a:xfrm>
            <a:off x="1347840" y="1457640"/>
            <a:ext cx="9934200" cy="512100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mediacall">
                                  <p:stCondLst>
                                    <p:cond delay="0"/>
                                  </p:stCondLst>
                                  <p:childTnLst>
                                    <p:cmd type="call" cmd="playFrom(0.0)">
                                      <p:cBhvr>
                                        <p:cTn id="6" dur="52607" fill="hold"/>
                                        <p:tgtEl>
                                          <p:spTgt spid="82"/>
                                        </p:tgtEl>
                                      </p:cBhvr>
                                    </p:cmd>
                                  </p:childTnLst>
                                </p:cTn>
                              </p:par>
                            </p:childTnLst>
                          </p:cTn>
                        </p:par>
                      </p:childTnLst>
                    </p:cTn>
                  </p:par>
                </p:childTnLst>
              </p:cTn>
              <p:prevCondLst>
                <p:cond evt="onPrev">
                  <p:tgtEl>
                    <p:sldTgt/>
                  </p:tgtEl>
                </p:cond>
              </p:prevCondLst>
              <p:nextCondLst>
                <p:cond evt="onNext">
                  <p:tgtEl>
                    <p:sldTgt/>
                  </p:tgtEl>
                </p:cond>
              </p:nextCondLst>
            </p:seq>
            <p:seq>
              <p:cTn id="7" restart="whenNotActive" nodeType="interactiveSeq" fill="hold">
                <p:stCondLst>
                  <p:cond delay="0" evt="onClick">
                    <p:tgtEl>
                      <p:spTgt spid="82"/>
                    </p:tgtEl>
                  </p:cond>
                </p:stCondLst>
                <p:childTnLst>
                  <p:par>
                    <p:cTn id="8" fill="hold">
                      <p:stCondLst>
                        <p:cond delay="0" evt="onClick">
                          <p:tgtEl>
                            <p:spTgt spid="82"/>
                          </p:tgtEl>
                        </p:cond>
                      </p:stCondLst>
                      <p:childTnLst>
                        <p:par>
                          <p:cTn id="9" fill="hold">
                            <p:stCondLst>
                              <p:cond delay="0"/>
                            </p:stCondLst>
                            <p:childTnLst>
                              <p:par>
                                <p:cTn id="10" nodeType="clickEffect" fill="hold" presetClass="mediacall">
                                  <p:stCondLst>
                                    <p:cond delay="0"/>
                                  </p:stCondLst>
                                  <p:childTnLst>
                                    <p:cmd type="call" cmd="togglePause">
                                      <p:cBhvr>
                                        <p:cTn id="11" dur="1" fill="hold"/>
                                        <p:tgtEl>
                                          <p:spTgt spid="82"/>
                                        </p:tgtEl>
                                      </p:cBhvr>
                                    </p:cmd>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Box 49"/>
          <p:cNvSpPr/>
          <p:nvPr/>
        </p:nvSpPr>
        <p:spPr>
          <a:xfrm>
            <a:off x="478080" y="17244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Additional recommendations (optional)</a:t>
            </a:r>
            <a:endParaRPr b="0" lang="en-AU" sz="4800" spc="-1" strike="noStrike">
              <a:latin typeface="Arial"/>
            </a:endParaRPr>
          </a:p>
        </p:txBody>
      </p:sp>
      <p:sp>
        <p:nvSpPr>
          <p:cNvPr id="84" name="TextBox 50"/>
          <p:cNvSpPr/>
          <p:nvPr/>
        </p:nvSpPr>
        <p:spPr>
          <a:xfrm>
            <a:off x="667080" y="1112760"/>
            <a:ext cx="11336040" cy="4753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Here is a list of additional things you may like to implement that may give you better performance</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solidFill>
                  <a:srgbClr val="ffffff"/>
                </a:solidFill>
                <a:latin typeface="Century Schoolbook"/>
              </a:rPr>
              <a:t>These recommendations are ranked on difficulty to implement and are not compulsory to use but serve as potential ideas if you’re looking to do better</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solidFill>
                  <a:srgbClr val="ffffff"/>
                </a:solidFill>
                <a:latin typeface="Century Schoolbook"/>
              </a:rPr>
              <a:t>There is no guarantee that by attempting these recommendations that you will definitely get better results, each of these recommendations have risks of failure and wasting time if not done correctly. </a:t>
            </a:r>
            <a:endParaRPr b="0" lang="en-AU" sz="1800" spc="-1" strike="noStrike">
              <a:latin typeface="Arial"/>
            </a:endParaRPr>
          </a:p>
          <a:p>
            <a:pPr>
              <a:lnSpc>
                <a:spcPct val="100000"/>
              </a:lnSpc>
              <a:buNone/>
            </a:pPr>
            <a:r>
              <a:rPr b="0" lang="en-AU" sz="1800" spc="-1" strike="noStrike">
                <a:solidFill>
                  <a:srgbClr val="ffffff"/>
                </a:solidFill>
                <a:latin typeface="Century Schoolbook"/>
              </a:rPr>
              <a:t>It is also up to you to develop these on your own, as these are optional the demonstrators will not provide any code or give assistance except for high level discussions.  </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solidFill>
                  <a:srgbClr val="ffffff"/>
                </a:solidFill>
                <a:latin typeface="Century Schoolbook"/>
              </a:rPr>
              <a:t>You are strongly encouraged to attempt the “easy” difficulty recommendations as these are not only the easiest to implement but also offer the greatest performance increase.</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solidFill>
                  <a:srgbClr val="ffffff"/>
                </a:solidFill>
                <a:latin typeface="Century Schoolbook"/>
              </a:rPr>
              <a:t>You are also encouraged to be as creative as possible and think of your own improvements</a:t>
            </a:r>
            <a:endParaRPr b="0" lang="en-AU" sz="1800" spc="-1" strike="noStrike">
              <a:latin typeface="Arial"/>
            </a:endParaRPr>
          </a:p>
          <a:p>
            <a:pPr>
              <a:lnSpc>
                <a:spcPct val="100000"/>
              </a:lnSpc>
              <a:buNone/>
            </a:pPr>
            <a:r>
              <a:rPr b="0" lang="en-AU" sz="1800" spc="-1" strike="noStrike">
                <a:solidFill>
                  <a:srgbClr val="ffffff"/>
                </a:solidFill>
                <a:latin typeface="Century Schoolbook"/>
              </a:rPr>
              <a:t>(However, don’t assume the arena layouts, such that markers will be placed in a grid world pattern, we have in the past placed markers in fractional positions eg: x=0.579513m)</a:t>
            </a:r>
            <a:endParaRPr b="0" lang="en-AU" sz="1800" spc="-1" strike="noStrike">
              <a:latin typeface="Arial"/>
            </a:endParaRPr>
          </a:p>
          <a:p>
            <a:pPr>
              <a:lnSpc>
                <a:spcPct val="100000"/>
              </a:lnSpc>
              <a:buNone/>
            </a:pP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Box 49"/>
          <p:cNvSpPr/>
          <p:nvPr/>
        </p:nvSpPr>
        <p:spPr>
          <a:xfrm>
            <a:off x="478080" y="17244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Additional recommendations (optional)</a:t>
            </a:r>
            <a:endParaRPr b="0" lang="en-AU" sz="4800" spc="-1" strike="noStrike">
              <a:latin typeface="Arial"/>
            </a:endParaRPr>
          </a:p>
        </p:txBody>
      </p:sp>
      <p:sp>
        <p:nvSpPr>
          <p:cNvPr id="86" name="TextBox 50"/>
          <p:cNvSpPr/>
          <p:nvPr/>
        </p:nvSpPr>
        <p:spPr>
          <a:xfrm>
            <a:off x="667080" y="1104120"/>
            <a:ext cx="1133604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 (Easy) Isolated Kalman predict and update step validation</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To validate predict() function:</a:t>
            </a:r>
            <a:r>
              <a:rPr b="0" lang="en-AU" sz="1800" spc="-1" strike="noStrike">
                <a:solidFill>
                  <a:srgbClr val="ffffff"/>
                </a:solidFill>
                <a:latin typeface="Century Schoolbook"/>
              </a:rPr>
              <a:t>	</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Spawn the robot in an empty arena with no markers</a:t>
            </a:r>
            <a:br>
              <a:rPr sz="1800"/>
            </a:br>
            <a:r>
              <a:rPr b="0" lang="en-AU" sz="1800" spc="-1" strike="noStrike">
                <a:solidFill>
                  <a:srgbClr val="ffffff"/>
                </a:solidFill>
                <a:latin typeface="Century Schoolbook"/>
              </a:rPr>
              <a:t>	</a:t>
            </a:r>
            <a:r>
              <a:rPr b="0" lang="en-AU" sz="1800" spc="-1" strike="noStrike">
                <a:solidFill>
                  <a:srgbClr val="ffffff"/>
                </a:solidFill>
                <a:latin typeface="Century Schoolbook"/>
              </a:rPr>
              <a:t>Drive around the arena whilst printing out the ekf state [x, y, theta]</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Compare your printed state with that of the simulator</a:t>
            </a:r>
            <a:br>
              <a:rPr sz="1800"/>
            </a:br>
            <a:r>
              <a:rPr b="0" lang="en-AU" sz="1800" spc="-1" strike="noStrike">
                <a:solidFill>
                  <a:srgbClr val="ffffff"/>
                </a:solidFill>
                <a:latin typeface="Century Schoolbook"/>
              </a:rPr>
              <a:t>	</a:t>
            </a:r>
            <a:r>
              <a:rPr b="0" lang="en-AU" sz="1800" spc="-1" strike="noStrike">
                <a:solidFill>
                  <a:srgbClr val="ffffff"/>
                </a:solidFill>
                <a:latin typeface="Century Schoolbook"/>
              </a:rPr>
              <a:t>If there is a substantial difference, review code related to the predict() or modify wheel parameters</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To validate update() function:</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Place the robot at the origin with some markers visible in front of it </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Whilst at the origin, print out the marker’s position and compare to the simulator</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Drive around the markers whilst looking at them and print out the ekf state [x, y, theta]</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Compare your printed state with that of the simulator</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If there is a substantial difference between the initial marker positions or the robot state, review </a:t>
            </a:r>
            <a:r>
              <a:rPr b="0" lang="en-AU" sz="1800" spc="-1" strike="noStrike">
                <a:solidFill>
                  <a:srgbClr val="ffffff"/>
                </a:solidFill>
                <a:latin typeface="Century Schoolbook"/>
              </a:rPr>
              <a:t>	</a:t>
            </a:r>
            <a:r>
              <a:rPr b="0" lang="en-AU" sz="1800" spc="-1" strike="noStrike">
                <a:solidFill>
                  <a:srgbClr val="ffffff"/>
                </a:solidFill>
                <a:latin typeface="Century Schoolbook"/>
              </a:rPr>
              <a:t>code related to the update() or modify camera parameters</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Box 49"/>
          <p:cNvSpPr/>
          <p:nvPr/>
        </p:nvSpPr>
        <p:spPr>
          <a:xfrm>
            <a:off x="478080" y="17244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Additional recommendations (optional)</a:t>
            </a:r>
            <a:endParaRPr b="0" lang="en-AU" sz="4800" spc="-1" strike="noStrike">
              <a:latin typeface="Arial"/>
            </a:endParaRPr>
          </a:p>
        </p:txBody>
      </p:sp>
      <p:sp>
        <p:nvSpPr>
          <p:cNvPr id="88" name="TextBox 50"/>
          <p:cNvSpPr/>
          <p:nvPr/>
        </p:nvSpPr>
        <p:spPr>
          <a:xfrm>
            <a:off x="667080" y="1104120"/>
            <a:ext cx="11336040" cy="606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 (Easy) Practice practice practice!</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By far the easiest and most influential recommendation</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With your group make sure you practice the ENTIRE marking procedure that includes:</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	</a:t>
            </a:r>
            <a:r>
              <a:rPr b="0" lang="en-AU" sz="1800" spc="-1" strike="noStrike">
                <a:solidFill>
                  <a:srgbClr val="ffffff"/>
                </a:solidFill>
                <a:latin typeface="Century Schoolbook"/>
              </a:rPr>
              <a:t>Starting a 20 min timer</a:t>
            </a:r>
            <a:r>
              <a:rPr b="0" lang="en-AU" sz="1800" spc="-1" strike="noStrike">
                <a:solidFill>
                  <a:srgbClr val="ffffff"/>
                </a:solidFill>
                <a:latin typeface="Century Schoolbook"/>
              </a:rPr>
              <a:t>	</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	</a:t>
            </a:r>
            <a:r>
              <a:rPr b="0" lang="en-AU" sz="1800" spc="-1" strike="noStrike">
                <a:solidFill>
                  <a:srgbClr val="ffffff"/>
                </a:solidFill>
                <a:latin typeface="Century Schoolbook"/>
              </a:rPr>
              <a:t>Downloading your submission from moodle (validate your submitted files are correct)</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	</a:t>
            </a:r>
            <a:r>
              <a:rPr b="0" lang="en-AU" sz="1800" spc="-1" strike="noStrike">
                <a:solidFill>
                  <a:srgbClr val="ffffff"/>
                </a:solidFill>
                <a:latin typeface="Century Schoolbook"/>
              </a:rPr>
              <a:t>Performing all the setup steps</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	</a:t>
            </a:r>
            <a:r>
              <a:rPr b="0" lang="en-AU" sz="1800" spc="-1" strike="noStrike">
                <a:solidFill>
                  <a:srgbClr val="ffffff"/>
                </a:solidFill>
                <a:latin typeface="Century Schoolbook"/>
              </a:rPr>
              <a:t>Driving around the arena and saving your slam.txt with sufficient time reserved to upload</a:t>
            </a:r>
            <a:endParaRPr b="0" lang="en-AU" sz="1800" spc="-1" strike="noStrike">
              <a:latin typeface="Arial"/>
            </a:endParaRPr>
          </a:p>
          <a:p>
            <a:pPr>
              <a:lnSpc>
                <a:spcPct val="100000"/>
              </a:lnSpc>
              <a:buNone/>
            </a:pPr>
            <a:endParaRPr b="0" lang="en-AU" sz="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Practice on a wide range of maps and understand what kind of driving strategies works best</a:t>
            </a:r>
            <a:endParaRPr b="0" lang="en-AU" sz="1800" spc="-1" strike="noStrike">
              <a:latin typeface="Arial"/>
            </a:endParaRPr>
          </a:p>
          <a:p>
            <a:pPr>
              <a:lnSpc>
                <a:spcPct val="100000"/>
              </a:lnSpc>
              <a:buNone/>
            </a:pPr>
            <a:endParaRPr b="0" lang="en-AU" sz="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Make sure when practicing you try your best to replicate EXACTLY how you will do the live demo: </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same computer, driver and submission</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 (Easy) Drive as a team</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Even though there can only be one driver that doesn’t mean your teammates can’t help</a:t>
            </a:r>
            <a:endParaRPr b="0" lang="en-AU" sz="1800" spc="-1" strike="noStrike">
              <a:latin typeface="Arial"/>
            </a:endParaRPr>
          </a:p>
          <a:p>
            <a:pPr>
              <a:lnSpc>
                <a:spcPct val="100000"/>
              </a:lnSpc>
              <a:buNone/>
            </a:pPr>
            <a:endParaRPr b="0" lang="en-AU" sz="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Historically the best teams help the driver by calling out important information such as missing </a:t>
            </a:r>
            <a:r>
              <a:rPr b="0" lang="en-AU" sz="1800" spc="-1" strike="noStrike">
                <a:solidFill>
                  <a:srgbClr val="ffffff"/>
                </a:solidFill>
                <a:latin typeface="Century Schoolbook"/>
              </a:rPr>
              <a:t>	</a:t>
            </a:r>
            <a:r>
              <a:rPr b="0" lang="en-AU" sz="1800" spc="-1" strike="noStrike">
                <a:solidFill>
                  <a:srgbClr val="ffffff"/>
                </a:solidFill>
                <a:latin typeface="Century Schoolbook"/>
              </a:rPr>
              <a:t>markers, poor marker estimates and recommendations of what path the robot should take so the </a:t>
            </a:r>
            <a:r>
              <a:rPr b="0" lang="en-AU" sz="1800" spc="-1" strike="noStrike">
                <a:solidFill>
                  <a:srgbClr val="ffffff"/>
                </a:solidFill>
                <a:latin typeface="Century Schoolbook"/>
              </a:rPr>
              <a:t>	</a:t>
            </a:r>
            <a:r>
              <a:rPr b="0" lang="en-AU" sz="1800" spc="-1" strike="noStrike">
                <a:solidFill>
                  <a:srgbClr val="ffffff"/>
                </a:solidFill>
                <a:latin typeface="Century Schoolbook"/>
              </a:rPr>
              <a:t>driver can solely focus on providing optimal keyboard inputs</a:t>
            </a:r>
            <a:endParaRPr b="0" lang="en-AU" sz="1800" spc="-1" strike="noStrike">
              <a:latin typeface="Arial"/>
            </a:endParaRPr>
          </a:p>
          <a:p>
            <a:pPr>
              <a:lnSpc>
                <a:spcPct val="100000"/>
              </a:lnSpc>
              <a:buNone/>
            </a:pPr>
            <a:endParaRPr b="0" lang="en-AU" sz="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Before you start operate.py it is worth spending some time discussing with your teammates what </a:t>
            </a:r>
            <a:r>
              <a:rPr b="0" lang="en-AU" sz="1800" spc="-1" strike="noStrike">
                <a:solidFill>
                  <a:srgbClr val="ffffff"/>
                </a:solidFill>
                <a:latin typeface="Century Schoolbook"/>
              </a:rPr>
              <a:t>	</a:t>
            </a:r>
            <a:r>
              <a:rPr b="0" lang="en-AU" sz="1800" spc="-1" strike="noStrike">
                <a:solidFill>
                  <a:srgbClr val="ffffff"/>
                </a:solidFill>
                <a:latin typeface="Century Schoolbook"/>
              </a:rPr>
              <a:t>strategy you will use and plan out a rough path to take  </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Box 49"/>
          <p:cNvSpPr/>
          <p:nvPr/>
        </p:nvSpPr>
        <p:spPr>
          <a:xfrm>
            <a:off x="478080" y="172440"/>
            <a:ext cx="117133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AU" sz="4800" spc="-1" strike="noStrike">
                <a:solidFill>
                  <a:srgbClr val="ffffff"/>
                </a:solidFill>
                <a:latin typeface="Century Schoolbook"/>
              </a:rPr>
              <a:t>Additional recommendations (optional)</a:t>
            </a:r>
            <a:endParaRPr b="0" lang="en-AU" sz="4800" spc="-1" strike="noStrike">
              <a:latin typeface="Arial"/>
            </a:endParaRPr>
          </a:p>
        </p:txBody>
      </p:sp>
      <p:sp>
        <p:nvSpPr>
          <p:cNvPr id="90" name="TextBox 50"/>
          <p:cNvSpPr/>
          <p:nvPr/>
        </p:nvSpPr>
        <p:spPr>
          <a:xfrm>
            <a:off x="667080" y="1104120"/>
            <a:ext cx="11336040" cy="4311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 (Medium) Kalman uncertainty tuning</a:t>
            </a:r>
            <a:endParaRPr b="0" lang="en-AU" sz="1800" spc="-1" strike="noStrike">
              <a:latin typeface="Arial"/>
            </a:endParaRPr>
          </a:p>
          <a:p>
            <a:pPr>
              <a:lnSpc>
                <a:spcPct val="100000"/>
              </a:lnSpc>
              <a:buNone/>
            </a:pPr>
            <a:r>
              <a:rPr b="0" lang="en-US" sz="1800" spc="-1" strike="noStrike">
                <a:solidFill>
                  <a:srgbClr val="ffffff"/>
                </a:solidFill>
                <a:latin typeface="Century Schoolbook"/>
              </a:rPr>
              <a:t>	</a:t>
            </a:r>
            <a:r>
              <a:rPr b="0" lang="en-US" sz="1800" spc="-1" strike="noStrike">
                <a:solidFill>
                  <a:srgbClr val="ffffff"/>
                </a:solidFill>
                <a:latin typeface="Century Schoolbook"/>
              </a:rPr>
              <a:t>Tune  and  to better reflect the uncertainty in your system</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700" spc="-1" strike="noStrike">
              <a:latin typeface="Arial"/>
            </a:endParaRPr>
          </a:p>
          <a:p>
            <a:pPr>
              <a:lnSpc>
                <a:spcPct val="100000"/>
              </a:lnSpc>
              <a:buNone/>
            </a:pPr>
            <a:r>
              <a:rPr b="0" lang="en-US" sz="1800" spc="-1" strike="noStrike">
                <a:solidFill>
                  <a:srgbClr val="ffffff"/>
                </a:solidFill>
                <a:latin typeface="Century Schoolbook"/>
              </a:rPr>
              <a:t>	</a:t>
            </a:r>
            <a:r>
              <a:rPr b="0" lang="en-US" sz="1800" spc="-1" strike="noStrike">
                <a:solidFill>
                  <a:srgbClr val="ffffff"/>
                </a:solidFill>
                <a:latin typeface="Century Schoolbook"/>
              </a:rPr>
              <a:t>When testing what is the greatest source of error? Does your  and  reflect this?</a:t>
            </a:r>
            <a:endParaRPr b="0" lang="en-AU" sz="1800" spc="-1" strike="noStrike">
              <a:latin typeface="Arial"/>
            </a:endParaRPr>
          </a:p>
          <a:p>
            <a:pPr>
              <a:lnSpc>
                <a:spcPct val="100000"/>
              </a:lnSpc>
              <a:buNone/>
            </a:pPr>
            <a:r>
              <a:rPr b="0" lang="en-US" sz="1800" spc="-1" strike="noStrike">
                <a:solidFill>
                  <a:srgbClr val="ffffff"/>
                </a:solidFill>
                <a:latin typeface="Century Schoolbook"/>
              </a:rPr>
              <a:t>	</a:t>
            </a:r>
            <a:r>
              <a:rPr b="0" lang="en-US" sz="1800" spc="-1" strike="noStrike">
                <a:solidFill>
                  <a:srgbClr val="ffffff"/>
                </a:solidFill>
                <a:latin typeface="Century Schoolbook"/>
              </a:rPr>
              <a:t>What conditions may affect uncertainty? Are we more/less confident in observations of ARUCO </a:t>
            </a:r>
            <a:r>
              <a:rPr b="0" lang="en-US" sz="1800" spc="-1" strike="noStrike">
                <a:solidFill>
                  <a:srgbClr val="ffffff"/>
                </a:solidFill>
                <a:latin typeface="Century Schoolbook"/>
              </a:rPr>
              <a:t>	</a:t>
            </a:r>
            <a:r>
              <a:rPr b="0" lang="en-US" sz="1800" spc="-1" strike="noStrike">
                <a:solidFill>
                  <a:srgbClr val="ffffff"/>
                </a:solidFill>
                <a:latin typeface="Century Schoolbook"/>
              </a:rPr>
              <a:t>  </a:t>
            </a:r>
            <a:r>
              <a:rPr b="0" lang="en-US" sz="1800" spc="-1" strike="noStrike">
                <a:solidFill>
                  <a:srgbClr val="ffffff"/>
                </a:solidFill>
                <a:latin typeface="Century Schoolbook"/>
              </a:rPr>
              <a:t>	</a:t>
            </a:r>
            <a:r>
              <a:rPr b="0" lang="en-US" sz="1800" spc="-1" strike="noStrike">
                <a:solidFill>
                  <a:srgbClr val="ffffff"/>
                </a:solidFill>
                <a:latin typeface="Century Schoolbook"/>
              </a:rPr>
              <a:t>markers if they are closer/further away? Are we more/less confident if we are moving in a strait line / </a:t>
            </a:r>
            <a:r>
              <a:rPr b="0" lang="en-US" sz="1800" spc="-1" strike="noStrike">
                <a:solidFill>
                  <a:srgbClr val="ffffff"/>
                </a:solidFill>
                <a:latin typeface="Century Schoolbook"/>
              </a:rPr>
              <a:t>	</a:t>
            </a:r>
            <a:r>
              <a:rPr b="0" lang="en-US" sz="1800" spc="-1" strike="noStrike">
                <a:solidFill>
                  <a:srgbClr val="ffffff"/>
                </a:solidFill>
                <a:latin typeface="Century Schoolbook"/>
              </a:rPr>
              <a:t>turning?</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solidFill>
                  <a:srgbClr val="ffffff"/>
                </a:solidFill>
                <a:latin typeface="Century Schoolbook"/>
              </a:rPr>
              <a:t>- (Medium) Fixed marker estimates</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The uncertainty in a markers position is: uncertainty in robot position + uncertainty in observation</a:t>
            </a:r>
            <a:endParaRPr b="0" lang="en-AU" sz="1800" spc="-1" strike="noStrike">
              <a:latin typeface="Arial"/>
            </a:endParaRPr>
          </a:p>
          <a:p>
            <a:pPr>
              <a:lnSpc>
                <a:spcPct val="100000"/>
              </a:lnSpc>
              <a:buNone/>
            </a:pPr>
            <a:r>
              <a:rPr b="0" lang="en-AU" sz="1800" spc="-1" strike="noStrike">
                <a:solidFill>
                  <a:srgbClr val="ffffff"/>
                </a:solidFill>
                <a:latin typeface="Century Schoolbook"/>
              </a:rPr>
              <a:t>	</a:t>
            </a:r>
            <a:r>
              <a:rPr b="0" lang="en-AU" sz="1800" spc="-1" strike="noStrike">
                <a:solidFill>
                  <a:srgbClr val="ffffff"/>
                </a:solidFill>
                <a:latin typeface="Century Schoolbook"/>
              </a:rPr>
              <a:t>Is there a time where we are absolute </a:t>
            </a:r>
            <a:r>
              <a:rPr b="1" lang="en-AU" sz="1800" spc="-1" strike="noStrike">
                <a:solidFill>
                  <a:srgbClr val="ffffff"/>
                </a:solidFill>
                <a:latin typeface="Century Schoolbook"/>
              </a:rPr>
              <a:t>100% </a:t>
            </a:r>
            <a:r>
              <a:rPr b="0" lang="en-AU" sz="1800" spc="-1" strike="noStrike">
                <a:solidFill>
                  <a:srgbClr val="ffffff"/>
                </a:solidFill>
                <a:latin typeface="Century Schoolbook"/>
              </a:rPr>
              <a:t>certain of the robot’s position?</a:t>
            </a:r>
            <a:endParaRPr b="0" lang="en-AU" sz="1800" spc="-1" strike="noStrike">
              <a:latin typeface="Arial"/>
            </a:endParaRPr>
          </a:p>
          <a:p>
            <a:pPr>
              <a:lnSpc>
                <a:spcPct val="100000"/>
              </a:lnSpc>
              <a:buNone/>
            </a:pPr>
            <a:r>
              <a:rPr b="1" lang="en-AU" sz="1800" spc="-1" strike="noStrike">
                <a:solidFill>
                  <a:srgbClr val="ffffff"/>
                </a:solidFill>
                <a:latin typeface="Century Schoolbook"/>
              </a:rPr>
              <a:t>	</a:t>
            </a:r>
            <a:r>
              <a:rPr b="0" lang="en-US" sz="1800" spc="-1" strike="noStrike">
                <a:solidFill>
                  <a:srgbClr val="ffffff"/>
                </a:solidFill>
                <a:latin typeface="Century Schoolbook"/>
              </a:rPr>
              <a:t>If so, then any observations of an ARUCO marker will be the best they can possibly be and maybe we </a:t>
            </a:r>
            <a:r>
              <a:rPr b="0" lang="en-US" sz="1800" spc="-1" strike="noStrike">
                <a:solidFill>
                  <a:srgbClr val="ffffff"/>
                </a:solidFill>
                <a:latin typeface="Century Schoolbook"/>
              </a:rPr>
              <a:t>	</a:t>
            </a:r>
            <a:r>
              <a:rPr b="0" lang="en-US" sz="1800" spc="-1" strike="noStrike">
                <a:solidFill>
                  <a:srgbClr val="ffffff"/>
                </a:solidFill>
                <a:latin typeface="Century Schoolbook"/>
              </a:rPr>
              <a:t>should fix these estimates, or at least set our confidence in these markers to be high</a:t>
            </a:r>
            <a:endParaRPr b="0" lang="en-AU" sz="1800" spc="-1" strike="noStrike">
              <a:latin typeface="Arial"/>
            </a:endParaRPr>
          </a:p>
        </p:txBody>
      </p:sp>
      <p:grpSp>
        <p:nvGrpSpPr>
          <p:cNvPr id="91" name="Group 1"/>
          <p:cNvGrpSpPr/>
          <p:nvPr/>
        </p:nvGrpSpPr>
        <p:grpSpPr>
          <a:xfrm>
            <a:off x="3038400" y="1631880"/>
            <a:ext cx="6114960" cy="401040"/>
            <a:chOff x="3038400" y="1631880"/>
            <a:chExt cx="6114960" cy="401040"/>
          </a:xfrm>
        </p:grpSpPr>
        <mc:AlternateContent>
          <mc:Choice xmlns:a14="http://schemas.microsoft.com/office/drawing/2010/main" Requires="a14">
            <p:sp>
              <p:nvSpPr>
                <p:cNvPr id="92" name="TextBox 2"/>
                <p:cNvSpPr txBox="1"/>
                <p:nvPr/>
              </p:nvSpPr>
              <p:spPr>
                <a:xfrm>
                  <a:off x="3038400" y="1631880"/>
                  <a:ext cx="2678040" cy="401040"/>
                </a:xfrm>
                <a:prstGeom prst="rect">
                  <a:avLst/>
                </a:prstGeom>
              </p:spPr>
              <p:txBody>
                <a:bodyPr/>
                <a:p>
                  <a14:m>
                    <m:oMath xmlns:m="http://schemas.openxmlformats.org/officeDocument/2006/math">
                      <m:sSub>
                        <m:e>
                          <m:bar>
                            <m:barPr>
                              <m:pos m:val="top"/>
                            </m:barPr>
                            <m:e>
                              <m:r>
                                <m:t xml:space="preserve">∑</m:t>
                              </m:r>
                            </m:e>
                          </m:bar>
                        </m:e>
                        <m:sub>
                          <m:r>
                            <m:t xml:space="preserve">𝐾</m:t>
                          </m:r>
                        </m:sub>
                      </m:sSub>
                      <m:r>
                        <m:t xml:space="preserve">=</m:t>
                      </m:r>
                      <m:r>
                        <m:t xml:space="preserve">𝐴</m:t>
                      </m:r>
                      <m:sSub>
                        <m:e>
                          <m:r>
                            <m:t xml:space="preserve">∑</m:t>
                          </m:r>
                        </m:e>
                        <m:sub>
                          <m:r>
                            <m:t xml:space="preserve">𝐾</m:t>
                          </m:r>
                          <m:r>
                            <m:t xml:space="preserve">−</m:t>
                          </m:r>
                          <m:r>
                            <m:t xml:space="preserve">1</m:t>
                          </m:r>
                        </m:sub>
                      </m:sSub>
                      <m:sSup>
                        <m:e>
                          <m:r>
                            <m:t xml:space="preserve">𝐴</m:t>
                          </m:r>
                        </m:e>
                        <m:sup>
                          <m:r>
                            <m:t xml:space="preserve">𝑇</m:t>
                          </m:r>
                        </m:sup>
                      </m:sSup>
                      <m:r>
                        <m:t xml:space="preserve">+</m:t>
                      </m:r>
                      <m:sSub>
                        <m:e>
                          <m:r>
                            <m:t xml:space="preserve">∑</m:t>
                          </m:r>
                        </m:e>
                        <m:sub>
                          <m:r>
                            <m:t xml:space="preserve">𝑄</m:t>
                          </m:r>
                        </m:sub>
                      </m:sSub>
                    </m:oMath>
                  </a14:m>
                </a:p>
              </p:txBody>
            </p:sp>
          </mc:Choice>
          <mc:Fallback/>
        </mc:AlternateContent>
        <p:sp>
          <p:nvSpPr>
            <p:cNvPr id="93" name="TextBox 3"/>
            <p:cNvSpPr/>
            <p:nvPr/>
          </p:nvSpPr>
          <p:spPr>
            <a:xfrm>
              <a:off x="5955480" y="1631880"/>
              <a:ext cx="3197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AU" sz="1800" spc="-1" strike="noStrike">
                  <a:solidFill>
                    <a:srgbClr val="ffffff"/>
                  </a:solidFill>
                  <a:latin typeface="Century Schoolbook"/>
                </a:rPr>
                <a:t> </a:t>
              </a:r>
              <a:endParaRPr b="0" lang="en-AU" sz="1800" spc="-1" strike="noStrike">
                <a:latin typeface="Arial"/>
              </a:endParaRPr>
            </a:p>
          </p:txBody>
        </p:sp>
      </p:grpSp>
      <p:sp>
        <p:nvSpPr>
          <p:cNvPr id="94" name="TextBox 4"/>
          <p:cNvSpPr/>
          <p:nvPr/>
        </p:nvSpPr>
        <p:spPr>
          <a:xfrm>
            <a:off x="3632040" y="1983960"/>
            <a:ext cx="46814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ffff"/>
                </a:solidFill>
                <a:latin typeface="Century Schoolbook"/>
              </a:rPr>
              <a:t>(Predict step)                          (Update step)</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157</TotalTime>
  <Application>LibreOffice/7.3.7.2$Linux_X86_64 LibreOffice_project/30$Build-2</Application>
  <AppVersion>15.0000</AppVersion>
  <Words>2092</Words>
  <Paragraphs>225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2020-08-07T03:38:28Z</dcterms:created>
  <dc:creator>Kal</dc:creator>
  <dc:description/>
  <dc:language>en-AU</dc:language>
  <cp:lastModifiedBy/>
  <dcterms:modified xsi:type="dcterms:W3CDTF">2024-07-21T09:44:20Z</dcterms:modified>
  <cp:revision>169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1</vt:i4>
  </property>
  <property fmtid="{D5CDD505-2E9C-101B-9397-08002B2CF9AE}" pid="3" name="PresentationFormat">
    <vt:lpwstr>Widescreen</vt:lpwstr>
  </property>
  <property fmtid="{D5CDD505-2E9C-101B-9397-08002B2CF9AE}" pid="4" name="Slides">
    <vt:i4>14</vt:i4>
  </property>
</Properties>
</file>