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732AEF-CA7B-448B-A345-4A6AF9FF82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3ECCB8-377A-42AB-84EA-F4A54F0934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8EFD3D-25DD-445E-8A96-2A1011EC40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0D875D-3555-4C6E-8E6E-F6C24D6EFE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42E3A7-B94B-4EA3-9747-9DA77BE42E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45C534-1D76-4D74-A91E-1DD27A437A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E12EBD-DDFF-4802-993A-21D47EABE4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40B00-67A5-4BFB-9ED4-D8E2D9C6A4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6280"/>
            <a:ext cx="94172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36950-EC32-484B-9E6F-FA0703906B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566F2-0A1A-4426-AF8F-CEE4C030C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C52D50-A5A8-4D91-A3A6-529486253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104DE-1110-4B25-ADE9-237FEB5DF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rgbClr val="34343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456120" cy="6856920"/>
          </a:xfrm>
          <a:prstGeom prst="rect">
            <a:avLst/>
          </a:prstGeom>
          <a:solidFill>
            <a:srgbClr val="6f6f7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240" cy="40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</a:t>
            </a:r>
            <a:r>
              <a:rPr b="0" lang="en-AU" sz="4400" spc="-1" strike="noStrike">
                <a:latin typeface="Arial"/>
              </a:rPr>
              <a:t>ck </a:t>
            </a:r>
            <a:r>
              <a:rPr b="0" lang="en-AU" sz="4400" spc="-1" strike="noStrike">
                <a:latin typeface="Arial"/>
              </a:rPr>
              <a:t>to </a:t>
            </a:r>
            <a:r>
              <a:rPr b="0" lang="en-AU" sz="4400" spc="-1" strike="noStrike">
                <a:latin typeface="Arial"/>
              </a:rPr>
              <a:t>edi</a:t>
            </a:r>
            <a:r>
              <a:rPr b="0" lang="en-AU" sz="4400" spc="-1" strike="noStrike">
                <a:latin typeface="Arial"/>
              </a:rPr>
              <a:t>t </a:t>
            </a:r>
            <a:r>
              <a:rPr b="0" lang="en-AU" sz="4400" spc="-1" strike="noStrike">
                <a:latin typeface="Arial"/>
              </a:rPr>
              <a:t>the </a:t>
            </a:r>
            <a:r>
              <a:rPr b="0" lang="en-AU" sz="4400" spc="-1" strike="noStrike">
                <a:latin typeface="Arial"/>
              </a:rPr>
              <a:t>title </a:t>
            </a:r>
            <a:r>
              <a:rPr b="0" lang="en-AU" sz="4400" spc="-1" strike="noStrike">
                <a:latin typeface="Arial"/>
              </a:rPr>
              <a:t>tex</a:t>
            </a:r>
            <a:r>
              <a:rPr b="0" lang="en-AU" sz="4400" spc="-1" strike="noStrike">
                <a:latin typeface="Arial"/>
              </a:rPr>
              <a:t>t </a:t>
            </a:r>
            <a:r>
              <a:rPr b="0" lang="en-AU" sz="4400" spc="-1" strike="noStrike">
                <a:latin typeface="Arial"/>
              </a:rPr>
              <a:t>for</a:t>
            </a:r>
            <a:r>
              <a:rPr b="0" lang="en-AU" sz="4400" spc="-1" strike="noStrike">
                <a:latin typeface="Arial"/>
              </a:rPr>
              <a:t>ma</a:t>
            </a:r>
            <a:r>
              <a:rPr b="0" lang="en-AU" sz="4400" spc="-1" strike="noStrike">
                <a:latin typeface="Arial"/>
              </a:rPr>
              <a:t>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 rot="16200000">
            <a:off x="9959400" y="4047840"/>
            <a:ext cx="3580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320" cy="5925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1885C70-A953-4A93-AA1D-1AB6C40F2E56}" type="slidenum">
              <a:rPr b="0" lang="en-AU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AU" sz="36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 rot="16200000">
            <a:off x="10797480" y="999720"/>
            <a:ext cx="1904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craiyon.com/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E4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07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8 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Int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elli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nt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bot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735120" y="6316200"/>
            <a:ext cx="1072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 2-3: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Evaluat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ion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5" name="Picture 1" descr="A robot standing in a store&#10;&#10;Description automatically generated"/>
          <p:cNvPicPr/>
          <p:nvPr/>
        </p:nvPicPr>
        <p:blipFill>
          <a:blip r:embed="rId1"/>
          <a:stretch/>
        </p:blipFill>
        <p:spPr>
          <a:xfrm>
            <a:off x="3805200" y="1138680"/>
            <a:ext cx="4579560" cy="457956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735120" y="5730120"/>
            <a:ext cx="1072008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AI art </a:t>
            </a: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generated by </a:t>
            </a:r>
            <a:r>
              <a:rPr b="0" lang="en-AU" sz="12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2"/>
              </a:rPr>
              <a:t>https://www.craiyon.com/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(prompt: “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penguin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robot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shopping for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fruits and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vegetables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a 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supermarke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</a:t>
            </a: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”)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3"/>
          <p:cNvGraphicFramePr/>
          <p:nvPr/>
        </p:nvGraphicFramePr>
        <p:xfrm>
          <a:off x="1795320" y="1503360"/>
          <a:ext cx="8554320" cy="4394160"/>
        </p:xfrm>
        <a:graphic>
          <a:graphicData uri="http://schemas.openxmlformats.org/drawingml/2006/table">
            <a:tbl>
              <a:tblPr/>
              <a:tblGrid>
                <a:gridCol w="1076760"/>
                <a:gridCol w="3575160"/>
                <a:gridCol w="3902760"/>
              </a:tblGrid>
              <a:tr h="335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1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E4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07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8 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Int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elli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nt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bot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1462320" y="2802960"/>
            <a:ext cx="324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50" name="Straight Connector 4"/>
          <p:cNvSpPr/>
          <p:nvPr/>
        </p:nvSpPr>
        <p:spPr>
          <a:xfrm>
            <a:off x="1637280" y="1894320"/>
            <a:ext cx="8875080" cy="360"/>
          </a:xfrm>
          <a:prstGeom prst="line">
            <a:avLst/>
          </a:prstGeom>
          <a:ln w="38160">
            <a:solidFill>
              <a:srgbClr val="6f6f7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Straight Connector 2"/>
          <p:cNvSpPr/>
          <p:nvPr/>
        </p:nvSpPr>
        <p:spPr>
          <a:xfrm>
            <a:off x="1640160" y="2267640"/>
            <a:ext cx="8874720" cy="360"/>
          </a:xfrm>
          <a:prstGeom prst="line">
            <a:avLst/>
          </a:prstGeom>
          <a:ln w="38160">
            <a:solidFill>
              <a:srgbClr val="6f6f7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Straight Connector 3"/>
          <p:cNvSpPr/>
          <p:nvPr/>
        </p:nvSpPr>
        <p:spPr>
          <a:xfrm>
            <a:off x="1636920" y="2635200"/>
            <a:ext cx="8875080" cy="360"/>
          </a:xfrm>
          <a:prstGeom prst="line">
            <a:avLst/>
          </a:prstGeom>
          <a:ln w="38160">
            <a:solidFill>
              <a:srgbClr val="6f6f7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478080" y="1003680"/>
            <a:ext cx="1152576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is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estimat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position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of all 10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ARUCO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within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3mx3m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arena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1: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Wheel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calibrati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(Week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Objectiv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is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calculat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wheel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radius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distance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between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both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wheels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2: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Camera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calibrati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(Week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Objectiv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is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calculat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intrinsi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paramet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ers 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camera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3: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(Week 3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&amp; 4)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Estimat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position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environ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ment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using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Extende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Kalman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filter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(EKF)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Two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files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modify: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“slam/e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kf.py”: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“predict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()”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“update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()”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function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“slam/ro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bot.py”: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“derivat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ive_driv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e()”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“covaria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nce_dri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ve()”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function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solution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should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automat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ically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generat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“lab_out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put/sla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m.txt”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evaluati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on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 –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Ev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ua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tio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478080" y="1143000"/>
            <a:ext cx="11525760" cy="47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received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 this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milesto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 will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depend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on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output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of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“SLAM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_eval.py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” script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which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compar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es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true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position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estimat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position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“lab_out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put/sla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m.txt”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SLAM_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eval.py”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will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calculat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an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aligned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RMSE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evaluat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how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well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solution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worked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estimati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ng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position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ArUco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Total 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100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points: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slam_sc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ore =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[(0.12 –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Aligned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_RMSE)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/(0.12-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0.02)] x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80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Total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 =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slam_sc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ore +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(Numbe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 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Found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 x 2) –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(Numbe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 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Collided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 x 5)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 ≤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slam_sc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ore ≤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80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 ≤ M2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total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score ≤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100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Max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allowed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number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collision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a run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is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3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times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(the 4th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time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you’ll be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asked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termina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te that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run)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You’ll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need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make 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visible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effort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try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location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all 10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 –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ar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ki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ng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8" name="TextBox 3"/>
          <p:cNvSpPr/>
          <p:nvPr/>
        </p:nvSpPr>
        <p:spPr>
          <a:xfrm>
            <a:off x="478080" y="862200"/>
            <a:ext cx="11525760" cy="31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M2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implem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entation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before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Week 5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 for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live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demo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1: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(BEFO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ing 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solution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zipped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folder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containi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ng: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Necessa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ry files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run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solution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(no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need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include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Python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venv)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text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file of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comman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ds for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easy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copying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pasting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(optiona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2: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(BEFO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demons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trator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comes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mark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Close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folders /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applicat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ions /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window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 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ubuntu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environ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ment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Log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Moodle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navigat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to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submiss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ion box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Have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empty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folder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called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“LiveDe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mo” 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home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director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 ( 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~/LiveD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emo/   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9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 –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ar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ki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ng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478080" y="862200"/>
            <a:ext cx="1152576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3: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(DURI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NG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period)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Come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 arena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ONLY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when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it’s 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group’s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turn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Downlo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ad 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submiss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from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Moodle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into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LiveDe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folder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extract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content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Activate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Python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venv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Connect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robot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Navigat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into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unzippe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submiss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When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demons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trator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says it’s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fine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start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 may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run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demo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can run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several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times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all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maps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generat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ed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When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complet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e,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generat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ed maps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(lab_out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put/sla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m.txt)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Moodle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have a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strict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time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limit of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15min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total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 Step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3 (live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demo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g),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includin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downloa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d, re-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setting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arena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layout /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robot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location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if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needed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between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runs,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map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submiss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ion.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Read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M2_mar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king_in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structio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ns.md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carefull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get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familiar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with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 steps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"/>
          <p:cNvSpPr/>
          <p:nvPr/>
        </p:nvSpPr>
        <p:spPr>
          <a:xfrm>
            <a:off x="478080" y="172440"/>
            <a:ext cx="11712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2 –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IT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 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Vi</a:t>
            </a: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va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62" name="TextBox 2"/>
          <p:cNvSpPr/>
          <p:nvPr/>
        </p:nvSpPr>
        <p:spPr>
          <a:xfrm>
            <a:off x="478080" y="1143000"/>
            <a:ext cx="115257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There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will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also be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 ITP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metrics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survey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that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will be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sent out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address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M3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together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viva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will be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conduct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during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markin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process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 each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individ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within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group,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which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will be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short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oral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assessm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ent to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gauge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underst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anding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of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code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how you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troubles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hooted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issues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 each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milesto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 ITP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value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viva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will be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applied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 your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final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and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M3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scores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by 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multipli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cative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formula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Eg.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Fin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al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Sco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 =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scor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 *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ITP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Sco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 *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Viv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Sco</a:t>
            </a:r>
            <a:r>
              <a:rPr b="0" i="1" lang="en-US" sz="36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2020-08-07T03:38:28Z</dcterms:created>
  <dc:creator>Kal</dc:creator>
  <dc:description/>
  <dc:language>en-AU</dc:language>
  <cp:lastModifiedBy/>
  <dcterms:modified xsi:type="dcterms:W3CDTF">2024-08-06T10:46:32Z</dcterms:modified>
  <cp:revision>317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6</vt:r8>
  </property>
</Properties>
</file>