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
  </p:notesMasterIdLst>
  <p:sldIdLst>
    <p:sldId id="299" r:id="rId2"/>
    <p:sldId id="302" r:id="rId3"/>
    <p:sldId id="275" r:id="rId4"/>
    <p:sldId id="265" r:id="rId5"/>
    <p:sldId id="27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113" d="100"/>
          <a:sy n="113" d="100"/>
        </p:scale>
        <p:origin x="47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ris Gu" userId="69bc5ac2-d614-4924-b186-b5a72bcb1b0c" providerId="ADAL" clId="{C9BC9705-B297-4DBE-98C5-DC3A9E8CDA70}"/>
    <pc:docChg chg="undo modSld">
      <pc:chgData name="Morris Gu" userId="69bc5ac2-d614-4924-b186-b5a72bcb1b0c" providerId="ADAL" clId="{C9BC9705-B297-4DBE-98C5-DC3A9E8CDA70}" dt="2024-09-25T02:38:10.596" v="502" actId="20577"/>
      <pc:docMkLst>
        <pc:docMk/>
      </pc:docMkLst>
      <pc:sldChg chg="modSp">
        <pc:chgData name="Morris Gu" userId="69bc5ac2-d614-4924-b186-b5a72bcb1b0c" providerId="ADAL" clId="{C9BC9705-B297-4DBE-98C5-DC3A9E8CDA70}" dt="2024-09-25T01:20:20.250" v="1" actId="20577"/>
        <pc:sldMkLst>
          <pc:docMk/>
          <pc:sldMk cId="3633391282" sldId="275"/>
        </pc:sldMkLst>
        <pc:spChg chg="mod">
          <ac:chgData name="Morris Gu" userId="69bc5ac2-d614-4924-b186-b5a72bcb1b0c" providerId="ADAL" clId="{C9BC9705-B297-4DBE-98C5-DC3A9E8CDA70}" dt="2024-09-25T01:20:20.250" v="1" actId="20577"/>
          <ac:spMkLst>
            <pc:docMk/>
            <pc:sldMk cId="3633391282" sldId="275"/>
            <ac:spMk id="4" creationId="{CA0B27D3-7B85-4485-A10E-AAC012A9B3BB}"/>
          </ac:spMkLst>
        </pc:spChg>
      </pc:sldChg>
      <pc:sldChg chg="modSp">
        <pc:chgData name="Morris Gu" userId="69bc5ac2-d614-4924-b186-b5a72bcb1b0c" providerId="ADAL" clId="{C9BC9705-B297-4DBE-98C5-DC3A9E8CDA70}" dt="2024-09-25T02:38:10.596" v="502" actId="20577"/>
        <pc:sldMkLst>
          <pc:docMk/>
          <pc:sldMk cId="86247891" sldId="277"/>
        </pc:sldMkLst>
        <pc:spChg chg="mod">
          <ac:chgData name="Morris Gu" userId="69bc5ac2-d614-4924-b186-b5a72bcb1b0c" providerId="ADAL" clId="{C9BC9705-B297-4DBE-98C5-DC3A9E8CDA70}" dt="2024-09-25T02:38:10.596" v="502" actId="20577"/>
          <ac:spMkLst>
            <pc:docMk/>
            <pc:sldMk cId="86247891" sldId="277"/>
            <ac:spMk id="4" creationId="{CA0B27D3-7B85-4485-A10E-AAC012A9B3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07A57-47BC-45C1-B9EB-906F4463B0AB}" type="datetimeFigureOut">
              <a:rPr lang="en-AU" smtClean="0"/>
              <a:t>25/09/2024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838D7-8F53-414D-A178-F59763C42603}" type="slidenum">
              <a:rPr lang="en-AU" smtClean="0"/>
              <a:t>‹#›</a:t>
            </a:fld>
            <a:endParaRPr lang="en-AU"/>
          </a:p>
        </p:txBody>
      </p:sp>
    </p:spTree>
    <p:extLst>
      <p:ext uri="{BB962C8B-B14F-4D97-AF65-F5344CB8AC3E}">
        <p14:creationId xmlns:p14="http://schemas.microsoft.com/office/powerpoint/2010/main" val="233387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25/09/2024</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25/09/2024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25/09/2024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25/09/2024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25/09/2024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25/09/2024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25/09/2024</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5: Integrated System</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197598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3">
            <a:extLst>
              <a:ext uri="{FF2B5EF4-FFF2-40B4-BE49-F238E27FC236}">
                <a16:creationId xmlns:a16="http://schemas.microsoft.com/office/drawing/2014/main" id="{DA5D587D-0FA3-6910-B692-7E2BB667D7F0}"/>
              </a:ext>
            </a:extLst>
          </p:cNvPr>
          <p:cNvGraphicFramePr/>
          <p:nvPr/>
        </p:nvGraphicFramePr>
        <p:xfrm>
          <a:off x="1795320" y="1503360"/>
          <a:ext cx="8554680" cy="4582440"/>
        </p:xfrm>
        <a:graphic>
          <a:graphicData uri="http://schemas.openxmlformats.org/drawingml/2006/table">
            <a:tbl>
              <a:tblPr/>
              <a:tblGrid>
                <a:gridCol w="1076760">
                  <a:extLst>
                    <a:ext uri="{9D8B030D-6E8A-4147-A177-3AD203B41FA5}">
                      <a16:colId xmlns:a16="http://schemas.microsoft.com/office/drawing/2014/main" val="20000"/>
                    </a:ext>
                  </a:extLst>
                </a:gridCol>
                <a:gridCol w="357516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buNone/>
                      </a:pPr>
                      <a:r>
                        <a:rPr lang="en-AU" sz="1600" b="1" strike="noStrike" spc="-1">
                          <a:solidFill>
                            <a:srgbClr val="000000"/>
                          </a:solidFill>
                          <a:latin typeface="Century Schoolbook"/>
                          <a:ea typeface="DejaVu Sans"/>
                        </a:rPr>
                        <a:t>Week</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Objectives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Milestones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buNone/>
                      </a:pPr>
                      <a:r>
                        <a:rPr lang="en-AU" sz="1600" b="0" strike="noStrike" spc="-1">
                          <a:solidFill>
                            <a:srgbClr val="000000"/>
                          </a:solidFill>
                          <a:latin typeface="Century Schoolbook"/>
                          <a:ea typeface="DejaVu Sans"/>
                        </a:rPr>
                        <a:t>1: M1-1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Introduction and setup</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335160">
                <a:tc>
                  <a:txBody>
                    <a:bodyPr/>
                    <a:lstStyle/>
                    <a:p>
                      <a:pPr>
                        <a:lnSpc>
                          <a:spcPct val="100000"/>
                        </a:lnSpc>
                        <a:buNone/>
                      </a:pPr>
                      <a:r>
                        <a:rPr lang="en-AU" sz="1600" b="0" strike="noStrike" spc="-1">
                          <a:solidFill>
                            <a:srgbClr val="000000"/>
                          </a:solidFill>
                          <a:latin typeface="Century Schoolbook"/>
                          <a:ea typeface="DejaVu Sans"/>
                        </a:rPr>
                        <a:t>2: M2-1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Calibration, ARUCO markers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M1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buNone/>
                      </a:pPr>
                      <a:r>
                        <a:rPr lang="en-AU" sz="1600" b="0" strike="noStrike" spc="-1">
                          <a:solidFill>
                            <a:srgbClr val="000000"/>
                          </a:solidFill>
                          <a:latin typeface="Century Schoolbook"/>
                          <a:ea typeface="DejaVu Sans"/>
                        </a:rPr>
                        <a:t>3: M2-2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r h="335160">
                <a:tc>
                  <a:txBody>
                    <a:bodyPr/>
                    <a:lstStyle/>
                    <a:p>
                      <a:pPr>
                        <a:lnSpc>
                          <a:spcPct val="100000"/>
                        </a:lnSpc>
                        <a:buNone/>
                      </a:pPr>
                      <a:r>
                        <a:rPr lang="en-AU" sz="1600" b="0" strike="noStrike" spc="-1">
                          <a:solidFill>
                            <a:srgbClr val="000000"/>
                          </a:solidFill>
                          <a:latin typeface="Century Schoolbook"/>
                          <a:ea typeface="DejaVu Sans"/>
                        </a:rPr>
                        <a:t>4: M2-3</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buNone/>
                      </a:pPr>
                      <a:r>
                        <a:rPr lang="en-AU" sz="1600" b="0" strike="noStrike" spc="-1">
                          <a:solidFill>
                            <a:srgbClr val="000000"/>
                          </a:solidFill>
                          <a:latin typeface="Century Schoolbook"/>
                          <a:ea typeface="DejaVu Sans"/>
                        </a:rPr>
                        <a:t>5: M3-1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M2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5"/>
                  </a:ext>
                </a:extLst>
              </a:tr>
              <a:tr h="335160">
                <a:tc>
                  <a:txBody>
                    <a:bodyPr/>
                    <a:lstStyle/>
                    <a:p>
                      <a:pPr>
                        <a:lnSpc>
                          <a:spcPct val="100000"/>
                        </a:lnSpc>
                        <a:buNone/>
                      </a:pPr>
                      <a:r>
                        <a:rPr lang="en-AU" sz="1600" b="0" strike="noStrike" spc="-1">
                          <a:solidFill>
                            <a:srgbClr val="000000"/>
                          </a:solidFill>
                          <a:latin typeface="Century Schoolbook"/>
                          <a:ea typeface="DejaVu Sans"/>
                        </a:rPr>
                        <a:t>6: M3-2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buNone/>
                      </a:pPr>
                      <a:r>
                        <a:rPr lang="en-AU" sz="1600" b="0" strike="noStrike" spc="-1">
                          <a:solidFill>
                            <a:srgbClr val="000000"/>
                          </a:solidFill>
                          <a:latin typeface="Century Schoolbook"/>
                          <a:ea typeface="DejaVu Sans"/>
                        </a:rPr>
                        <a:t>7: M4-1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M3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buNone/>
                      </a:pPr>
                      <a:r>
                        <a:rPr lang="en-AU" sz="1600" b="0" strike="noStrike" spc="-1">
                          <a:solidFill>
                            <a:srgbClr val="000000"/>
                          </a:solidFill>
                          <a:latin typeface="Century Schoolbook"/>
                          <a:ea typeface="DejaVu Sans"/>
                        </a:rPr>
                        <a:t>8: M4-2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buNone/>
                      </a:pPr>
                      <a:r>
                        <a:rPr lang="en-AU" sz="1600" b="0" strike="noStrike" spc="-1">
                          <a:solidFill>
                            <a:srgbClr val="000000"/>
                          </a:solidFill>
                          <a:latin typeface="Century Schoolbook"/>
                          <a:ea typeface="DejaVu Sans"/>
                        </a:rPr>
                        <a:t>9: M5</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Integration &amp; Improvement</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M4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a:lnSpc>
                          <a:spcPct val="100000"/>
                        </a:lnSpc>
                        <a:buNone/>
                      </a:pPr>
                      <a:r>
                        <a:rPr lang="en-AU" sz="1600" b="0" strike="noStrike" spc="-1">
                          <a:solidFill>
                            <a:srgbClr val="000000"/>
                          </a:solidFill>
                          <a:latin typeface="Century Schoolbook"/>
                          <a:ea typeface="DejaVu Sans"/>
                        </a:rPr>
                        <a:t>10: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Trial run of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M5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buNone/>
                      </a:pPr>
                      <a:r>
                        <a:rPr lang="en-AU" sz="1600" b="0" strike="noStrike" spc="-1">
                          <a:solidFill>
                            <a:srgbClr val="000000"/>
                          </a:solidFill>
                          <a:latin typeface="Century Schoolbook"/>
                          <a:ea typeface="DejaVu Sans"/>
                        </a:rPr>
                        <a:t>11: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Improving your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1"/>
                  </a:ext>
                </a:extLst>
              </a:tr>
              <a:tr h="376200">
                <a:tc>
                  <a:txBody>
                    <a:bodyPr/>
                    <a:lstStyle/>
                    <a:p>
                      <a:pPr>
                        <a:lnSpc>
                          <a:spcPct val="100000"/>
                        </a:lnSpc>
                        <a:buNone/>
                      </a:pPr>
                      <a:r>
                        <a:rPr lang="en-AU" sz="1600" b="0" strike="noStrike" spc="-1">
                          <a:solidFill>
                            <a:srgbClr val="000000"/>
                          </a:solidFill>
                          <a:latin typeface="Century Schoolbook"/>
                          <a:ea typeface="DejaVu Sans"/>
                        </a:rPr>
                        <a:t>12: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2"/>
                  </a:ext>
                </a:extLst>
              </a:tr>
            </a:tbl>
          </a:graphicData>
        </a:graphic>
      </p:graphicFrame>
      <p:sp>
        <p:nvSpPr>
          <p:cNvPr id="9" name="TextBox 49">
            <a:extLst>
              <a:ext uri="{FF2B5EF4-FFF2-40B4-BE49-F238E27FC236}">
                <a16:creationId xmlns:a16="http://schemas.microsoft.com/office/drawing/2014/main" id="{3760431D-0E4F-62EF-6BBD-C4754FE2F209}"/>
              </a:ext>
            </a:extLst>
          </p:cNvPr>
          <p:cNvSpPr/>
          <p:nvPr/>
        </p:nvSpPr>
        <p:spPr>
          <a:xfrm>
            <a:off x="478080" y="172440"/>
            <a:ext cx="1171296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AU" sz="4800" b="0" strike="noStrike" spc="-1">
                <a:solidFill>
                  <a:srgbClr val="FFFFFF"/>
                </a:solidFill>
                <a:latin typeface="Century Schoolbook"/>
                <a:ea typeface="DejaVu Sans"/>
              </a:rPr>
              <a:t>ECE4078  Intelligent robotics</a:t>
            </a:r>
            <a:endParaRPr lang="en-AU" sz="4800" b="0" strike="noStrike" spc="-1">
              <a:latin typeface="Arial"/>
            </a:endParaRPr>
          </a:p>
        </p:txBody>
      </p:sp>
      <p:sp>
        <p:nvSpPr>
          <p:cNvPr id="10" name="TextBox 6">
            <a:extLst>
              <a:ext uri="{FF2B5EF4-FFF2-40B4-BE49-F238E27FC236}">
                <a16:creationId xmlns:a16="http://schemas.microsoft.com/office/drawing/2014/main" id="{4E0DDE2C-32A0-7683-AB4B-1D85DCB98938}"/>
              </a:ext>
            </a:extLst>
          </p:cNvPr>
          <p:cNvSpPr/>
          <p:nvPr/>
        </p:nvSpPr>
        <p:spPr>
          <a:xfrm>
            <a:off x="1496280" y="4958675"/>
            <a:ext cx="3243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AU" sz="2800" b="0" strike="noStrike" spc="-1" dirty="0">
                <a:solidFill>
                  <a:srgbClr val="FF0000"/>
                </a:solidFill>
                <a:latin typeface="Century Schoolbook"/>
                <a:ea typeface="DejaVu Sans"/>
              </a:rPr>
              <a:t>*</a:t>
            </a:r>
            <a:endParaRPr lang="en-AU" sz="2800" b="0" strike="noStrike" spc="-1" dirty="0">
              <a:latin typeface="Arial"/>
            </a:endParaRPr>
          </a:p>
        </p:txBody>
      </p:sp>
      <p:sp>
        <p:nvSpPr>
          <p:cNvPr id="11" name="Straight Connector 4">
            <a:extLst>
              <a:ext uri="{FF2B5EF4-FFF2-40B4-BE49-F238E27FC236}">
                <a16:creationId xmlns:a16="http://schemas.microsoft.com/office/drawing/2014/main" id="{96187FC2-B424-1AB7-7B14-DD71432E1255}"/>
              </a:ext>
            </a:extLst>
          </p:cNvPr>
          <p:cNvSpPr/>
          <p:nvPr/>
        </p:nvSpPr>
        <p:spPr>
          <a:xfrm>
            <a:off x="1637280" y="200373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2" name="Straight Connector 2">
            <a:extLst>
              <a:ext uri="{FF2B5EF4-FFF2-40B4-BE49-F238E27FC236}">
                <a16:creationId xmlns:a16="http://schemas.microsoft.com/office/drawing/2014/main" id="{5F6C489B-0286-EDB7-B27D-60C5B2B67EEF}"/>
              </a:ext>
            </a:extLst>
          </p:cNvPr>
          <p:cNvSpPr/>
          <p:nvPr/>
        </p:nvSpPr>
        <p:spPr>
          <a:xfrm>
            <a:off x="1640160" y="2377052"/>
            <a:ext cx="887472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3" name="Straight Connector 3">
            <a:extLst>
              <a:ext uri="{FF2B5EF4-FFF2-40B4-BE49-F238E27FC236}">
                <a16:creationId xmlns:a16="http://schemas.microsoft.com/office/drawing/2014/main" id="{432F8DDF-1829-715B-AAB4-75B87240FEE0}"/>
              </a:ext>
            </a:extLst>
          </p:cNvPr>
          <p:cNvSpPr/>
          <p:nvPr/>
        </p:nvSpPr>
        <p:spPr>
          <a:xfrm>
            <a:off x="1636920" y="2705537"/>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4" name="Straight Connector 3">
            <a:extLst>
              <a:ext uri="{FF2B5EF4-FFF2-40B4-BE49-F238E27FC236}">
                <a16:creationId xmlns:a16="http://schemas.microsoft.com/office/drawing/2014/main" id="{C715B292-582C-3DD0-C1BA-0FFDF153FCDE}"/>
              </a:ext>
            </a:extLst>
          </p:cNvPr>
          <p:cNvSpPr/>
          <p:nvPr/>
        </p:nvSpPr>
        <p:spPr>
          <a:xfrm>
            <a:off x="1650645" y="307533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2" name="Straight Connector 3">
            <a:extLst>
              <a:ext uri="{FF2B5EF4-FFF2-40B4-BE49-F238E27FC236}">
                <a16:creationId xmlns:a16="http://schemas.microsoft.com/office/drawing/2014/main" id="{39ED62A5-FB56-421C-6E10-A4A1CE83F41F}"/>
              </a:ext>
            </a:extLst>
          </p:cNvPr>
          <p:cNvSpPr/>
          <p:nvPr/>
        </p:nvSpPr>
        <p:spPr>
          <a:xfrm>
            <a:off x="1633140" y="3440671"/>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3" name="Straight Connector 3">
            <a:extLst>
              <a:ext uri="{FF2B5EF4-FFF2-40B4-BE49-F238E27FC236}">
                <a16:creationId xmlns:a16="http://schemas.microsoft.com/office/drawing/2014/main" id="{9A812095-CAB8-B2E7-A79A-68CDBF90C051}"/>
              </a:ext>
            </a:extLst>
          </p:cNvPr>
          <p:cNvSpPr/>
          <p:nvPr/>
        </p:nvSpPr>
        <p:spPr>
          <a:xfrm>
            <a:off x="1639800" y="376932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4" name="Straight Connector 3">
            <a:extLst>
              <a:ext uri="{FF2B5EF4-FFF2-40B4-BE49-F238E27FC236}">
                <a16:creationId xmlns:a16="http://schemas.microsoft.com/office/drawing/2014/main" id="{B787C73C-097E-2A60-3C5B-6837F17AF1E5}"/>
              </a:ext>
            </a:extLst>
          </p:cNvPr>
          <p:cNvSpPr/>
          <p:nvPr/>
        </p:nvSpPr>
        <p:spPr>
          <a:xfrm>
            <a:off x="1658460" y="4484072"/>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6" name="Straight Connector 5">
            <a:extLst>
              <a:ext uri="{FF2B5EF4-FFF2-40B4-BE49-F238E27FC236}">
                <a16:creationId xmlns:a16="http://schemas.microsoft.com/office/drawing/2014/main" id="{E1A9005E-C003-4024-9B71-7EA5B072C816}"/>
              </a:ext>
            </a:extLst>
          </p:cNvPr>
          <p:cNvSpPr/>
          <p:nvPr/>
        </p:nvSpPr>
        <p:spPr>
          <a:xfrm>
            <a:off x="1658460" y="4146938"/>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5" name="Straight Connector 4">
            <a:extLst>
              <a:ext uri="{FF2B5EF4-FFF2-40B4-BE49-F238E27FC236}">
                <a16:creationId xmlns:a16="http://schemas.microsoft.com/office/drawing/2014/main" id="{6CE8EAF9-9910-D2BE-93D5-B0C35B5452A2}"/>
              </a:ext>
            </a:extLst>
          </p:cNvPr>
          <p:cNvSpPr/>
          <p:nvPr/>
        </p:nvSpPr>
        <p:spPr>
          <a:xfrm>
            <a:off x="1633140" y="4877612"/>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Tree>
    <p:extLst>
      <p:ext uri="{BB962C8B-B14F-4D97-AF65-F5344CB8AC3E}">
        <p14:creationId xmlns:p14="http://schemas.microsoft.com/office/powerpoint/2010/main" val="82157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Final Demo</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88314" cy="5632311"/>
          </a:xfrm>
          <a:prstGeom prst="rect">
            <a:avLst/>
          </a:prstGeom>
          <a:noFill/>
        </p:spPr>
        <p:txBody>
          <a:bodyPr wrap="square" rtlCol="0">
            <a:spAutoFit/>
          </a:bodyPr>
          <a:lstStyle/>
          <a:p>
            <a:r>
              <a:rPr lang="en-US" dirty="0"/>
              <a:t>The final demo can be thought of as the “re-run” of M5. Your task will be the same as M5:</a:t>
            </a:r>
          </a:p>
          <a:p>
            <a:pPr marL="285750" indent="-285750">
              <a:buFont typeface="Arial" panose="020B0604020202020204" pitchFamily="34" charset="0"/>
              <a:buChar char="•"/>
            </a:pPr>
            <a:r>
              <a:rPr lang="en-US" dirty="0"/>
              <a:t>Your task will be to first map out the arena of all 10 </a:t>
            </a:r>
            <a:r>
              <a:rPr lang="en-US" dirty="0" err="1"/>
              <a:t>ArUco</a:t>
            </a:r>
            <a:r>
              <a:rPr lang="en-US" dirty="0"/>
              <a:t> markers (M2) and 10 targets (M3) which 	you can do so by manually driving around the arena (M1).</a:t>
            </a:r>
          </a:p>
          <a:p>
            <a:pPr marL="285750" indent="-285750">
              <a:buFont typeface="Arial" panose="020B0604020202020204" pitchFamily="34" charset="0"/>
              <a:buChar char="•"/>
            </a:pPr>
            <a:r>
              <a:rPr lang="en-US" dirty="0"/>
              <a:t>Once the arena is mapped you will then be tasked to navigate to targets on a shopping list following the given order (M4).</a:t>
            </a:r>
          </a:p>
          <a:p>
            <a:endParaRPr lang="en-US" dirty="0"/>
          </a:p>
          <a:p>
            <a:r>
              <a:rPr lang="en-US" dirty="0"/>
              <a:t>The arena will always contain:</a:t>
            </a:r>
          </a:p>
          <a:p>
            <a:r>
              <a:rPr lang="en-US" dirty="0"/>
              <a:t>	10 </a:t>
            </a:r>
            <a:r>
              <a:rPr lang="en-US" dirty="0" err="1"/>
              <a:t>ArUco</a:t>
            </a:r>
            <a:r>
              <a:rPr lang="en-US" dirty="0"/>
              <a:t> markers</a:t>
            </a:r>
          </a:p>
          <a:p>
            <a:r>
              <a:rPr lang="en-US" dirty="0"/>
              <a:t>	5 unique </a:t>
            </a:r>
            <a:r>
              <a:rPr lang="en-US" dirty="0" err="1"/>
              <a:t>fruits&amp;vegs</a:t>
            </a:r>
            <a:r>
              <a:rPr lang="en-US" dirty="0"/>
              <a:t> as targets for navigation (given shopping list)</a:t>
            </a:r>
          </a:p>
          <a:p>
            <a:r>
              <a:rPr lang="en-US" dirty="0"/>
              <a:t>	5 obstacle </a:t>
            </a:r>
            <a:r>
              <a:rPr lang="en-US" dirty="0" err="1"/>
              <a:t>fruits&amp;vegs</a:t>
            </a:r>
            <a:r>
              <a:rPr lang="en-US" dirty="0"/>
              <a:t> (containing duplicates)</a:t>
            </a:r>
          </a:p>
          <a:p>
            <a:endParaRPr lang="en-US" dirty="0"/>
          </a:p>
          <a:p>
            <a:r>
              <a:rPr lang="en-US" dirty="0"/>
              <a:t>There are two evaluation components:</a:t>
            </a:r>
          </a:p>
          <a:p>
            <a:pPr marL="285750" indent="-285750">
              <a:buFont typeface="Arial" panose="020B0604020202020204" pitchFamily="34" charset="0"/>
              <a:buChar char="•"/>
            </a:pPr>
            <a:r>
              <a:rPr lang="en-US" dirty="0"/>
              <a:t>Arena mapping: 60pts</a:t>
            </a:r>
          </a:p>
          <a:p>
            <a:pPr marL="742950" lvl="1" indent="-285750">
              <a:buFont typeface="Arial" panose="020B0604020202020204" pitchFamily="34" charset="0"/>
              <a:buChar char="•"/>
            </a:pPr>
            <a:r>
              <a:rPr lang="en-US" dirty="0"/>
              <a:t>SLAM map: 30pts</a:t>
            </a:r>
          </a:p>
          <a:p>
            <a:pPr marL="742950" lvl="1" indent="-285750">
              <a:buFont typeface="Arial" panose="020B0604020202020204" pitchFamily="34" charset="0"/>
              <a:buChar char="•"/>
            </a:pPr>
            <a:r>
              <a:rPr lang="en-US" dirty="0"/>
              <a:t>Target map: 30pts</a:t>
            </a:r>
          </a:p>
          <a:p>
            <a:pPr marL="285750" indent="-285750">
              <a:buFont typeface="Arial" panose="020B0604020202020204" pitchFamily="34" charset="0"/>
              <a:buChar char="•"/>
            </a:pPr>
            <a:r>
              <a:rPr lang="en-US" dirty="0"/>
              <a:t>Grocery shopping / navigation: 40pts</a:t>
            </a:r>
          </a:p>
          <a:p>
            <a:pPr marL="742950" lvl="1" indent="-285750">
              <a:buFont typeface="Arial" panose="020B0604020202020204" pitchFamily="34" charset="0"/>
              <a:buChar char="•"/>
            </a:pPr>
            <a:r>
              <a:rPr lang="en-US" dirty="0"/>
              <a:t>Semi-auto waypoint navigation: max 15pts</a:t>
            </a:r>
          </a:p>
          <a:p>
            <a:pPr marL="742950" lvl="1" indent="-285750">
              <a:buFont typeface="Arial" panose="020B0604020202020204" pitchFamily="34" charset="0"/>
              <a:buChar char="•"/>
            </a:pPr>
            <a:r>
              <a:rPr lang="en-US" dirty="0"/>
              <a:t>Full auto navigation: max 40pts</a:t>
            </a:r>
          </a:p>
          <a:p>
            <a:endParaRPr lang="en-US" dirty="0"/>
          </a:p>
          <a:p>
            <a:r>
              <a:rPr lang="en-US" dirty="0"/>
              <a:t>SLAM test case provided to help your development. Remember that all skeleton codes are for ref only.</a:t>
            </a:r>
          </a:p>
        </p:txBody>
      </p:sp>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2585323"/>
          </a:xfrm>
          <a:prstGeom prst="rect">
            <a:avLst/>
          </a:prstGeom>
          <a:noFill/>
        </p:spPr>
        <p:txBody>
          <a:bodyPr wrap="square" rtlCol="0">
            <a:spAutoFit/>
          </a:bodyPr>
          <a:lstStyle/>
          <a:p>
            <a:endParaRPr lang="en-AU" dirty="0"/>
          </a:p>
          <a:p>
            <a:r>
              <a:rPr lang="en-AU" dirty="0"/>
              <a:t>- Practice practice practice! (again)</a:t>
            </a:r>
          </a:p>
          <a:p>
            <a:endParaRPr lang="en-AU" dirty="0"/>
          </a:p>
          <a:p>
            <a:r>
              <a:rPr lang="en-AU" dirty="0"/>
              <a:t>	Try as many maps as you can over the next few weeks. Share the arena’s generated maps with other 	teams or change around the locations of the markers and targets. Think about what cases you may 	(or may not have) considered and understand your implementations strengths/weakness so you can 	plan ahead during the final demo</a:t>
            </a:r>
          </a:p>
          <a:p>
            <a:endParaRPr lang="en-AU" dirty="0"/>
          </a:p>
          <a:p>
            <a:r>
              <a:rPr lang="en-AU" dirty="0"/>
              <a:t>- Look through M5’s recommendations too as they will be relevant to the final demo as well. </a:t>
            </a:r>
          </a:p>
        </p:txBody>
      </p:sp>
    </p:spTree>
    <p:extLst>
      <p:ext uri="{BB962C8B-B14F-4D97-AF65-F5344CB8AC3E}">
        <p14:creationId xmlns:p14="http://schemas.microsoft.com/office/powerpoint/2010/main" val="48861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M5: Evaluation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A0B27D3-7B85-4485-A10E-AAC012A9B3BB}"/>
                  </a:ext>
                </a:extLst>
              </p:cNvPr>
              <p:cNvSpPr txBox="1"/>
              <p:nvPr/>
            </p:nvSpPr>
            <p:spPr>
              <a:xfrm>
                <a:off x="478180" y="723232"/>
                <a:ext cx="11588314" cy="5830699"/>
              </a:xfrm>
              <a:prstGeom prst="rect">
                <a:avLst/>
              </a:prstGeom>
              <a:noFill/>
            </p:spPr>
            <p:txBody>
              <a:bodyPr wrap="square" rtlCol="0">
                <a:spAutoFit/>
              </a:bodyPr>
              <a:lstStyle/>
              <a:p>
                <a:r>
                  <a:rPr lang="en-US" sz="1600" dirty="0"/>
                  <a:t>Mapping (60 points):</a:t>
                </a:r>
              </a:p>
              <a:p>
                <a:r>
                  <a:rPr lang="en-US" sz="1600" dirty="0"/>
                  <a:t>	</a:t>
                </a:r>
                <a:r>
                  <a:rPr lang="en-US" sz="1600" dirty="0" err="1"/>
                  <a:t>ArUco</a:t>
                </a:r>
                <a:r>
                  <a:rPr lang="en-US" sz="1600" dirty="0"/>
                  <a:t> slam map (0 ≤ </a:t>
                </a:r>
                <a:r>
                  <a:rPr lang="en-US" sz="1600" dirty="0" err="1"/>
                  <a:t>slam_score</a:t>
                </a:r>
                <a:r>
                  <a:rPr lang="en-US" sz="1600" dirty="0"/>
                  <a:t> ≤ 30pt): </a:t>
                </a:r>
              </a:p>
              <a:p>
                <a:pPr algn="ctr"/>
                <a:r>
                  <a:rPr lang="en-US" sz="1600" dirty="0"/>
                  <a:t>		</a:t>
                </a:r>
                <a14:m>
                  <m:oMath xmlns:m="http://schemas.openxmlformats.org/officeDocument/2006/math">
                    <m:r>
                      <a:rPr lang="en-US" sz="1600" i="1">
                        <a:latin typeface="Cambria Math" panose="02040503050406030204" pitchFamily="18" charset="0"/>
                      </a:rPr>
                      <m:t>2</m:t>
                    </m:r>
                    <m:r>
                      <a:rPr lang="en-AU" sz="1600" b="0" i="1" smtClean="0">
                        <a:latin typeface="Cambria Math" panose="02040503050406030204" pitchFamily="18" charset="0"/>
                      </a:rPr>
                      <m:t>4</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m:rPr>
                            <m:nor/>
                          </m:rPr>
                          <a:rPr lang="en-GB" sz="1600" b="0" i="0" dirty="0" smtClean="0"/>
                          <m:t>0.12</m:t>
                        </m:r>
                        <m:r>
                          <m:rPr>
                            <m:nor/>
                          </m:rPr>
                          <a:rPr lang="en-AU" sz="1600" b="0" i="0" dirty="0" smtClean="0"/>
                          <m:t> </m:t>
                        </m:r>
                        <m:r>
                          <m:rPr>
                            <m:nor/>
                          </m:rPr>
                          <a:rPr lang="en-US" sz="1600" dirty="0"/>
                          <m:t>− </m:t>
                        </m:r>
                        <m:r>
                          <m:rPr>
                            <m:nor/>
                          </m:rPr>
                          <a:rPr lang="en-US" sz="1600" dirty="0"/>
                          <m:t>Aligned</m:t>
                        </m:r>
                        <m:r>
                          <m:rPr>
                            <m:nor/>
                          </m:rPr>
                          <a:rPr lang="en-US" sz="1600" dirty="0"/>
                          <m:t>_</m:t>
                        </m:r>
                        <m:r>
                          <m:rPr>
                            <m:nor/>
                          </m:rPr>
                          <a:rPr lang="en-US" sz="1600" dirty="0"/>
                          <m:t>RMSE</m:t>
                        </m:r>
                      </m:num>
                      <m:den>
                        <m:r>
                          <m:rPr>
                            <m:nor/>
                          </m:rPr>
                          <a:rPr lang="en-GB" sz="1600" b="0" i="0" dirty="0" smtClean="0"/>
                          <m:t>0.12</m:t>
                        </m:r>
                        <m:r>
                          <m:rPr>
                            <m:nor/>
                          </m:rPr>
                          <a:rPr lang="en-US" sz="1600" dirty="0"/>
                          <m:t>− 0.02</m:t>
                        </m:r>
                      </m:den>
                    </m:f>
                    <m:r>
                      <m:rPr>
                        <m:nor/>
                      </m:rPr>
                      <a:rPr lang="en-AU" sz="1600" b="0" i="0" dirty="0" smtClean="0">
                        <a:latin typeface="Cambria Math" panose="02040503050406030204" pitchFamily="18" charset="0"/>
                      </a:rPr>
                      <m:t> </m:t>
                    </m:r>
                    <m:r>
                      <m:rPr>
                        <m:nor/>
                      </m:rPr>
                      <a:rPr lang="en-US" sz="1600" dirty="0"/>
                      <m:t>+</m:t>
                    </m:r>
                    <m:r>
                      <m:rPr>
                        <m:nor/>
                      </m:rPr>
                      <a:rPr lang="en-AU" sz="1600" b="0" i="0" dirty="0" smtClean="0"/>
                      <m:t> </m:t>
                    </m:r>
                    <m:r>
                      <m:rPr>
                        <m:nor/>
                      </m:rPr>
                      <a:rPr lang="en-US" sz="1600" b="0" i="0" dirty="0" smtClean="0"/>
                      <m:t>0.</m:t>
                    </m:r>
                    <m:r>
                      <m:rPr>
                        <m:nor/>
                      </m:rPr>
                      <a:rPr lang="en-AU" sz="1600" b="0" i="0" dirty="0" smtClean="0"/>
                      <m:t>6</m:t>
                    </m:r>
                    <m:r>
                      <m:rPr>
                        <m:nor/>
                      </m:rPr>
                      <a:rPr lang="en-US" sz="1600" b="0" i="0" dirty="0" smtClean="0"/>
                      <m:t> ∗ </m:t>
                    </m:r>
                    <m:r>
                      <m:rPr>
                        <m:nor/>
                      </m:rPr>
                      <a:rPr lang="en-US" sz="1600" dirty="0"/>
                      <m:t>NumberOfFoundMarkers</m:t>
                    </m:r>
                  </m:oMath>
                </a14:m>
                <a:endParaRPr lang="en-US" sz="1200" dirty="0"/>
              </a:p>
              <a:p>
                <a:r>
                  <a:rPr lang="en-US" sz="1600" dirty="0"/>
                  <a:t>	Target map (0 ≤ </a:t>
                </a:r>
                <a:r>
                  <a:rPr lang="en-US" sz="1600" dirty="0" err="1"/>
                  <a:t>target_est_score</a:t>
                </a:r>
                <a:r>
                  <a:rPr lang="en-US" sz="1600" dirty="0"/>
                  <a:t> ≤ 30pt):</a:t>
                </a:r>
              </a:p>
              <a:p>
                <a:pPr algn="ctr"/>
                <a:r>
                  <a:rPr lang="en-US" sz="1600" dirty="0"/>
                  <a:t>	</a:t>
                </a:r>
                <a:r>
                  <a:rPr lang="en-US" sz="1600" dirty="0" err="1"/>
                  <a:t>TargetScore</a:t>
                </a:r>
                <a:r>
                  <a:rPr lang="en-US" sz="1600" dirty="0"/>
                  <a:t>[object] </a:t>
                </a:r>
                <a14:m>
                  <m:oMath xmlns:m="http://schemas.openxmlformats.org/officeDocument/2006/math">
                    <m:r>
                      <a:rPr lang="en-GB" sz="1600" b="0" i="0" smtClean="0">
                        <a:latin typeface="Cambria Math" panose="02040503050406030204" pitchFamily="18" charset="0"/>
                      </a:rPr>
                      <m:t>=</m:t>
                    </m:r>
                    <m:r>
                      <a:rPr lang="en-AU" sz="1600" b="0" i="1" smtClean="0">
                        <a:latin typeface="Cambria Math" panose="02040503050406030204" pitchFamily="18" charset="0"/>
                      </a:rPr>
                      <m:t>3</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m:rPr>
                            <m:nor/>
                          </m:rPr>
                          <a:rPr lang="en-US" sz="1600" b="0" i="0" smtClean="0">
                            <a:latin typeface="Cambria Math" panose="02040503050406030204" pitchFamily="18" charset="0"/>
                          </a:rPr>
                          <m:t>1</m:t>
                        </m:r>
                        <m:r>
                          <m:rPr>
                            <m:nor/>
                          </m:rPr>
                          <a:rPr lang="en-AU" sz="1600" b="0" i="0" smtClean="0">
                            <a:latin typeface="Cambria Math" panose="02040503050406030204" pitchFamily="18" charset="0"/>
                          </a:rPr>
                          <m:t> </m:t>
                        </m:r>
                        <m:r>
                          <m:rPr>
                            <m:nor/>
                          </m:rPr>
                          <a:rPr lang="en-US" sz="1600" dirty="0"/>
                          <m:t>−</m:t>
                        </m:r>
                        <m:r>
                          <m:rPr>
                            <m:nor/>
                          </m:rPr>
                          <a:rPr lang="en-AU" sz="1600" b="0" i="0" dirty="0" smtClean="0"/>
                          <m:t> </m:t>
                        </m:r>
                        <m:r>
                          <m:rPr>
                            <m:nor/>
                          </m:rPr>
                          <a:rPr lang="en-US" sz="1600" dirty="0"/>
                          <m:t>estimation</m:t>
                        </m:r>
                        <m:r>
                          <m:rPr>
                            <m:nor/>
                          </m:rPr>
                          <a:rPr lang="en-US" sz="1600" dirty="0"/>
                          <m:t>_</m:t>
                        </m:r>
                        <m:r>
                          <m:rPr>
                            <m:nor/>
                          </m:rPr>
                          <a:rPr lang="en-US" sz="1600" dirty="0"/>
                          <m:t>error</m:t>
                        </m:r>
                        <m:r>
                          <m:rPr>
                            <m:nor/>
                          </m:rPr>
                          <a:rPr lang="en-GB" sz="1600" b="0" i="0" dirty="0" smtClean="0"/>
                          <m:t>[</m:t>
                        </m:r>
                        <m:r>
                          <m:rPr>
                            <m:nor/>
                          </m:rPr>
                          <a:rPr lang="en-GB" sz="1600" b="0" i="0" dirty="0" smtClean="0"/>
                          <m:t>object</m:t>
                        </m:r>
                        <m:r>
                          <m:rPr>
                            <m:nor/>
                          </m:rPr>
                          <a:rPr lang="en-GB" sz="1600" b="0" i="0" dirty="0" smtClean="0"/>
                          <m:t>]</m:t>
                        </m:r>
                      </m:num>
                      <m:den>
                        <m:r>
                          <m:rPr>
                            <m:nor/>
                          </m:rPr>
                          <a:rPr lang="en-US" sz="1600" b="0" i="0" dirty="0" smtClean="0"/>
                          <m:t>1 − 0.025</m:t>
                        </m:r>
                      </m:den>
                    </m:f>
                  </m:oMath>
                </a14:m>
                <a:endParaRPr lang="en-US" sz="1600" dirty="0"/>
              </a:p>
              <a:p>
                <a:pPr algn="ctr"/>
                <a:r>
                  <a:rPr lang="en-US" sz="1600" dirty="0" err="1"/>
                  <a:t>TargetEstScore</a:t>
                </a:r>
                <a:r>
                  <a:rPr lang="en-US" sz="1600" dirty="0"/>
                  <a:t> = sum(</a:t>
                </a:r>
                <a:r>
                  <a:rPr lang="en-US" sz="1600" dirty="0" err="1"/>
                  <a:t>TargetScore</a:t>
                </a:r>
                <a:r>
                  <a:rPr lang="en-US" sz="1600" dirty="0"/>
                  <a:t>)</a:t>
                </a:r>
              </a:p>
              <a:p>
                <a:r>
                  <a:rPr lang="en-US" sz="1600" dirty="0"/>
                  <a:t>	Mapping score (0 ≤ </a:t>
                </a:r>
                <a:r>
                  <a:rPr lang="en-US" sz="1600" dirty="0" err="1"/>
                  <a:t>map_score</a:t>
                </a:r>
                <a:r>
                  <a:rPr lang="en-US" sz="1600" dirty="0"/>
                  <a:t> ≤ 60pt) = </a:t>
                </a:r>
                <a:r>
                  <a:rPr lang="en-US" sz="1600" dirty="0" err="1"/>
                  <a:t>slam_score</a:t>
                </a:r>
                <a:r>
                  <a:rPr lang="en-US" sz="1600" dirty="0"/>
                  <a:t> + </a:t>
                </a:r>
                <a:r>
                  <a:rPr lang="en-US" sz="1600" dirty="0" err="1"/>
                  <a:t>target_est_score</a:t>
                </a:r>
                <a:endParaRPr lang="en-US" sz="1600" dirty="0"/>
              </a:p>
              <a:p>
                <a:r>
                  <a:rPr lang="en-US" sz="1600" dirty="0"/>
                  <a:t>Waypoint navigation (max 15 points):</a:t>
                </a:r>
              </a:p>
              <a:p>
                <a:r>
                  <a:rPr lang="en-US" sz="1600" dirty="0"/>
                  <a:t>	2pts for each success navigation. 5pts for code or demo evidence.</a:t>
                </a:r>
              </a:p>
              <a:p>
                <a:endParaRPr lang="en-US" sz="1600" dirty="0"/>
              </a:p>
              <a:p>
                <a:r>
                  <a:rPr lang="en-US" sz="1600" dirty="0"/>
                  <a:t>Full auto navigation (max 40 points):</a:t>
                </a:r>
              </a:p>
              <a:p>
                <a:r>
                  <a:rPr lang="en-US" sz="1600" dirty="0"/>
                  <a:t>	6pts for each success navigation. 10pts total for code or demo evidence (includes 5 pts for waypoint navigation and 5 pts for path planning).</a:t>
                </a:r>
              </a:p>
              <a:p>
                <a:r>
                  <a:rPr lang="en-US" sz="1600" dirty="0"/>
                  <a:t>	</a:t>
                </a:r>
              </a:p>
              <a:p>
                <a:r>
                  <a:rPr lang="en-US" sz="1600" dirty="0"/>
                  <a:t>Penalties (Max of 5 penalties total, 4 applied):</a:t>
                </a:r>
              </a:p>
              <a:p>
                <a:r>
                  <a:rPr lang="en-US" sz="1600"/>
                  <a:t>	-3 </a:t>
                </a:r>
                <a:r>
                  <a:rPr lang="en-US" sz="1600" dirty="0"/>
                  <a:t>(or -2 if you perform semi auto navigation) points for object collisions or leaving boundary (Does not apply to evidence marks)</a:t>
                </a:r>
              </a:p>
              <a:p>
                <a:endParaRPr lang="en-US" sz="1600" dirty="0"/>
              </a:p>
              <a:p>
                <a:r>
                  <a:rPr lang="en-US" sz="1600" dirty="0"/>
                  <a:t>Marks for reaching objects will always count, however you cannot stop a run manually until a run is qualified (same definition as M4)</a:t>
                </a:r>
              </a:p>
              <a:p>
                <a:endParaRPr lang="en-US" sz="1600" dirty="0"/>
              </a:p>
              <a:p>
                <a:r>
                  <a:rPr lang="en-US" sz="1600" dirty="0"/>
                  <a:t>More info see M5_marking.md</a:t>
                </a:r>
              </a:p>
            </p:txBody>
          </p:sp>
        </mc:Choice>
        <mc:Fallback>
          <p:sp>
            <p:nvSpPr>
              <p:cNvPr id="4" name="TextBox 3">
                <a:extLst>
                  <a:ext uri="{FF2B5EF4-FFF2-40B4-BE49-F238E27FC236}">
                    <a16:creationId xmlns:a16="http://schemas.microsoft.com/office/drawing/2014/main" id="{CA0B27D3-7B85-4485-A10E-AAC012A9B3BB}"/>
                  </a:ext>
                </a:extLst>
              </p:cNvPr>
              <p:cNvSpPr txBox="1">
                <a:spLocks noRot="1" noChangeAspect="1" noMove="1" noResize="1" noEditPoints="1" noAdjustHandles="1" noChangeArrowheads="1" noChangeShapeType="1" noTextEdit="1"/>
              </p:cNvSpPr>
              <p:nvPr/>
            </p:nvSpPr>
            <p:spPr>
              <a:xfrm>
                <a:off x="478180" y="723232"/>
                <a:ext cx="11588314" cy="5830699"/>
              </a:xfrm>
              <a:prstGeom prst="rect">
                <a:avLst/>
              </a:prstGeom>
              <a:blipFill>
                <a:blip r:embed="rId2"/>
                <a:stretch>
                  <a:fillRect l="-263" t="-314" r="-316" b="-418"/>
                </a:stretch>
              </a:blipFill>
            </p:spPr>
            <p:txBody>
              <a:bodyPr/>
              <a:lstStyle/>
              <a:p>
                <a:r>
                  <a:rPr lang="en-AU">
                    <a:noFill/>
                  </a:rPr>
                  <a:t> </a:t>
                </a:r>
              </a:p>
            </p:txBody>
          </p:sp>
        </mc:Fallback>
      </mc:AlternateContent>
    </p:spTree>
    <p:extLst>
      <p:ext uri="{BB962C8B-B14F-4D97-AF65-F5344CB8AC3E}">
        <p14:creationId xmlns:p14="http://schemas.microsoft.com/office/powerpoint/2010/main" val="8624789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2104</TotalTime>
  <Words>616</Words>
  <Application>Microsoft Office PowerPoint</Application>
  <PresentationFormat>Widescreen</PresentationFormat>
  <Paragraphs>85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 Math</vt:lpstr>
      <vt:lpstr>Century Schoolbook</vt:lpstr>
      <vt:lpstr>DejaVu Sans</vt:lpstr>
      <vt:lpstr>Wingdings 2</vt:lpstr>
      <vt:lpstr>View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Morris Gu</cp:lastModifiedBy>
  <cp:revision>374</cp:revision>
  <dcterms:created xsi:type="dcterms:W3CDTF">2020-08-07T03:38:28Z</dcterms:created>
  <dcterms:modified xsi:type="dcterms:W3CDTF">2024-09-25T02:38:12Z</dcterms:modified>
</cp:coreProperties>
</file>